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Default Extension="emf" ContentType="image/x-emf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24.xml" ContentType="application/vnd.openxmlformats-officedocument.presentationml.tags+xml"/>
  <Default Extension="gif" ContentType="image/gif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charts/chart4.xml" ContentType="application/vnd.openxmlformats-officedocument.drawingml.chart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notesSlides/notesSlide11.xml" ContentType="application/vnd.openxmlformats-officedocument.presentationml.notesSlide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62" r:id="rId2"/>
    <p:sldId id="467" r:id="rId3"/>
    <p:sldId id="336" r:id="rId4"/>
    <p:sldId id="337" r:id="rId5"/>
    <p:sldId id="457" r:id="rId6"/>
    <p:sldId id="468" r:id="rId7"/>
    <p:sldId id="384" r:id="rId8"/>
    <p:sldId id="391" r:id="rId9"/>
    <p:sldId id="389" r:id="rId10"/>
    <p:sldId id="390" r:id="rId11"/>
    <p:sldId id="432" r:id="rId12"/>
    <p:sldId id="459" r:id="rId13"/>
    <p:sldId id="456" r:id="rId14"/>
    <p:sldId id="420" r:id="rId15"/>
    <p:sldId id="463" r:id="rId16"/>
    <p:sldId id="464" r:id="rId17"/>
    <p:sldId id="437" r:id="rId18"/>
    <p:sldId id="422" r:id="rId19"/>
    <p:sldId id="465" r:id="rId20"/>
    <p:sldId id="446" r:id="rId21"/>
    <p:sldId id="435" r:id="rId22"/>
    <p:sldId id="436" r:id="rId23"/>
    <p:sldId id="466" r:id="rId24"/>
    <p:sldId id="448" r:id="rId25"/>
    <p:sldId id="438" r:id="rId26"/>
    <p:sldId id="452" r:id="rId27"/>
    <p:sldId id="440" r:id="rId28"/>
    <p:sldId id="453" r:id="rId29"/>
    <p:sldId id="450" r:id="rId30"/>
    <p:sldId id="261" r:id="rId31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F7F7"/>
    <a:srgbClr val="F5E7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9829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cschoti\AppData\Local\Microsoft\Windows\Temporary%20Internet%20Files\Content.Outlook\2KL1NDZ4\Dados%20Abrace%20201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schoti\AppData\Local\Microsoft\Windows\Temporary%20Internet%20Files\Content.Outlook\2KL1NDZ4\Dados%20Abrace%202011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schoti\AppData\Local\Microsoft\Windows\Temporary%20Internet%20Files\Content.Outlook\2KL1NDZ4\Dados%20Abrace%202011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choti\Documents\My%20Dropbox\ABRACE\Dados%20econ&#244;micos\Editado%20-%20Informa&#231;&#245;es%20Financeiras%20Empresas%20201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pt-BR"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Consumo de Energia Elétrica</a:t>
            </a:r>
          </a:p>
        </c:rich>
      </c:tx>
      <c:layout>
        <c:manualLayout>
          <c:xMode val="edge"/>
          <c:yMode val="edge"/>
          <c:x val="0.38247946632470353"/>
          <c:y val="0.2616080229691603"/>
        </c:manualLayout>
      </c:layout>
    </c:title>
    <c:plotArea>
      <c:layout>
        <c:manualLayout>
          <c:layoutTarget val="inner"/>
          <c:xMode val="edge"/>
          <c:yMode val="edge"/>
          <c:x val="0.11063258140029827"/>
          <c:y val="0.10620351725343675"/>
          <c:w val="0.86909714832943175"/>
          <c:h val="0.74608339441434168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6"/>
              </a:solidFill>
            </c:spPr>
          </c:dPt>
          <c:cat>
            <c:strRef>
              <c:f>Plan1!$H$6:$O$6</c:f>
              <c:strCache>
                <c:ptCount val="8"/>
                <c:pt idx="0">
                  <c:v>Abrace</c:v>
                </c:pt>
                <c:pt idx="1">
                  <c:v>Chile</c:v>
                </c:pt>
                <c:pt idx="2">
                  <c:v>Colômbia</c:v>
                </c:pt>
                <c:pt idx="3">
                  <c:v>Peru</c:v>
                </c:pt>
                <c:pt idx="4">
                  <c:v>Equador</c:v>
                </c:pt>
                <c:pt idx="5">
                  <c:v>Uruguai</c:v>
                </c:pt>
                <c:pt idx="6">
                  <c:v>Paraguai</c:v>
                </c:pt>
                <c:pt idx="7">
                  <c:v> Bolivia</c:v>
                </c:pt>
              </c:strCache>
            </c:strRef>
          </c:cat>
          <c:val>
            <c:numRef>
              <c:f>Plan1!$H$7:$O$7</c:f>
              <c:numCache>
                <c:formatCode>General</c:formatCode>
                <c:ptCount val="8"/>
                <c:pt idx="0">
                  <c:v>79.83</c:v>
                </c:pt>
                <c:pt idx="1">
                  <c:v>56.43</c:v>
                </c:pt>
                <c:pt idx="2">
                  <c:v>46.87</c:v>
                </c:pt>
                <c:pt idx="3">
                  <c:v>32.15</c:v>
                </c:pt>
                <c:pt idx="4">
                  <c:v>15.26</c:v>
                </c:pt>
                <c:pt idx="5">
                  <c:v>9.2800000000000011</c:v>
                </c:pt>
                <c:pt idx="6">
                  <c:v>7.3199999999999985</c:v>
                </c:pt>
                <c:pt idx="7">
                  <c:v>6.1199999999999966</c:v>
                </c:pt>
              </c:numCache>
            </c:numRef>
          </c:val>
        </c:ser>
        <c:axId val="67687168"/>
        <c:axId val="67688704"/>
      </c:barChart>
      <c:catAx>
        <c:axId val="67687168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pt-BR"/>
          </a:p>
        </c:txPr>
        <c:crossAx val="67688704"/>
        <c:crosses val="autoZero"/>
        <c:auto val="1"/>
        <c:lblAlgn val="ctr"/>
        <c:lblOffset val="100"/>
      </c:catAx>
      <c:valAx>
        <c:axId val="676887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tx2">
                        <a:lumMod val="50000"/>
                      </a:schemeClr>
                    </a:solidFill>
                  </a:defRPr>
                </a:pPr>
                <a:r>
                  <a:rPr lang="pt-BR" sz="1200">
                    <a:solidFill>
                      <a:schemeClr val="tx2">
                        <a:lumMod val="50000"/>
                      </a:schemeClr>
                    </a:solidFill>
                  </a:rPr>
                  <a:t>TWh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676871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pt-BR" sz="132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32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Consumo de Energia Elétrica</a:t>
            </a:r>
          </a:p>
        </c:rich>
      </c:tx>
      <c:layout>
        <c:manualLayout>
          <c:xMode val="edge"/>
          <c:yMode val="edge"/>
          <c:x val="8.3950780648826703E-2"/>
          <c:y val="1.2438771612203555E-2"/>
        </c:manualLayout>
      </c:layout>
    </c:title>
    <c:plotArea>
      <c:layout>
        <c:manualLayout>
          <c:layoutTarget val="inner"/>
          <c:xMode val="edge"/>
          <c:yMode val="edge"/>
          <c:x val="0.20259786240170274"/>
          <c:y val="7.8515602216389618E-2"/>
          <c:w val="0.4007050288304605"/>
          <c:h val="0.7137558326042619"/>
        </c:manualLayout>
      </c:layout>
      <c:pieChart>
        <c:varyColors val="1"/>
        <c:ser>
          <c:idx val="0"/>
          <c:order val="0"/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Lbls>
            <c:showVal val="1"/>
            <c:showLeaderLines val="1"/>
          </c:dLbls>
          <c:cat>
            <c:strRef>
              <c:f>Plan1!$F$1:$G$1</c:f>
              <c:strCache>
                <c:ptCount val="2"/>
                <c:pt idx="0">
                  <c:v>Abrace</c:v>
                </c:pt>
                <c:pt idx="1">
                  <c:v>Outras Indústrias</c:v>
                </c:pt>
              </c:strCache>
            </c:strRef>
          </c:cat>
          <c:val>
            <c:numRef>
              <c:f>Plan1!$F$2:$G$2</c:f>
              <c:numCache>
                <c:formatCode>0%</c:formatCode>
                <c:ptCount val="2"/>
                <c:pt idx="0">
                  <c:v>0.38125767228616458</c:v>
                </c:pt>
                <c:pt idx="1">
                  <c:v>0.61874232771383564</c:v>
                </c:pt>
              </c:numCache>
            </c:numRef>
          </c:val>
        </c:ser>
        <c:firstSliceAng val="0"/>
      </c:pieChart>
    </c:plotArea>
    <c:legend>
      <c:legendPos val="b"/>
      <c:layout/>
      <c:txPr>
        <a:bodyPr/>
        <a:lstStyle/>
        <a:p>
          <a:pPr>
            <a:defRPr>
              <a:solidFill>
                <a:schemeClr val="tx2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zero"/>
  </c:chart>
  <c:txPr>
    <a:bodyPr/>
    <a:lstStyle/>
    <a:p>
      <a:pPr>
        <a:defRPr sz="1200" b="1"/>
      </a:pPr>
      <a:endParaRPr lang="pt-B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Consumo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Gás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Natural</a:t>
            </a:r>
          </a:p>
        </c:rich>
      </c:tx>
      <c:layout>
        <c:manualLayout>
          <c:xMode val="edge"/>
          <c:yMode val="edge"/>
          <c:x val="0.15390724791332308"/>
          <c:y val="3.282804902648799E-2"/>
        </c:manualLayout>
      </c:layout>
    </c:title>
    <c:plotArea>
      <c:layout>
        <c:manualLayout>
          <c:layoutTarget val="inner"/>
          <c:xMode val="edge"/>
          <c:yMode val="edge"/>
          <c:x val="0.18492913385826876"/>
          <c:y val="0.11092300962379698"/>
          <c:w val="0.43658683289589006"/>
          <c:h val="0.7276447214931494"/>
        </c:manualLayout>
      </c:layout>
      <c:pieChart>
        <c:varyColors val="1"/>
        <c:ser>
          <c:idx val="0"/>
          <c:order val="0"/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Lbls>
            <c:showVal val="1"/>
            <c:showLeaderLines val="1"/>
          </c:dLbls>
          <c:cat>
            <c:strRef>
              <c:f>Plan1!$F$1:$G$1</c:f>
              <c:strCache>
                <c:ptCount val="2"/>
                <c:pt idx="0">
                  <c:v>Abrace</c:v>
                </c:pt>
                <c:pt idx="1">
                  <c:v>Outras Indústrias</c:v>
                </c:pt>
              </c:strCache>
            </c:strRef>
          </c:cat>
          <c:val>
            <c:numRef>
              <c:f>Plan1!$F$3:$G$3</c:f>
              <c:numCache>
                <c:formatCode>0%</c:formatCode>
                <c:ptCount val="2"/>
                <c:pt idx="0">
                  <c:v>0.42009798897773598</c:v>
                </c:pt>
                <c:pt idx="1">
                  <c:v>0.57990201102226357</c:v>
                </c:pt>
              </c:numCache>
            </c:numRef>
          </c:val>
        </c:ser>
        <c:firstSliceAng val="0"/>
      </c:pieChart>
    </c:plotArea>
    <c:legend>
      <c:legendPos val="b"/>
      <c:layout/>
      <c:txPr>
        <a:bodyPr/>
        <a:lstStyle/>
        <a:p>
          <a:pPr>
            <a:defRPr>
              <a:solidFill>
                <a:schemeClr val="tx2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zero"/>
  </c:chart>
  <c:txPr>
    <a:bodyPr/>
    <a:lstStyle/>
    <a:p>
      <a:pPr>
        <a:defRPr sz="1100" b="1"/>
      </a:pPr>
      <a:endParaRPr lang="pt-B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0"/>
  <c:chart>
    <c:autoTitleDeleted val="1"/>
    <c:plotArea>
      <c:layout/>
      <c:barChart>
        <c:barDir val="col"/>
        <c:grouping val="clustered"/>
        <c:ser>
          <c:idx val="3"/>
          <c:order val="0"/>
          <c:tx>
            <c:strRef>
              <c:f>Dados!$A$79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(Dados!$C$76:$E$76,Dados!$H$76)</c:f>
              <c:strCache>
                <c:ptCount val="4"/>
                <c:pt idx="0">
                  <c:v>Associado 1</c:v>
                </c:pt>
                <c:pt idx="1">
                  <c:v>Associado 2</c:v>
                </c:pt>
                <c:pt idx="2">
                  <c:v>Associado 3</c:v>
                </c:pt>
                <c:pt idx="3">
                  <c:v>Associado 4</c:v>
                </c:pt>
              </c:strCache>
            </c:strRef>
          </c:cat>
          <c:val>
            <c:numRef>
              <c:f>(Dados!$C$79:$E$79,Dados!$H$79)</c:f>
              <c:numCache>
                <c:formatCode>0%</c:formatCode>
                <c:ptCount val="4"/>
                <c:pt idx="0">
                  <c:v>0.24235294117647158</c:v>
                </c:pt>
                <c:pt idx="1">
                  <c:v>1.9353768059351812</c:v>
                </c:pt>
                <c:pt idx="2">
                  <c:v>1.4447761194029838</c:v>
                </c:pt>
                <c:pt idx="3">
                  <c:v>-0.37633989475735852</c:v>
                </c:pt>
              </c:numCache>
            </c:numRef>
          </c:val>
        </c:ser>
        <c:ser>
          <c:idx val="4"/>
          <c:order val="1"/>
          <c:tx>
            <c:strRef>
              <c:f>Dados!$A$80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(Dados!$C$76:$E$76,Dados!$H$76)</c:f>
              <c:strCache>
                <c:ptCount val="4"/>
                <c:pt idx="0">
                  <c:v>Associado 1</c:v>
                </c:pt>
                <c:pt idx="1">
                  <c:v>Associado 2</c:v>
                </c:pt>
                <c:pt idx="2">
                  <c:v>Associado 3</c:v>
                </c:pt>
                <c:pt idx="3">
                  <c:v>Associado 4</c:v>
                </c:pt>
              </c:strCache>
            </c:strRef>
          </c:cat>
          <c:val>
            <c:numRef>
              <c:f>(Dados!$C$80:$E$80,Dados!$H$80)</c:f>
              <c:numCache>
                <c:formatCode>0%</c:formatCode>
                <c:ptCount val="4"/>
                <c:pt idx="0">
                  <c:v>-0.74486553030303304</c:v>
                </c:pt>
                <c:pt idx="1">
                  <c:v>0.25753242434319873</c:v>
                </c:pt>
                <c:pt idx="2">
                  <c:v>-0.14611314611314621</c:v>
                </c:pt>
                <c:pt idx="3">
                  <c:v>-0.59937499999999799</c:v>
                </c:pt>
              </c:numCache>
            </c:numRef>
          </c:val>
        </c:ser>
        <c:ser>
          <c:idx val="0"/>
          <c:order val="2"/>
          <c:tx>
            <c:strRef>
              <c:f>Dados!$A$81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(Dados!$C$76:$E$76,Dados!$H$76)</c:f>
              <c:strCache>
                <c:ptCount val="4"/>
                <c:pt idx="0">
                  <c:v>Associado 1</c:v>
                </c:pt>
                <c:pt idx="1">
                  <c:v>Associado 2</c:v>
                </c:pt>
                <c:pt idx="2">
                  <c:v>Associado 3</c:v>
                </c:pt>
                <c:pt idx="3">
                  <c:v>Associado 4</c:v>
                </c:pt>
              </c:strCache>
            </c:strRef>
          </c:cat>
          <c:val>
            <c:numRef>
              <c:f>(Dados!$C$81:$E$81,Dados!$H$81)</c:f>
              <c:numCache>
                <c:formatCode>0%</c:formatCode>
                <c:ptCount val="4"/>
                <c:pt idx="0">
                  <c:v>-2.3146662113710077</c:v>
                </c:pt>
                <c:pt idx="1">
                  <c:v>-0.74258211244512662</c:v>
                </c:pt>
                <c:pt idx="2">
                  <c:v>-0.28693994280266932</c:v>
                </c:pt>
                <c:pt idx="3">
                  <c:v>-0.9321372854914195</c:v>
                </c:pt>
              </c:numCache>
            </c:numRef>
          </c:val>
        </c:ser>
        <c:dLbls>
          <c:showVal val="1"/>
        </c:dLbls>
        <c:gapWidth val="75"/>
        <c:axId val="111897600"/>
        <c:axId val="111924352"/>
      </c:barChart>
      <c:catAx>
        <c:axId val="111897600"/>
        <c:scaling>
          <c:orientation val="minMax"/>
        </c:scaling>
        <c:axPos val="b"/>
        <c:numFmt formatCode="General" sourceLinked="1"/>
        <c:majorTickMark val="none"/>
        <c:tickLblPos val="low"/>
        <c:txPr>
          <a:bodyPr/>
          <a:lstStyle/>
          <a:p>
            <a:pPr>
              <a:defRPr b="1"/>
            </a:pPr>
            <a:endParaRPr lang="pt-BR"/>
          </a:p>
        </c:txPr>
        <c:crossAx val="111924352"/>
        <c:crosses val="autoZero"/>
        <c:auto val="1"/>
        <c:lblAlgn val="ctr"/>
        <c:lblOffset val="100"/>
      </c:catAx>
      <c:valAx>
        <c:axId val="111924352"/>
        <c:scaling>
          <c:orientation val="minMax"/>
        </c:scaling>
        <c:axPos val="l"/>
        <c:numFmt formatCode="0%" sourceLinked="1"/>
        <c:majorTickMark val="none"/>
        <c:tickLblPos val="nextTo"/>
        <c:crossAx val="111897600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5.4878048780487756E-2"/>
          <c:y val="5.0139275766016705E-2"/>
          <c:w val="0.9375"/>
          <c:h val="0.89972144846796653"/>
        </c:manualLayout>
      </c:layout>
      <c:barChart>
        <c:barDir val="col"/>
        <c:grouping val="stacked"/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folHlink"/>
            </a:solidFill>
            <a:ln w="25362">
              <a:noFill/>
            </a:ln>
          </c:spPr>
          <c:dLbls>
            <c:dLbl>
              <c:idx val="0"/>
              <c:layout>
                <c:manualLayout>
                  <c:x val="-1.2786065963842181E-3"/>
                  <c:y val="-0.16284196231987239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3.8521854401541841E-3"/>
                  <c:y val="-0.2173567072590131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1.8587849691443351E-3"/>
                  <c:y val="-0.25601245749962281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2.9142090111841591E-3"/>
                  <c:y val="-0.25920945269914925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8.5581123408881663E-3"/>
                  <c:y val="-0.31381297050719292"/>
                </c:manualLayout>
              </c:layout>
              <c:dLblPos val="ctr"/>
              <c:showVal val="1"/>
            </c:dLbl>
            <c:dLbl>
              <c:idx val="5"/>
              <c:layout>
                <c:manualLayout>
                  <c:x val="1.1651220380177301E-2"/>
                  <c:y val="-0.34332950994739647"/>
                </c:manualLayout>
              </c:layout>
              <c:dLblPos val="ctr"/>
              <c:showVal val="1"/>
            </c:dLbl>
            <c:dLbl>
              <c:idx val="6"/>
              <c:layout>
                <c:manualLayout>
                  <c:x val="3.5447679174195751E-3"/>
                  <c:y val="-0.34339044973858884"/>
                </c:manualLayout>
              </c:layout>
              <c:dLblPos val="ctr"/>
              <c:showVal val="1"/>
            </c:dLbl>
            <c:dLbl>
              <c:idx val="7"/>
              <c:layout>
                <c:manualLayout>
                  <c:x val="2.5623475146512686E-3"/>
                  <c:y val="-0.34975953685758693"/>
                </c:manualLayout>
              </c:layout>
              <c:dLblPos val="ctr"/>
              <c:showVal val="1"/>
            </c:dLbl>
            <c:dLbl>
              <c:idx val="8"/>
              <c:layout>
                <c:manualLayout>
                  <c:x val="3.6174506615734253E-3"/>
                  <c:y val="-0.38329575867842675"/>
                </c:manualLayout>
              </c:layout>
              <c:dLblPos val="ctr"/>
              <c:showVal val="1"/>
            </c:dLbl>
            <c:dLbl>
              <c:idx val="9"/>
              <c:layout>
                <c:manualLayout>
                  <c:x val="-4.1347335912688408E-4"/>
                  <c:y val="-0.3203675138176601"/>
                </c:manualLayout>
              </c:layout>
              <c:dLblPos val="ctr"/>
              <c:showVal val="1"/>
            </c:dLbl>
            <c:dLbl>
              <c:idx val="10"/>
              <c:layout>
                <c:manualLayout>
                  <c:x val="1.3381265260959741E-2"/>
                  <c:y val="-0.42066940987946427"/>
                </c:manualLayout>
              </c:layout>
              <c:dLblPos val="ctr"/>
              <c:showVal val="1"/>
            </c:dLbl>
            <c:dLbl>
              <c:idx val="11"/>
              <c:layout>
                <c:manualLayout>
                  <c:x val="5.7725822718925094E-3"/>
                  <c:y val="-0.39945300677808687"/>
                </c:manualLayout>
              </c:layout>
              <c:dLblPos val="ctr"/>
              <c:showVal val="1"/>
            </c:dLbl>
            <c:dLbl>
              <c:idx val="12"/>
              <c:layout>
                <c:manualLayout>
                  <c:x val="5.6512839174105824E-3"/>
                  <c:y val="-0.4536243794322348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56,6</a:t>
                    </a:r>
                    <a:endParaRPr lang="en-US" dirty="0"/>
                  </a:p>
                </c:rich>
              </c:tx>
              <c:dLblPos val="ctr"/>
              <c:showVal val="1"/>
            </c:dLbl>
            <c:spPr>
              <a:noFill/>
              <a:ln w="25362">
                <a:noFill/>
              </a:ln>
            </c:spPr>
            <c:txPr>
              <a:bodyPr/>
              <a:lstStyle/>
              <a:p>
                <a:pPr>
                  <a:defRPr sz="119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Val val="1"/>
          </c:dLbls>
          <c:cat>
            <c:numRef>
              <c:f>Sheet1!$B$1:$N$1</c:f>
              <c:numCache>
                <c:formatCode>General</c:formatCode>
                <c:ptCount val="13"/>
              </c:numCache>
            </c:numRef>
          </c:cat>
          <c:val>
            <c:numRef>
              <c:f>Sheet1!$B$3:$N$3</c:f>
              <c:numCache>
                <c:formatCode>""#,##0.0"";""\-""#,##0.0""</c:formatCode>
                <c:ptCount val="13"/>
                <c:pt idx="0">
                  <c:v>16.100000000001828</c:v>
                </c:pt>
                <c:pt idx="1">
                  <c:v>22.700000000002593</c:v>
                </c:pt>
                <c:pt idx="2">
                  <c:v>27.700000000003129</c:v>
                </c:pt>
                <c:pt idx="3">
                  <c:v>29.500000000003329</c:v>
                </c:pt>
                <c:pt idx="4">
                  <c:v>37.200000000004231</c:v>
                </c:pt>
                <c:pt idx="5">
                  <c:v>40.200000000004572</c:v>
                </c:pt>
                <c:pt idx="6">
                  <c:v>41.800000000004751</c:v>
                </c:pt>
                <c:pt idx="7">
                  <c:v>41.200000000004685</c:v>
                </c:pt>
                <c:pt idx="8">
                  <c:v>49.600000000005643</c:v>
                </c:pt>
                <c:pt idx="9">
                  <c:v>36.700000000004181</c:v>
                </c:pt>
                <c:pt idx="10">
                  <c:v>49.700000000005652</c:v>
                </c:pt>
                <c:pt idx="11">
                  <c:v>47.700000000005431</c:v>
                </c:pt>
                <c:pt idx="12">
                  <c:v>56.6</c:v>
                </c:pt>
              </c:numCache>
            </c:numRef>
          </c:val>
        </c:ser>
        <c:gapWidth val="50"/>
        <c:overlap val="100"/>
        <c:axId val="142050432"/>
        <c:axId val="142084736"/>
      </c:barChar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38043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numRef>
              <c:f>Sheet1!$B$1:$N$1</c:f>
              <c:numCache>
                <c:formatCode>General</c:formatCode>
                <c:ptCount val="13"/>
              </c:numCache>
            </c:numRef>
          </c:cat>
          <c:val>
            <c:numRef>
              <c:f>Sheet1!$B$2:$N$2</c:f>
              <c:numCache>
                <c:formatCode>General</c:formatCode>
                <c:ptCount val="13"/>
              </c:numCache>
            </c:numRef>
          </c:val>
        </c:ser>
        <c:marker val="1"/>
        <c:axId val="142050432"/>
        <c:axId val="142084736"/>
      </c:lineChart>
      <c:catAx>
        <c:axId val="142050432"/>
        <c:scaling>
          <c:orientation val="minMax"/>
        </c:scaling>
        <c:axPos val="b"/>
        <c:numFmt formatCode="General" sourceLinked="1"/>
        <c:majorTickMark val="none"/>
        <c:tickLblPos val="none"/>
        <c:spPr>
          <a:ln w="12681">
            <a:solidFill>
              <a:schemeClr val="tx1"/>
            </a:solidFill>
            <a:prstDash val="solid"/>
          </a:ln>
        </c:spPr>
        <c:crossAx val="142084736"/>
        <c:crossesAt val="0"/>
        <c:auto val="1"/>
        <c:lblAlgn val="ctr"/>
        <c:lblOffset val="100"/>
        <c:tickLblSkip val="1"/>
        <c:tickMarkSkip val="1"/>
      </c:catAx>
      <c:valAx>
        <c:axId val="142084736"/>
        <c:scaling>
          <c:orientation val="minMax"/>
          <c:max val="60"/>
          <c:min val="0"/>
        </c:scaling>
        <c:axPos val="l"/>
        <c:numFmt formatCode="&quot;&quot;#,##0&quot;&quot;;&quot;&quot;\-&quot;&quot;#,##0&quot;&quot;" sourceLinked="0"/>
        <c:tickLblPos val="nextTo"/>
        <c:spPr>
          <a:ln w="1268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42050432"/>
        <c:crosses val="autoZero"/>
        <c:crossBetween val="between"/>
        <c:majorUnit val="5"/>
      </c:valAx>
      <c:spPr>
        <a:noFill/>
        <a:ln w="2536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19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0.71454</cdr:x>
      <cdr:y>0.89291</cdr:y>
    </cdr:from>
    <cdr:to>
      <cdr:x>0.91489</cdr:x>
      <cdr:y>0.95276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838575" y="2700338"/>
          <a:ext cx="1076325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0.06536</cdr:x>
      <cdr:y>0.93073</cdr:y>
    </cdr:from>
    <cdr:to>
      <cdr:x>0.82939</cdr:x>
      <cdr:y>0.98582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68570" y="3124986"/>
          <a:ext cx="4308206" cy="184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/>
          <a:r>
            <a:rPr lang="pt-BR" sz="900" b="1" i="0" baseline="0" dirty="0">
              <a:effectLst/>
              <a:latin typeface="+mn-lt"/>
              <a:ea typeface="+mn-ea"/>
              <a:cs typeface="+mn-cs"/>
            </a:rPr>
            <a:t>Fonte: Energy </a:t>
          </a:r>
          <a:r>
            <a:rPr lang="pt-BR" sz="900" b="1" i="0" baseline="0" dirty="0" err="1">
              <a:effectLst/>
              <a:latin typeface="+mn-lt"/>
              <a:ea typeface="+mn-ea"/>
              <a:cs typeface="+mn-cs"/>
            </a:rPr>
            <a:t>International</a:t>
          </a:r>
          <a:r>
            <a:rPr lang="pt-BR" sz="900" b="1" i="0" baseline="0" dirty="0">
              <a:effectLst/>
              <a:latin typeface="+mn-lt"/>
              <a:ea typeface="+mn-ea"/>
              <a:cs typeface="+mn-cs"/>
            </a:rPr>
            <a:t> Energy -  Key World Energy </a:t>
          </a:r>
          <a:r>
            <a:rPr lang="pt-BR" sz="900" b="1" i="0" baseline="0" dirty="0" err="1">
              <a:effectLst/>
              <a:latin typeface="+mn-lt"/>
              <a:ea typeface="+mn-ea"/>
              <a:cs typeface="+mn-cs"/>
            </a:rPr>
            <a:t>Statistics</a:t>
          </a:r>
          <a:r>
            <a:rPr lang="pt-BR" sz="900" b="1" i="0" baseline="0" dirty="0">
              <a:effectLst/>
              <a:latin typeface="+mn-lt"/>
              <a:ea typeface="+mn-ea"/>
              <a:cs typeface="+mn-cs"/>
            </a:rPr>
            <a:t> 2012</a:t>
          </a:r>
          <a:endParaRPr lang="pt-BR" sz="900" dirty="0">
            <a:effectLst/>
          </a:endParaRPr>
        </a:p>
        <a:p xmlns:a="http://schemas.openxmlformats.org/drawingml/2006/main">
          <a:endParaRPr lang="pt-BR" sz="9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FD82D662-66AD-4ABD-8773-7A04F46E5E8E}" type="datetimeFigureOut">
              <a:rPr lang="pt-BR" smtClean="0"/>
              <a:pPr/>
              <a:t>24/09/2013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BAFE18C3-8231-4F13-B610-25B8DD79BF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0878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5937" indent="-29843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3749" indent="-2387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71249" indent="-2387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48749" indent="-2387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26248" indent="-238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03748" indent="-238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81248" indent="-238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58747" indent="-238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C293EF-26E9-4F40-8422-75339D065172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E18C3-8231-4F13-B610-25B8DD79BF64}" type="slidenum">
              <a:rPr lang="pt-BR" smtClean="0"/>
              <a:pPr/>
              <a:t>18</a:t>
            </a:fld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E18C3-8231-4F13-B610-25B8DD79BF64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E18C3-8231-4F13-B610-25B8DD79BF64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5937" indent="-29843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3749" indent="-2387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71249" indent="-2387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48749" indent="-2387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26248" indent="-238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03748" indent="-238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81248" indent="-238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58747" indent="-238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1AEDC8-874B-48E7-9E40-5B15A860F40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5937" indent="-29843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3749" indent="-2387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71249" indent="-2387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48749" indent="-2387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26248" indent="-238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03748" indent="-238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81248" indent="-238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58747" indent="-238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1AEDC8-874B-48E7-9E40-5B15A860F40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5937" indent="-29843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3749" indent="-2387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71249" indent="-2387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48749" indent="-2387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26248" indent="-238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03748" indent="-238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81248" indent="-238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58747" indent="-238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1AEDC8-874B-48E7-9E40-5B15A860F40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E18C3-8231-4F13-B610-25B8DD79BF64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E18C3-8231-4F13-B610-25B8DD79BF64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E18C3-8231-4F13-B610-25B8DD79BF64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E18C3-8231-4F13-B610-25B8DD79BF64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E18C3-8231-4F13-B610-25B8DD79BF64}" type="slidenum">
              <a:rPr lang="pt-BR" smtClean="0"/>
              <a:pPr/>
              <a:t>14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3808-26D7-4917-BC6F-D3C52B6F9BBE}" type="datetime1">
              <a:rPr lang="pt-BR" smtClean="0"/>
              <a:pPr/>
              <a:t>24/09/2013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6500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A3F2-3D70-4DDE-866D-6B4122CCF09C}" type="datetime1">
              <a:rPr lang="pt-BR" smtClean="0"/>
              <a:pPr/>
              <a:t>24/09/2013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8283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E44A-38B3-41E5-851C-175659FBD379}" type="datetime1">
              <a:rPr lang="pt-BR" smtClean="0"/>
              <a:pPr/>
              <a:t>24/09/2013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9457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CCEB-F4AD-4F30-B356-8B4647AD8BE3}" type="datetime1">
              <a:rPr lang="pt-BR" smtClean="0"/>
              <a:pPr/>
              <a:t>24/09/2013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663575" y="6278835"/>
            <a:ext cx="2212057" cy="462533"/>
            <a:chOff x="663575" y="6278835"/>
            <a:chExt cx="2212057" cy="462533"/>
          </a:xfrm>
        </p:grpSpPr>
        <p:pic>
          <p:nvPicPr>
            <p:cNvPr id="9" name="Imagem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75" y="6403975"/>
              <a:ext cx="102393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cid:image002.png@01CDD176.B1309670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5696" y="6278835"/>
              <a:ext cx="1039936" cy="46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39330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5CF1-13A2-4830-8AFB-9B24A96583D2}" type="datetime1">
              <a:rPr lang="pt-BR" smtClean="0"/>
              <a:pPr/>
              <a:t>24/09/2013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6252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BA90-44B2-48CA-B8E1-0C49D90E2489}" type="datetime1">
              <a:rPr lang="pt-BR" smtClean="0"/>
              <a:pPr/>
              <a:t>24/09/2013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3744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CA30-07DB-4404-8FB2-FABC67998D79}" type="datetime1">
              <a:rPr lang="pt-BR" smtClean="0"/>
              <a:pPr/>
              <a:t>24/09/2013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1179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997A-C2F5-4F52-A018-E6B64328346F}" type="datetime1">
              <a:rPr lang="pt-BR" smtClean="0"/>
              <a:pPr/>
              <a:t>24/09/2013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3704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F3FF-52AC-452A-85F1-D234CF015F7E}" type="datetime1">
              <a:rPr lang="pt-BR" smtClean="0"/>
              <a:pPr/>
              <a:t>24/09/2013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4327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0CB-6902-49D0-9B9A-F4CD7650592F}" type="datetime1">
              <a:rPr lang="pt-BR" smtClean="0"/>
              <a:pPr/>
              <a:t>24/09/2013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5205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B1C6-6AD4-4960-A44A-2738BF6E8CC9}" type="datetime1">
              <a:rPr lang="pt-BR" smtClean="0"/>
              <a:pPr/>
              <a:t>24/09/2013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3445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AE946-4727-4CCA-8381-EFC9BFFCA770}" type="datetime1">
              <a:rPr lang="pt-BR" smtClean="0"/>
              <a:pPr/>
              <a:t>24/09/2013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ACC96-8401-4851-AE6B-1A3484E4E2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3277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3" Type="http://schemas.openxmlformats.org/officeDocument/2006/relationships/tags" Target="../tags/tag32.xml"/><Relationship Id="rId21" Type="http://schemas.openxmlformats.org/officeDocument/2006/relationships/tags" Target="../tags/tag50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image" Target="../media/image11.jpeg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chart" Target="../charts/chart5.xml"/><Relationship Id="rId2" Type="http://schemas.openxmlformats.org/officeDocument/2006/relationships/tags" Target="../tags/tag52.xml"/><Relationship Id="rId16" Type="http://schemas.openxmlformats.org/officeDocument/2006/relationships/image" Target="../media/image2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5" Type="http://schemas.openxmlformats.org/officeDocument/2006/relationships/tags" Target="../tags/tag55.xml"/><Relationship Id="rId15" Type="http://schemas.openxmlformats.org/officeDocument/2006/relationships/image" Target="../media/image1.jpeg"/><Relationship Id="rId10" Type="http://schemas.openxmlformats.org/officeDocument/2006/relationships/tags" Target="../tags/tag60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60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oleObject" Target="../embeddings/oleObject2.bin"/><Relationship Id="rId2" Type="http://schemas.openxmlformats.org/officeDocument/2006/relationships/tags" Target="../tags/tag63.xml"/><Relationship Id="rId1" Type="http://schemas.openxmlformats.org/officeDocument/2006/relationships/vmlDrawing" Target="../drawings/vmlDrawing2.vml"/><Relationship Id="rId6" Type="http://schemas.openxmlformats.org/officeDocument/2006/relationships/tags" Target="../tags/tag67.xml"/><Relationship Id="rId11" Type="http://schemas.openxmlformats.org/officeDocument/2006/relationships/image" Target="../media/image2.png"/><Relationship Id="rId5" Type="http://schemas.openxmlformats.org/officeDocument/2006/relationships/tags" Target="../tags/tag66.xml"/><Relationship Id="rId10" Type="http://schemas.openxmlformats.org/officeDocument/2006/relationships/image" Target="../media/image1.jpeg"/><Relationship Id="rId4" Type="http://schemas.openxmlformats.org/officeDocument/2006/relationships/tags" Target="../tags/tag65.xml"/><Relationship Id="rId9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81.xml"/><Relationship Id="rId18" Type="http://schemas.openxmlformats.org/officeDocument/2006/relationships/tags" Target="../tags/tag86.xml"/><Relationship Id="rId26" Type="http://schemas.openxmlformats.org/officeDocument/2006/relationships/tags" Target="../tags/tag94.xml"/><Relationship Id="rId39" Type="http://schemas.openxmlformats.org/officeDocument/2006/relationships/tags" Target="../tags/tag107.xml"/><Relationship Id="rId21" Type="http://schemas.openxmlformats.org/officeDocument/2006/relationships/tags" Target="../tags/tag89.xml"/><Relationship Id="rId34" Type="http://schemas.openxmlformats.org/officeDocument/2006/relationships/tags" Target="../tags/tag102.xml"/><Relationship Id="rId42" Type="http://schemas.openxmlformats.org/officeDocument/2006/relationships/tags" Target="../tags/tag110.xml"/><Relationship Id="rId47" Type="http://schemas.openxmlformats.org/officeDocument/2006/relationships/tags" Target="../tags/tag115.xml"/><Relationship Id="rId50" Type="http://schemas.openxmlformats.org/officeDocument/2006/relationships/tags" Target="../tags/tag118.xml"/><Relationship Id="rId55" Type="http://schemas.openxmlformats.org/officeDocument/2006/relationships/tags" Target="../tags/tag123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5" Type="http://schemas.openxmlformats.org/officeDocument/2006/relationships/tags" Target="../tags/tag93.xml"/><Relationship Id="rId33" Type="http://schemas.openxmlformats.org/officeDocument/2006/relationships/tags" Target="../tags/tag101.xml"/><Relationship Id="rId38" Type="http://schemas.openxmlformats.org/officeDocument/2006/relationships/tags" Target="../tags/tag106.xml"/><Relationship Id="rId46" Type="http://schemas.openxmlformats.org/officeDocument/2006/relationships/tags" Target="../tags/tag114.xml"/><Relationship Id="rId59" Type="http://schemas.openxmlformats.org/officeDocument/2006/relationships/image" Target="../media/image2.png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tags" Target="../tags/tag88.xml"/><Relationship Id="rId29" Type="http://schemas.openxmlformats.org/officeDocument/2006/relationships/tags" Target="../tags/tag97.xml"/><Relationship Id="rId41" Type="http://schemas.openxmlformats.org/officeDocument/2006/relationships/tags" Target="../tags/tag109.xml"/><Relationship Id="rId54" Type="http://schemas.openxmlformats.org/officeDocument/2006/relationships/tags" Target="../tags/tag122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tags" Target="../tags/tag92.xml"/><Relationship Id="rId32" Type="http://schemas.openxmlformats.org/officeDocument/2006/relationships/tags" Target="../tags/tag100.xml"/><Relationship Id="rId37" Type="http://schemas.openxmlformats.org/officeDocument/2006/relationships/tags" Target="../tags/tag105.xml"/><Relationship Id="rId40" Type="http://schemas.openxmlformats.org/officeDocument/2006/relationships/tags" Target="../tags/tag108.xml"/><Relationship Id="rId45" Type="http://schemas.openxmlformats.org/officeDocument/2006/relationships/tags" Target="../tags/tag113.xml"/><Relationship Id="rId53" Type="http://schemas.openxmlformats.org/officeDocument/2006/relationships/tags" Target="../tags/tag121.xml"/><Relationship Id="rId58" Type="http://schemas.openxmlformats.org/officeDocument/2006/relationships/image" Target="../media/image1.jpeg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tags" Target="../tags/tag91.xml"/><Relationship Id="rId28" Type="http://schemas.openxmlformats.org/officeDocument/2006/relationships/tags" Target="../tags/tag96.xml"/><Relationship Id="rId36" Type="http://schemas.openxmlformats.org/officeDocument/2006/relationships/tags" Target="../tags/tag104.xml"/><Relationship Id="rId49" Type="http://schemas.openxmlformats.org/officeDocument/2006/relationships/tags" Target="../tags/tag117.xml"/><Relationship Id="rId57" Type="http://schemas.openxmlformats.org/officeDocument/2006/relationships/image" Target="../media/image55.jpeg"/><Relationship Id="rId10" Type="http://schemas.openxmlformats.org/officeDocument/2006/relationships/tags" Target="../tags/tag78.xml"/><Relationship Id="rId19" Type="http://schemas.openxmlformats.org/officeDocument/2006/relationships/tags" Target="../tags/tag87.xml"/><Relationship Id="rId31" Type="http://schemas.openxmlformats.org/officeDocument/2006/relationships/tags" Target="../tags/tag99.xml"/><Relationship Id="rId44" Type="http://schemas.openxmlformats.org/officeDocument/2006/relationships/tags" Target="../tags/tag112.xml"/><Relationship Id="rId52" Type="http://schemas.openxmlformats.org/officeDocument/2006/relationships/tags" Target="../tags/tag120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tags" Target="../tags/tag90.xml"/><Relationship Id="rId27" Type="http://schemas.openxmlformats.org/officeDocument/2006/relationships/tags" Target="../tags/tag95.xml"/><Relationship Id="rId30" Type="http://schemas.openxmlformats.org/officeDocument/2006/relationships/tags" Target="../tags/tag98.xml"/><Relationship Id="rId35" Type="http://schemas.openxmlformats.org/officeDocument/2006/relationships/tags" Target="../tags/tag103.xml"/><Relationship Id="rId43" Type="http://schemas.openxmlformats.org/officeDocument/2006/relationships/tags" Target="../tags/tag111.xml"/><Relationship Id="rId48" Type="http://schemas.openxmlformats.org/officeDocument/2006/relationships/tags" Target="../tags/tag116.xml"/><Relationship Id="rId56" Type="http://schemas.openxmlformats.org/officeDocument/2006/relationships/slideLayout" Target="../slideLayouts/slideLayout7.xml"/><Relationship Id="rId8" Type="http://schemas.openxmlformats.org/officeDocument/2006/relationships/tags" Target="../tags/tag76.xml"/><Relationship Id="rId51" Type="http://schemas.openxmlformats.org/officeDocument/2006/relationships/tags" Target="../tags/tag119.xml"/><Relationship Id="rId3" Type="http://schemas.openxmlformats.org/officeDocument/2006/relationships/tags" Target="../tags/tag7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48.jpe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race.org.br/" TargetMode="External"/><Relationship Id="rId7" Type="http://schemas.openxmlformats.org/officeDocument/2006/relationships/image" Target="../media/image55.jpeg"/><Relationship Id="rId2" Type="http://schemas.openxmlformats.org/officeDocument/2006/relationships/hyperlink" Target="mailto:paulopedrosa@abrace.org.b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://www.maisgasbrasil.com.b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9" Type="http://schemas.openxmlformats.org/officeDocument/2006/relationships/image" Target="../media/image16.gif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34" Type="http://schemas.openxmlformats.org/officeDocument/2006/relationships/image" Target="../media/image11.jpeg"/><Relationship Id="rId42" Type="http://schemas.openxmlformats.org/officeDocument/2006/relationships/image" Target="../media/image19.gif"/><Relationship Id="rId47" Type="http://schemas.openxmlformats.org/officeDocument/2006/relationships/image" Target="../media/image24.jpeg"/><Relationship Id="rId50" Type="http://schemas.openxmlformats.org/officeDocument/2006/relationships/image" Target="../media/image26.jpeg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image" Target="../media/image2.png"/><Relationship Id="rId38" Type="http://schemas.openxmlformats.org/officeDocument/2006/relationships/image" Target="../media/image15.gif"/><Relationship Id="rId46" Type="http://schemas.openxmlformats.org/officeDocument/2006/relationships/image" Target="../media/image23.png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29" Type="http://schemas.openxmlformats.org/officeDocument/2006/relationships/tags" Target="../tags/tag28.xml"/><Relationship Id="rId41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image" Target="../media/image8.jpeg"/><Relationship Id="rId37" Type="http://schemas.openxmlformats.org/officeDocument/2006/relationships/image" Target="../media/image14.gif"/><Relationship Id="rId40" Type="http://schemas.openxmlformats.org/officeDocument/2006/relationships/image" Target="../media/image17.jpeg"/><Relationship Id="rId45" Type="http://schemas.openxmlformats.org/officeDocument/2006/relationships/image" Target="../media/image22.png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36" Type="http://schemas.openxmlformats.org/officeDocument/2006/relationships/image" Target="../media/image13.gif"/><Relationship Id="rId49" Type="http://schemas.openxmlformats.org/officeDocument/2006/relationships/oleObject" Target="../embeddings/oleObject1.bin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31" Type="http://schemas.openxmlformats.org/officeDocument/2006/relationships/notesSlide" Target="../notesSlides/notesSlide3.xml"/><Relationship Id="rId44" Type="http://schemas.openxmlformats.org/officeDocument/2006/relationships/image" Target="../media/image21.png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slideLayout" Target="../slideLayouts/slideLayout7.xml"/><Relationship Id="rId35" Type="http://schemas.openxmlformats.org/officeDocument/2006/relationships/image" Target="../media/image12.gif"/><Relationship Id="rId43" Type="http://schemas.openxmlformats.org/officeDocument/2006/relationships/image" Target="../media/image20.png"/><Relationship Id="rId48" Type="http://schemas.openxmlformats.org/officeDocument/2006/relationships/image" Target="../media/image25.jpeg"/><Relationship Id="rId8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.png"/><Relationship Id="rId5" Type="http://schemas.openxmlformats.org/officeDocument/2006/relationships/image" Target="../media/image29.png"/><Relationship Id="rId10" Type="http://schemas.openxmlformats.org/officeDocument/2006/relationships/image" Target="../media/image1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17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.jpeg"/><Relationship Id="rId1" Type="http://schemas.openxmlformats.org/officeDocument/2006/relationships/tags" Target="../tags/tag29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2.png"/><Relationship Id="rId15" Type="http://schemas.openxmlformats.org/officeDocument/2006/relationships/image" Target="../media/image43.png"/><Relationship Id="rId10" Type="http://schemas.openxmlformats.org/officeDocument/2006/relationships/image" Target="../media/image38.jpeg"/><Relationship Id="rId19" Type="http://schemas.openxmlformats.org/officeDocument/2006/relationships/image" Target="../media/image47.jpeg"/><Relationship Id="rId4" Type="http://schemas.openxmlformats.org/officeDocument/2006/relationships/image" Target="../media/image8.jpe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image1.jpg"/>
          <p:cNvPicPr>
            <a:picLocks noChangeAspect="1"/>
          </p:cNvPicPr>
          <p:nvPr/>
        </p:nvPicPr>
        <p:blipFill>
          <a:blip r:embed="rId2" cstate="print"/>
          <a:srcRect t="12558" b="12408"/>
          <a:stretch>
            <a:fillRect/>
          </a:stretch>
        </p:blipFill>
        <p:spPr bwMode="auto">
          <a:xfrm>
            <a:off x="349250" y="328613"/>
            <a:ext cx="2663825" cy="499586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pic>
        <p:nvPicPr>
          <p:cNvPr id="7171" name="Picture 2" descr="image2.jpg"/>
          <p:cNvPicPr>
            <a:picLocks noChangeAspect="1"/>
          </p:cNvPicPr>
          <p:nvPr/>
        </p:nvPicPr>
        <p:blipFill>
          <a:blip r:embed="rId3" cstate="print"/>
          <a:srcRect t="12558" b="12408"/>
          <a:stretch>
            <a:fillRect/>
          </a:stretch>
        </p:blipFill>
        <p:spPr bwMode="auto">
          <a:xfrm>
            <a:off x="3252788" y="328613"/>
            <a:ext cx="2663825" cy="499586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pic>
        <p:nvPicPr>
          <p:cNvPr id="7172" name="Picture 3" descr="image3.jpg"/>
          <p:cNvPicPr>
            <a:picLocks noChangeAspect="1"/>
          </p:cNvPicPr>
          <p:nvPr/>
        </p:nvPicPr>
        <p:blipFill>
          <a:blip r:embed="rId4" cstate="print"/>
          <a:srcRect t="12558" b="12408"/>
          <a:stretch>
            <a:fillRect/>
          </a:stretch>
        </p:blipFill>
        <p:spPr bwMode="auto">
          <a:xfrm>
            <a:off x="6154738" y="328613"/>
            <a:ext cx="2665412" cy="499586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pic>
        <p:nvPicPr>
          <p:cNvPr id="7173" name="Picture 4" descr="image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5713" y="5786438"/>
            <a:ext cx="2303462" cy="64611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7174" name="AutoShape 5"/>
          <p:cNvSpPr>
            <a:spLocks/>
          </p:cNvSpPr>
          <p:nvPr/>
        </p:nvSpPr>
        <p:spPr bwMode="auto">
          <a:xfrm>
            <a:off x="323528" y="5373216"/>
            <a:ext cx="6192688" cy="1009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>
              <a:spcAft>
                <a:spcPts val="600"/>
              </a:spcAft>
            </a:pPr>
            <a:r>
              <a:rPr lang="pt-BR" sz="2000" dirty="0">
                <a:solidFill>
                  <a:srgbClr val="984807"/>
                </a:solidFill>
              </a:rPr>
              <a:t>Seminário “A Importância do gás natural para a competitividade da indústria brasileira“ – Câmara dos Deputados</a:t>
            </a:r>
          </a:p>
          <a:p>
            <a:r>
              <a:rPr lang="pt-BR" sz="1600" i="1" dirty="0" smtClean="0">
                <a:solidFill>
                  <a:srgbClr val="595959"/>
                </a:solidFill>
              </a:rPr>
              <a:t>                                                               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42879" y="6433591"/>
            <a:ext cx="26055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i="1" dirty="0" smtClean="0">
                <a:solidFill>
                  <a:srgbClr val="595959"/>
                </a:solidFill>
              </a:rPr>
              <a:t>Brasília, 24 de setembro de 2013</a:t>
            </a:r>
            <a:endParaRPr lang="pt-BR" sz="1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222" t="662" r="50000" b="1872"/>
          <a:stretch/>
        </p:blipFill>
        <p:spPr>
          <a:xfrm flipV="1">
            <a:off x="8480322" y="0"/>
            <a:ext cx="663677" cy="6237312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663677" y="836712"/>
            <a:ext cx="73647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5" y="980728"/>
            <a:ext cx="71791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o 6"/>
          <p:cNvGrpSpPr/>
          <p:nvPr/>
        </p:nvGrpSpPr>
        <p:grpSpPr>
          <a:xfrm>
            <a:off x="663575" y="6278835"/>
            <a:ext cx="2212057" cy="462533"/>
            <a:chOff x="663575" y="6278835"/>
            <a:chExt cx="2212057" cy="462533"/>
          </a:xfrm>
        </p:grpSpPr>
        <p:pic>
          <p:nvPicPr>
            <p:cNvPr id="9" name="Imagem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75" y="6403975"/>
              <a:ext cx="102393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cid:image002.png@01CDD176.B1309670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35696" y="6278835"/>
              <a:ext cx="1039936" cy="46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CaixaDeTexto 12"/>
          <p:cNvSpPr txBox="1"/>
          <p:nvPr/>
        </p:nvSpPr>
        <p:spPr>
          <a:xfrm>
            <a:off x="379477" y="67271"/>
            <a:ext cx="7792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 smtClean="0">
                <a:solidFill>
                  <a:schemeClr val="accent6">
                    <a:lumMod val="50000"/>
                  </a:schemeClr>
                </a:solidFill>
              </a:rPr>
              <a:t>Contexto</a:t>
            </a:r>
            <a:endParaRPr lang="pt-BR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379135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tângulo 5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F7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/>
          <p:nvPr/>
        </p:nvCxnSpPr>
        <p:spPr>
          <a:xfrm>
            <a:off x="700189" y="818639"/>
            <a:ext cx="73647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171565" y="44624"/>
            <a:ext cx="7792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 smtClean="0">
                <a:solidFill>
                  <a:schemeClr val="accent6">
                    <a:lumMod val="50000"/>
                  </a:schemeClr>
                </a:solidFill>
              </a:rPr>
              <a:t>Gás Natural: Mundo e Brasil</a:t>
            </a:r>
          </a:p>
          <a:p>
            <a:pPr algn="r"/>
            <a:endParaRPr lang="pt-BR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Rectangle 28"/>
          <p:cNvSpPr/>
          <p:nvPr>
            <p:custDataLst>
              <p:tags r:id="rId1"/>
            </p:custDataLst>
          </p:nvPr>
        </p:nvSpPr>
        <p:spPr>
          <a:xfrm>
            <a:off x="5037448" y="1643142"/>
            <a:ext cx="22607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E4B63"/>
                </a:solidFill>
                <a:effectLst/>
                <a:uLnTx/>
                <a:uFillTx/>
                <a:latin typeface="Arial"/>
              </a:rPr>
              <a:t>'The Good Fight'</a:t>
            </a:r>
          </a:p>
        </p:txBody>
      </p:sp>
      <p:sp>
        <p:nvSpPr>
          <p:cNvPr id="36" name="Text Box 5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65307" y="1889363"/>
            <a:ext cx="123419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6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sym typeface="Wingdings" pitchFamily="2" charset="2"/>
              </a:rPr>
              <a:t></a:t>
            </a:r>
          </a:p>
        </p:txBody>
      </p:sp>
      <p:sp>
        <p:nvSpPr>
          <p:cNvPr id="37" name="Rectangle 27"/>
          <p:cNvSpPr/>
          <p:nvPr>
            <p:custDataLst>
              <p:tags r:id="rId3"/>
            </p:custDataLst>
          </p:nvPr>
        </p:nvSpPr>
        <p:spPr>
          <a:xfrm>
            <a:off x="1752017" y="1643142"/>
            <a:ext cx="22607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E4B63"/>
                </a:solidFill>
                <a:effectLst/>
                <a:uLnTx/>
                <a:uFillTx/>
                <a:latin typeface="Arial"/>
              </a:rPr>
              <a:t>'The Opportunity'</a:t>
            </a:r>
          </a:p>
        </p:txBody>
      </p:sp>
      <p:sp>
        <p:nvSpPr>
          <p:cNvPr id="38" name="Rectangle 29"/>
          <p:cNvSpPr/>
          <p:nvPr>
            <p:custDataLst>
              <p:tags r:id="rId4"/>
            </p:custDataLst>
          </p:nvPr>
        </p:nvSpPr>
        <p:spPr>
          <a:xfrm>
            <a:off x="1752017" y="5595948"/>
            <a:ext cx="22607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E4B63"/>
                </a:solidFill>
                <a:effectLst/>
                <a:uLnTx/>
                <a:uFillTx/>
                <a:latin typeface="Arial"/>
              </a:rPr>
              <a:t>'Slow Decline'</a:t>
            </a:r>
          </a:p>
        </p:txBody>
      </p:sp>
      <p:sp>
        <p:nvSpPr>
          <p:cNvPr id="39" name="Oval 11"/>
          <p:cNvSpPr/>
          <p:nvPr>
            <p:custDataLst>
              <p:tags r:id="rId5"/>
            </p:custDataLst>
          </p:nvPr>
        </p:nvSpPr>
        <p:spPr bwMode="auto">
          <a:xfrm>
            <a:off x="2525164" y="4576316"/>
            <a:ext cx="714478" cy="636714"/>
          </a:xfrm>
          <a:prstGeom prst="ellipse">
            <a:avLst/>
          </a:prstGeom>
          <a:gradFill rotWithShape="1">
            <a:gsLst>
              <a:gs pos="0">
                <a:srgbClr val="FFC70A">
                  <a:tint val="50000"/>
                  <a:satMod val="300000"/>
                </a:srgbClr>
              </a:gs>
              <a:gs pos="35000">
                <a:srgbClr val="FFC70A">
                  <a:tint val="37000"/>
                  <a:satMod val="300000"/>
                </a:srgbClr>
              </a:gs>
              <a:gs pos="100000">
                <a:srgbClr val="FFC70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C70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ounded Rectangular Callout 13"/>
          <p:cNvSpPr/>
          <p:nvPr>
            <p:custDataLst>
              <p:tags r:id="rId6"/>
            </p:custDataLst>
          </p:nvPr>
        </p:nvSpPr>
        <p:spPr bwMode="auto">
          <a:xfrm>
            <a:off x="1152128" y="4269423"/>
            <a:ext cx="1259632" cy="527729"/>
          </a:xfrm>
          <a:prstGeom prst="wedgeRoundRectCallout">
            <a:avLst>
              <a:gd name="adj1" fmla="val 54030"/>
              <a:gd name="adj2" fmla="val 80972"/>
              <a:gd name="adj3" fmla="val 16667"/>
            </a:avLst>
          </a:prstGeom>
          <a:gradFill rotWithShape="1">
            <a:gsLst>
              <a:gs pos="0">
                <a:srgbClr val="FFC70A">
                  <a:tint val="50000"/>
                  <a:satMod val="300000"/>
                </a:srgbClr>
              </a:gs>
              <a:gs pos="35000">
                <a:srgbClr val="FFC70A">
                  <a:tint val="37000"/>
                  <a:satMod val="300000"/>
                </a:srgbClr>
              </a:gs>
              <a:gs pos="100000">
                <a:srgbClr val="FFC70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C70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Aonde estamos hoje</a:t>
            </a:r>
          </a:p>
        </p:txBody>
      </p:sp>
      <p:sp>
        <p:nvSpPr>
          <p:cNvPr id="41" name="Up Arrow 25"/>
          <p:cNvSpPr/>
          <p:nvPr>
            <p:custDataLst>
              <p:tags r:id="rId7"/>
            </p:custDataLst>
          </p:nvPr>
        </p:nvSpPr>
        <p:spPr bwMode="auto">
          <a:xfrm rot="3309061">
            <a:off x="4231713" y="2671221"/>
            <a:ext cx="636711" cy="2154698"/>
          </a:xfrm>
          <a:prstGeom prst="upArrow">
            <a:avLst/>
          </a:prstGeom>
          <a:gradFill rotWithShape="1">
            <a:gsLst>
              <a:gs pos="0">
                <a:srgbClr val="FFC70A">
                  <a:tint val="50000"/>
                  <a:satMod val="300000"/>
                </a:srgbClr>
              </a:gs>
              <a:gs pos="35000">
                <a:srgbClr val="FFC70A">
                  <a:tint val="37000"/>
                  <a:satMod val="300000"/>
                </a:srgbClr>
              </a:gs>
              <a:gs pos="100000">
                <a:srgbClr val="FFC70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C70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Up Arrow 24"/>
          <p:cNvSpPr/>
          <p:nvPr>
            <p:custDataLst>
              <p:tags r:id="rId8"/>
            </p:custDataLst>
          </p:nvPr>
        </p:nvSpPr>
        <p:spPr bwMode="auto">
          <a:xfrm>
            <a:off x="2564048" y="3114081"/>
            <a:ext cx="636711" cy="1187329"/>
          </a:xfrm>
          <a:prstGeom prst="upArrow">
            <a:avLst/>
          </a:prstGeom>
          <a:gradFill rotWithShape="1">
            <a:gsLst>
              <a:gs pos="0">
                <a:srgbClr val="7BC142">
                  <a:tint val="50000"/>
                  <a:satMod val="300000"/>
                  <a:alpha val="49000"/>
                </a:srgbClr>
              </a:gs>
              <a:gs pos="35000">
                <a:srgbClr val="7BC142">
                  <a:tint val="37000"/>
                  <a:satMod val="300000"/>
                </a:srgbClr>
              </a:gs>
              <a:gs pos="100000">
                <a:srgbClr val="7BC14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BC142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Up Arrow 26"/>
          <p:cNvSpPr/>
          <p:nvPr>
            <p:custDataLst>
              <p:tags r:id="rId9"/>
            </p:custDataLst>
          </p:nvPr>
        </p:nvSpPr>
        <p:spPr bwMode="auto">
          <a:xfrm rot="5400000">
            <a:off x="4206763" y="4301007"/>
            <a:ext cx="636711" cy="1187329"/>
          </a:xfrm>
          <a:prstGeom prst="upArrow">
            <a:avLst/>
          </a:prstGeom>
          <a:gradFill rotWithShape="1">
            <a:gsLst>
              <a:gs pos="0">
                <a:srgbClr val="931B1F">
                  <a:tint val="50000"/>
                  <a:satMod val="300000"/>
                </a:srgbClr>
              </a:gs>
              <a:gs pos="35000">
                <a:srgbClr val="931B1F">
                  <a:tint val="37000"/>
                  <a:satMod val="300000"/>
                </a:srgbClr>
              </a:gs>
              <a:gs pos="100000">
                <a:srgbClr val="931B1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31B1F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angle 30"/>
          <p:cNvSpPr/>
          <p:nvPr>
            <p:custDataLst>
              <p:tags r:id="rId10"/>
            </p:custDataLst>
          </p:nvPr>
        </p:nvSpPr>
        <p:spPr>
          <a:xfrm>
            <a:off x="5037644" y="5595948"/>
            <a:ext cx="22603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E4B63"/>
                </a:solidFill>
                <a:effectLst/>
                <a:uLnTx/>
                <a:uFillTx/>
                <a:latin typeface="Arial"/>
              </a:rPr>
              <a:t>‘Free fall - Brazil at Risk?'</a:t>
            </a:r>
          </a:p>
        </p:txBody>
      </p:sp>
      <p:sp>
        <p:nvSpPr>
          <p:cNvPr id="45" name="Multiply 31"/>
          <p:cNvSpPr/>
          <p:nvPr>
            <p:custDataLst>
              <p:tags r:id="rId11"/>
            </p:custDataLst>
          </p:nvPr>
        </p:nvSpPr>
        <p:spPr bwMode="auto">
          <a:xfrm>
            <a:off x="5541614" y="4336609"/>
            <a:ext cx="1252440" cy="1116124"/>
          </a:xfrm>
          <a:prstGeom prst="mathMultiply">
            <a:avLst/>
          </a:prstGeom>
          <a:gradFill rotWithShape="1">
            <a:gsLst>
              <a:gs pos="0">
                <a:srgbClr val="931B1F">
                  <a:tint val="50000"/>
                  <a:satMod val="300000"/>
                </a:srgbClr>
              </a:gs>
              <a:gs pos="35000">
                <a:srgbClr val="931B1F">
                  <a:tint val="37000"/>
                  <a:satMod val="300000"/>
                </a:srgbClr>
              </a:gs>
              <a:gs pos="100000">
                <a:srgbClr val="931B1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31B1F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 Box 5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33870" y="1815528"/>
            <a:ext cx="123419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70A"/>
                </a:solidFill>
                <a:effectLst/>
                <a:uLnTx/>
                <a:uFillTx/>
                <a:sym typeface="Wingdings 3"/>
              </a:rPr>
              <a:t></a:t>
            </a:r>
            <a:endParaRPr kumimoji="0" lang="pt-BR" sz="9600" b="1" i="0" u="none" strike="noStrike" kern="0" cap="none" spc="0" normalizeH="0" baseline="0" noProof="0" dirty="0">
              <a:ln>
                <a:noFill/>
              </a:ln>
              <a:solidFill>
                <a:srgbClr val="FFC70A"/>
              </a:solidFill>
              <a:effectLst/>
              <a:uLnTx/>
              <a:uFillTx/>
              <a:sym typeface="Wingdings" pitchFamily="2" charset="2"/>
            </a:endParaRPr>
          </a:p>
        </p:txBody>
      </p:sp>
      <p:sp>
        <p:nvSpPr>
          <p:cNvPr id="48" name="TextBox 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19672" y="6093296"/>
            <a:ext cx="68407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rgbClr val="0E4B63"/>
                </a:solidFill>
                <a:effectLst/>
                <a:uLnTx/>
                <a:uFillTx/>
                <a:latin typeface="Arial"/>
              </a:rPr>
              <a:t>Tático, </a:t>
            </a: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rgbClr val="0E4B63"/>
                </a:solidFill>
                <a:effectLst/>
                <a:uLnTx/>
                <a:uFillTx/>
                <a:latin typeface="Arial"/>
              </a:rPr>
              <a:t>Desenvolvimento lento e pontual do mercado de GN brasileiro e fornecimento limitado para a indústria</a:t>
            </a:r>
          </a:p>
        </p:txBody>
      </p:sp>
      <p:sp>
        <p:nvSpPr>
          <p:cNvPr id="49" name="Rectangle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43236" y="930786"/>
            <a:ext cx="51125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rgbClr val="0E4B63"/>
                </a:solidFill>
                <a:effectLst/>
                <a:uLnTx/>
                <a:uFillTx/>
                <a:latin typeface="Arial"/>
              </a:rPr>
              <a:t>Estratégico, </a:t>
            </a: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rgbClr val="0E4B63"/>
                </a:solidFill>
                <a:effectLst/>
                <a:uLnTx/>
                <a:uFillTx/>
                <a:latin typeface="Arial"/>
              </a:rPr>
              <a:t> GN competitivo para a indústria, em igualdade com outros países</a:t>
            </a:r>
          </a:p>
        </p:txBody>
      </p:sp>
      <p:sp>
        <p:nvSpPr>
          <p:cNvPr id="50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00800" y="1285017"/>
            <a:ext cx="190770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rgbClr val="0E4B6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Muitos com fornecimento seguro e abundante de gás natural </a:t>
            </a:r>
            <a:b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rgbClr val="0E4B6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rgbClr val="0E4B6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(ex: China, Argentina, México e Polônia)</a:t>
            </a:r>
          </a:p>
        </p:txBody>
      </p:sp>
      <p:sp>
        <p:nvSpPr>
          <p:cNvPr id="51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84056" y="2060848"/>
            <a:ext cx="20116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rgbClr val="0E4B6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Poucos com fornecimento seguro e abundante </a:t>
            </a:r>
            <a:b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rgbClr val="0E4B6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rgbClr val="0E4B6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 gás natural </a:t>
            </a:r>
            <a:b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rgbClr val="0E4B6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rgbClr val="0E4B6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(EUA, Canadá e Austrália)</a:t>
            </a:r>
          </a:p>
        </p:txBody>
      </p:sp>
      <p:sp>
        <p:nvSpPr>
          <p:cNvPr id="52" name="Left-Right Arrow 44"/>
          <p:cNvSpPr/>
          <p:nvPr>
            <p:custDataLst>
              <p:tags r:id="rId17"/>
            </p:custDataLst>
          </p:nvPr>
        </p:nvSpPr>
        <p:spPr bwMode="auto">
          <a:xfrm>
            <a:off x="1816306" y="3310384"/>
            <a:ext cx="5636014" cy="840892"/>
          </a:xfrm>
          <a:prstGeom prst="leftRightArrow">
            <a:avLst/>
          </a:prstGeom>
          <a:solidFill>
            <a:srgbClr val="319BA9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ot="10800000" vert="eaVert" wrap="none" lIns="45720" rIns="4572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Box 45"/>
          <p:cNvSpPr txBox="1"/>
          <p:nvPr>
            <p:custDataLst>
              <p:tags r:id="rId18"/>
            </p:custDataLst>
          </p:nvPr>
        </p:nvSpPr>
        <p:spPr>
          <a:xfrm>
            <a:off x="1596132" y="3528040"/>
            <a:ext cx="6330652" cy="369332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Fornecimento de           GN Não Convencional</a:t>
            </a:r>
          </a:p>
        </p:txBody>
      </p:sp>
      <p:sp>
        <p:nvSpPr>
          <p:cNvPr id="54" name="Left-Right Arrow 49"/>
          <p:cNvSpPr/>
          <p:nvPr>
            <p:custDataLst>
              <p:tags r:id="rId19"/>
            </p:custDataLst>
          </p:nvPr>
        </p:nvSpPr>
        <p:spPr bwMode="auto">
          <a:xfrm rot="16200000">
            <a:off x="2272301" y="3339146"/>
            <a:ext cx="4497288" cy="822189"/>
          </a:xfrm>
          <a:prstGeom prst="leftRightArrow">
            <a:avLst/>
          </a:prstGeom>
          <a:solidFill>
            <a:srgbClr val="FFC70A">
              <a:lumMod val="60000"/>
              <a:lumOff val="40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ot="10800000" vert="eaVert" wrap="none" lIns="45720" rIns="4572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TextBox 50"/>
          <p:cNvSpPr txBox="1"/>
          <p:nvPr>
            <p:custDataLst>
              <p:tags r:id="rId20"/>
            </p:custDataLst>
          </p:nvPr>
        </p:nvSpPr>
        <p:spPr>
          <a:xfrm>
            <a:off x="4327898" y="1501597"/>
            <a:ext cx="369332" cy="4497286"/>
          </a:xfrm>
          <a:prstGeom prst="rect">
            <a:avLst/>
          </a:prstGeom>
          <a:noFill/>
        </p:spPr>
        <p:txBody>
          <a:bodyPr vert="vert270" wrap="square" lIns="45720" rIns="4572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Política Brasileira de Gás Natural</a:t>
            </a:r>
          </a:p>
        </p:txBody>
      </p:sp>
      <p:pic>
        <p:nvPicPr>
          <p:cNvPr id="56" name="Picture 6" descr="http://www.e-manonline.com/images/entry/monitorgroup.jp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3" cstate="print"/>
          <a:srcRect t="14447"/>
          <a:stretch>
            <a:fillRect/>
          </a:stretch>
        </p:blipFill>
        <p:spPr bwMode="auto">
          <a:xfrm>
            <a:off x="288032" y="840480"/>
            <a:ext cx="1217216" cy="1114461"/>
          </a:xfrm>
          <a:prstGeom prst="rect">
            <a:avLst/>
          </a:prstGeom>
          <a:noFill/>
        </p:spPr>
      </p:pic>
      <p:sp>
        <p:nvSpPr>
          <p:cNvPr id="26" name="Espaço Reservado para Número de Slid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089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222" t="662" r="50000" b="1872"/>
          <a:stretch/>
        </p:blipFill>
        <p:spPr>
          <a:xfrm flipV="1">
            <a:off x="8480322" y="0"/>
            <a:ext cx="663677" cy="6237312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663677" y="836712"/>
            <a:ext cx="73647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79477" y="67271"/>
            <a:ext cx="7792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 smtClean="0">
                <a:solidFill>
                  <a:schemeClr val="accent6">
                    <a:lumMod val="50000"/>
                  </a:schemeClr>
                </a:solidFill>
              </a:rPr>
              <a:t>Competitividade da Energia (*)  </a:t>
            </a:r>
            <a:endParaRPr lang="pt-BR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06506" y="980728"/>
            <a:ext cx="7377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 smtClean="0">
                <a:solidFill>
                  <a:schemeClr val="tx2">
                    <a:lumMod val="75000"/>
                  </a:schemeClr>
                </a:solidFill>
              </a:rPr>
              <a:t>Energia Indireta por Unidade de Energia Direta</a:t>
            </a:r>
            <a:endParaRPr lang="pt-BR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131840" y="6309320"/>
            <a:ext cx="5029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(*) Fonte – estudo do PEC 2012, energia elétrica, FIPE para Abrace</a:t>
            </a:r>
            <a:endParaRPr lang="pt-BR" sz="1400" dirty="0"/>
          </a:p>
        </p:txBody>
      </p:sp>
      <p:grpSp>
        <p:nvGrpSpPr>
          <p:cNvPr id="3" name="Grupo 16"/>
          <p:cNvGrpSpPr/>
          <p:nvPr/>
        </p:nvGrpSpPr>
        <p:grpSpPr>
          <a:xfrm>
            <a:off x="663575" y="6278835"/>
            <a:ext cx="2212057" cy="462533"/>
            <a:chOff x="663575" y="6278835"/>
            <a:chExt cx="2212057" cy="462533"/>
          </a:xfrm>
        </p:grpSpPr>
        <p:pic>
          <p:nvPicPr>
            <p:cNvPr id="19" name="Imagem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75" y="6403975"/>
              <a:ext cx="102393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 descr="cid:image002.png@01CDD176.B1309670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35696" y="6278835"/>
              <a:ext cx="1039936" cy="46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Espaço Reservado para Número de Slid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12</a:t>
            </a:fld>
            <a:endParaRPr lang="pt-B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6" y="1586853"/>
            <a:ext cx="6884729" cy="4260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1547664" y="3000538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u="sng" dirty="0" smtClean="0"/>
              <a:t>Exemplo: construção civil </a:t>
            </a:r>
          </a:p>
          <a:p>
            <a:pPr algn="ctr"/>
            <a:r>
              <a:rPr lang="pt-BR" sz="1400" dirty="0" smtClean="0"/>
              <a:t>Para cada unidade de energia empregada diretamente pelas construtoras, são consumidas 47 unidades de energia embutida nas matérias-primas. </a:t>
            </a:r>
            <a:endParaRPr lang="pt-BR" sz="1400" dirty="0"/>
          </a:p>
        </p:txBody>
      </p:sp>
      <p:sp>
        <p:nvSpPr>
          <p:cNvPr id="2" name="Elipse 1"/>
          <p:cNvSpPr/>
          <p:nvPr/>
        </p:nvSpPr>
        <p:spPr>
          <a:xfrm>
            <a:off x="1175544" y="4221088"/>
            <a:ext cx="300112" cy="28803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083000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222" t="662" r="50000" b="1872"/>
          <a:stretch/>
        </p:blipFill>
        <p:spPr>
          <a:xfrm flipV="1">
            <a:off x="8480322" y="0"/>
            <a:ext cx="663677" cy="623731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44624"/>
            <a:ext cx="8195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 smtClean="0">
                <a:solidFill>
                  <a:schemeClr val="accent6">
                    <a:lumMod val="50000"/>
                  </a:schemeClr>
                </a:solidFill>
              </a:rPr>
              <a:t>Perda de Competitividade</a:t>
            </a:r>
            <a:endParaRPr lang="pt-BR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663677" y="836712"/>
            <a:ext cx="73647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11560" y="992922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1" dirty="0" smtClean="0">
                <a:solidFill>
                  <a:schemeClr val="tx2">
                    <a:lumMod val="75000"/>
                  </a:schemeClr>
                </a:solidFill>
              </a:rPr>
              <a:t>Resultado das empresas em queda</a:t>
            </a:r>
            <a:endParaRPr lang="pt-BR" sz="20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5445224"/>
            <a:ext cx="655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tx2">
                    <a:lumMod val="75000"/>
                  </a:schemeClr>
                </a:solidFill>
              </a:rPr>
              <a:t>Fonte: Balanço das empresas</a:t>
            </a:r>
            <a:endParaRPr lang="pt-BR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6" name="Gráfico 1"/>
          <p:cNvGraphicFramePr/>
          <p:nvPr/>
        </p:nvGraphicFramePr>
        <p:xfrm>
          <a:off x="251520" y="1772816"/>
          <a:ext cx="460851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88024" y="1124744"/>
            <a:ext cx="34563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as perspectivas são de recuperação lenta: crescimento da ordem de 1,5% (</a:t>
            </a:r>
            <a:r>
              <a:rPr lang="pt-BR" sz="2000" dirty="0" err="1" smtClean="0">
                <a:solidFill>
                  <a:schemeClr val="tx2">
                    <a:lumMod val="75000"/>
                  </a:schemeClr>
                </a:solidFill>
              </a:rPr>
              <a:t>Focus-BC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). Pouco, se comparada à média dos últimos dez anos, de 2,8%.</a:t>
            </a:r>
            <a:endParaRPr lang="pt-BR" sz="2000" b="1" dirty="0" smtClean="0"/>
          </a:p>
          <a:p>
            <a:pPr marL="342900" lvl="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b="1" dirty="0" smtClean="0"/>
              <a:t>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déficit na balança comercial de produtos químicos atingiu US$ 28,1 bilhões em 2012, o maior já registrado pelo setor. </a:t>
            </a:r>
          </a:p>
          <a:p>
            <a:pPr marL="342900" lvl="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Produção industrial brasileira recuou 2,7% em 2012, frente a alta de 6,14% dos demais emergentes.</a:t>
            </a:r>
          </a:p>
        </p:txBody>
      </p:sp>
      <p:grpSp>
        <p:nvGrpSpPr>
          <p:cNvPr id="12" name="Grupo 14"/>
          <p:cNvGrpSpPr/>
          <p:nvPr/>
        </p:nvGrpSpPr>
        <p:grpSpPr>
          <a:xfrm>
            <a:off x="663575" y="6278835"/>
            <a:ext cx="2212057" cy="462533"/>
            <a:chOff x="663575" y="6278835"/>
            <a:chExt cx="2212057" cy="462533"/>
          </a:xfrm>
        </p:grpSpPr>
        <p:pic>
          <p:nvPicPr>
            <p:cNvPr id="17" name="Imagem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75" y="6403975"/>
              <a:ext cx="102393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" descr="cid:image002.png@01CDD176.B1309670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35696" y="6278835"/>
              <a:ext cx="1039936" cy="46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4696223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222" t="662" r="50000" b="1872"/>
          <a:stretch/>
        </p:blipFill>
        <p:spPr>
          <a:xfrm flipV="1">
            <a:off x="8480322" y="0"/>
            <a:ext cx="663677" cy="6237312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997583" y="1916832"/>
            <a:ext cx="65090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4400" dirty="0" smtClean="0"/>
              <a:t>Competitividade da Energia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4400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4400" dirty="0" smtClean="0"/>
              <a:t>Gás Natural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 </a:t>
            </a:r>
            <a:endParaRPr kumimoji="0" lang="pt-BR" sz="5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5"/>
          <p:cNvGrpSpPr/>
          <p:nvPr/>
        </p:nvGrpSpPr>
        <p:grpSpPr>
          <a:xfrm>
            <a:off x="663575" y="6278835"/>
            <a:ext cx="2212057" cy="462533"/>
            <a:chOff x="663575" y="6278835"/>
            <a:chExt cx="2212057" cy="462533"/>
          </a:xfrm>
        </p:grpSpPr>
        <p:pic>
          <p:nvPicPr>
            <p:cNvPr id="7" name="Imagem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75" y="6403975"/>
              <a:ext cx="102393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cid:image002.png@01CDD176.B1309670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35696" y="6278835"/>
              <a:ext cx="1039936" cy="46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377404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/>
          <p:cNvCxnSpPr/>
          <p:nvPr/>
        </p:nvCxnSpPr>
        <p:spPr>
          <a:xfrm>
            <a:off x="0" y="623728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663575" y="692150"/>
            <a:ext cx="736441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1" descr="image5.jpg"/>
          <p:cNvPicPr>
            <a:picLocks noChangeAspect="1"/>
          </p:cNvPicPr>
          <p:nvPr/>
        </p:nvPicPr>
        <p:blipFill>
          <a:blip r:embed="rId2" cstate="print"/>
          <a:srcRect l="88971" t="2576" r="945" b="26193"/>
          <a:stretch>
            <a:fillRect/>
          </a:stretch>
        </p:blipFill>
        <p:spPr bwMode="auto">
          <a:xfrm>
            <a:off x="8478838" y="0"/>
            <a:ext cx="665162" cy="623728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809625"/>
            <a:ext cx="7942263" cy="4922838"/>
          </a:xfrm>
          <a:prstGeom prst="rect">
            <a:avLst/>
          </a:prstGeom>
          <a:noFill/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CaixaDeTexto 1"/>
          <p:cNvSpPr txBox="1">
            <a:spLocks noChangeArrowheads="1"/>
          </p:cNvSpPr>
          <p:nvPr/>
        </p:nvSpPr>
        <p:spPr bwMode="auto">
          <a:xfrm>
            <a:off x="1392238" y="5732463"/>
            <a:ext cx="5916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i="1">
                <a:solidFill>
                  <a:srgbClr val="002060"/>
                </a:solidFill>
              </a:rPr>
              <a:t>Desequilíbrio de preços relativos</a:t>
            </a:r>
          </a:p>
        </p:txBody>
      </p:sp>
      <p:sp>
        <p:nvSpPr>
          <p:cNvPr id="11272" name="TextBox 14"/>
          <p:cNvSpPr txBox="1">
            <a:spLocks noChangeArrowheads="1"/>
          </p:cNvSpPr>
          <p:nvPr/>
        </p:nvSpPr>
        <p:spPr bwMode="auto">
          <a:xfrm>
            <a:off x="5867400" y="6300788"/>
            <a:ext cx="3151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Fonte: Abrace, ANP, EIA e BCB</a:t>
            </a:r>
          </a:p>
        </p:txBody>
      </p:sp>
      <p:grpSp>
        <p:nvGrpSpPr>
          <p:cNvPr id="9" name="Grupo 16"/>
          <p:cNvGrpSpPr/>
          <p:nvPr/>
        </p:nvGrpSpPr>
        <p:grpSpPr>
          <a:xfrm>
            <a:off x="663575" y="6278835"/>
            <a:ext cx="2212057" cy="462533"/>
            <a:chOff x="663575" y="6278835"/>
            <a:chExt cx="2212057" cy="462533"/>
          </a:xfrm>
        </p:grpSpPr>
        <p:pic>
          <p:nvPicPr>
            <p:cNvPr id="10" name="Imagem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75" y="6403975"/>
              <a:ext cx="102393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cid:image002.png@01CDD176.B1309670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35696" y="6278835"/>
              <a:ext cx="1039936" cy="46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CaixaDeTexto 11"/>
          <p:cNvSpPr txBox="1"/>
          <p:nvPr/>
        </p:nvSpPr>
        <p:spPr>
          <a:xfrm>
            <a:off x="379477" y="67271"/>
            <a:ext cx="7792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 smtClean="0">
                <a:solidFill>
                  <a:schemeClr val="accent6">
                    <a:lumMod val="50000"/>
                  </a:schemeClr>
                </a:solidFill>
              </a:rPr>
              <a:t>Competitividade da Energia  </a:t>
            </a:r>
            <a:endParaRPr lang="pt-B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/>
          <p:cNvCxnSpPr/>
          <p:nvPr/>
        </p:nvCxnSpPr>
        <p:spPr>
          <a:xfrm>
            <a:off x="0" y="623728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663575" y="692150"/>
            <a:ext cx="736441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1" descr="image5.jpg"/>
          <p:cNvPicPr>
            <a:picLocks noChangeAspect="1"/>
          </p:cNvPicPr>
          <p:nvPr/>
        </p:nvPicPr>
        <p:blipFill>
          <a:blip r:embed="rId2" cstate="print"/>
          <a:srcRect l="88971" t="2576" r="945" b="26193"/>
          <a:stretch>
            <a:fillRect/>
          </a:stretch>
        </p:blipFill>
        <p:spPr bwMode="auto">
          <a:xfrm>
            <a:off x="8478838" y="0"/>
            <a:ext cx="665162" cy="623728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765175"/>
            <a:ext cx="8191500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950" y="5486400"/>
            <a:ext cx="8259763" cy="584200"/>
          </a:xfrm>
          <a:prstGeom prst="rect">
            <a:avLst/>
          </a:prstGeom>
          <a:solidFill>
            <a:srgbClr val="993300"/>
          </a:solidFill>
          <a:ln w="9525" cap="flat" cmpd="sng" algn="ctr">
            <a:solidFill>
              <a:srgbClr val="0E4B63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defTabSz="914400" eaLnBrk="0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600" kern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Segundo a Agência Internacional de Energia e dados da Abrace, o Brasil tem uma das maiores tarifas industriais dentre os países selecionados.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79477" y="67271"/>
            <a:ext cx="7792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 smtClean="0">
                <a:solidFill>
                  <a:schemeClr val="accent6">
                    <a:lumMod val="50000"/>
                  </a:schemeClr>
                </a:solidFill>
              </a:rPr>
              <a:t>Gás Natural para as indústrias  </a:t>
            </a:r>
            <a:endParaRPr lang="pt-B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251520" y="2060848"/>
            <a:ext cx="6552728" cy="37444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97" t="88972" r="2576" b="946"/>
          <a:stretch/>
        </p:blipFill>
        <p:spPr>
          <a:xfrm rot="16200000">
            <a:off x="5689538" y="2773170"/>
            <a:ext cx="6237315" cy="663680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663677" y="836712"/>
            <a:ext cx="73647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379477" y="67271"/>
            <a:ext cx="7792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 smtClean="0">
                <a:solidFill>
                  <a:schemeClr val="accent6">
                    <a:lumMod val="50000"/>
                  </a:schemeClr>
                </a:solidFill>
              </a:rPr>
              <a:t>Gás: estagnação da indústria</a:t>
            </a:r>
            <a:endParaRPr lang="pt-B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" name="Grupo 8"/>
          <p:cNvGrpSpPr/>
          <p:nvPr/>
        </p:nvGrpSpPr>
        <p:grpSpPr>
          <a:xfrm>
            <a:off x="663575" y="6278835"/>
            <a:ext cx="2212057" cy="462533"/>
            <a:chOff x="663575" y="6278835"/>
            <a:chExt cx="2212057" cy="462533"/>
          </a:xfrm>
        </p:grpSpPr>
        <p:pic>
          <p:nvPicPr>
            <p:cNvPr id="13" name="Imagem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75" y="6403975"/>
              <a:ext cx="102393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cid:image002.png@01CDD176.B1309670"/>
            <p:cNvPicPr/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835696" y="6278835"/>
              <a:ext cx="1039936" cy="46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" name="Object 9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="" xmlns:p14="http://schemas.microsoft.com/office/powerpoint/2010/main" val="2845604853"/>
              </p:ext>
            </p:extLst>
          </p:nvPr>
        </p:nvGraphicFramePr>
        <p:xfrm>
          <a:off x="376024" y="2255664"/>
          <a:ext cx="6232566" cy="3413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11" name="TextBox 8"/>
          <p:cNvSpPr txBox="1"/>
          <p:nvPr>
            <p:custDataLst>
              <p:tags r:id="rId2"/>
            </p:custDataLst>
          </p:nvPr>
        </p:nvSpPr>
        <p:spPr>
          <a:xfrm>
            <a:off x="4287156" y="5965249"/>
            <a:ext cx="2265064" cy="200055"/>
          </a:xfrm>
          <a:prstGeom prst="rect">
            <a:avLst/>
          </a:prstGeom>
          <a:noFill/>
          <a:effectLst/>
        </p:spPr>
        <p:txBody>
          <a:bodyPr vert="horz" wrap="square" lIns="45719" rIns="45719" rtlCol="0" anchor="b" anchorCtr="0">
            <a:noAutofit/>
          </a:bodyPr>
          <a:lstStyle/>
          <a:p>
            <a:pPr algn="l"/>
            <a:r>
              <a:rPr lang="en-US" sz="1000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000" i="1" dirty="0" err="1" smtClean="0">
                <a:solidFill>
                  <a:srgbClr val="000000"/>
                </a:solidFill>
                <a:latin typeface="Arial"/>
              </a:rPr>
              <a:t>Fonte</a:t>
            </a:r>
            <a:r>
              <a:rPr lang="en-US" sz="1000" i="1" dirty="0" smtClean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1000" i="1" dirty="0" err="1" smtClean="0">
                <a:solidFill>
                  <a:srgbClr val="000000"/>
                </a:solidFill>
                <a:latin typeface="Arial"/>
              </a:rPr>
              <a:t>Abegás</a:t>
            </a:r>
            <a:endParaRPr lang="en-US" sz="1000" i="1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Isosceles Triangle 15"/>
          <p:cNvSpPr/>
          <p:nvPr>
            <p:custDataLst>
              <p:tags r:id="rId3"/>
            </p:custDataLst>
          </p:nvPr>
        </p:nvSpPr>
        <p:spPr bwMode="auto">
          <a:xfrm rot="5400000">
            <a:off x="5683443" y="4045749"/>
            <a:ext cx="2127632" cy="246062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6" name="Rounded Rectangle 195"/>
          <p:cNvSpPr/>
          <p:nvPr>
            <p:custDataLst>
              <p:tags r:id="rId4"/>
            </p:custDataLst>
          </p:nvPr>
        </p:nvSpPr>
        <p:spPr>
          <a:xfrm>
            <a:off x="7020273" y="3140968"/>
            <a:ext cx="1419200" cy="2196244"/>
          </a:xfrm>
          <a:prstGeom prst="roundRect">
            <a:avLst>
              <a:gd name="adj" fmla="val 357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b"/>
          <a:lstStyle/>
          <a:p>
            <a:pPr marL="266700" lvl="1" indent="-177800" algn="l">
              <a:buSzPct val="65000"/>
              <a:buFont typeface="Wingdings"/>
              <a:buChar char="l"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 marL="266700" lvl="1" indent="-177800" algn="l">
              <a:buSzPct val="65000"/>
              <a:buFont typeface="Wingdings"/>
              <a:buChar char="l"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 marL="266700" lvl="1" indent="-177800" algn="l">
              <a:buSzPct val="65000"/>
              <a:buFont typeface="Wingdings"/>
              <a:buChar char="l"/>
            </a:pPr>
            <a:endParaRPr lang="pt-BR" sz="1400" b="1" dirty="0">
              <a:solidFill>
                <a:schemeClr val="tx1"/>
              </a:solidFill>
            </a:endParaRPr>
          </a:p>
          <a:p>
            <a:pPr marL="266700" lvl="1" indent="-177800" algn="l">
              <a:buSzPct val="65000"/>
              <a:buFont typeface="Wingdings"/>
              <a:buChar char="l"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 marL="266700" lvl="1" indent="-177800" algn="l">
              <a:buSzPct val="65000"/>
              <a:buFont typeface="Wingdings"/>
              <a:buChar char="l"/>
            </a:pPr>
            <a:endParaRPr lang="pt-BR" sz="1400" b="1" dirty="0">
              <a:solidFill>
                <a:schemeClr val="tx1"/>
              </a:solidFill>
            </a:endParaRPr>
          </a:p>
          <a:p>
            <a:pPr marL="266700" lvl="1" indent="-177800" algn="l">
              <a:buSzPct val="65000"/>
              <a:buFont typeface="Wingdings"/>
              <a:buChar char="l"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 marL="266700" lvl="1" indent="-177800" algn="l">
              <a:buSzPct val="65000"/>
              <a:buFont typeface="Wingdings"/>
              <a:buChar char="l"/>
            </a:pPr>
            <a:endParaRPr lang="pt-BR" sz="1400" b="1" dirty="0">
              <a:solidFill>
                <a:schemeClr val="tx1"/>
              </a:solidFill>
            </a:endParaRPr>
          </a:p>
          <a:p>
            <a:pPr marL="266700" lvl="1" indent="-177800" algn="l">
              <a:buSzPct val="65000"/>
              <a:buFont typeface="Wingdings"/>
              <a:buChar char="l"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 marL="88900" lvl="1">
              <a:spcBef>
                <a:spcPts val="300"/>
              </a:spcBef>
              <a:buSzPct val="65000"/>
            </a:pPr>
            <a:r>
              <a:rPr lang="pt-BR" b="1" i="1" dirty="0">
                <a:solidFill>
                  <a:schemeClr val="tx1"/>
                </a:solidFill>
                <a:latin typeface="+mj-lt"/>
              </a:rPr>
              <a:t>Perda da competitividade e priorização à demanda termoelétrica</a:t>
            </a:r>
          </a:p>
        </p:txBody>
      </p:sp>
      <p:sp>
        <p:nvSpPr>
          <p:cNvPr id="17" name="Rounded Rectangle 17"/>
          <p:cNvSpPr/>
          <p:nvPr>
            <p:custDataLst>
              <p:tags r:id="rId5"/>
            </p:custDataLst>
          </p:nvPr>
        </p:nvSpPr>
        <p:spPr bwMode="auto">
          <a:xfrm>
            <a:off x="7020273" y="2060848"/>
            <a:ext cx="1203176" cy="9602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pt-BR" b="1" i="1" dirty="0" smtClean="0">
                <a:solidFill>
                  <a:schemeClr val="tx1"/>
                </a:solidFill>
                <a:latin typeface="+mj-lt"/>
              </a:rPr>
              <a:t>Alto despacho </a:t>
            </a:r>
            <a:r>
              <a:rPr lang="pt-BR" b="1" i="1" dirty="0" err="1" smtClean="0">
                <a:solidFill>
                  <a:schemeClr val="tx1"/>
                </a:solidFill>
                <a:latin typeface="+mj-lt"/>
              </a:rPr>
              <a:t>UTEs</a:t>
            </a:r>
            <a:endParaRPr lang="pt-BR" i="1" dirty="0" smtClean="0">
              <a:solidFill>
                <a:schemeClr val="tx1"/>
              </a:solidFill>
            </a:endParaRPr>
          </a:p>
        </p:txBody>
      </p:sp>
      <p:sp>
        <p:nvSpPr>
          <p:cNvPr id="18" name="Rectangle 196"/>
          <p:cNvSpPr/>
          <p:nvPr>
            <p:custDataLst>
              <p:tags r:id="rId6"/>
            </p:custDataLst>
          </p:nvPr>
        </p:nvSpPr>
        <p:spPr>
          <a:xfrm>
            <a:off x="323528" y="1268760"/>
            <a:ext cx="7399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rgbClr val="000066"/>
                </a:solidFill>
                <a:latin typeface="Arial"/>
              </a:rPr>
              <a:t>Evolução do Consumo de Gás Natural, ex-Petrobras (MM m</a:t>
            </a:r>
            <a:r>
              <a:rPr lang="pt-BR" b="1" i="1" baseline="30000" dirty="0" smtClean="0">
                <a:solidFill>
                  <a:srgbClr val="000066"/>
                </a:solidFill>
                <a:latin typeface="Arial"/>
              </a:rPr>
              <a:t>3</a:t>
            </a:r>
            <a:r>
              <a:rPr lang="pt-BR" b="1" i="1" dirty="0" smtClean="0">
                <a:solidFill>
                  <a:srgbClr val="000066"/>
                </a:solidFill>
                <a:latin typeface="Arial"/>
              </a:rPr>
              <a:t> / dia)</a:t>
            </a:r>
            <a:endParaRPr lang="en-US" b="1" i="1" dirty="0">
              <a:solidFill>
                <a:srgbClr val="000066"/>
              </a:solidFill>
              <a:latin typeface="Arial"/>
            </a:endParaRPr>
          </a:p>
        </p:txBody>
      </p:sp>
      <p:sp>
        <p:nvSpPr>
          <p:cNvPr id="20" name="Title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81600" y="80628"/>
            <a:ext cx="9036000" cy="51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noAutofit/>
          </a:bodyPr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pt-BR" sz="2400" b="1" kern="1200" dirty="0">
                <a:solidFill>
                  <a:srgbClr val="1A4871"/>
                </a:solidFill>
                <a:latin typeface="Myriad Pro" pitchFamily="-65" charset="0"/>
                <a:ea typeface="ＭＳ Ｐゴシック" pitchFamily="-65" charset="-128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85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85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85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85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8500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8500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8500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8500"/>
                </a:solidFill>
                <a:latin typeface="Arial" charset="0"/>
              </a:defRPr>
            </a:lvl9pPr>
          </a:lstStyle>
          <a:p>
            <a:endParaRPr lang="pt-BR" dirty="0"/>
          </a:p>
        </p:txBody>
      </p:sp>
      <p:sp>
        <p:nvSpPr>
          <p:cNvPr id="21" name="Isosceles Triangle 15"/>
          <p:cNvSpPr/>
          <p:nvPr>
            <p:custDataLst>
              <p:tags r:id="rId8"/>
            </p:custDataLst>
          </p:nvPr>
        </p:nvSpPr>
        <p:spPr bwMode="auto">
          <a:xfrm rot="5400000">
            <a:off x="6491393" y="2633210"/>
            <a:ext cx="525463" cy="291069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cxnSp>
        <p:nvCxnSpPr>
          <p:cNvPr id="22" name="Straight Connector 35"/>
          <p:cNvCxnSpPr/>
          <p:nvPr>
            <p:custDataLst>
              <p:tags r:id="rId9"/>
            </p:custDataLst>
          </p:nvPr>
        </p:nvCxnSpPr>
        <p:spPr bwMode="auto">
          <a:xfrm>
            <a:off x="4391980" y="3779577"/>
            <a:ext cx="1636176" cy="0"/>
          </a:xfrm>
          <a:prstGeom prst="line">
            <a:avLst/>
          </a:prstGeom>
          <a:solidFill>
            <a:srgbClr val="0033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Connector 33"/>
          <p:cNvCxnSpPr/>
          <p:nvPr>
            <p:custDataLst>
              <p:tags r:id="rId10"/>
            </p:custDataLst>
          </p:nvPr>
        </p:nvCxnSpPr>
        <p:spPr bwMode="auto">
          <a:xfrm flipV="1">
            <a:off x="913231" y="2516013"/>
            <a:ext cx="3152775" cy="1285875"/>
          </a:xfrm>
          <a:prstGeom prst="line">
            <a:avLst/>
          </a:prstGeom>
          <a:solidFill>
            <a:srgbClr val="0033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4" name="Oval 83"/>
          <p:cNvSpPr/>
          <p:nvPr>
            <p:custDataLst>
              <p:tags r:id="rId11"/>
            </p:custDataLst>
          </p:nvPr>
        </p:nvSpPr>
        <p:spPr bwMode="auto">
          <a:xfrm>
            <a:off x="5136517" y="3662102"/>
            <a:ext cx="311150" cy="2349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fld id="{FDA59E74-D1B6-4DA0-BACD-AFC4562EF524}" type="datetime'''''''''''''''''''''''0''''''''''''''''''''''''''''%'''''">
              <a:rPr lang="en-US" b="1" smtClean="0">
                <a:solidFill>
                  <a:srgbClr val="000000"/>
                </a:solidFill>
              </a:rPr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t>0%</a:t>
            </a:fld>
            <a:endParaRPr lang="en-US" b="1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Oval 81"/>
          <p:cNvSpPr/>
          <p:nvPr>
            <p:custDataLst>
              <p:tags r:id="rId12"/>
            </p:custDataLst>
          </p:nvPr>
        </p:nvSpPr>
        <p:spPr bwMode="auto">
          <a:xfrm>
            <a:off x="2211806" y="3041476"/>
            <a:ext cx="555625" cy="2349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fld id="{56B6CBFB-07D8-4BB5-B6B2-6137B770904E}" type="datetime'''+''1''''''''''''''''''''''4''%'''''''''''">
              <a:rPr lang="en-US" b="1" smtClean="0">
                <a:solidFill>
                  <a:srgbClr val="000000"/>
                </a:solidFill>
              </a:rPr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t>+14%</a:t>
            </a:fld>
            <a:endParaRPr lang="en-US" b="1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08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222" t="662" r="50000" b="1872"/>
          <a:stretch/>
        </p:blipFill>
        <p:spPr>
          <a:xfrm flipV="1">
            <a:off x="8480322" y="0"/>
            <a:ext cx="663677" cy="6237312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663677" y="836712"/>
            <a:ext cx="73647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79477" y="67271"/>
            <a:ext cx="7792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 smtClean="0">
                <a:solidFill>
                  <a:schemeClr val="accent6">
                    <a:lumMod val="50000"/>
                  </a:schemeClr>
                </a:solidFill>
              </a:rPr>
              <a:t>Competitividade da Energia  </a:t>
            </a:r>
            <a:endParaRPr lang="pt-B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79"/>
            <a:ext cx="4860499" cy="2793499"/>
          </a:xfrm>
          <a:prstGeom prst="rect">
            <a:avLst/>
          </a:prstGeom>
          <a:noFill/>
          <a:ln>
            <a:noFill/>
          </a:ln>
          <a:effectLst>
            <a:outerShdw blurRad="254000" dist="50800" dir="5400000" sx="41000" sy="41000" algn="ctr" rotWithShape="0">
              <a:srgbClr val="000000">
                <a:alpha val="54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99258"/>
            <a:ext cx="4338702" cy="2477814"/>
          </a:xfrm>
          <a:prstGeom prst="rect">
            <a:avLst/>
          </a:prstGeom>
          <a:noFill/>
          <a:ln>
            <a:noFill/>
          </a:ln>
          <a:effectLst>
            <a:outerShdw blurRad="254000" dist="50800" dir="5400000" sx="41000" sy="41000" algn="ctr" rotWithShape="0">
              <a:srgbClr val="000000">
                <a:alpha val="54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506506" y="980728"/>
            <a:ext cx="890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tx2">
                    <a:lumMod val="75000"/>
                  </a:schemeClr>
                </a:solidFill>
              </a:rPr>
              <a:t>Composição da importação de gás natural, 2009 e 2011*, Brasil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33002" y="4221088"/>
            <a:ext cx="40949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Para cada unidade de gás natural importada na forma de insumo, havia </a:t>
            </a:r>
            <a:r>
              <a:rPr lang="pt-BR" sz="2000" dirty="0" smtClean="0"/>
              <a:t>2 </a:t>
            </a:r>
            <a:r>
              <a:rPr lang="pt-BR" sz="2000" dirty="0"/>
              <a:t>unidades importadas na forma de bens e serviços em 2009. Em 2011 essa relação elevou-se para 2,5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pt-BR" sz="2000" b="1" kern="0" spc="-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839330" y="268768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2009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516216" y="37456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2011</a:t>
            </a:r>
            <a:endParaRPr lang="pt-BR" dirty="0"/>
          </a:p>
        </p:txBody>
      </p:sp>
      <p:grpSp>
        <p:nvGrpSpPr>
          <p:cNvPr id="2" name="Grupo 13"/>
          <p:cNvGrpSpPr/>
          <p:nvPr/>
        </p:nvGrpSpPr>
        <p:grpSpPr>
          <a:xfrm>
            <a:off x="663575" y="6278835"/>
            <a:ext cx="2212057" cy="462533"/>
            <a:chOff x="663575" y="6278835"/>
            <a:chExt cx="2212057" cy="462533"/>
          </a:xfrm>
        </p:grpSpPr>
        <p:pic>
          <p:nvPicPr>
            <p:cNvPr id="16" name="Imagem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75" y="6403975"/>
              <a:ext cx="102393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" descr="cid:image002.png@01CDD176.B1309670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35696" y="6278835"/>
              <a:ext cx="1039936" cy="46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875124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/>
          <p:cNvCxnSpPr/>
          <p:nvPr/>
        </p:nvCxnSpPr>
        <p:spPr>
          <a:xfrm>
            <a:off x="0" y="623728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663575" y="836613"/>
            <a:ext cx="736441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1125538"/>
            <a:ext cx="77882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683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tângulo 1"/>
          <p:cNvSpPr/>
          <p:nvPr/>
        </p:nvSpPr>
        <p:spPr>
          <a:xfrm>
            <a:off x="1619250" y="5229225"/>
            <a:ext cx="436563" cy="360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5733256"/>
            <a:ext cx="8382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" descr="image5.jpg"/>
          <p:cNvPicPr>
            <a:picLocks noChangeAspect="1"/>
          </p:cNvPicPr>
          <p:nvPr/>
        </p:nvPicPr>
        <p:blipFill>
          <a:blip r:embed="rId4" cstate="print"/>
          <a:srcRect l="88971" t="2576" r="945" b="26193"/>
          <a:stretch>
            <a:fillRect/>
          </a:stretch>
        </p:blipFill>
        <p:spPr bwMode="auto">
          <a:xfrm>
            <a:off x="8478838" y="0"/>
            <a:ext cx="665162" cy="623728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pic>
        <p:nvPicPr>
          <p:cNvPr id="21513" name="Imagem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636912"/>
            <a:ext cx="72866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379477" y="67271"/>
            <a:ext cx="7792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 smtClean="0">
                <a:solidFill>
                  <a:schemeClr val="accent6">
                    <a:lumMod val="50000"/>
                  </a:schemeClr>
                </a:solidFill>
              </a:rPr>
              <a:t>Competitividade da Energia  </a:t>
            </a:r>
            <a:endParaRPr lang="pt-B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1" name="Grupo 13"/>
          <p:cNvGrpSpPr/>
          <p:nvPr/>
        </p:nvGrpSpPr>
        <p:grpSpPr>
          <a:xfrm>
            <a:off x="663575" y="6278835"/>
            <a:ext cx="2212057" cy="462533"/>
            <a:chOff x="663575" y="6278835"/>
            <a:chExt cx="2212057" cy="462533"/>
          </a:xfrm>
        </p:grpSpPr>
        <p:pic>
          <p:nvPicPr>
            <p:cNvPr id="12" name="Imagem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75" y="6403975"/>
              <a:ext cx="102393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cid:image002.png@01CDD176.B1309670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35696" y="6278835"/>
              <a:ext cx="1039936" cy="46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1"/>
          <p:cNvSpPr txBox="1">
            <a:spLocks noChangeArrowheads="1"/>
          </p:cNvSpPr>
          <p:nvPr/>
        </p:nvSpPr>
        <p:spPr bwMode="auto">
          <a:xfrm>
            <a:off x="374650" y="66675"/>
            <a:ext cx="77930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4400" dirty="0">
                <a:solidFill>
                  <a:srgbClr val="984807"/>
                </a:solidFill>
              </a:rPr>
              <a:t>Sumário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0" y="623728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663575" y="836613"/>
            <a:ext cx="736441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CaixaDeTexto 9"/>
          <p:cNvSpPr txBox="1">
            <a:spLocks noChangeArrowheads="1"/>
          </p:cNvSpPr>
          <p:nvPr/>
        </p:nvSpPr>
        <p:spPr bwMode="auto">
          <a:xfrm>
            <a:off x="179388" y="1260475"/>
            <a:ext cx="8137525" cy="275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535353"/>
                </a:solidFill>
              </a:rPr>
              <a:t>Gás Natural e competitividade, a visão da grande indústria</a:t>
            </a:r>
            <a:endParaRPr lang="pt-BR" sz="2800" dirty="0">
              <a:solidFill>
                <a:srgbClr val="535353"/>
              </a:solidFill>
            </a:endParaRPr>
          </a:p>
          <a:p>
            <a:pPr marL="285750" indent="-285750" algn="just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>
                <a:solidFill>
                  <a:srgbClr val="535353"/>
                </a:solidFill>
              </a:rPr>
              <a:t>Projeto +Gás Brasil</a:t>
            </a:r>
          </a:p>
          <a:p>
            <a:pPr marL="285750" indent="-285750" algn="just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>
                <a:solidFill>
                  <a:srgbClr val="535353"/>
                </a:solidFill>
              </a:rPr>
              <a:t>Contexto Econômico e impactos</a:t>
            </a:r>
          </a:p>
          <a:p>
            <a:pPr marL="285750" indent="-285750" algn="just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>
                <a:solidFill>
                  <a:srgbClr val="535353"/>
                </a:solidFill>
              </a:rPr>
              <a:t>Propostas </a:t>
            </a:r>
            <a:endParaRPr lang="pt-BR" sz="2800" dirty="0"/>
          </a:p>
        </p:txBody>
      </p:sp>
      <p:pic>
        <p:nvPicPr>
          <p:cNvPr id="8198" name="Picture 1" descr="image5.jpg"/>
          <p:cNvPicPr>
            <a:picLocks noChangeAspect="1"/>
          </p:cNvPicPr>
          <p:nvPr/>
        </p:nvPicPr>
        <p:blipFill>
          <a:blip r:embed="rId2" cstate="print"/>
          <a:srcRect l="88971" t="2576" r="945" b="26193"/>
          <a:stretch>
            <a:fillRect/>
          </a:stretch>
        </p:blipFill>
        <p:spPr bwMode="auto">
          <a:xfrm>
            <a:off x="8478838" y="0"/>
            <a:ext cx="665162" cy="623728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grpSp>
        <p:nvGrpSpPr>
          <p:cNvPr id="7" name="Grupo 6"/>
          <p:cNvGrpSpPr/>
          <p:nvPr/>
        </p:nvGrpSpPr>
        <p:grpSpPr>
          <a:xfrm>
            <a:off x="663575" y="6278835"/>
            <a:ext cx="2212057" cy="462533"/>
            <a:chOff x="663575" y="6278835"/>
            <a:chExt cx="2212057" cy="462533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75" y="6403975"/>
              <a:ext cx="102393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cid:image002.png@01CDD176.B1309670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6278835"/>
              <a:ext cx="1039936" cy="46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11560" y="1772816"/>
            <a:ext cx="7200800" cy="42484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14"/>
          <a:stretch/>
        </p:blipFill>
        <p:spPr>
          <a:xfrm>
            <a:off x="8480323" y="3029"/>
            <a:ext cx="663677" cy="623428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75032" y="67271"/>
            <a:ext cx="7792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 smtClean="0">
                <a:solidFill>
                  <a:schemeClr val="accent6">
                    <a:lumMod val="50000"/>
                  </a:schemeClr>
                </a:solidFill>
              </a:rPr>
              <a:t>Impactos Econômicos</a:t>
            </a:r>
            <a:endParaRPr lang="pt-BR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7" y="6403944"/>
            <a:ext cx="1024171" cy="287425"/>
          </a:xfrm>
          <a:prstGeom prst="rect">
            <a:avLst/>
          </a:prstGeom>
        </p:spPr>
      </p:pic>
      <p:cxnSp>
        <p:nvCxnSpPr>
          <p:cNvPr id="15" name="Conector reto 14"/>
          <p:cNvCxnSpPr/>
          <p:nvPr/>
        </p:nvCxnSpPr>
        <p:spPr>
          <a:xfrm>
            <a:off x="663677" y="836712"/>
            <a:ext cx="73647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908720"/>
            <a:ext cx="81567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Evolução da balança comercial dos setores intensivos em gás natural (Cerâmica, Vidro, Químico, Siderurgia, Alumínio e Papel e Celulose)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138020" cy="416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267744" y="5445224"/>
            <a:ext cx="18794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Fonte: </a:t>
            </a:r>
            <a:r>
              <a:rPr lang="pt-BR" sz="1200" dirty="0" err="1"/>
              <a:t>AliceWeb</a:t>
            </a:r>
            <a:r>
              <a:rPr lang="pt-BR" sz="1200" dirty="0"/>
              <a:t> e </a:t>
            </a:r>
            <a:r>
              <a:rPr lang="pt-BR" sz="1200" dirty="0" err="1"/>
              <a:t>Abiquim</a:t>
            </a:r>
            <a:endParaRPr lang="pt-BR" sz="1200" dirty="0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232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97" t="88972" r="2576" b="946"/>
          <a:stretch/>
        </p:blipFill>
        <p:spPr>
          <a:xfrm rot="16200000">
            <a:off x="5689538" y="2773170"/>
            <a:ext cx="6237315" cy="663680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663677" y="836712"/>
            <a:ext cx="73647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379477" y="67271"/>
            <a:ext cx="7792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 smtClean="0">
                <a:solidFill>
                  <a:schemeClr val="accent6">
                    <a:lumMod val="50000"/>
                  </a:schemeClr>
                </a:solidFill>
              </a:rPr>
              <a:t>Abundância da oferta</a:t>
            </a:r>
            <a:endParaRPr lang="pt-BR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" name="Grupo 8"/>
          <p:cNvGrpSpPr/>
          <p:nvPr/>
        </p:nvGrpSpPr>
        <p:grpSpPr>
          <a:xfrm>
            <a:off x="663575" y="6278835"/>
            <a:ext cx="2212057" cy="462533"/>
            <a:chOff x="663575" y="6278835"/>
            <a:chExt cx="2212057" cy="462533"/>
          </a:xfrm>
        </p:grpSpPr>
        <p:pic>
          <p:nvPicPr>
            <p:cNvPr id="13" name="Image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75" y="6403975"/>
              <a:ext cx="102393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cid:image002.png@01CDD176.B1309670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6278835"/>
              <a:ext cx="1039936" cy="46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75872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5"/>
          <p:cNvSpPr txBox="1"/>
          <p:nvPr/>
        </p:nvSpPr>
        <p:spPr>
          <a:xfrm>
            <a:off x="6588224" y="5949280"/>
            <a:ext cx="1549400" cy="323850"/>
          </a:xfrm>
          <a:prstGeom prst="rect">
            <a:avLst/>
          </a:prstGeom>
          <a:noFill/>
          <a:effectLst/>
        </p:spPr>
        <p:txBody>
          <a:bodyPr lIns="45719" rIns="45719" anchor="b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i="1" kern="0" dirty="0">
                <a:solidFill>
                  <a:sysClr val="windowText" lastClr="000000"/>
                </a:solidFill>
                <a:latin typeface="+mj-lt"/>
                <a:cs typeface="Arial" charset="0"/>
              </a:rPr>
              <a:t>Fonte: ANP</a:t>
            </a:r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08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97" t="88972" r="2576" b="946"/>
          <a:stretch/>
        </p:blipFill>
        <p:spPr>
          <a:xfrm rot="16200000">
            <a:off x="5689538" y="2773170"/>
            <a:ext cx="6237315" cy="663680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663677" y="836712"/>
            <a:ext cx="73647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379477" y="67271"/>
            <a:ext cx="7792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 smtClean="0">
                <a:solidFill>
                  <a:schemeClr val="accent6">
                    <a:lumMod val="50000"/>
                  </a:schemeClr>
                </a:solidFill>
              </a:rPr>
              <a:t>Enorme potencial na industria  </a:t>
            </a:r>
            <a:endParaRPr lang="pt-BR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" name="Grupo 8"/>
          <p:cNvGrpSpPr/>
          <p:nvPr/>
        </p:nvGrpSpPr>
        <p:grpSpPr>
          <a:xfrm>
            <a:off x="663575" y="6278835"/>
            <a:ext cx="2212057" cy="462533"/>
            <a:chOff x="663575" y="6278835"/>
            <a:chExt cx="2212057" cy="462533"/>
          </a:xfrm>
        </p:grpSpPr>
        <p:pic>
          <p:nvPicPr>
            <p:cNvPr id="13" name="Imagem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75" y="6403975"/>
              <a:ext cx="102393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cid:image002.png@01CDD176.B1309670"/>
            <p:cNvPicPr/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835696" y="6278835"/>
              <a:ext cx="1039936" cy="46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54"/>
          <p:cNvSpPr txBox="1"/>
          <p:nvPr>
            <p:custDataLst>
              <p:tags r:id="rId2"/>
            </p:custDataLst>
          </p:nvPr>
        </p:nvSpPr>
        <p:spPr>
          <a:xfrm>
            <a:off x="755576" y="112474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1" dirty="0" smtClean="0">
                <a:solidFill>
                  <a:srgbClr val="002060"/>
                </a:solidFill>
                <a:latin typeface="+mj-lt"/>
                <a:ea typeface="DFKai-SB" pitchFamily="65" charset="-120"/>
              </a:rPr>
              <a:t>Projeção de Consumo Industrial de Gás Natural, MM m</a:t>
            </a:r>
            <a:r>
              <a:rPr lang="pt-BR" b="1" baseline="30000" dirty="0" smtClean="0">
                <a:solidFill>
                  <a:srgbClr val="002060"/>
                </a:solidFill>
                <a:latin typeface="+mj-lt"/>
                <a:ea typeface="DFKai-SB" pitchFamily="65" charset="-120"/>
              </a:rPr>
              <a:t>3 </a:t>
            </a:r>
            <a:r>
              <a:rPr lang="pt-BR" b="1" dirty="0" smtClean="0">
                <a:solidFill>
                  <a:srgbClr val="002060"/>
                </a:solidFill>
                <a:latin typeface="+mj-lt"/>
                <a:ea typeface="DFKai-SB" pitchFamily="65" charset="-120"/>
              </a:rPr>
              <a:t>por dia</a:t>
            </a:r>
            <a:endParaRPr lang="pt-BR" i="1" dirty="0">
              <a:solidFill>
                <a:srgbClr val="002060"/>
              </a:solidFill>
              <a:latin typeface="+mj-lt"/>
              <a:ea typeface="DFKai-SB" pitchFamily="65" charset="-120"/>
            </a:endParaRPr>
          </a:p>
        </p:txBody>
      </p:sp>
      <p:sp>
        <p:nvSpPr>
          <p:cNvPr id="15" name="Rectangle 61"/>
          <p:cNvSpPr/>
          <p:nvPr>
            <p:custDataLst>
              <p:tags r:id="rId3"/>
            </p:custDataLst>
          </p:nvPr>
        </p:nvSpPr>
        <p:spPr>
          <a:xfrm>
            <a:off x="6489562" y="2489948"/>
            <a:ext cx="18988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pt-BR" dirty="0" smtClean="0"/>
              <a:t>* Adicional Estimado considerando preço competitivo (US$ 7/ MBTU), substituição energética e cogeração. </a:t>
            </a:r>
            <a:endParaRPr lang="pt-BR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16" name="Rectangle 63"/>
          <p:cNvSpPr/>
          <p:nvPr>
            <p:custDataLst>
              <p:tags r:id="rId4"/>
            </p:custDataLst>
          </p:nvPr>
        </p:nvSpPr>
        <p:spPr>
          <a:xfrm>
            <a:off x="6156176" y="5589240"/>
            <a:ext cx="2083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pt-BR" dirty="0" smtClean="0"/>
              <a:t>Mantida as </a:t>
            </a:r>
            <a:br>
              <a:rPr lang="pt-BR" dirty="0" smtClean="0"/>
            </a:br>
            <a:r>
              <a:rPr lang="pt-BR" dirty="0" smtClean="0"/>
              <a:t>condições atuais</a:t>
            </a:r>
            <a:endParaRPr lang="pt-BR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17" name="Oval 64"/>
          <p:cNvSpPr/>
          <p:nvPr>
            <p:custDataLst>
              <p:tags r:id="rId5"/>
            </p:custDataLst>
          </p:nvPr>
        </p:nvSpPr>
        <p:spPr bwMode="auto">
          <a:xfrm>
            <a:off x="6560866" y="1844824"/>
            <a:ext cx="1107478" cy="589513"/>
          </a:xfrm>
          <a:prstGeom prst="ellipse">
            <a:avLst/>
          </a:prstGeom>
          <a:ln>
            <a:solidFill>
              <a:srgbClr val="83AF85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solidFill>
                  <a:schemeClr val="tx1"/>
                </a:solidFill>
                <a:effectLst/>
                <a:latin typeface="Arial" charset="0"/>
              </a:rPr>
              <a:t>10,4% a.a.</a:t>
            </a:r>
          </a:p>
        </p:txBody>
      </p:sp>
      <p:sp>
        <p:nvSpPr>
          <p:cNvPr id="18" name="Oval 67"/>
          <p:cNvSpPr/>
          <p:nvPr>
            <p:custDataLst>
              <p:tags r:id="rId6"/>
            </p:custDataLst>
          </p:nvPr>
        </p:nvSpPr>
        <p:spPr bwMode="auto">
          <a:xfrm>
            <a:off x="6588224" y="4869160"/>
            <a:ext cx="1107478" cy="611411"/>
          </a:xfrm>
          <a:prstGeom prst="ellipse">
            <a:avLst/>
          </a:prstGeom>
          <a:ln>
            <a:solidFill>
              <a:schemeClr val="accent1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solidFill>
                  <a:schemeClr val="tx1"/>
                </a:solidFill>
                <a:effectLst/>
                <a:latin typeface="Arial" charset="0"/>
              </a:rPr>
              <a:t>4,2%</a:t>
            </a:r>
            <a:br>
              <a:rPr kumimoji="0" lang="pt-BR" sz="1400" b="1" i="0" u="none" strike="noStrike" cap="none" normalizeH="0" baseline="0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pt-BR" sz="1400" b="1" i="0" u="none" strike="noStrike" cap="none" normalizeH="0" baseline="0" dirty="0" smtClean="0">
                <a:solidFill>
                  <a:schemeClr val="tx1"/>
                </a:solidFill>
                <a:effectLst/>
                <a:latin typeface="Arial" charset="0"/>
              </a:rPr>
              <a:t>a.a.</a:t>
            </a:r>
          </a:p>
        </p:txBody>
      </p:sp>
      <p:sp>
        <p:nvSpPr>
          <p:cNvPr id="19" name="Rectangle 61"/>
          <p:cNvSpPr/>
          <p:nvPr>
            <p:custDataLst>
              <p:tags r:id="rId7"/>
            </p:custDataLst>
          </p:nvPr>
        </p:nvSpPr>
        <p:spPr>
          <a:xfrm>
            <a:off x="1133217" y="5445230"/>
            <a:ext cx="60880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pt-BR" sz="1000" i="1" dirty="0" smtClean="0"/>
              <a:t>* Dados consolidados pela Abrace a partir de informações UFRJ e Gas Energy</a:t>
            </a:r>
            <a:endParaRPr lang="pt-BR" sz="1000" i="1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21" name="Espaço Reservado para Número de Slid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22</a:t>
            </a:fld>
            <a:endParaRPr lang="pt-BR"/>
          </a:p>
        </p:txBody>
      </p:sp>
      <p:grpSp>
        <p:nvGrpSpPr>
          <p:cNvPr id="26" name="Grupo 25"/>
          <p:cNvGrpSpPr/>
          <p:nvPr/>
        </p:nvGrpSpPr>
        <p:grpSpPr>
          <a:xfrm>
            <a:off x="611560" y="1484784"/>
            <a:ext cx="5843919" cy="3672408"/>
            <a:chOff x="611560" y="1484784"/>
            <a:chExt cx="5843919" cy="3672408"/>
          </a:xfrm>
        </p:grpSpPr>
        <p:sp>
          <p:nvSpPr>
            <p:cNvPr id="20" name="Retângulo 19"/>
            <p:cNvSpPr/>
            <p:nvPr/>
          </p:nvSpPr>
          <p:spPr>
            <a:xfrm>
              <a:off x="611560" y="1628800"/>
              <a:ext cx="5760640" cy="3528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667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1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627709356"/>
                </p:ext>
              </p:extLst>
            </p:nvPr>
          </p:nvGraphicFramePr>
          <p:xfrm>
            <a:off x="683568" y="1484784"/>
            <a:ext cx="5771911" cy="3581117"/>
          </p:xfrm>
          <a:graphic>
            <a:graphicData uri="http://schemas.openxmlformats.org/presentationml/2006/ole">
              <p:oleObj spid="_x0000_s74754" name="Gráfico" r:id="rId12" imgW="5524610" imgH="3200333" progId="MSGraph.Chart.8">
                <p:embed followColorScheme="full"/>
              </p:oleObj>
            </a:graphicData>
          </a:graphic>
        </p:graphicFrame>
        <p:sp>
          <p:nvSpPr>
            <p:cNvPr id="23" name="CaixaDeTexto 22"/>
            <p:cNvSpPr txBox="1"/>
            <p:nvPr/>
          </p:nvSpPr>
          <p:spPr>
            <a:xfrm>
              <a:off x="1789601" y="4797152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/>
                <a:t>2012</a:t>
              </a:r>
              <a:endParaRPr lang="pt-BR" sz="1400" b="1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3491880" y="4797152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/>
                <a:t>2020</a:t>
              </a:r>
              <a:endParaRPr lang="pt-BR" sz="1400" b="1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5220072" y="4797152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/>
                <a:t>2025</a:t>
              </a:r>
              <a:endParaRPr lang="pt-BR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608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1"/>
          <p:cNvSpPr txBox="1">
            <a:spLocks noChangeArrowheads="1"/>
          </p:cNvSpPr>
          <p:nvPr/>
        </p:nvSpPr>
        <p:spPr bwMode="auto">
          <a:xfrm>
            <a:off x="374650" y="66675"/>
            <a:ext cx="7793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3200">
                <a:solidFill>
                  <a:srgbClr val="984807"/>
                </a:solidFill>
              </a:rPr>
              <a:t>Impactos Econômicos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0" y="623728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663575" y="836613"/>
            <a:ext cx="736441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57250"/>
            <a:ext cx="840105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8" name="CaixaDeTexto 10"/>
          <p:cNvSpPr txBox="1">
            <a:spLocks noChangeArrowheads="1"/>
          </p:cNvSpPr>
          <p:nvPr/>
        </p:nvSpPr>
        <p:spPr bwMode="auto">
          <a:xfrm>
            <a:off x="6921500" y="4202113"/>
            <a:ext cx="10096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solidFill>
                  <a:srgbClr val="A66054"/>
                </a:solidFill>
              </a:rPr>
              <a:t>Fonte: FIPE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187450" y="2576513"/>
            <a:ext cx="478948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kern="0" spc="-100" dirty="0">
                <a:solidFill>
                  <a:srgbClr val="D2533C">
                    <a:lumMod val="75000"/>
                  </a:srgbClr>
                </a:solidFill>
              </a:rPr>
              <a:t>Efeito no crescimento econômico, R$ bilhões</a:t>
            </a:r>
          </a:p>
          <a:p>
            <a:pPr>
              <a:defRPr/>
            </a:pPr>
            <a:r>
              <a:rPr lang="pt-BR" sz="2000" kern="0" spc="-100" dirty="0" smtClean="0">
                <a:solidFill>
                  <a:srgbClr val="D2533C">
                    <a:lumMod val="75000"/>
                  </a:srgbClr>
                </a:solidFill>
              </a:rPr>
              <a:t>+ 0,5% ao ano na taxa de crescimento</a:t>
            </a:r>
            <a:endParaRPr lang="pt-BR" sz="2000" kern="0" spc="-100" dirty="0">
              <a:solidFill>
                <a:srgbClr val="D2533C">
                  <a:lumMod val="75000"/>
                </a:srgbClr>
              </a:solidFill>
            </a:endParaRPr>
          </a:p>
        </p:txBody>
      </p:sp>
      <p:pic>
        <p:nvPicPr>
          <p:cNvPr id="23560" name="Picture 1" descr="image5.jpg"/>
          <p:cNvPicPr>
            <a:picLocks noChangeAspect="1"/>
          </p:cNvPicPr>
          <p:nvPr/>
        </p:nvPicPr>
        <p:blipFill>
          <a:blip r:embed="rId3" cstate="print"/>
          <a:srcRect l="88971" t="2576" r="945" b="26193"/>
          <a:stretch>
            <a:fillRect/>
          </a:stretch>
        </p:blipFill>
        <p:spPr bwMode="auto">
          <a:xfrm>
            <a:off x="8478838" y="0"/>
            <a:ext cx="665162" cy="623728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pic>
        <p:nvPicPr>
          <p:cNvPr id="23561" name="Imagem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3750" y="5659438"/>
            <a:ext cx="73025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14"/>
          <a:stretch/>
        </p:blipFill>
        <p:spPr>
          <a:xfrm>
            <a:off x="8480323" y="3029"/>
            <a:ext cx="663677" cy="6234283"/>
          </a:xfrm>
          <a:prstGeom prst="rect">
            <a:avLst/>
          </a:prstGeom>
        </p:spPr>
      </p:pic>
      <p:cxnSp>
        <p:nvCxnSpPr>
          <p:cNvPr id="13" name="Conector reto 12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663677" y="836712"/>
            <a:ext cx="73647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51520" y="836712"/>
            <a:ext cx="8136904" cy="5375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pt-BR" sz="2400" u="sng" dirty="0" smtClean="0"/>
              <a:t>Efeitos  da </a:t>
            </a:r>
            <a:r>
              <a:rPr lang="pt-BR" sz="2400" u="sng" dirty="0"/>
              <a:t>uma redução do preço do gás natural de US$ 14 </a:t>
            </a:r>
            <a:r>
              <a:rPr lang="pt-BR" sz="2400" u="sng" dirty="0" smtClean="0"/>
              <a:t>para US$ 7 por </a:t>
            </a:r>
            <a:r>
              <a:rPr lang="pt-BR" sz="2400" u="sng" dirty="0" err="1" smtClean="0"/>
              <a:t>MMbtu</a:t>
            </a:r>
            <a:endParaRPr lang="pt-BR" sz="2400" u="sng" dirty="0"/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b="1" dirty="0" smtClean="0"/>
              <a:t>Investimentos</a:t>
            </a:r>
            <a:r>
              <a:rPr lang="pt-BR" sz="2400" dirty="0" smtClean="0"/>
              <a:t> agregados </a:t>
            </a:r>
            <a:r>
              <a:rPr lang="pt-BR" sz="2400" dirty="0"/>
              <a:t>(diretos e indiretos) para a economia aumentariam em 7,8% até 2015, passando para 19,5% do </a:t>
            </a:r>
            <a:r>
              <a:rPr lang="pt-BR" sz="2400" dirty="0" smtClean="0"/>
              <a:t>PIB e chegando a  </a:t>
            </a:r>
            <a:r>
              <a:rPr lang="pt-BR" sz="2400" dirty="0"/>
              <a:t>22,3</a:t>
            </a:r>
            <a:r>
              <a:rPr lang="pt-BR" sz="2400" dirty="0" smtClean="0"/>
              <a:t>% em 2025.</a:t>
            </a:r>
            <a:br>
              <a:rPr lang="pt-BR" sz="2400" dirty="0" smtClean="0"/>
            </a:br>
            <a:r>
              <a:rPr lang="pt-BR" sz="2400" b="1" dirty="0" smtClean="0"/>
              <a:t>Geração de empregos</a:t>
            </a:r>
            <a:r>
              <a:rPr lang="pt-BR" sz="2400" dirty="0" smtClean="0"/>
              <a:t> – acréscimo de 0,46 ponto até 2025.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b="1" dirty="0" smtClean="0"/>
              <a:t>Inflação</a:t>
            </a:r>
            <a:r>
              <a:rPr lang="pt-BR" sz="2400" dirty="0" smtClean="0"/>
              <a:t> – decréscimo de 0,44 ponto percentual na taxa de inflação média anual.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b="1" dirty="0" smtClean="0"/>
              <a:t>Balança comercial</a:t>
            </a:r>
            <a:r>
              <a:rPr lang="pt-BR" sz="2400" dirty="0" smtClean="0"/>
              <a:t>  -  segmentos como siderurgia, </a:t>
            </a:r>
            <a:r>
              <a:rPr lang="pt-BR" sz="2400" dirty="0" err="1" smtClean="0"/>
              <a:t>pelotização</a:t>
            </a:r>
            <a:r>
              <a:rPr lang="pt-BR" sz="2400" dirty="0" smtClean="0"/>
              <a:t> de minério de ferro, papel e celulose, alumínio, química, cerâmica e vidro sairiam de um déficit de R$ 15,8 bilhões (2011) para um superávit de R$ 38 bilhões em 2025.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79477" y="67271"/>
            <a:ext cx="7792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 smtClean="0">
                <a:solidFill>
                  <a:schemeClr val="accent6">
                    <a:lumMod val="50000"/>
                  </a:schemeClr>
                </a:solidFill>
              </a:rPr>
              <a:t>Competitividade da Energia  </a:t>
            </a:r>
            <a:endParaRPr lang="pt-BR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" name="Grupo 8"/>
          <p:cNvGrpSpPr/>
          <p:nvPr/>
        </p:nvGrpSpPr>
        <p:grpSpPr>
          <a:xfrm>
            <a:off x="663575" y="6278835"/>
            <a:ext cx="2212057" cy="462533"/>
            <a:chOff x="663575" y="6278835"/>
            <a:chExt cx="2212057" cy="462533"/>
          </a:xfrm>
        </p:grpSpPr>
        <p:pic>
          <p:nvPicPr>
            <p:cNvPr id="10" name="Image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75" y="6403975"/>
              <a:ext cx="102393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cid:image002.png@01CDD176.B1309670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6278835"/>
              <a:ext cx="1039936" cy="46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CaixaDeTexto 11"/>
          <p:cNvSpPr txBox="1"/>
          <p:nvPr/>
        </p:nvSpPr>
        <p:spPr>
          <a:xfrm>
            <a:off x="3707904" y="6237312"/>
            <a:ext cx="349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Fipe</a:t>
            </a:r>
            <a:r>
              <a:rPr lang="pt-BR" dirty="0" smtClean="0"/>
              <a:t>, em estudo para o +Gás</a:t>
            </a:r>
            <a:endParaRPr lang="pt-BR" dirty="0"/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634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685964" y="1916832"/>
            <a:ext cx="31322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4400" dirty="0" smtClean="0"/>
              <a:t>Visão para o </a:t>
            </a:r>
            <a:br>
              <a:rPr lang="pt-BR" sz="4400" dirty="0" smtClean="0"/>
            </a:br>
            <a:r>
              <a:rPr lang="pt-BR" sz="4400" dirty="0" smtClean="0"/>
              <a:t/>
            </a:r>
            <a:br>
              <a:rPr lang="pt-BR" sz="4400" dirty="0" smtClean="0"/>
            </a:br>
            <a:r>
              <a:rPr lang="pt-BR" sz="4400" dirty="0" smtClean="0"/>
              <a:t>Gás Natural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 </a:t>
            </a:r>
            <a:endParaRPr kumimoji="0" lang="pt-BR" sz="5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5"/>
          <p:cNvGrpSpPr/>
          <p:nvPr/>
        </p:nvGrpSpPr>
        <p:grpSpPr>
          <a:xfrm>
            <a:off x="663575" y="6278835"/>
            <a:ext cx="2212057" cy="462533"/>
            <a:chOff x="663575" y="6278835"/>
            <a:chExt cx="2212057" cy="462533"/>
          </a:xfrm>
        </p:grpSpPr>
        <p:pic>
          <p:nvPicPr>
            <p:cNvPr id="7" name="Image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75" y="6403975"/>
              <a:ext cx="102393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cid:image002.png@01CDD176.B1309670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6278835"/>
              <a:ext cx="1039936" cy="46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97" t="88972" r="2576" b="946"/>
          <a:stretch/>
        </p:blipFill>
        <p:spPr>
          <a:xfrm rot="16200000">
            <a:off x="5689538" y="2773170"/>
            <a:ext cx="6237315" cy="663680"/>
          </a:xfrm>
          <a:prstGeom prst="rect">
            <a:avLst/>
          </a:prstGeom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736193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14"/>
          <a:stretch/>
        </p:blipFill>
        <p:spPr>
          <a:xfrm>
            <a:off x="8480323" y="3029"/>
            <a:ext cx="663677" cy="623428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79477" y="67271"/>
            <a:ext cx="7792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 smtClean="0">
                <a:solidFill>
                  <a:schemeClr val="accent6">
                    <a:lumMod val="50000"/>
                  </a:schemeClr>
                </a:solidFill>
              </a:rPr>
              <a:t>Desafios do Gás Natural</a:t>
            </a:r>
            <a:endParaRPr lang="pt-BR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663677" y="836712"/>
            <a:ext cx="73647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51520" y="1052736"/>
            <a:ext cx="80188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pt-BR" sz="2400" dirty="0" smtClean="0"/>
              <a:t>Modelo construído em um cenário de país importador, sem </a:t>
            </a:r>
            <a:r>
              <a:rPr lang="pt-BR" sz="2400" dirty="0" err="1" smtClean="0"/>
              <a:t>infraestrutura</a:t>
            </a:r>
            <a:r>
              <a:rPr lang="pt-BR" sz="2400" dirty="0" smtClean="0"/>
              <a:t> e com elevadíssimo custo de capital.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400" dirty="0" smtClean="0"/>
              <a:t>Regras </a:t>
            </a:r>
            <a:r>
              <a:rPr lang="pt-BR" sz="2400" dirty="0" smtClean="0"/>
              <a:t>que consolidaram conflitos de interesse e cristalizaram situações incompatíveis com o momento do País.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400" dirty="0" smtClean="0"/>
              <a:t>Não se promoveu a competição (limbo regulatório?)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400" dirty="0" smtClean="0"/>
              <a:t>Modelo de indexação dos preços tirou competitividade do gás frente a outros energéticos no cenário nacional e frente ao gás consumido por concorrentes da indústria nacional.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400" dirty="0" smtClean="0"/>
              <a:t>Posição dominante no mercado é </a:t>
            </a:r>
            <a:r>
              <a:rPr lang="pt-BR" sz="2400" dirty="0" err="1" smtClean="0"/>
              <a:t>dificultador</a:t>
            </a:r>
            <a:r>
              <a:rPr lang="pt-BR" sz="2400" dirty="0" smtClean="0"/>
              <a:t> potencial do desenvolvimento do mercado.</a:t>
            </a:r>
          </a:p>
        </p:txBody>
      </p:sp>
      <p:grpSp>
        <p:nvGrpSpPr>
          <p:cNvPr id="2" name="Grupo 21"/>
          <p:cNvGrpSpPr/>
          <p:nvPr/>
        </p:nvGrpSpPr>
        <p:grpSpPr>
          <a:xfrm>
            <a:off x="663575" y="6278835"/>
            <a:ext cx="2212057" cy="462533"/>
            <a:chOff x="663575" y="6278835"/>
            <a:chExt cx="2212057" cy="462533"/>
          </a:xfrm>
        </p:grpSpPr>
        <p:pic>
          <p:nvPicPr>
            <p:cNvPr id="23" name="Image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75" y="6403975"/>
              <a:ext cx="102393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4" descr="cid:image002.png@01CDD176.B1309670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6278835"/>
              <a:ext cx="1039936" cy="46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845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97" t="88972" r="2576" b="946"/>
          <a:stretch/>
        </p:blipFill>
        <p:spPr>
          <a:xfrm rot="16200000">
            <a:off x="5689538" y="2773170"/>
            <a:ext cx="6237315" cy="663680"/>
          </a:xfrm>
          <a:prstGeom prst="rect">
            <a:avLst/>
          </a:prstGeom>
        </p:spPr>
      </p:pic>
      <p:sp>
        <p:nvSpPr>
          <p:cNvPr id="181" name="Retângulo 180"/>
          <p:cNvSpPr/>
          <p:nvPr/>
        </p:nvSpPr>
        <p:spPr>
          <a:xfrm>
            <a:off x="0" y="980728"/>
            <a:ext cx="8964488" cy="5184576"/>
          </a:xfrm>
          <a:prstGeom prst="rect">
            <a:avLst/>
          </a:prstGeom>
          <a:solidFill>
            <a:schemeClr val="bg1"/>
          </a:solidFill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/>
          <p:nvPr/>
        </p:nvCxnSpPr>
        <p:spPr>
          <a:xfrm>
            <a:off x="663677" y="836712"/>
            <a:ext cx="73647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379477" y="67271"/>
            <a:ext cx="7792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 smtClean="0">
                <a:solidFill>
                  <a:schemeClr val="accent6">
                    <a:lumMod val="50000"/>
                  </a:schemeClr>
                </a:solidFill>
              </a:rPr>
              <a:t>+Gás: agenda de mudanças</a:t>
            </a:r>
            <a:endParaRPr lang="pt-BR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" name="Grupo 8"/>
          <p:cNvGrpSpPr/>
          <p:nvPr/>
        </p:nvGrpSpPr>
        <p:grpSpPr>
          <a:xfrm>
            <a:off x="663575" y="6278835"/>
            <a:ext cx="2212057" cy="462533"/>
            <a:chOff x="663575" y="6278835"/>
            <a:chExt cx="2212057" cy="462533"/>
          </a:xfrm>
        </p:grpSpPr>
        <p:pic>
          <p:nvPicPr>
            <p:cNvPr id="13" name="Imagem 13"/>
            <p:cNvPicPr>
              <a:picLocks noChangeAspect="1"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75" y="6403975"/>
              <a:ext cx="102393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cid:image002.png@01CDD176.B1309670"/>
            <p:cNvPicPr/>
            <p:nvPr/>
          </p:nvPicPr>
          <p:blipFill>
            <a:blip r:embed="rId59" cstate="print"/>
            <a:srcRect/>
            <a:stretch>
              <a:fillRect/>
            </a:stretch>
          </p:blipFill>
          <p:spPr bwMode="auto">
            <a:xfrm>
              <a:off x="1835696" y="6278835"/>
              <a:ext cx="1039936" cy="46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124"/>
          <p:cNvGrpSpPr/>
          <p:nvPr/>
        </p:nvGrpSpPr>
        <p:grpSpPr>
          <a:xfrm>
            <a:off x="35496" y="1088740"/>
            <a:ext cx="8856984" cy="4932548"/>
            <a:chOff x="704529" y="1124745"/>
            <a:chExt cx="8784975" cy="4467100"/>
          </a:xfrm>
        </p:grpSpPr>
        <p:sp>
          <p:nvSpPr>
            <p:cNvPr id="126" name="Round Same Side Corner Rectangle 62"/>
            <p:cNvSpPr/>
            <p:nvPr>
              <p:custDataLst>
                <p:tags r:id="rId1"/>
              </p:custDataLst>
            </p:nvPr>
          </p:nvSpPr>
          <p:spPr bwMode="auto">
            <a:xfrm rot="5400000">
              <a:off x="444102" y="1385172"/>
              <a:ext cx="1200554" cy="679699"/>
            </a:xfrm>
            <a:prstGeom prst="round2SameRect">
              <a:avLst/>
            </a:prstGeom>
            <a:solidFill>
              <a:srgbClr val="FFFFFF"/>
            </a:solidFill>
            <a:ln w="9525">
              <a:solidFill>
                <a:srgbClr val="FFFFFF">
                  <a:lumMod val="50000"/>
                </a:srgbClr>
              </a:solidFill>
              <a:miter lim="800000"/>
              <a:headEnd/>
              <a:tailEnd/>
            </a:ln>
            <a:effectLst/>
          </p:spPr>
          <p:txBody>
            <a:bodyPr vert="vert270" wrap="square" lIns="0" tIns="26935" rIns="0" bIns="2693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684154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Eixos de Mudança</a:t>
              </a:r>
            </a:p>
          </p:txBody>
        </p:sp>
        <p:sp>
          <p:nvSpPr>
            <p:cNvPr id="127" name="Round Same Side Corner Rectangle 63"/>
            <p:cNvSpPr/>
            <p:nvPr>
              <p:custDataLst>
                <p:tags r:id="rId2"/>
              </p:custDataLst>
            </p:nvPr>
          </p:nvSpPr>
          <p:spPr bwMode="auto">
            <a:xfrm rot="5400000">
              <a:off x="444102" y="3648793"/>
              <a:ext cx="1200554" cy="679699"/>
            </a:xfrm>
            <a:prstGeom prst="round2SameRect">
              <a:avLst/>
            </a:prstGeom>
            <a:solidFill>
              <a:srgbClr val="FFFFFF"/>
            </a:solidFill>
            <a:ln w="9525">
              <a:solidFill>
                <a:srgbClr val="FFFFFF">
                  <a:lumMod val="50000"/>
                </a:srgbClr>
              </a:solidFill>
              <a:miter lim="800000"/>
              <a:headEnd/>
              <a:tailEnd/>
            </a:ln>
            <a:effectLst/>
          </p:spPr>
          <p:txBody>
            <a:bodyPr vert="vert270" wrap="square" lIns="0" tIns="26935" rIns="0" bIns="2693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684154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Eixos de Mudança</a:t>
              </a:r>
            </a:p>
          </p:txBody>
        </p:sp>
        <p:sp>
          <p:nvSpPr>
            <p:cNvPr id="128" name="Round Same Side Corner Rectangle 82"/>
            <p:cNvSpPr/>
            <p:nvPr>
              <p:custDataLst>
                <p:tags r:id="rId3"/>
              </p:custDataLst>
            </p:nvPr>
          </p:nvSpPr>
          <p:spPr bwMode="auto">
            <a:xfrm rot="5400000">
              <a:off x="565299" y="2499988"/>
              <a:ext cx="958160" cy="679699"/>
            </a:xfrm>
            <a:prstGeom prst="round2SameRect">
              <a:avLst/>
            </a:prstGeom>
            <a:solidFill>
              <a:srgbClr val="FFFFFF"/>
            </a:solidFill>
            <a:ln w="9525">
              <a:solidFill>
                <a:srgbClr val="FFFFFF">
                  <a:lumMod val="50000"/>
                </a:srgbClr>
              </a:solidFill>
              <a:miter lim="800000"/>
              <a:headEnd/>
              <a:tailEnd/>
            </a:ln>
            <a:effectLst/>
          </p:spPr>
          <p:txBody>
            <a:bodyPr vert="vert270" wrap="square" lIns="0" tIns="26935" rIns="0" bIns="2693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684154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Frentes</a:t>
              </a:r>
            </a:p>
          </p:txBody>
        </p:sp>
        <p:sp>
          <p:nvSpPr>
            <p:cNvPr id="129" name="Round Same Side Corner Rectangle 61"/>
            <p:cNvSpPr/>
            <p:nvPr>
              <p:custDataLst>
                <p:tags r:id="rId4"/>
              </p:custDataLst>
            </p:nvPr>
          </p:nvSpPr>
          <p:spPr bwMode="auto">
            <a:xfrm rot="5400000">
              <a:off x="565299" y="4766369"/>
              <a:ext cx="958160" cy="679699"/>
            </a:xfrm>
            <a:prstGeom prst="round2SameRect">
              <a:avLst/>
            </a:prstGeom>
            <a:solidFill>
              <a:srgbClr val="FFFFFF"/>
            </a:solidFill>
            <a:ln w="9525">
              <a:solidFill>
                <a:srgbClr val="FFFFFF">
                  <a:lumMod val="50000"/>
                </a:srgbClr>
              </a:solidFill>
              <a:miter lim="800000"/>
              <a:headEnd/>
              <a:tailEnd/>
            </a:ln>
            <a:effectLst/>
          </p:spPr>
          <p:txBody>
            <a:bodyPr vert="vert270" wrap="square" lIns="0" tIns="26935" rIns="0" bIns="2693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684154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Frentes</a:t>
              </a:r>
            </a:p>
          </p:txBody>
        </p:sp>
        <p:sp>
          <p:nvSpPr>
            <p:cNvPr id="130" name="Rectangle 78"/>
            <p:cNvSpPr/>
            <p:nvPr>
              <p:custDataLst>
                <p:tags r:id="rId5"/>
              </p:custDataLst>
            </p:nvPr>
          </p:nvSpPr>
          <p:spPr bwMode="auto">
            <a:xfrm>
              <a:off x="3751146" y="2371348"/>
              <a:ext cx="1088448" cy="958159"/>
            </a:xfrm>
            <a:prstGeom prst="rect">
              <a:avLst/>
            </a:prstGeom>
            <a:solidFill>
              <a:srgbClr val="B9E4F5">
                <a:alpha val="3490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Eliminação de barreiras para o processo de E&amp;P dos campos concedidos</a:t>
              </a:r>
            </a:p>
          </p:txBody>
        </p:sp>
        <p:sp>
          <p:nvSpPr>
            <p:cNvPr id="131" name="Rounded Rectangle 9"/>
            <p:cNvSpPr/>
            <p:nvPr>
              <p:custDataLst>
                <p:tags r:id="rId6"/>
              </p:custDataLst>
            </p:nvPr>
          </p:nvSpPr>
          <p:spPr bwMode="auto">
            <a:xfrm>
              <a:off x="1442917" y="3758888"/>
              <a:ext cx="3012992" cy="833219"/>
            </a:xfrm>
            <a:prstGeom prst="roundRect">
              <a:avLst>
                <a:gd name="adj" fmla="val 5402"/>
              </a:avLst>
            </a:prstGeom>
            <a:solidFill>
              <a:srgbClr val="FFC70A">
                <a:lumMod val="40000"/>
                <a:lumOff val="60000"/>
                <a:alpha val="5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6935" tIns="34208" rIns="13468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Garantir a Expansão e Operação Eficiente do Sistema de Transporte</a:t>
              </a:r>
            </a:p>
          </p:txBody>
        </p:sp>
        <p:sp>
          <p:nvSpPr>
            <p:cNvPr id="132" name="Rounded Rectangle 11"/>
            <p:cNvSpPr/>
            <p:nvPr>
              <p:custDataLst>
                <p:tags r:id="rId7"/>
              </p:custDataLst>
            </p:nvPr>
          </p:nvSpPr>
          <p:spPr bwMode="auto">
            <a:xfrm>
              <a:off x="4506879" y="3760826"/>
              <a:ext cx="1935021" cy="833219"/>
            </a:xfrm>
            <a:prstGeom prst="roundRect">
              <a:avLst>
                <a:gd name="adj" fmla="val 10085"/>
              </a:avLst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Assegurar Condições Competitivas na Compra de Gás pelas Distribuidoras</a:t>
              </a:r>
            </a:p>
          </p:txBody>
        </p:sp>
        <p:sp>
          <p:nvSpPr>
            <p:cNvPr id="133" name="Rounded Rectangle 12"/>
            <p:cNvSpPr/>
            <p:nvPr>
              <p:custDataLst>
                <p:tags r:id="rId8"/>
              </p:custDataLst>
            </p:nvPr>
          </p:nvSpPr>
          <p:spPr bwMode="auto">
            <a:xfrm>
              <a:off x="6486831" y="3758887"/>
              <a:ext cx="1007824" cy="833219"/>
            </a:xfrm>
            <a:prstGeom prst="roundRect">
              <a:avLst>
                <a:gd name="adj" fmla="val 9427"/>
              </a:avLst>
            </a:prstGeom>
            <a:solidFill>
              <a:srgbClr val="D9D9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6935" tIns="34208" rIns="13468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Assegurar Regulação Clara e Adequada pelos Estados</a:t>
              </a:r>
            </a:p>
          </p:txBody>
        </p:sp>
        <p:sp>
          <p:nvSpPr>
            <p:cNvPr id="134" name="Rounded Rectangle 13"/>
            <p:cNvSpPr/>
            <p:nvPr>
              <p:custDataLst>
                <p:tags r:id="rId9"/>
              </p:custDataLst>
            </p:nvPr>
          </p:nvSpPr>
          <p:spPr bwMode="auto">
            <a:xfrm>
              <a:off x="7546381" y="3758887"/>
              <a:ext cx="1935021" cy="833219"/>
            </a:xfrm>
            <a:prstGeom prst="roundRect">
              <a:avLst>
                <a:gd name="adj" fmla="val 8769"/>
              </a:avLst>
            </a:prstGeom>
            <a:solidFill>
              <a:srgbClr val="CAE6B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6935" tIns="34208" rIns="13468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Eliminar Barreiras ao Estabelecimento do Consumidor Livre</a:t>
              </a:r>
            </a:p>
          </p:txBody>
        </p:sp>
        <p:sp>
          <p:nvSpPr>
            <p:cNvPr id="135" name="Rounded Rectangle 25"/>
            <p:cNvSpPr/>
            <p:nvPr>
              <p:custDataLst>
                <p:tags r:id="rId10"/>
              </p:custDataLst>
            </p:nvPr>
          </p:nvSpPr>
          <p:spPr bwMode="auto">
            <a:xfrm>
              <a:off x="4506879" y="3388365"/>
              <a:ext cx="2983158" cy="318411"/>
            </a:xfrm>
            <a:prstGeom prst="roundRect">
              <a:avLst/>
            </a:prstGeom>
            <a:solidFill>
              <a:srgbClr val="6B747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</a:rPr>
                <a:t>Distribuição Eficiente</a:t>
              </a:r>
            </a:p>
          </p:txBody>
        </p:sp>
        <p:sp>
          <p:nvSpPr>
            <p:cNvPr id="136" name="Rounded Rectangle 26"/>
            <p:cNvSpPr/>
            <p:nvPr>
              <p:custDataLst>
                <p:tags r:id="rId11"/>
              </p:custDataLst>
            </p:nvPr>
          </p:nvSpPr>
          <p:spPr bwMode="auto">
            <a:xfrm>
              <a:off x="7546381" y="3388365"/>
              <a:ext cx="1935021" cy="318411"/>
            </a:xfrm>
            <a:prstGeom prst="roundRect">
              <a:avLst/>
            </a:prstGeom>
            <a:solidFill>
              <a:srgbClr val="7BC1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itchFamily="18" charset="0"/>
                </a:rPr>
                <a:t>Comercialização Competitiva</a:t>
              </a:r>
            </a:p>
          </p:txBody>
        </p:sp>
        <p:sp>
          <p:nvSpPr>
            <p:cNvPr id="137" name="Rounded Rectangle 7"/>
            <p:cNvSpPr/>
            <p:nvPr>
              <p:custDataLst>
                <p:tags r:id="rId12"/>
              </p:custDataLst>
            </p:nvPr>
          </p:nvSpPr>
          <p:spPr bwMode="auto">
            <a:xfrm>
              <a:off x="1442917" y="1495266"/>
              <a:ext cx="2242602" cy="833219"/>
            </a:xfrm>
            <a:prstGeom prst="roundRect">
              <a:avLst>
                <a:gd name="adj" fmla="val 6795"/>
              </a:avLst>
            </a:prstGeom>
            <a:solidFill>
              <a:srgbClr val="931B1F">
                <a:lumMod val="20000"/>
                <a:lumOff val="80000"/>
                <a:alpha val="5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6935" tIns="34208" rIns="13468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Reconhecer a Importância Estratégica do Gás Natural </a:t>
              </a:r>
              <a:br>
                <a:rPr kumimoji="0" lang="pt-BR" sz="1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</a:br>
              <a:r>
                <a:rPr kumimoji="0" lang="pt-BR" sz="1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para a Política Industrial Brasileira</a:t>
              </a:r>
            </a:p>
          </p:txBody>
        </p:sp>
        <p:sp>
          <p:nvSpPr>
            <p:cNvPr id="138" name="Rounded Rectangle 8"/>
            <p:cNvSpPr/>
            <p:nvPr>
              <p:custDataLst>
                <p:tags r:id="rId13"/>
              </p:custDataLst>
            </p:nvPr>
          </p:nvSpPr>
          <p:spPr bwMode="auto">
            <a:xfrm>
              <a:off x="3751224" y="1495266"/>
              <a:ext cx="3362099" cy="833219"/>
            </a:xfrm>
            <a:prstGeom prst="roundRect">
              <a:avLst>
                <a:gd name="adj" fmla="val 8111"/>
              </a:avLst>
            </a:prstGeom>
            <a:solidFill>
              <a:srgbClr val="0E4B63">
                <a:lumMod val="20000"/>
                <a:lumOff val="80000"/>
                <a:alpha val="5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6935" tIns="34208" rIns="13468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Aumentar o Ritmo de Exploração e Produção</a:t>
              </a:r>
            </a:p>
          </p:txBody>
        </p:sp>
        <p:sp>
          <p:nvSpPr>
            <p:cNvPr id="139" name="Rounded Rectangle 23"/>
            <p:cNvSpPr/>
            <p:nvPr>
              <p:custDataLst>
                <p:tags r:id="rId14"/>
              </p:custDataLst>
            </p:nvPr>
          </p:nvSpPr>
          <p:spPr bwMode="auto">
            <a:xfrm>
              <a:off x="1441050" y="1124745"/>
              <a:ext cx="2244470" cy="318411"/>
            </a:xfrm>
            <a:prstGeom prst="roundRect">
              <a:avLst/>
            </a:prstGeom>
            <a:solidFill>
              <a:srgbClr val="931B1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</a:rPr>
                <a:t>Política Pública Direcionada</a:t>
              </a:r>
            </a:p>
          </p:txBody>
        </p:sp>
        <p:sp>
          <p:nvSpPr>
            <p:cNvPr id="140" name="Rounded Rectangle 24"/>
            <p:cNvSpPr/>
            <p:nvPr>
              <p:custDataLst>
                <p:tags r:id="rId15"/>
              </p:custDataLst>
            </p:nvPr>
          </p:nvSpPr>
          <p:spPr bwMode="auto">
            <a:xfrm>
              <a:off x="1441050" y="3388373"/>
              <a:ext cx="3014749" cy="318411"/>
            </a:xfrm>
            <a:prstGeom prst="roundRect">
              <a:avLst/>
            </a:prstGeom>
            <a:solidFill>
              <a:srgbClr val="FFC70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itchFamily="18" charset="0"/>
                </a:rPr>
                <a:t>Transporte Desenvolvido</a:t>
              </a:r>
            </a:p>
          </p:txBody>
        </p:sp>
        <p:sp>
          <p:nvSpPr>
            <p:cNvPr id="141" name="Rounded Rectangle 27"/>
            <p:cNvSpPr/>
            <p:nvPr>
              <p:custDataLst>
                <p:tags r:id="rId16"/>
              </p:custDataLst>
            </p:nvPr>
          </p:nvSpPr>
          <p:spPr bwMode="auto">
            <a:xfrm>
              <a:off x="3756965" y="1124745"/>
              <a:ext cx="5724438" cy="318411"/>
            </a:xfrm>
            <a:prstGeom prst="roundRect">
              <a:avLst/>
            </a:prstGeom>
            <a:solidFill>
              <a:srgbClr val="0E4B6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</a:rPr>
                <a:t>Suprimento Amplo</a:t>
              </a:r>
            </a:p>
          </p:txBody>
        </p:sp>
        <p:sp>
          <p:nvSpPr>
            <p:cNvPr id="142" name="Oval 53"/>
            <p:cNvSpPr/>
            <p:nvPr>
              <p:custDataLst>
                <p:tags r:id="rId17"/>
              </p:custDataLst>
            </p:nvPr>
          </p:nvSpPr>
          <p:spPr bwMode="auto">
            <a:xfrm>
              <a:off x="1455205" y="1472966"/>
              <a:ext cx="153189" cy="142831"/>
            </a:xfrm>
            <a:prstGeom prst="ellipse">
              <a:avLst/>
            </a:prstGeom>
            <a:solidFill>
              <a:srgbClr val="931B1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415" tIns="34208" rIns="68415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1</a:t>
              </a:r>
            </a:p>
          </p:txBody>
        </p:sp>
        <p:sp>
          <p:nvSpPr>
            <p:cNvPr id="143" name="Oval 65"/>
            <p:cNvSpPr/>
            <p:nvPr>
              <p:custDataLst>
                <p:tags r:id="rId18"/>
              </p:custDataLst>
            </p:nvPr>
          </p:nvSpPr>
          <p:spPr bwMode="auto">
            <a:xfrm>
              <a:off x="3767122" y="1495266"/>
              <a:ext cx="153189" cy="142831"/>
            </a:xfrm>
            <a:prstGeom prst="ellipse">
              <a:avLst/>
            </a:prstGeom>
            <a:solidFill>
              <a:srgbClr val="0E4B6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415" tIns="34208" rIns="68415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144" name="Oval 67"/>
            <p:cNvSpPr/>
            <p:nvPr>
              <p:custDataLst>
                <p:tags r:id="rId19"/>
              </p:custDataLst>
            </p:nvPr>
          </p:nvSpPr>
          <p:spPr bwMode="auto">
            <a:xfrm>
              <a:off x="1407873" y="3736588"/>
              <a:ext cx="153189" cy="142831"/>
            </a:xfrm>
            <a:prstGeom prst="ellipse">
              <a:avLst/>
            </a:prstGeom>
            <a:solidFill>
              <a:srgbClr val="FFC70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415" tIns="34208" rIns="68415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5</a:t>
              </a:r>
            </a:p>
          </p:txBody>
        </p:sp>
        <p:sp>
          <p:nvSpPr>
            <p:cNvPr id="145" name="Oval 70"/>
            <p:cNvSpPr/>
            <p:nvPr>
              <p:custDataLst>
                <p:tags r:id="rId20"/>
              </p:custDataLst>
            </p:nvPr>
          </p:nvSpPr>
          <p:spPr bwMode="auto">
            <a:xfrm>
              <a:off x="7550436" y="3737486"/>
              <a:ext cx="153189" cy="142831"/>
            </a:xfrm>
            <a:prstGeom prst="ellipse">
              <a:avLst/>
            </a:prstGeom>
            <a:solidFill>
              <a:srgbClr val="7BC1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415" tIns="34208" rIns="68415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</a:t>
              </a:r>
            </a:p>
          </p:txBody>
        </p:sp>
        <p:sp>
          <p:nvSpPr>
            <p:cNvPr id="146" name="Rounded Rectangle 71"/>
            <p:cNvSpPr/>
            <p:nvPr>
              <p:custDataLst>
                <p:tags r:id="rId21"/>
              </p:custDataLst>
            </p:nvPr>
          </p:nvSpPr>
          <p:spPr bwMode="auto">
            <a:xfrm>
              <a:off x="8346899" y="1495266"/>
              <a:ext cx="1128763" cy="833219"/>
            </a:xfrm>
            <a:prstGeom prst="roundRect">
              <a:avLst>
                <a:gd name="adj" fmla="val 8111"/>
              </a:avLst>
            </a:prstGeom>
            <a:solidFill>
              <a:srgbClr val="0E4B63">
                <a:lumMod val="20000"/>
                <a:lumOff val="80000"/>
                <a:alpha val="5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6935" tIns="34208" rIns="13468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Otimizar a </a:t>
              </a:r>
              <a:br>
                <a:rPr kumimoji="0" lang="pt-BR" sz="1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</a:br>
              <a:r>
                <a:rPr kumimoji="0" lang="pt-BR" sz="1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Oferta </a:t>
              </a:r>
              <a:r>
                <a:rPr kumimoji="0" lang="pt-BR" sz="1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Atual</a:t>
              </a:r>
              <a:r>
                <a:rPr kumimoji="0" lang="pt-BR" sz="1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 de Gás Natural para Geração Termoelétrica </a:t>
              </a:r>
            </a:p>
          </p:txBody>
        </p:sp>
        <p:sp>
          <p:nvSpPr>
            <p:cNvPr id="147" name="Rectangle 74"/>
            <p:cNvSpPr/>
            <p:nvPr>
              <p:custDataLst>
                <p:tags r:id="rId22"/>
              </p:custDataLst>
            </p:nvPr>
          </p:nvSpPr>
          <p:spPr bwMode="auto">
            <a:xfrm>
              <a:off x="1442915" y="2370688"/>
              <a:ext cx="1088449" cy="958159"/>
            </a:xfrm>
            <a:prstGeom prst="rect">
              <a:avLst/>
            </a:prstGeom>
            <a:solidFill>
              <a:srgbClr val="F5C6C8">
                <a:alpha val="3490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Elaboração</a:t>
              </a:r>
              <a:b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</a:br>
              <a: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de política governamental específica </a:t>
              </a:r>
              <a:b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</a:br>
              <a: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para o Gás Natural</a:t>
              </a:r>
            </a:p>
          </p:txBody>
        </p:sp>
        <p:sp>
          <p:nvSpPr>
            <p:cNvPr id="148" name="Rectangle 79"/>
            <p:cNvSpPr/>
            <p:nvPr>
              <p:custDataLst>
                <p:tags r:id="rId23"/>
              </p:custDataLst>
            </p:nvPr>
          </p:nvSpPr>
          <p:spPr bwMode="auto">
            <a:xfrm>
              <a:off x="2597070" y="2370688"/>
              <a:ext cx="1088449" cy="958159"/>
            </a:xfrm>
            <a:prstGeom prst="rect">
              <a:avLst/>
            </a:prstGeom>
            <a:solidFill>
              <a:srgbClr val="F5C6C8">
                <a:alpha val="3490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8" charset="0"/>
                </a:rPr>
                <a:t>Inclusão</a:t>
              </a:r>
              <a:b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8" charset="0"/>
                </a:rPr>
              </a:br>
              <a: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8" charset="0"/>
                </a:rPr>
                <a:t>do Gás Natural na </a:t>
              </a:r>
              <a:b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8" charset="0"/>
                </a:rPr>
              </a:br>
              <a: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8" charset="0"/>
                </a:rPr>
                <a:t>agenda de política de desenvolvimento industrial</a:t>
              </a:r>
            </a:p>
          </p:txBody>
        </p:sp>
        <p:sp>
          <p:nvSpPr>
            <p:cNvPr id="149" name="Oval 85"/>
            <p:cNvSpPr/>
            <p:nvPr>
              <p:custDataLst>
                <p:tags r:id="rId24"/>
              </p:custDataLst>
            </p:nvPr>
          </p:nvSpPr>
          <p:spPr bwMode="auto">
            <a:xfrm>
              <a:off x="1455205" y="2341206"/>
              <a:ext cx="153189" cy="142831"/>
            </a:xfrm>
            <a:prstGeom prst="ellipse">
              <a:avLst/>
            </a:prstGeom>
            <a:solidFill>
              <a:srgbClr val="931B1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1a</a:t>
              </a:r>
            </a:p>
          </p:txBody>
        </p:sp>
        <p:sp>
          <p:nvSpPr>
            <p:cNvPr id="150" name="Oval 87"/>
            <p:cNvSpPr/>
            <p:nvPr>
              <p:custDataLst>
                <p:tags r:id="rId25"/>
              </p:custDataLst>
            </p:nvPr>
          </p:nvSpPr>
          <p:spPr bwMode="auto">
            <a:xfrm>
              <a:off x="2598061" y="2341206"/>
              <a:ext cx="153189" cy="142831"/>
            </a:xfrm>
            <a:prstGeom prst="ellipse">
              <a:avLst/>
            </a:prstGeom>
            <a:solidFill>
              <a:srgbClr val="931B1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1b</a:t>
              </a:r>
            </a:p>
          </p:txBody>
        </p:sp>
        <p:sp>
          <p:nvSpPr>
            <p:cNvPr id="151" name="Rectangle 88"/>
            <p:cNvSpPr/>
            <p:nvPr>
              <p:custDataLst>
                <p:tags r:id="rId26"/>
              </p:custDataLst>
            </p:nvPr>
          </p:nvSpPr>
          <p:spPr bwMode="auto">
            <a:xfrm>
              <a:off x="4888009" y="2371348"/>
              <a:ext cx="1088449" cy="958159"/>
            </a:xfrm>
            <a:prstGeom prst="rect">
              <a:avLst/>
            </a:prstGeom>
            <a:solidFill>
              <a:srgbClr val="B9E4F5">
                <a:alpha val="3490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Retomada de leilões de novos campos</a:t>
              </a:r>
            </a:p>
          </p:txBody>
        </p:sp>
        <p:sp>
          <p:nvSpPr>
            <p:cNvPr id="152" name="Rectangle 89"/>
            <p:cNvSpPr/>
            <p:nvPr>
              <p:custDataLst>
                <p:tags r:id="rId27"/>
              </p:custDataLst>
            </p:nvPr>
          </p:nvSpPr>
          <p:spPr bwMode="auto">
            <a:xfrm>
              <a:off x="6024874" y="2371348"/>
              <a:ext cx="1088449" cy="958159"/>
            </a:xfrm>
            <a:prstGeom prst="rect">
              <a:avLst/>
            </a:prstGeom>
            <a:solidFill>
              <a:srgbClr val="B9E4F5">
                <a:alpha val="3490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Viabilização da exploração do potencial não- convencional</a:t>
              </a:r>
            </a:p>
          </p:txBody>
        </p:sp>
        <p:sp>
          <p:nvSpPr>
            <p:cNvPr id="153" name="Rectangle 91"/>
            <p:cNvSpPr/>
            <p:nvPr>
              <p:custDataLst>
                <p:tags r:id="rId28"/>
              </p:custDataLst>
            </p:nvPr>
          </p:nvSpPr>
          <p:spPr bwMode="auto">
            <a:xfrm>
              <a:off x="7163944" y="2371348"/>
              <a:ext cx="1128763" cy="958160"/>
            </a:xfrm>
            <a:prstGeom prst="rect">
              <a:avLst/>
            </a:prstGeom>
            <a:solidFill>
              <a:srgbClr val="B9E4F5">
                <a:alpha val="3490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8" charset="0"/>
                </a:rPr>
                <a:t>Criação de âncoras </a:t>
              </a:r>
              <a:b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8" charset="0"/>
                </a:rPr>
              </a:br>
              <a: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8" charset="0"/>
                </a:rPr>
                <a:t>de demanda e modelo</a:t>
              </a:r>
              <a:b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8" charset="0"/>
                </a:rPr>
              </a:br>
              <a: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8" charset="0"/>
                </a:rPr>
                <a:t> de comercialização para viabilizar novos produtores</a:t>
              </a:r>
            </a:p>
          </p:txBody>
        </p:sp>
        <p:sp>
          <p:nvSpPr>
            <p:cNvPr id="154" name="Oval 96"/>
            <p:cNvSpPr/>
            <p:nvPr>
              <p:custDataLst>
                <p:tags r:id="rId29"/>
              </p:custDataLst>
            </p:nvPr>
          </p:nvSpPr>
          <p:spPr bwMode="auto">
            <a:xfrm>
              <a:off x="3767122" y="2341206"/>
              <a:ext cx="153189" cy="142831"/>
            </a:xfrm>
            <a:prstGeom prst="ellipse">
              <a:avLst/>
            </a:prstGeom>
            <a:solidFill>
              <a:srgbClr val="0E4B6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2a</a:t>
              </a:r>
            </a:p>
          </p:txBody>
        </p:sp>
        <p:sp>
          <p:nvSpPr>
            <p:cNvPr id="155" name="Oval 97"/>
            <p:cNvSpPr/>
            <p:nvPr>
              <p:custDataLst>
                <p:tags r:id="rId30"/>
              </p:custDataLst>
            </p:nvPr>
          </p:nvSpPr>
          <p:spPr bwMode="auto">
            <a:xfrm>
              <a:off x="4909978" y="2343617"/>
              <a:ext cx="153189" cy="142831"/>
            </a:xfrm>
            <a:prstGeom prst="ellipse">
              <a:avLst/>
            </a:prstGeom>
            <a:solidFill>
              <a:srgbClr val="0E4B6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2b</a:t>
              </a:r>
            </a:p>
          </p:txBody>
        </p:sp>
        <p:sp>
          <p:nvSpPr>
            <p:cNvPr id="156" name="Rectangle 100"/>
            <p:cNvSpPr/>
            <p:nvPr>
              <p:custDataLst>
                <p:tags r:id="rId31"/>
              </p:custDataLst>
            </p:nvPr>
          </p:nvSpPr>
          <p:spPr bwMode="auto">
            <a:xfrm>
              <a:off x="8346899" y="2370703"/>
              <a:ext cx="1128763" cy="958159"/>
            </a:xfrm>
            <a:prstGeom prst="rect">
              <a:avLst/>
            </a:prstGeom>
            <a:solidFill>
              <a:srgbClr val="B9E4F5">
                <a:alpha val="3490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8" charset="0"/>
                </a:rPr>
                <a:t>Alteração do modelo de utilização das termoelétricas</a:t>
              </a:r>
            </a:p>
          </p:txBody>
        </p:sp>
        <p:sp>
          <p:nvSpPr>
            <p:cNvPr id="157" name="Rectangle 45"/>
            <p:cNvSpPr/>
            <p:nvPr>
              <p:custDataLst>
                <p:tags r:id="rId32"/>
              </p:custDataLst>
            </p:nvPr>
          </p:nvSpPr>
          <p:spPr bwMode="auto">
            <a:xfrm>
              <a:off x="2371438" y="4633670"/>
              <a:ext cx="903010" cy="958160"/>
            </a:xfrm>
            <a:prstGeom prst="rect">
              <a:avLst/>
            </a:prstGeom>
            <a:solidFill>
              <a:srgbClr val="FFE99D">
                <a:alpha val="3490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Eliminação dos conflitos</a:t>
              </a:r>
              <a:b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</a:br>
              <a: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de interesse relacionados à verticalização </a:t>
              </a:r>
            </a:p>
          </p:txBody>
        </p:sp>
        <p:sp>
          <p:nvSpPr>
            <p:cNvPr id="158" name="Rectangle 47"/>
            <p:cNvSpPr/>
            <p:nvPr>
              <p:custDataLst>
                <p:tags r:id="rId33"/>
              </p:custDataLst>
            </p:nvPr>
          </p:nvSpPr>
          <p:spPr bwMode="auto">
            <a:xfrm>
              <a:off x="1441050" y="4631636"/>
              <a:ext cx="886885" cy="958160"/>
            </a:xfrm>
            <a:prstGeom prst="rect">
              <a:avLst/>
            </a:prstGeom>
            <a:solidFill>
              <a:srgbClr val="FFE99D">
                <a:alpha val="3490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Implementação do PEMAT adequada à necessidade brasileira</a:t>
              </a:r>
            </a:p>
          </p:txBody>
        </p:sp>
        <p:sp>
          <p:nvSpPr>
            <p:cNvPr id="159" name="Rectangle 48"/>
            <p:cNvSpPr/>
            <p:nvPr>
              <p:custDataLst>
                <p:tags r:id="rId34"/>
              </p:custDataLst>
            </p:nvPr>
          </p:nvSpPr>
          <p:spPr bwMode="auto">
            <a:xfrm>
              <a:off x="3327146" y="4633670"/>
              <a:ext cx="1128763" cy="958160"/>
            </a:xfrm>
            <a:prstGeom prst="rect">
              <a:avLst/>
            </a:prstGeom>
            <a:solidFill>
              <a:srgbClr val="FFE99D">
                <a:alpha val="3490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Regulamentação e implementação de mecanismos de precificação e monitoramento de capacidade de transporte pela ANP</a:t>
              </a:r>
            </a:p>
          </p:txBody>
        </p:sp>
        <p:sp>
          <p:nvSpPr>
            <p:cNvPr id="160" name="Rounded Rectangle 54"/>
            <p:cNvSpPr/>
            <p:nvPr>
              <p:custDataLst>
                <p:tags r:id="rId35"/>
              </p:custDataLst>
            </p:nvPr>
          </p:nvSpPr>
          <p:spPr bwMode="auto">
            <a:xfrm>
              <a:off x="7163944" y="1495266"/>
              <a:ext cx="1128763" cy="833219"/>
            </a:xfrm>
            <a:prstGeom prst="roundRect">
              <a:avLst>
                <a:gd name="adj" fmla="val 8111"/>
              </a:avLst>
            </a:prstGeom>
            <a:solidFill>
              <a:srgbClr val="0E4B63">
                <a:lumMod val="20000"/>
                <a:lumOff val="80000"/>
                <a:alpha val="5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6935" tIns="34208" rIns="13468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Desenvolver Alternativas Críveis para o Suprimento de Gás Natural</a:t>
              </a:r>
            </a:p>
          </p:txBody>
        </p:sp>
        <p:sp>
          <p:nvSpPr>
            <p:cNvPr id="161" name="Oval 56"/>
            <p:cNvSpPr/>
            <p:nvPr>
              <p:custDataLst>
                <p:tags r:id="rId36"/>
              </p:custDataLst>
            </p:nvPr>
          </p:nvSpPr>
          <p:spPr bwMode="auto">
            <a:xfrm>
              <a:off x="7163944" y="1472966"/>
              <a:ext cx="153189" cy="142831"/>
            </a:xfrm>
            <a:prstGeom prst="ellipse">
              <a:avLst/>
            </a:prstGeom>
            <a:solidFill>
              <a:srgbClr val="0E4B6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415" tIns="34208" rIns="68415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162" name="Oval 57"/>
            <p:cNvSpPr/>
            <p:nvPr>
              <p:custDataLst>
                <p:tags r:id="rId37"/>
              </p:custDataLst>
            </p:nvPr>
          </p:nvSpPr>
          <p:spPr bwMode="auto">
            <a:xfrm>
              <a:off x="7163944" y="2341206"/>
              <a:ext cx="153189" cy="142831"/>
            </a:xfrm>
            <a:prstGeom prst="ellipse">
              <a:avLst/>
            </a:prstGeom>
            <a:solidFill>
              <a:srgbClr val="0E4B6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3a</a:t>
              </a:r>
            </a:p>
          </p:txBody>
        </p:sp>
        <p:sp>
          <p:nvSpPr>
            <p:cNvPr id="163" name="Oval 59"/>
            <p:cNvSpPr/>
            <p:nvPr>
              <p:custDataLst>
                <p:tags r:id="rId38"/>
              </p:custDataLst>
            </p:nvPr>
          </p:nvSpPr>
          <p:spPr bwMode="auto">
            <a:xfrm>
              <a:off x="8344087" y="1472966"/>
              <a:ext cx="153189" cy="142831"/>
            </a:xfrm>
            <a:prstGeom prst="ellipse">
              <a:avLst/>
            </a:prstGeom>
            <a:solidFill>
              <a:srgbClr val="0E4B6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415" tIns="34208" rIns="68415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</a:t>
              </a:r>
            </a:p>
          </p:txBody>
        </p:sp>
        <p:sp>
          <p:nvSpPr>
            <p:cNvPr id="164" name="Oval 60"/>
            <p:cNvSpPr/>
            <p:nvPr>
              <p:custDataLst>
                <p:tags r:id="rId39"/>
              </p:custDataLst>
            </p:nvPr>
          </p:nvSpPr>
          <p:spPr bwMode="auto">
            <a:xfrm>
              <a:off x="8344087" y="2341206"/>
              <a:ext cx="153189" cy="142831"/>
            </a:xfrm>
            <a:prstGeom prst="ellipse">
              <a:avLst/>
            </a:prstGeom>
            <a:solidFill>
              <a:srgbClr val="0E4B6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4a</a:t>
              </a:r>
            </a:p>
          </p:txBody>
        </p:sp>
        <p:sp>
          <p:nvSpPr>
            <p:cNvPr id="165" name="Oval 64"/>
            <p:cNvSpPr/>
            <p:nvPr>
              <p:custDataLst>
                <p:tags r:id="rId40"/>
              </p:custDataLst>
            </p:nvPr>
          </p:nvSpPr>
          <p:spPr bwMode="auto">
            <a:xfrm>
              <a:off x="4497280" y="3758887"/>
              <a:ext cx="153189" cy="142831"/>
            </a:xfrm>
            <a:prstGeom prst="ellipse">
              <a:avLst/>
            </a:prstGeom>
            <a:solidFill>
              <a:srgbClr val="6B747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6</a:t>
              </a:r>
            </a:p>
          </p:txBody>
        </p:sp>
        <p:sp>
          <p:nvSpPr>
            <p:cNvPr id="166" name="Oval 73"/>
            <p:cNvSpPr/>
            <p:nvPr>
              <p:custDataLst>
                <p:tags r:id="rId41"/>
              </p:custDataLst>
            </p:nvPr>
          </p:nvSpPr>
          <p:spPr bwMode="auto">
            <a:xfrm>
              <a:off x="6502818" y="3758887"/>
              <a:ext cx="153189" cy="142831"/>
            </a:xfrm>
            <a:prstGeom prst="ellipse">
              <a:avLst/>
            </a:prstGeom>
            <a:solidFill>
              <a:srgbClr val="6B747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7</a:t>
              </a:r>
            </a:p>
          </p:txBody>
        </p:sp>
        <p:sp>
          <p:nvSpPr>
            <p:cNvPr id="167" name="Rectangle 75"/>
            <p:cNvSpPr/>
            <p:nvPr>
              <p:custDataLst>
                <p:tags r:id="rId42"/>
              </p:custDataLst>
            </p:nvPr>
          </p:nvSpPr>
          <p:spPr bwMode="auto">
            <a:xfrm>
              <a:off x="7546381" y="4631636"/>
              <a:ext cx="943323" cy="958160"/>
            </a:xfrm>
            <a:prstGeom prst="rect">
              <a:avLst/>
            </a:prstGeom>
            <a:solidFill>
              <a:srgbClr val="CAE6B3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8" charset="0"/>
                </a:rPr>
                <a:t>Elaboração</a:t>
              </a:r>
              <a:b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8" charset="0"/>
                </a:rPr>
              </a:br>
              <a: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8" charset="0"/>
                </a:rPr>
                <a:t> de critérios claros e viáveis para consumidores livres em todos os estados da União</a:t>
              </a:r>
            </a:p>
          </p:txBody>
        </p:sp>
        <p:sp>
          <p:nvSpPr>
            <p:cNvPr id="168" name="Oval 76"/>
            <p:cNvSpPr/>
            <p:nvPr>
              <p:custDataLst>
                <p:tags r:id="rId43"/>
              </p:custDataLst>
            </p:nvPr>
          </p:nvSpPr>
          <p:spPr bwMode="auto">
            <a:xfrm>
              <a:off x="1407873" y="4625338"/>
              <a:ext cx="153189" cy="142831"/>
            </a:xfrm>
            <a:prstGeom prst="ellipse">
              <a:avLst/>
            </a:prstGeom>
            <a:solidFill>
              <a:srgbClr val="FFC70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5a</a:t>
              </a:r>
            </a:p>
          </p:txBody>
        </p:sp>
        <p:sp>
          <p:nvSpPr>
            <p:cNvPr id="169" name="Oval 77"/>
            <p:cNvSpPr/>
            <p:nvPr>
              <p:custDataLst>
                <p:tags r:id="rId44"/>
              </p:custDataLst>
            </p:nvPr>
          </p:nvSpPr>
          <p:spPr bwMode="auto">
            <a:xfrm>
              <a:off x="2338552" y="4625338"/>
              <a:ext cx="153189" cy="142831"/>
            </a:xfrm>
            <a:prstGeom prst="ellipse">
              <a:avLst/>
            </a:prstGeom>
            <a:solidFill>
              <a:srgbClr val="FFC70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5b</a:t>
              </a:r>
            </a:p>
          </p:txBody>
        </p:sp>
        <p:sp>
          <p:nvSpPr>
            <p:cNvPr id="170" name="Rectangle 83"/>
            <p:cNvSpPr/>
            <p:nvPr>
              <p:custDataLst>
                <p:tags r:id="rId45"/>
              </p:custDataLst>
            </p:nvPr>
          </p:nvSpPr>
          <p:spPr bwMode="auto">
            <a:xfrm>
              <a:off x="8546181" y="4631636"/>
              <a:ext cx="943323" cy="958160"/>
            </a:xfrm>
            <a:prstGeom prst="rect">
              <a:avLst/>
            </a:prstGeom>
            <a:solidFill>
              <a:srgbClr val="CAE6B3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8" charset="0"/>
                </a:rPr>
                <a:t>Revisitar a condição de produtores </a:t>
              </a:r>
              <a:b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8" charset="0"/>
                </a:rPr>
              </a:br>
              <a: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8" charset="0"/>
                </a:rPr>
                <a:t>comercializarem  a produção de terceiros</a:t>
              </a:r>
            </a:p>
          </p:txBody>
        </p:sp>
        <p:sp>
          <p:nvSpPr>
            <p:cNvPr id="171" name="Oval 86"/>
            <p:cNvSpPr/>
            <p:nvPr>
              <p:custDataLst>
                <p:tags r:id="rId46"/>
              </p:custDataLst>
            </p:nvPr>
          </p:nvSpPr>
          <p:spPr bwMode="auto">
            <a:xfrm>
              <a:off x="7518691" y="4625338"/>
              <a:ext cx="153189" cy="142831"/>
            </a:xfrm>
            <a:prstGeom prst="ellipse">
              <a:avLst/>
            </a:prstGeom>
            <a:solidFill>
              <a:srgbClr val="7BC1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8a</a:t>
              </a:r>
            </a:p>
          </p:txBody>
        </p:sp>
        <p:sp>
          <p:nvSpPr>
            <p:cNvPr id="172" name="Oval 102"/>
            <p:cNvSpPr/>
            <p:nvPr>
              <p:custDataLst>
                <p:tags r:id="rId47"/>
              </p:custDataLst>
            </p:nvPr>
          </p:nvSpPr>
          <p:spPr bwMode="auto">
            <a:xfrm>
              <a:off x="8529022" y="4625338"/>
              <a:ext cx="153189" cy="142831"/>
            </a:xfrm>
            <a:prstGeom prst="ellipse">
              <a:avLst/>
            </a:prstGeom>
            <a:solidFill>
              <a:srgbClr val="7BC14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8b</a:t>
              </a:r>
            </a:p>
          </p:txBody>
        </p:sp>
        <p:sp>
          <p:nvSpPr>
            <p:cNvPr id="173" name="Oval 68"/>
            <p:cNvSpPr/>
            <p:nvPr>
              <p:custDataLst>
                <p:tags r:id="rId48"/>
              </p:custDataLst>
            </p:nvPr>
          </p:nvSpPr>
          <p:spPr bwMode="auto">
            <a:xfrm>
              <a:off x="3268784" y="4625338"/>
              <a:ext cx="153189" cy="142831"/>
            </a:xfrm>
            <a:prstGeom prst="ellipse">
              <a:avLst/>
            </a:prstGeom>
            <a:solidFill>
              <a:srgbClr val="FFC70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5c</a:t>
              </a:r>
            </a:p>
          </p:txBody>
        </p:sp>
        <p:sp>
          <p:nvSpPr>
            <p:cNvPr id="174" name="Rectangle 66"/>
            <p:cNvSpPr/>
            <p:nvPr>
              <p:custDataLst>
                <p:tags r:id="rId49"/>
              </p:custDataLst>
            </p:nvPr>
          </p:nvSpPr>
          <p:spPr bwMode="auto">
            <a:xfrm>
              <a:off x="4506887" y="4633686"/>
              <a:ext cx="943322" cy="958159"/>
            </a:xfrm>
            <a:prstGeom prst="rect">
              <a:avLst/>
            </a:prstGeom>
            <a:solidFill>
              <a:srgbClr val="D9D9D9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Limitação da atuação de produtores na gestão de distribuidoras</a:t>
              </a:r>
            </a:p>
          </p:txBody>
        </p:sp>
        <p:sp>
          <p:nvSpPr>
            <p:cNvPr id="175" name="Rectangle 69"/>
            <p:cNvSpPr/>
            <p:nvPr>
              <p:custDataLst>
                <p:tags r:id="rId50"/>
              </p:custDataLst>
            </p:nvPr>
          </p:nvSpPr>
          <p:spPr bwMode="auto">
            <a:xfrm>
              <a:off x="6486830" y="4633686"/>
              <a:ext cx="1007824" cy="958159"/>
            </a:xfrm>
            <a:prstGeom prst="rect">
              <a:avLst/>
            </a:prstGeom>
            <a:solidFill>
              <a:srgbClr val="D9D9D9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Criação de regulação estadual favorável ao desenvolvimento do mercado competitivo </a:t>
              </a:r>
            </a:p>
          </p:txBody>
        </p:sp>
        <p:sp>
          <p:nvSpPr>
            <p:cNvPr id="176" name="Oval 90"/>
            <p:cNvSpPr/>
            <p:nvPr>
              <p:custDataLst>
                <p:tags r:id="rId51"/>
              </p:custDataLst>
            </p:nvPr>
          </p:nvSpPr>
          <p:spPr bwMode="auto">
            <a:xfrm>
              <a:off x="4497280" y="4625338"/>
              <a:ext cx="153189" cy="142831"/>
            </a:xfrm>
            <a:prstGeom prst="ellipse">
              <a:avLst/>
            </a:prstGeom>
            <a:solidFill>
              <a:srgbClr val="6B747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6a</a:t>
              </a:r>
            </a:p>
          </p:txBody>
        </p:sp>
        <p:sp>
          <p:nvSpPr>
            <p:cNvPr id="177" name="Oval 94"/>
            <p:cNvSpPr/>
            <p:nvPr>
              <p:custDataLst>
                <p:tags r:id="rId52"/>
              </p:custDataLst>
            </p:nvPr>
          </p:nvSpPr>
          <p:spPr bwMode="auto">
            <a:xfrm>
              <a:off x="6471073" y="4625338"/>
              <a:ext cx="153189" cy="142831"/>
            </a:xfrm>
            <a:prstGeom prst="ellipse">
              <a:avLst/>
            </a:prstGeom>
            <a:solidFill>
              <a:srgbClr val="6B747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7a</a:t>
              </a:r>
            </a:p>
          </p:txBody>
        </p:sp>
        <p:sp>
          <p:nvSpPr>
            <p:cNvPr id="178" name="Rectangle 58"/>
            <p:cNvSpPr/>
            <p:nvPr>
              <p:custDataLst>
                <p:tags r:id="rId53"/>
              </p:custDataLst>
            </p:nvPr>
          </p:nvSpPr>
          <p:spPr bwMode="auto">
            <a:xfrm>
              <a:off x="5502935" y="4633686"/>
              <a:ext cx="943322" cy="958159"/>
            </a:xfrm>
            <a:prstGeom prst="rect">
              <a:avLst/>
            </a:prstGeom>
            <a:solidFill>
              <a:srgbClr val="D9D9D9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Criação de mecanismos regulatórios para contratação do gás</a:t>
              </a:r>
            </a:p>
          </p:txBody>
        </p:sp>
        <p:sp>
          <p:nvSpPr>
            <p:cNvPr id="179" name="Oval 72"/>
            <p:cNvSpPr/>
            <p:nvPr>
              <p:custDataLst>
                <p:tags r:id="rId54"/>
              </p:custDataLst>
            </p:nvPr>
          </p:nvSpPr>
          <p:spPr bwMode="auto">
            <a:xfrm>
              <a:off x="5502928" y="4625338"/>
              <a:ext cx="153189" cy="142831"/>
            </a:xfrm>
            <a:prstGeom prst="ellipse">
              <a:avLst/>
            </a:prstGeom>
            <a:solidFill>
              <a:srgbClr val="6B747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6b</a:t>
              </a:r>
            </a:p>
          </p:txBody>
        </p:sp>
        <p:sp>
          <p:nvSpPr>
            <p:cNvPr id="180" name="Oval 80"/>
            <p:cNvSpPr/>
            <p:nvPr>
              <p:custDataLst>
                <p:tags r:id="rId55"/>
              </p:custDataLst>
            </p:nvPr>
          </p:nvSpPr>
          <p:spPr bwMode="auto">
            <a:xfrm>
              <a:off x="6059533" y="2343617"/>
              <a:ext cx="153189" cy="142831"/>
            </a:xfrm>
            <a:prstGeom prst="ellipse">
              <a:avLst/>
            </a:prstGeom>
            <a:solidFill>
              <a:srgbClr val="0E4B6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34208" rIns="0" bIns="3420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4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2c</a:t>
              </a:r>
            </a:p>
          </p:txBody>
        </p:sp>
      </p:grpSp>
      <p:sp>
        <p:nvSpPr>
          <p:cNvPr id="65" name="Espaço Reservado para Número de Slide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08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14"/>
          <a:stretch/>
        </p:blipFill>
        <p:spPr>
          <a:xfrm>
            <a:off x="8480323" y="3029"/>
            <a:ext cx="663677" cy="6234283"/>
          </a:xfrm>
          <a:prstGeom prst="rect">
            <a:avLst/>
          </a:prstGeom>
        </p:spPr>
      </p:pic>
      <p:cxnSp>
        <p:nvCxnSpPr>
          <p:cNvPr id="13" name="Conector reto 12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663677" y="836712"/>
            <a:ext cx="73647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51520" y="1196752"/>
            <a:ext cx="80188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pt-BR" sz="2400" dirty="0" smtClean="0"/>
              <a:t>Nova política de precificação. Modelo de transição até competição efetiva.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400" dirty="0" smtClean="0"/>
              <a:t>Ênfase no desenvolvimento para a atividade não convencional.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400" dirty="0" smtClean="0"/>
              <a:t>Dutos de escoamento, destravar barreiras.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400" dirty="0" err="1" smtClean="0"/>
              <a:t>Desverticalização</a:t>
            </a:r>
            <a:r>
              <a:rPr lang="pt-BR" sz="2400" dirty="0" smtClean="0"/>
              <a:t> do transporte e criação de um operador independente.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400" dirty="0" smtClean="0"/>
              <a:t>Novo modelo de compra competitiva.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400" dirty="0" smtClean="0"/>
              <a:t>Distribuição Estadual.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400" dirty="0" smtClean="0"/>
              <a:t>Política Pública e Política Industrial.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pt-BR" sz="2400" dirty="0" smtClean="0"/>
          </a:p>
        </p:txBody>
      </p:sp>
      <p:grpSp>
        <p:nvGrpSpPr>
          <p:cNvPr id="2" name="Grupo 21"/>
          <p:cNvGrpSpPr/>
          <p:nvPr/>
        </p:nvGrpSpPr>
        <p:grpSpPr>
          <a:xfrm>
            <a:off x="663575" y="6278835"/>
            <a:ext cx="2212057" cy="462533"/>
            <a:chOff x="663575" y="6278835"/>
            <a:chExt cx="2212057" cy="462533"/>
          </a:xfrm>
        </p:grpSpPr>
        <p:pic>
          <p:nvPicPr>
            <p:cNvPr id="23" name="Image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75" y="6403975"/>
              <a:ext cx="102393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4" descr="cid:image002.png@01CDD176.B1309670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6278835"/>
              <a:ext cx="1039936" cy="46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CaixaDeTexto 10"/>
          <p:cNvSpPr txBox="1"/>
          <p:nvPr/>
        </p:nvSpPr>
        <p:spPr>
          <a:xfrm>
            <a:off x="379413" y="66675"/>
            <a:ext cx="779303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solidFill>
                  <a:schemeClr val="accent6">
                    <a:lumMod val="50000"/>
                  </a:schemeClr>
                </a:solidFill>
              </a:rPr>
              <a:t>Visão para o Gás Natural</a:t>
            </a:r>
            <a:endParaRPr lang="pt-BR" sz="44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845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222" t="662" r="50000" b="1872"/>
          <a:stretch/>
        </p:blipFill>
        <p:spPr>
          <a:xfrm flipV="1">
            <a:off x="8480322" y="0"/>
            <a:ext cx="663677" cy="623731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92678" y="188640"/>
            <a:ext cx="8195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 smtClean="0">
                <a:solidFill>
                  <a:schemeClr val="accent6">
                    <a:lumMod val="50000"/>
                  </a:schemeClr>
                </a:solidFill>
              </a:rPr>
              <a:t>Visão de política industrial</a:t>
            </a:r>
            <a:endParaRPr lang="pt-BR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663677" y="836712"/>
            <a:ext cx="73647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7" y="6403944"/>
            <a:ext cx="1024171" cy="2874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7544" y="1052736"/>
            <a:ext cx="806489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França destinou 25% da energia das usinas nucleares  amortizadas para grandes indústrias a  42 euros por MWh.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Alemanha reduziu em 20% os preços da energia para a indústria, com isenções de transmissão e renováveis. </a:t>
            </a:r>
          </a:p>
          <a:p>
            <a:pPr marL="342900" indent="-342900" algn="just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 Estados Unidos recuperam sua indústria com a oferta de gás do xisto a custos da ordem de US$ 3 por milhão de BTU. </a:t>
            </a:r>
          </a:p>
          <a:p>
            <a:pPr marL="342900" indent="-342900" algn="just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indústria do México está sendo impulsionada por reformas do setor energético. Investem US$ 10,4 bilhões no desenvolvimento da infra-estrutura do Gás Natural e estão abrindo o setor de Exploração &amp; Produção. </a:t>
            </a:r>
          </a:p>
          <a:p>
            <a:pPr marL="342900" indent="-342900" algn="just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estado de Nova Iorque destinou 900 MW de energia hidrelétrica de baixo custo, para industrias </a:t>
            </a:r>
            <a:r>
              <a:rPr lang="pt-B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eletrointensivas</a:t>
            </a: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29</a:t>
            </a:fld>
            <a:endParaRPr lang="pt-BR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518436" cy="353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0" y="1907840"/>
            <a:ext cx="518975" cy="31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20" y="3822948"/>
            <a:ext cx="549735" cy="31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8" y="2843944"/>
            <a:ext cx="493167" cy="331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07124"/>
            <a:ext cx="493167" cy="331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696223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14"/>
          <a:stretch>
            <a:fillRect/>
          </a:stretch>
        </p:blipFill>
        <p:spPr bwMode="auto">
          <a:xfrm>
            <a:off x="8480425" y="3175"/>
            <a:ext cx="663575" cy="623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379413" y="66675"/>
            <a:ext cx="7793037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Quem Somos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0" y="623728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575" y="6403975"/>
            <a:ext cx="10239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reto 14"/>
          <p:cNvCxnSpPr/>
          <p:nvPr/>
        </p:nvCxnSpPr>
        <p:spPr>
          <a:xfrm>
            <a:off x="663575" y="836613"/>
            <a:ext cx="736441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251520" y="836712"/>
            <a:ext cx="551356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Fundada em agosto de 1984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44 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Associadas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(+ 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500 unidades de consumo)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Focada na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competitividade, 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no desenvolvimento sustentável  do País e na modernização, transparência e integração competitiva do setor de energia</a:t>
            </a:r>
          </a:p>
        </p:txBody>
      </p:sp>
      <p:graphicFrame>
        <p:nvGraphicFramePr>
          <p:cNvPr id="20" name="Gráfico 19"/>
          <p:cNvGraphicFramePr>
            <a:graphicFrameLocks/>
          </p:cNvGraphicFramePr>
          <p:nvPr/>
        </p:nvGraphicFramePr>
        <p:xfrm>
          <a:off x="107504" y="2780928"/>
          <a:ext cx="5642682" cy="3301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/>
        </p:nvGraphicFramePr>
        <p:xfrm>
          <a:off x="5687616" y="1052736"/>
          <a:ext cx="327687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Gráfico 21"/>
          <p:cNvGraphicFramePr>
            <a:graphicFrameLocks/>
          </p:cNvGraphicFramePr>
          <p:nvPr/>
        </p:nvGraphicFramePr>
        <p:xfrm>
          <a:off x="5796136" y="3933056"/>
          <a:ext cx="3256013" cy="2235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091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1412776"/>
            <a:ext cx="72066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Obrigado!</a:t>
            </a:r>
          </a:p>
          <a:p>
            <a:pPr algn="ctr"/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paulopedrosa@abrace.org.br</a:t>
            </a:r>
            <a:endParaRPr lang="pt-B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www.abrace.org.br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/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www.maisgasbrasil.com.br</a:t>
            </a:r>
            <a:endParaRPr lang="pt-B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763687" y="3501008"/>
            <a:ext cx="5040561" cy="1224136"/>
            <a:chOff x="663575" y="6278835"/>
            <a:chExt cx="2212057" cy="462533"/>
          </a:xfrm>
        </p:grpSpPr>
        <p:pic>
          <p:nvPicPr>
            <p:cNvPr id="6" name="Imagem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75" y="6403975"/>
              <a:ext cx="102393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cid:image002.png@01CDD176.B1309670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35696" y="6278835"/>
              <a:ext cx="1039936" cy="46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97" t="88972" r="2576" b="946"/>
          <a:stretch/>
        </p:blipFill>
        <p:spPr>
          <a:xfrm rot="16200000">
            <a:off x="5689538" y="2773170"/>
            <a:ext cx="6237315" cy="66368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663677" y="836712"/>
            <a:ext cx="73647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7284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14"/>
          <a:stretch>
            <a:fillRect/>
          </a:stretch>
        </p:blipFill>
        <p:spPr bwMode="auto">
          <a:xfrm>
            <a:off x="8480425" y="3175"/>
            <a:ext cx="663575" cy="623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379413" y="66675"/>
            <a:ext cx="779303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Abrace</a:t>
            </a:r>
            <a:endParaRPr lang="pt-BR" sz="44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0" y="623728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575" y="6403975"/>
            <a:ext cx="10239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reto 14"/>
          <p:cNvCxnSpPr/>
          <p:nvPr/>
        </p:nvCxnSpPr>
        <p:spPr>
          <a:xfrm>
            <a:off x="663575" y="836613"/>
            <a:ext cx="736441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0676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10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3961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71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14"/>
          <a:stretch>
            <a:fillRect/>
          </a:stretch>
        </p:blipFill>
        <p:spPr bwMode="auto">
          <a:xfrm>
            <a:off x="8480425" y="3175"/>
            <a:ext cx="663575" cy="623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379413" y="66675"/>
            <a:ext cx="779303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+Gás Brasil</a:t>
            </a:r>
            <a:endParaRPr lang="pt-BR" sz="44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0" y="623728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663575" y="836613"/>
            <a:ext cx="736441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id:image002.png@01CDD176.B1309670"/>
          <p:cNvPicPr/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11560" y="6309320"/>
            <a:ext cx="1111944" cy="4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Espaço Reservado para Número de Slid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29" name="Picture 4" descr="cid:image002.png@01CDD176.B1309670"/>
          <p:cNvPicPr/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11560" y="116632"/>
            <a:ext cx="20162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upo 21"/>
          <p:cNvGrpSpPr>
            <a:grpSpLocks/>
          </p:cNvGrpSpPr>
          <p:nvPr/>
        </p:nvGrpSpPr>
        <p:grpSpPr bwMode="auto">
          <a:xfrm>
            <a:off x="160338" y="1125538"/>
            <a:ext cx="8170862" cy="5003800"/>
            <a:chOff x="644040" y="1150297"/>
            <a:chExt cx="8881469" cy="4546955"/>
          </a:xfrm>
        </p:grpSpPr>
        <p:sp>
          <p:nvSpPr>
            <p:cNvPr id="31" name="Retângulo de cantos arredondados 30"/>
            <p:cNvSpPr/>
            <p:nvPr/>
          </p:nvSpPr>
          <p:spPr bwMode="auto">
            <a:xfrm>
              <a:off x="700983" y="3249224"/>
              <a:ext cx="2079303" cy="2448028"/>
            </a:xfrm>
            <a:prstGeom prst="round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pPr algn="ctr" defTabSz="914400" hangingPunct="1">
                <a:defRPr/>
              </a:pPr>
              <a:endParaRPr lang="pt-BR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" name="Retângulo de cantos arredondados 31"/>
            <p:cNvSpPr/>
            <p:nvPr/>
          </p:nvSpPr>
          <p:spPr bwMode="auto">
            <a:xfrm>
              <a:off x="2949391" y="3249224"/>
              <a:ext cx="2079302" cy="2448028"/>
            </a:xfrm>
            <a:prstGeom prst="round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pPr algn="ctr" defTabSz="914400" hangingPunct="1">
                <a:defRPr/>
              </a:pPr>
              <a:endParaRPr lang="pt-BR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3" name="Retângulo de cantos arredondados 32"/>
            <p:cNvSpPr/>
            <p:nvPr/>
          </p:nvSpPr>
          <p:spPr bwMode="auto">
            <a:xfrm>
              <a:off x="5197799" y="3249224"/>
              <a:ext cx="2079303" cy="2448028"/>
            </a:xfrm>
            <a:prstGeom prst="round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pPr algn="ctr" defTabSz="914400" hangingPunct="1">
                <a:defRPr/>
              </a:pPr>
              <a:endParaRPr lang="pt-BR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4" name="Retângulo de cantos arredondados 33"/>
            <p:cNvSpPr/>
            <p:nvPr/>
          </p:nvSpPr>
          <p:spPr bwMode="auto">
            <a:xfrm>
              <a:off x="7447932" y="3249224"/>
              <a:ext cx="2077577" cy="2448028"/>
            </a:xfrm>
            <a:prstGeom prst="round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pPr algn="ctr" defTabSz="914400" hangingPunct="1">
                <a:defRPr/>
              </a:pPr>
              <a:endParaRPr lang="pt-BR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5" name="Forma livre 34"/>
            <p:cNvSpPr/>
            <p:nvPr/>
          </p:nvSpPr>
          <p:spPr bwMode="auto">
            <a:xfrm>
              <a:off x="644040" y="2786162"/>
              <a:ext cx="8845233" cy="390934"/>
            </a:xfrm>
            <a:custGeom>
              <a:avLst/>
              <a:gdLst>
                <a:gd name="connsiteX0" fmla="*/ 1891862 w 8844455"/>
                <a:gd name="connsiteY0" fmla="*/ 0 h 788276"/>
                <a:gd name="connsiteX1" fmla="*/ 7078717 w 8844455"/>
                <a:gd name="connsiteY1" fmla="*/ 0 h 788276"/>
                <a:gd name="connsiteX2" fmla="*/ 8844455 w 8844455"/>
                <a:gd name="connsiteY2" fmla="*/ 788276 h 788276"/>
                <a:gd name="connsiteX3" fmla="*/ 0 w 8844455"/>
                <a:gd name="connsiteY3" fmla="*/ 788276 h 788276"/>
                <a:gd name="connsiteX4" fmla="*/ 1891862 w 8844455"/>
                <a:gd name="connsiteY4" fmla="*/ 0 h 78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4455" h="788276">
                  <a:moveTo>
                    <a:pt x="1891862" y="0"/>
                  </a:moveTo>
                  <a:lnTo>
                    <a:pt x="7078717" y="0"/>
                  </a:lnTo>
                  <a:lnTo>
                    <a:pt x="8844455" y="788276"/>
                  </a:lnTo>
                  <a:lnTo>
                    <a:pt x="0" y="788276"/>
                  </a:lnTo>
                  <a:lnTo>
                    <a:pt x="1891862" y="0"/>
                  </a:lnTo>
                  <a:close/>
                </a:path>
              </a:pathLst>
            </a:cu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pPr algn="ctr" defTabSz="914400" hangingPunct="1">
                <a:defRPr/>
              </a:pPr>
              <a:endParaRPr lang="pt-BR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6" name="Rectangle 6"/>
            <p:cNvSpPr/>
            <p:nvPr>
              <p:custDataLst>
                <p:tags r:id="rId2"/>
              </p:custDataLst>
            </p:nvPr>
          </p:nvSpPr>
          <p:spPr bwMode="auto">
            <a:xfrm>
              <a:off x="2547335" y="1150297"/>
              <a:ext cx="5155980" cy="1560852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hangingPunct="1">
                <a:defRPr/>
              </a:pPr>
              <a:r>
                <a:rPr lang="pt-BR" sz="1400" b="1" dirty="0">
                  <a:solidFill>
                    <a:schemeClr val="bg1"/>
                  </a:solidFill>
                  <a:latin typeface="Arial" charset="0"/>
                </a:rPr>
                <a:t>5ae</a:t>
              </a:r>
            </a:p>
            <a:p>
              <a:pPr algn="ctr" defTabSz="914400" hangingPunct="1">
                <a:defRPr/>
              </a:pPr>
              <a:endParaRPr lang="pt-BR" sz="1400" b="1" dirty="0" err="1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37" name="Picture 6" descr="http://www.e-manonline.com/images/entry/monitorgroup.jp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34" cstate="print"/>
            <a:srcRect t="14447"/>
            <a:stretch>
              <a:fillRect/>
            </a:stretch>
          </p:blipFill>
          <p:spPr bwMode="auto">
            <a:xfrm>
              <a:off x="664238" y="1150297"/>
              <a:ext cx="1825025" cy="1561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Rectangle 37"/>
            <p:cNvSpPr/>
            <p:nvPr>
              <p:custDataLst>
                <p:tags r:id="rId4"/>
              </p:custDataLst>
            </p:nvPr>
          </p:nvSpPr>
          <p:spPr bwMode="auto">
            <a:xfrm>
              <a:off x="4381608" y="1238293"/>
              <a:ext cx="1366645" cy="10559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914400" eaLnBrk="0">
                <a:spcBef>
                  <a:spcPct val="50000"/>
                </a:spcBef>
                <a:defRPr/>
              </a:pPr>
              <a:endParaRPr lang="en-US" sz="105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39" name="Picture 6" descr="https://www.cia.gov/library/publications/the-world-factbook/graphics/flags/large/us-lgflag.gif"/>
            <p:cNvPicPr>
              <a:picLocks noChangeArrowheads="1"/>
            </p:cNvPicPr>
            <p:nvPr>
              <p:custDataLst>
                <p:tags r:id="rId5"/>
              </p:custDataLst>
            </p:nvPr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4482351" y="1277900"/>
              <a:ext cx="182094" cy="1364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sp>
          <p:nvSpPr>
            <p:cNvPr id="40" name="TextBox 61"/>
            <p:cNvSpPr txBox="1"/>
            <p:nvPr>
              <p:custDataLst>
                <p:tags r:id="rId6"/>
              </p:custDataLst>
            </p:nvPr>
          </p:nvSpPr>
          <p:spPr>
            <a:xfrm>
              <a:off x="4436826" y="1398418"/>
              <a:ext cx="336484" cy="214941"/>
            </a:xfrm>
            <a:prstGeom prst="rect">
              <a:avLst/>
            </a:prstGeom>
            <a:noFill/>
          </p:spPr>
          <p:txBody>
            <a:bodyPr lIns="45720" rIns="45720">
              <a:spAutoFit/>
            </a:bodyPr>
            <a:lstStyle/>
            <a:p>
              <a:pPr>
                <a:defRPr/>
              </a:pPr>
              <a:r>
                <a:rPr lang="en-US" sz="800" b="1" dirty="0">
                  <a:latin typeface="+mn-lt"/>
                </a:rPr>
                <a:t>EUA</a:t>
              </a:r>
            </a:p>
          </p:txBody>
        </p:sp>
        <p:pic>
          <p:nvPicPr>
            <p:cNvPr id="41" name="Picture 10" descr="http://scrapetv.com/News/News%20Pages/Everyone%20Else/images/china%20flag.gif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4927682" y="1268308"/>
              <a:ext cx="182094" cy="13591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sp>
          <p:nvSpPr>
            <p:cNvPr id="42" name="TextBox 59"/>
            <p:cNvSpPr txBox="1"/>
            <p:nvPr>
              <p:custDataLst>
                <p:tags r:id="rId8"/>
              </p:custDataLst>
            </p:nvPr>
          </p:nvSpPr>
          <p:spPr>
            <a:xfrm>
              <a:off x="4825077" y="1398418"/>
              <a:ext cx="386526" cy="214941"/>
            </a:xfrm>
            <a:prstGeom prst="rect">
              <a:avLst/>
            </a:prstGeom>
            <a:noFill/>
          </p:spPr>
          <p:txBody>
            <a:bodyPr lIns="45720" rIns="45720">
              <a:spAutoFit/>
            </a:bodyPr>
            <a:lstStyle/>
            <a:p>
              <a:pPr>
                <a:defRPr/>
              </a:pPr>
              <a:r>
                <a:rPr lang="en-US" sz="800" b="1" dirty="0">
                  <a:latin typeface="+mn-lt"/>
                </a:rPr>
                <a:t>China</a:t>
              </a:r>
            </a:p>
          </p:txBody>
        </p:sp>
        <p:pic>
          <p:nvPicPr>
            <p:cNvPr id="43" name="Picture 18" descr="http://www.olstars.com/images/flags/Big/ca.gif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4482352" y="1648279"/>
              <a:ext cx="182094" cy="13657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sp>
          <p:nvSpPr>
            <p:cNvPr id="44" name="TextBox 57"/>
            <p:cNvSpPr txBox="1"/>
            <p:nvPr>
              <p:custDataLst>
                <p:tags r:id="rId10"/>
              </p:custDataLst>
            </p:nvPr>
          </p:nvSpPr>
          <p:spPr>
            <a:xfrm>
              <a:off x="4305683" y="1738862"/>
              <a:ext cx="536649" cy="216384"/>
            </a:xfrm>
            <a:prstGeom prst="rect">
              <a:avLst/>
            </a:prstGeom>
            <a:noFill/>
          </p:spPr>
          <p:txBody>
            <a:bodyPr lIns="45720" rIns="45720">
              <a:spAutoFit/>
            </a:bodyPr>
            <a:lstStyle/>
            <a:p>
              <a:pPr>
                <a:defRPr/>
              </a:pPr>
              <a:r>
                <a:rPr lang="en-US" sz="800" b="1" dirty="0">
                  <a:latin typeface="+mn-lt"/>
                </a:rPr>
                <a:t>Canada</a:t>
              </a:r>
            </a:p>
          </p:txBody>
        </p:sp>
        <p:pic>
          <p:nvPicPr>
            <p:cNvPr id="45" name="Picture 12" descr="http://www.spain-flag.eu/photos/spain-flag.gif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4941609" y="1648279"/>
              <a:ext cx="182094" cy="1342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sp>
          <p:nvSpPr>
            <p:cNvPr id="46" name="TextBox 55"/>
            <p:cNvSpPr txBox="1"/>
            <p:nvPr>
              <p:custDataLst>
                <p:tags r:id="rId12"/>
              </p:custDataLst>
            </p:nvPr>
          </p:nvSpPr>
          <p:spPr>
            <a:xfrm>
              <a:off x="4737074" y="1738862"/>
              <a:ext cx="591867" cy="216384"/>
            </a:xfrm>
            <a:prstGeom prst="rect">
              <a:avLst/>
            </a:prstGeom>
            <a:noFill/>
          </p:spPr>
          <p:txBody>
            <a:bodyPr lIns="45720" rIns="45720">
              <a:spAutoFit/>
            </a:bodyPr>
            <a:lstStyle/>
            <a:p>
              <a:pPr>
                <a:defRPr/>
              </a:pPr>
              <a:r>
                <a:rPr lang="en-US" sz="800" b="1" dirty="0">
                  <a:latin typeface="+mn-lt"/>
                </a:rPr>
                <a:t>Espanha</a:t>
              </a:r>
            </a:p>
          </p:txBody>
        </p:sp>
        <p:pic>
          <p:nvPicPr>
            <p:cNvPr id="47" name="Picture 12" descr="http://www.flags.net/images/largeflags/SAAR0001.GIF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5219446" y="1986903"/>
              <a:ext cx="182094" cy="13716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sp>
          <p:nvSpPr>
            <p:cNvPr id="48" name="TextBox 53"/>
            <p:cNvSpPr txBox="1"/>
            <p:nvPr>
              <p:custDataLst>
                <p:tags r:id="rId14"/>
              </p:custDataLst>
            </p:nvPr>
          </p:nvSpPr>
          <p:spPr>
            <a:xfrm>
              <a:off x="5032145" y="2095175"/>
              <a:ext cx="748894" cy="214942"/>
            </a:xfrm>
            <a:prstGeom prst="rect">
              <a:avLst/>
            </a:prstGeom>
            <a:noFill/>
          </p:spPr>
          <p:txBody>
            <a:bodyPr lIns="45720" rIns="45720">
              <a:spAutoFit/>
            </a:bodyPr>
            <a:lstStyle/>
            <a:p>
              <a:pPr>
                <a:defRPr/>
              </a:pPr>
              <a:r>
                <a:rPr lang="en-US" sz="800" b="1" dirty="0">
                  <a:latin typeface="+mn-lt"/>
                </a:rPr>
                <a:t>Ar. Saudita</a:t>
              </a:r>
            </a:p>
          </p:txBody>
        </p:sp>
        <p:pic>
          <p:nvPicPr>
            <p:cNvPr id="49" name="Picture 14" descr="http://www.flagpictures.org/downloads/print/mexico1.jpg"/>
            <p:cNvPicPr preferRelativeResize="0">
              <a:picLocks noChangeArrowheads="1"/>
            </p:cNvPicPr>
            <p:nvPr>
              <p:custDataLst>
                <p:tags r:id="rId15"/>
              </p:custDataLst>
            </p:nvPr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4741104" y="1986903"/>
              <a:ext cx="182094" cy="136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sp>
          <p:nvSpPr>
            <p:cNvPr id="50" name="TextBox 51"/>
            <p:cNvSpPr txBox="1"/>
            <p:nvPr>
              <p:custDataLst>
                <p:tags r:id="rId16"/>
              </p:custDataLst>
            </p:nvPr>
          </p:nvSpPr>
          <p:spPr>
            <a:xfrm>
              <a:off x="4604205" y="2095175"/>
              <a:ext cx="493511" cy="214942"/>
            </a:xfrm>
            <a:prstGeom prst="rect">
              <a:avLst/>
            </a:prstGeom>
            <a:noFill/>
          </p:spPr>
          <p:txBody>
            <a:bodyPr lIns="45720" rIns="45720">
              <a:spAutoFit/>
            </a:bodyPr>
            <a:lstStyle/>
            <a:p>
              <a:pPr>
                <a:defRPr/>
              </a:pPr>
              <a:r>
                <a:rPr lang="en-US" sz="800" b="1" dirty="0">
                  <a:latin typeface="+mn-lt"/>
                </a:rPr>
                <a:t>Mexico</a:t>
              </a:r>
            </a:p>
          </p:txBody>
        </p:sp>
        <p:pic>
          <p:nvPicPr>
            <p:cNvPr id="51" name="Picture 3"/>
            <p:cNvPicPr>
              <a:picLocks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5439631" y="1648279"/>
              <a:ext cx="182094" cy="136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sp>
          <p:nvSpPr>
            <p:cNvPr id="52" name="TextBox 49"/>
            <p:cNvSpPr txBox="1"/>
            <p:nvPr>
              <p:custDataLst>
                <p:tags r:id="rId18"/>
              </p:custDataLst>
            </p:nvPr>
          </p:nvSpPr>
          <p:spPr>
            <a:xfrm>
              <a:off x="5240938" y="1738862"/>
              <a:ext cx="578063" cy="216384"/>
            </a:xfrm>
            <a:prstGeom prst="rect">
              <a:avLst/>
            </a:prstGeom>
            <a:noFill/>
          </p:spPr>
          <p:txBody>
            <a:bodyPr lIns="45720" rIns="45720">
              <a:spAutoFit/>
            </a:bodyPr>
            <a:lstStyle/>
            <a:p>
              <a:pPr>
                <a:defRPr/>
              </a:pPr>
              <a:r>
                <a:rPr lang="en-US" sz="800" b="1" dirty="0">
                  <a:latin typeface="+mn-lt"/>
                </a:rPr>
                <a:t>Argentina</a:t>
              </a:r>
            </a:p>
          </p:txBody>
        </p:sp>
        <p:pic>
          <p:nvPicPr>
            <p:cNvPr id="53" name="Picture 30" descr="http://www.crwflags.com/fotw/images/g/gb.gif"/>
            <p:cNvPicPr preferRelativeResize="0">
              <a:picLocks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5439631" y="1271134"/>
              <a:ext cx="182094" cy="13646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sp>
          <p:nvSpPr>
            <p:cNvPr id="54" name="TextBox 47"/>
            <p:cNvSpPr txBox="1"/>
            <p:nvPr>
              <p:custDataLst>
                <p:tags r:id="rId20"/>
              </p:custDataLst>
            </p:nvPr>
          </p:nvSpPr>
          <p:spPr>
            <a:xfrm>
              <a:off x="5337570" y="1398418"/>
              <a:ext cx="386526" cy="214941"/>
            </a:xfrm>
            <a:prstGeom prst="rect">
              <a:avLst/>
            </a:prstGeom>
            <a:noFill/>
          </p:spPr>
          <p:txBody>
            <a:bodyPr lIns="45720" rIns="45720">
              <a:spAutoFit/>
            </a:bodyPr>
            <a:lstStyle/>
            <a:p>
              <a:pPr>
                <a:defRPr/>
              </a:pPr>
              <a:r>
                <a:rPr lang="en-US" sz="800" b="1" dirty="0">
                  <a:latin typeface="+mn-lt"/>
                </a:rPr>
                <a:t>UK</a:t>
              </a:r>
            </a:p>
          </p:txBody>
        </p:sp>
        <p:sp>
          <p:nvSpPr>
            <p:cNvPr id="55" name="TextBox 8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674678" y="2283265"/>
              <a:ext cx="14862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i="1"/>
                <a:t>Diagnostico </a:t>
              </a:r>
              <a:br>
                <a:rPr lang="pt-BR" i="1"/>
              </a:br>
              <a:r>
                <a:rPr lang="pt-BR" i="1"/>
                <a:t>dos Entraves</a:t>
              </a:r>
            </a:p>
          </p:txBody>
        </p:sp>
        <p:sp>
          <p:nvSpPr>
            <p:cNvPr id="56" name="Text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54958" y="2283265"/>
              <a:ext cx="23673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i="1"/>
                <a:t>Aprendizados de Oito </a:t>
              </a:r>
              <a:br>
                <a:rPr lang="pt-BR" i="1"/>
              </a:br>
              <a:r>
                <a:rPr lang="pt-BR" i="1"/>
                <a:t>Casos Internacionais</a:t>
              </a:r>
            </a:p>
          </p:txBody>
        </p:sp>
        <p:sp>
          <p:nvSpPr>
            <p:cNvPr id="57" name="TextBox 1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163828" y="2283265"/>
              <a:ext cx="13094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i="1"/>
                <a:t>Agenda de Mudança</a:t>
              </a:r>
            </a:p>
          </p:txBody>
        </p:sp>
        <p:pic>
          <p:nvPicPr>
            <p:cNvPr id="58" name="Picture 9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/>
            <a:srcRect l="11954" t="15965" r="72511" b="78403"/>
            <a:stretch>
              <a:fillRect/>
            </a:stretch>
          </p:blipFill>
          <p:spPr bwMode="auto">
            <a:xfrm>
              <a:off x="3478230" y="3384727"/>
              <a:ext cx="1021635" cy="296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11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4" cstate="print"/>
            <a:srcRect l="16437" t="18690" r="56361" b="70062"/>
            <a:stretch>
              <a:fillRect/>
            </a:stretch>
          </p:blipFill>
          <p:spPr bwMode="auto">
            <a:xfrm>
              <a:off x="921563" y="3318918"/>
              <a:ext cx="1639210" cy="54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12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5" cstate="print"/>
            <a:srcRect l="26080" t="35529" r="50494" b="54839"/>
            <a:stretch>
              <a:fillRect/>
            </a:stretch>
          </p:blipFill>
          <p:spPr bwMode="auto">
            <a:xfrm>
              <a:off x="5941695" y="3320988"/>
              <a:ext cx="1244565" cy="409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13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6" cstate="print"/>
            <a:srcRect l="73129" t="68515" r="14563" b="24165"/>
            <a:stretch>
              <a:fillRect/>
            </a:stretch>
          </p:blipFill>
          <p:spPr bwMode="auto">
            <a:xfrm>
              <a:off x="8014352" y="3314648"/>
              <a:ext cx="921370" cy="438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TextBox 76"/>
            <p:cNvSpPr txBox="1">
              <a:spLocks noChangeArrowheads="1"/>
            </p:cNvSpPr>
            <p:nvPr/>
          </p:nvSpPr>
          <p:spPr bwMode="auto">
            <a:xfrm>
              <a:off x="669533" y="3801671"/>
              <a:ext cx="2063478" cy="1823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 indent="-152400">
                <a:spcBef>
                  <a:spcPts val="500"/>
                </a:spcBef>
                <a:buSzPct val="65000"/>
                <a:buFont typeface="Wingdings" pitchFamily="2" charset="2"/>
                <a:buChar char="l"/>
              </a:pPr>
              <a:r>
                <a:rPr lang="pt-BR" sz="1000" b="1">
                  <a:solidFill>
                    <a:srgbClr val="002060"/>
                  </a:solidFill>
                </a:rPr>
                <a:t>Diagnóstico </a:t>
              </a:r>
              <a:r>
                <a:rPr lang="pt-BR" sz="1000">
                  <a:solidFill>
                    <a:srgbClr val="002060"/>
                  </a:solidFill>
                </a:rPr>
                <a:t>da indústria brasileira de GN</a:t>
              </a:r>
            </a:p>
            <a:p>
              <a:pPr lvl="1" indent="-152400">
                <a:spcBef>
                  <a:spcPts val="500"/>
                </a:spcBef>
                <a:buSzPct val="65000"/>
                <a:buFont typeface="Wingdings" pitchFamily="2" charset="2"/>
                <a:buChar char="l"/>
              </a:pPr>
              <a:r>
                <a:rPr lang="pt-BR" sz="1000" b="1">
                  <a:solidFill>
                    <a:srgbClr val="002060"/>
                  </a:solidFill>
                </a:rPr>
                <a:t>Estudos de casos     </a:t>
              </a:r>
              <a:r>
                <a:rPr lang="pt-BR" sz="1000">
                  <a:solidFill>
                    <a:srgbClr val="002060"/>
                  </a:solidFill>
                </a:rPr>
                <a:t>(Argentina, Espanha, UK e EUA)</a:t>
              </a:r>
            </a:p>
            <a:p>
              <a:pPr lvl="1" indent="-152400">
                <a:spcBef>
                  <a:spcPts val="500"/>
                </a:spcBef>
                <a:buSzPct val="65000"/>
                <a:buFont typeface="Wingdings" pitchFamily="2" charset="2"/>
                <a:buChar char="l"/>
              </a:pPr>
              <a:r>
                <a:rPr lang="pt-BR" sz="1000">
                  <a:solidFill>
                    <a:srgbClr val="002060"/>
                  </a:solidFill>
                </a:rPr>
                <a:t>Projeções de </a:t>
              </a:r>
              <a:r>
                <a:rPr lang="pt-BR" sz="1000" b="1">
                  <a:solidFill>
                    <a:srgbClr val="002060"/>
                  </a:solidFill>
                </a:rPr>
                <a:t>demanda e oferta</a:t>
              </a:r>
            </a:p>
            <a:p>
              <a:pPr lvl="1" indent="-152400">
                <a:spcBef>
                  <a:spcPts val="500"/>
                </a:spcBef>
                <a:buSzPct val="65000"/>
                <a:buFont typeface="Wingdings" pitchFamily="2" charset="2"/>
                <a:buChar char="l"/>
              </a:pPr>
              <a:r>
                <a:rPr lang="pt-BR" sz="1000">
                  <a:solidFill>
                    <a:srgbClr val="002060"/>
                  </a:solidFill>
                </a:rPr>
                <a:t>Analise da </a:t>
              </a:r>
              <a:r>
                <a:rPr lang="pt-BR" sz="1000" b="1">
                  <a:solidFill>
                    <a:srgbClr val="002060"/>
                  </a:solidFill>
                </a:rPr>
                <a:t>competitividade</a:t>
              </a:r>
              <a:r>
                <a:rPr lang="pt-BR" sz="1000">
                  <a:solidFill>
                    <a:srgbClr val="002060"/>
                  </a:solidFill>
                </a:rPr>
                <a:t> das diferentes formas de </a:t>
              </a:r>
              <a:r>
                <a:rPr lang="pt-BR" sz="1000" b="1">
                  <a:solidFill>
                    <a:srgbClr val="002060"/>
                  </a:solidFill>
                </a:rPr>
                <a:t>produção</a:t>
              </a:r>
              <a:r>
                <a:rPr lang="pt-BR" sz="1000">
                  <a:solidFill>
                    <a:srgbClr val="002060"/>
                  </a:solidFill>
                </a:rPr>
                <a:t> de GN no Brasil </a:t>
              </a:r>
            </a:p>
          </p:txBody>
        </p:sp>
        <p:sp>
          <p:nvSpPr>
            <p:cNvPr id="63" name="TextBox 77"/>
            <p:cNvSpPr txBox="1">
              <a:spLocks noChangeArrowheads="1"/>
            </p:cNvSpPr>
            <p:nvPr/>
          </p:nvSpPr>
          <p:spPr bwMode="auto">
            <a:xfrm>
              <a:off x="2937785" y="3801672"/>
              <a:ext cx="194991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 indent="-152400">
                <a:buSzPct val="65000"/>
                <a:buFont typeface="Wingdings" pitchFamily="2" charset="2"/>
                <a:buChar char="l"/>
              </a:pPr>
              <a:r>
                <a:rPr lang="pt-BR" sz="1000">
                  <a:solidFill>
                    <a:srgbClr val="002060"/>
                  </a:solidFill>
                </a:rPr>
                <a:t>Desenho de um modelo </a:t>
              </a:r>
              <a:r>
                <a:rPr lang="pt-BR" sz="1000" b="1">
                  <a:solidFill>
                    <a:srgbClr val="002060"/>
                  </a:solidFill>
                </a:rPr>
                <a:t>alternativo para o setor termelétrico </a:t>
              </a:r>
              <a:r>
                <a:rPr lang="pt-BR" sz="1000">
                  <a:solidFill>
                    <a:srgbClr val="002060"/>
                  </a:solidFill>
                </a:rPr>
                <a:t>que otimize a utilização do gás natural sem prejudicar a segurança energética</a:t>
              </a:r>
            </a:p>
          </p:txBody>
        </p:sp>
        <p:sp>
          <p:nvSpPr>
            <p:cNvPr id="64" name="TextBox 78"/>
            <p:cNvSpPr txBox="1">
              <a:spLocks noChangeArrowheads="1"/>
            </p:cNvSpPr>
            <p:nvPr/>
          </p:nvSpPr>
          <p:spPr bwMode="auto">
            <a:xfrm>
              <a:off x="5170033" y="3801673"/>
              <a:ext cx="2016224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 indent="-152400">
                <a:buSzPct val="65000"/>
                <a:buFont typeface="Wingdings" pitchFamily="2" charset="2"/>
                <a:buChar char="l"/>
              </a:pPr>
              <a:r>
                <a:rPr lang="pt-BR" sz="1000" b="1">
                  <a:solidFill>
                    <a:srgbClr val="002060"/>
                  </a:solidFill>
                </a:rPr>
                <a:t>Impactos na demanda, investimentos</a:t>
              </a:r>
              <a:r>
                <a:rPr lang="pt-BR" sz="1000">
                  <a:solidFill>
                    <a:srgbClr val="002060"/>
                  </a:solidFill>
                </a:rPr>
                <a:t>, </a:t>
              </a:r>
              <a:r>
                <a:rPr lang="pt-BR" sz="1000" b="1">
                  <a:solidFill>
                    <a:srgbClr val="002060"/>
                  </a:solidFill>
                </a:rPr>
                <a:t>faturamento</a:t>
              </a:r>
              <a:r>
                <a:rPr lang="pt-BR" sz="1000">
                  <a:solidFill>
                    <a:srgbClr val="002060"/>
                  </a:solidFill>
                </a:rPr>
                <a:t> e </a:t>
              </a:r>
              <a:r>
                <a:rPr lang="pt-BR" sz="1000" b="1">
                  <a:solidFill>
                    <a:srgbClr val="002060"/>
                  </a:solidFill>
                </a:rPr>
                <a:t>balança comercial </a:t>
              </a:r>
              <a:r>
                <a:rPr lang="pt-BR" sz="1000">
                  <a:solidFill>
                    <a:srgbClr val="002060"/>
                  </a:solidFill>
                </a:rPr>
                <a:t>de seis setores energointensivos a partir de diferentes níveis de competitividade de gás natural</a:t>
              </a:r>
            </a:p>
          </p:txBody>
        </p:sp>
        <p:sp>
          <p:nvSpPr>
            <p:cNvPr id="65" name="TextBox 79"/>
            <p:cNvSpPr txBox="1">
              <a:spLocks noChangeArrowheads="1"/>
            </p:cNvSpPr>
            <p:nvPr/>
          </p:nvSpPr>
          <p:spPr bwMode="auto">
            <a:xfrm>
              <a:off x="7384336" y="3801673"/>
              <a:ext cx="2034699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04800" lvl="1" indent="-203200">
                <a:spcBef>
                  <a:spcPts val="500"/>
                </a:spcBef>
                <a:buSzPct val="65000"/>
                <a:buFont typeface="Wingdings" pitchFamily="2" charset="2"/>
                <a:buChar char="l"/>
              </a:pPr>
              <a:r>
                <a:rPr lang="pt-BR" sz="1000" b="1">
                  <a:solidFill>
                    <a:srgbClr val="002060"/>
                  </a:solidFill>
                </a:rPr>
                <a:t>Impactos socioeconômicos (PIB</a:t>
              </a:r>
              <a:r>
                <a:rPr lang="pt-BR" sz="1000">
                  <a:solidFill>
                    <a:srgbClr val="002060"/>
                  </a:solidFill>
                </a:rPr>
                <a:t>, </a:t>
              </a:r>
              <a:r>
                <a:rPr lang="pt-BR" sz="1000" b="1">
                  <a:solidFill>
                    <a:srgbClr val="002060"/>
                  </a:solidFill>
                </a:rPr>
                <a:t>emprego, investimentos</a:t>
              </a:r>
              <a:r>
                <a:rPr lang="pt-BR" sz="1000">
                  <a:solidFill>
                    <a:srgbClr val="002060"/>
                  </a:solidFill>
                </a:rPr>
                <a:t> e </a:t>
              </a:r>
              <a:r>
                <a:rPr lang="pt-BR" sz="1000" b="1">
                  <a:solidFill>
                    <a:srgbClr val="002060"/>
                  </a:solidFill>
                </a:rPr>
                <a:t>renda)</a:t>
              </a:r>
              <a:r>
                <a:rPr lang="pt-BR" sz="1000">
                  <a:solidFill>
                    <a:srgbClr val="002060"/>
                  </a:solidFill>
                </a:rPr>
                <a:t> a partir de diferentes níveis de competitividade de gás natural</a:t>
              </a:r>
            </a:p>
          </p:txBody>
        </p:sp>
        <p:pic>
          <p:nvPicPr>
            <p:cNvPr id="66" name="Picture 9" descr="http://2.bp.blogspot.com/_wDyFfvjHsfQ/TPT2-WLAnfI/AAAAAAAAAi8/MUhNKBcRhzY/s1600/DIAGNS%257E1.JPG"/>
            <p:cNvPicPr>
              <a:picLocks noChangeAspect="1" noChangeArrowheads="1"/>
            </p:cNvPicPr>
            <p:nvPr/>
          </p:nvPicPr>
          <p:blipFill>
            <a:blip r:embed="rId47" cstate="print"/>
            <a:srcRect l="2541" t="3546"/>
            <a:stretch>
              <a:fillRect/>
            </a:stretch>
          </p:blipFill>
          <p:spPr bwMode="auto">
            <a:xfrm>
              <a:off x="2911695" y="1217665"/>
              <a:ext cx="992364" cy="979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13"/>
            <p:cNvPicPr>
              <a:picLocks noChangeAspect="1" noChangeArrowheads="1"/>
            </p:cNvPicPr>
            <p:nvPr/>
          </p:nvPicPr>
          <p:blipFill>
            <a:blip r:embed="rId48" cstate="print"/>
            <a:srcRect/>
            <a:stretch>
              <a:fillRect/>
            </a:stretch>
          </p:blipFill>
          <p:spPr bwMode="auto">
            <a:xfrm>
              <a:off x="6105128" y="1221693"/>
              <a:ext cx="1413893" cy="1072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68" name="Objeto 73"/>
            <p:cNvGraphicFramePr>
              <a:graphicFrameLocks noChangeAspect="1"/>
            </p:cNvGraphicFramePr>
            <p:nvPr/>
          </p:nvGraphicFramePr>
          <p:xfrm>
            <a:off x="5401632" y="3394892"/>
            <a:ext cx="476938" cy="335578"/>
          </p:xfrm>
          <a:graphic>
            <a:graphicData uri="http://schemas.openxmlformats.org/presentationml/2006/ole">
              <p:oleObj spid="_x0000_s143362" name="Photo Editor Photo" r:id="rId49" imgW="1152381" imgH="809738" progId="">
                <p:embed/>
              </p:oleObj>
            </a:graphicData>
          </a:graphic>
        </p:graphicFrame>
        <p:grpSp>
          <p:nvGrpSpPr>
            <p:cNvPr id="69" name="Grupo 74"/>
            <p:cNvGrpSpPr>
              <a:grpSpLocks/>
            </p:cNvGrpSpPr>
            <p:nvPr/>
          </p:nvGrpSpPr>
          <p:grpSpPr bwMode="auto">
            <a:xfrm>
              <a:off x="7768887" y="1150297"/>
              <a:ext cx="1713484" cy="1560852"/>
              <a:chOff x="7660875" y="1438326"/>
              <a:chExt cx="1713484" cy="1560852"/>
            </a:xfrm>
          </p:grpSpPr>
          <p:sp>
            <p:nvSpPr>
              <p:cNvPr id="70" name="Rectangle 6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7660875" y="1438326"/>
                <a:ext cx="1713484" cy="15608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4400" hangingPunct="1">
                  <a:defRPr/>
                </a:pPr>
                <a:r>
                  <a:rPr lang="pt-BR" sz="1400" b="1" dirty="0">
                    <a:solidFill>
                      <a:schemeClr val="bg1"/>
                    </a:solidFill>
                    <a:latin typeface="Arial" charset="0"/>
                  </a:rPr>
                  <a:t>5ae</a:t>
                </a:r>
              </a:p>
              <a:p>
                <a:pPr algn="ctr" defTabSz="914400" hangingPunct="1">
                  <a:defRPr/>
                </a:pPr>
                <a:endParaRPr lang="pt-BR" sz="1400" b="1" dirty="0" err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pic>
            <p:nvPicPr>
              <p:cNvPr id="71" name="Picture 14" descr="http://www.drclas.harvard.edu/files/images/Harvard-logo_65.jp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50" cstate="print"/>
              <a:srcRect/>
              <a:stretch>
                <a:fillRect/>
              </a:stretch>
            </p:blipFill>
            <p:spPr bwMode="auto">
              <a:xfrm>
                <a:off x="7760897" y="1522381"/>
                <a:ext cx="1513114" cy="1393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xmlns="" val="16271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image5.jpg"/>
          <p:cNvPicPr>
            <a:picLocks noChangeAspect="1"/>
          </p:cNvPicPr>
          <p:nvPr/>
        </p:nvPicPr>
        <p:blipFill>
          <a:blip r:embed="rId2" cstate="print"/>
          <a:srcRect l="88971" t="2576" r="945" b="26193"/>
          <a:stretch>
            <a:fillRect/>
          </a:stretch>
        </p:blipFill>
        <p:spPr bwMode="auto">
          <a:xfrm>
            <a:off x="8478838" y="0"/>
            <a:ext cx="665162" cy="623728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28676" name="Line 3"/>
          <p:cNvSpPr>
            <a:spLocks noChangeShapeType="1"/>
          </p:cNvSpPr>
          <p:nvPr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8677" name="Line 4"/>
          <p:cNvSpPr>
            <a:spLocks noChangeShapeType="1"/>
          </p:cNvSpPr>
          <p:nvPr/>
        </p:nvSpPr>
        <p:spPr bwMode="auto">
          <a:xfrm>
            <a:off x="663575" y="836613"/>
            <a:ext cx="7364413" cy="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5132"/>
            <a:ext cx="1903128" cy="214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2159" y="1174754"/>
            <a:ext cx="1868713" cy="213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2075" y="1154533"/>
            <a:ext cx="1821025" cy="217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9915" y="1160747"/>
            <a:ext cx="1769409" cy="213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690" y="3446870"/>
            <a:ext cx="1989291" cy="243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8009" y="3451862"/>
            <a:ext cx="2001192" cy="242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4254" y="3465004"/>
            <a:ext cx="1990892" cy="241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6"/>
          <p:cNvGrpSpPr>
            <a:grpSpLocks/>
          </p:cNvGrpSpPr>
          <p:nvPr/>
        </p:nvGrpSpPr>
        <p:grpSpPr bwMode="auto">
          <a:xfrm>
            <a:off x="683568" y="6278563"/>
            <a:ext cx="2212975" cy="463550"/>
            <a:chOff x="663575" y="6278835"/>
            <a:chExt cx="2212057" cy="462533"/>
          </a:xfrm>
        </p:grpSpPr>
        <p:pic>
          <p:nvPicPr>
            <p:cNvPr id="28686" name="Imagem 13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3575" y="6403975"/>
              <a:ext cx="1023938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7" name="Picture 4" descr="cid:image002.png@01CDD176.B130967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835696" y="6278835"/>
              <a:ext cx="1039936" cy="46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CaixaDeTexto 16"/>
          <p:cNvSpPr txBox="1"/>
          <p:nvPr/>
        </p:nvSpPr>
        <p:spPr>
          <a:xfrm>
            <a:off x="379413" y="66675"/>
            <a:ext cx="779303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+Gás Brasil</a:t>
            </a:r>
            <a:endParaRPr lang="pt-BR" sz="44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14"/>
          <a:stretch>
            <a:fillRect/>
          </a:stretch>
        </p:blipFill>
        <p:spPr bwMode="auto">
          <a:xfrm>
            <a:off x="8480425" y="3175"/>
            <a:ext cx="663575" cy="623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379413" y="66675"/>
            <a:ext cx="779303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+Gás Brasil</a:t>
            </a:r>
            <a:endParaRPr lang="pt-BR" sz="44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0" y="623728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663575" y="836613"/>
            <a:ext cx="736441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id:image002.png@01CDD176.B130967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6309320"/>
            <a:ext cx="1111944" cy="4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o 9"/>
          <p:cNvGrpSpPr/>
          <p:nvPr/>
        </p:nvGrpSpPr>
        <p:grpSpPr>
          <a:xfrm>
            <a:off x="323528" y="1340768"/>
            <a:ext cx="7738641" cy="4610797"/>
            <a:chOff x="749571" y="934893"/>
            <a:chExt cx="8602737" cy="5042845"/>
          </a:xfrm>
        </p:grpSpPr>
        <p:pic>
          <p:nvPicPr>
            <p:cNvPr id="11" name="Picture 2" descr="abiap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571" y="2595589"/>
              <a:ext cx="3215172" cy="84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457" y="1436449"/>
              <a:ext cx="3401851" cy="1159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293" y="1928899"/>
              <a:ext cx="2565728" cy="377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3468" y="2523726"/>
              <a:ext cx="2775196" cy="526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6" descr="C:\Users\Ricardo.ABRACE\AppData\Local\Microsoft\Windows\Temporary Internet Files\Content.Outlook\1JP1LJQF\ABAL-logo ext-CMYK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383" y="2549712"/>
              <a:ext cx="1726962" cy="762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181" y="3400946"/>
              <a:ext cx="2018708" cy="685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157" y="4517163"/>
              <a:ext cx="2050937" cy="495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9593" y="3360818"/>
              <a:ext cx="1252537" cy="739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388" y="4447387"/>
              <a:ext cx="1897849" cy="635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32639"/>
            <a:stretch>
              <a:fillRect/>
            </a:stretch>
          </p:blipFill>
          <p:spPr bwMode="auto">
            <a:xfrm>
              <a:off x="6584052" y="3465411"/>
              <a:ext cx="1956371" cy="719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15" descr="C:\Users\Ricardo.ABRACE\AppData\Local\Microsoft\Windows\Temporary Internet Files\Content.Outlook\1JP1LJQF\suzano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322" y="5265847"/>
              <a:ext cx="1585081" cy="711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7" descr="C:\Users\Ricardo.ABRACE\AppData\Local\Microsoft\Windows\Temporary Internet Files\Content.Outlook\1JP1LJQF\dow-logo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3468" y="5384834"/>
              <a:ext cx="2006989" cy="586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4" descr="logo abrace para ppt.ai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263" y="934893"/>
              <a:ext cx="2819399" cy="694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42" descr="https://encrypted-tbn0.google.com/images?q=tbn:ANd9GcTNGuoKhWchIUD7bHerC9YM1ZMMouXPxDoMMbdOgH0Vr-6bcXRNo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9" cstate="print"/>
            <a:srcRect t="38526" b="40938"/>
            <a:stretch>
              <a:fillRect/>
            </a:stretch>
          </p:blipFill>
          <p:spPr bwMode="auto">
            <a:xfrm>
              <a:off x="6653973" y="5581540"/>
              <a:ext cx="2059983" cy="317274"/>
            </a:xfrm>
            <a:prstGeom prst="rect">
              <a:avLst/>
            </a:prstGeom>
            <a:noFill/>
          </p:spPr>
        </p:pic>
      </p:grpSp>
      <p:sp>
        <p:nvSpPr>
          <p:cNvPr id="28" name="Espaço Reservado para Número de Slid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29" name="Picture 4" descr="cid:image002.png@01CDD176.B130967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16632"/>
            <a:ext cx="20162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271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14"/>
          <a:stretch>
            <a:fillRect/>
          </a:stretch>
        </p:blipFill>
        <p:spPr bwMode="auto">
          <a:xfrm>
            <a:off x="8480425" y="3175"/>
            <a:ext cx="663575" cy="623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379413" y="66675"/>
            <a:ext cx="7793037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Agenda</a:t>
            </a:r>
          </a:p>
        </p:txBody>
      </p:sp>
      <p:grpSp>
        <p:nvGrpSpPr>
          <p:cNvPr id="37" name="Grupo 36"/>
          <p:cNvGrpSpPr/>
          <p:nvPr/>
        </p:nvGrpSpPr>
        <p:grpSpPr>
          <a:xfrm>
            <a:off x="663575" y="6278835"/>
            <a:ext cx="2212057" cy="462533"/>
            <a:chOff x="663575" y="6278835"/>
            <a:chExt cx="2212057" cy="462533"/>
          </a:xfrm>
        </p:grpSpPr>
        <p:pic>
          <p:nvPicPr>
            <p:cNvPr id="38" name="Image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75" y="6403975"/>
              <a:ext cx="102393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" descr="cid:image002.png@01CDD176.B1309670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6278835"/>
              <a:ext cx="1039936" cy="46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Espaço Reservado para Número de Slide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8</a:t>
            </a:fld>
            <a:endParaRPr lang="pt-BR"/>
          </a:p>
        </p:txBody>
      </p:sp>
      <p:grpSp>
        <p:nvGrpSpPr>
          <p:cNvPr id="49" name="Grupo 48"/>
          <p:cNvGrpSpPr/>
          <p:nvPr/>
        </p:nvGrpSpPr>
        <p:grpSpPr>
          <a:xfrm>
            <a:off x="0" y="836637"/>
            <a:ext cx="9144000" cy="5400675"/>
            <a:chOff x="0" y="836637"/>
            <a:chExt cx="9144000" cy="5400675"/>
          </a:xfrm>
        </p:grpSpPr>
        <p:grpSp>
          <p:nvGrpSpPr>
            <p:cNvPr id="46" name="Grupo 45"/>
            <p:cNvGrpSpPr/>
            <p:nvPr/>
          </p:nvGrpSpPr>
          <p:grpSpPr>
            <a:xfrm>
              <a:off x="0" y="836637"/>
              <a:ext cx="9144000" cy="5400675"/>
              <a:chOff x="0" y="836637"/>
              <a:chExt cx="9144000" cy="5400675"/>
            </a:xfrm>
          </p:grpSpPr>
          <p:grpSp>
            <p:nvGrpSpPr>
              <p:cNvPr id="41" name="Grupo 40"/>
              <p:cNvGrpSpPr/>
              <p:nvPr/>
            </p:nvGrpSpPr>
            <p:grpSpPr>
              <a:xfrm>
                <a:off x="0" y="836637"/>
                <a:ext cx="9144000" cy="5400675"/>
                <a:chOff x="0" y="836637"/>
                <a:chExt cx="9144000" cy="5400675"/>
              </a:xfrm>
            </p:grpSpPr>
            <p:grpSp>
              <p:nvGrpSpPr>
                <p:cNvPr id="36" name="Grupo 35"/>
                <p:cNvGrpSpPr/>
                <p:nvPr/>
              </p:nvGrpSpPr>
              <p:grpSpPr>
                <a:xfrm>
                  <a:off x="0" y="836637"/>
                  <a:ext cx="9144000" cy="5400675"/>
                  <a:chOff x="0" y="836613"/>
                  <a:chExt cx="9144000" cy="5400675"/>
                </a:xfrm>
              </p:grpSpPr>
              <p:grpSp>
                <p:nvGrpSpPr>
                  <p:cNvPr id="34" name="Grupo 33"/>
                  <p:cNvGrpSpPr/>
                  <p:nvPr/>
                </p:nvGrpSpPr>
                <p:grpSpPr>
                  <a:xfrm>
                    <a:off x="0" y="836613"/>
                    <a:ext cx="9144000" cy="5400675"/>
                    <a:chOff x="0" y="836613"/>
                    <a:chExt cx="9144000" cy="5400675"/>
                  </a:xfrm>
                </p:grpSpPr>
                <p:cxnSp>
                  <p:nvCxnSpPr>
                    <p:cNvPr id="13" name="Conector reto 12"/>
                    <p:cNvCxnSpPr/>
                    <p:nvPr/>
                  </p:nvCxnSpPr>
                  <p:spPr>
                    <a:xfrm>
                      <a:off x="0" y="6237288"/>
                      <a:ext cx="914400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Conector reto 14"/>
                    <p:cNvCxnSpPr/>
                    <p:nvPr/>
                  </p:nvCxnSpPr>
                  <p:spPr>
                    <a:xfrm>
                      <a:off x="663575" y="836613"/>
                      <a:ext cx="7364413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" name="CaixaDeTexto 7"/>
                    <p:cNvSpPr txBox="1"/>
                    <p:nvPr/>
                  </p:nvSpPr>
                  <p:spPr>
                    <a:xfrm>
                      <a:off x="2195736" y="2708920"/>
                      <a:ext cx="2978892" cy="120032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sz="7200" dirty="0" smtClean="0"/>
                        <a:t>Energia</a:t>
                      </a:r>
                      <a:endParaRPr lang="pt-BR" sz="7200" dirty="0"/>
                    </a:p>
                  </p:txBody>
                </p:sp>
                <p:sp>
                  <p:nvSpPr>
                    <p:cNvPr id="9" name="CaixaDeTexto 8"/>
                    <p:cNvSpPr txBox="1"/>
                    <p:nvPr/>
                  </p:nvSpPr>
                  <p:spPr>
                    <a:xfrm>
                      <a:off x="3347864" y="2564904"/>
                      <a:ext cx="194316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Sociedade</a:t>
                      </a:r>
                      <a:endParaRPr lang="pt-BR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p:txBody>
                </p:sp>
                <p:sp>
                  <p:nvSpPr>
                    <p:cNvPr id="10" name="CaixaDeTexto 9"/>
                    <p:cNvSpPr txBox="1"/>
                    <p:nvPr/>
                  </p:nvSpPr>
                  <p:spPr>
                    <a:xfrm>
                      <a:off x="2339752" y="4005064"/>
                      <a:ext cx="3397148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sz="3600" dirty="0" smtClean="0">
                          <a:solidFill>
                            <a:srgbClr val="00B050"/>
                          </a:solidFill>
                        </a:rPr>
                        <a:t>desenvolvimento</a:t>
                      </a:r>
                      <a:endParaRPr lang="pt-BR" sz="3600" dirty="0">
                        <a:solidFill>
                          <a:srgbClr val="00B050"/>
                        </a:solidFill>
                      </a:endParaRPr>
                    </a:p>
                  </p:txBody>
                </p:sp>
                <p:sp>
                  <p:nvSpPr>
                    <p:cNvPr id="11" name="CaixaDeTexto 10"/>
                    <p:cNvSpPr txBox="1"/>
                    <p:nvPr/>
                  </p:nvSpPr>
                  <p:spPr>
                    <a:xfrm rot="16200000">
                      <a:off x="4777268" y="3727788"/>
                      <a:ext cx="249940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Qualidade de vida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4" name="CaixaDeTexto 13"/>
                    <p:cNvSpPr txBox="1"/>
                    <p:nvPr/>
                  </p:nvSpPr>
                  <p:spPr>
                    <a:xfrm>
                      <a:off x="3851920" y="2124145"/>
                      <a:ext cx="2895152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Meio Ambiente</a:t>
                      </a:r>
                      <a:endParaRPr lang="pt-BR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" name="CaixaDeTexto 15"/>
                    <p:cNvSpPr txBox="1"/>
                    <p:nvPr/>
                  </p:nvSpPr>
                  <p:spPr>
                    <a:xfrm>
                      <a:off x="1907704" y="3717032"/>
                      <a:ext cx="2550635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sz="2800" dirty="0" smtClean="0">
                          <a:solidFill>
                            <a:srgbClr val="00B0F0"/>
                          </a:solidFill>
                        </a:rPr>
                        <a:t>competitividade</a:t>
                      </a:r>
                      <a:endParaRPr lang="pt-BR" sz="2800" dirty="0">
                        <a:solidFill>
                          <a:srgbClr val="00B0F0"/>
                        </a:solidFill>
                      </a:endParaRPr>
                    </a:p>
                  </p:txBody>
                </p:sp>
                <p:sp>
                  <p:nvSpPr>
                    <p:cNvPr id="17" name="CaixaDeTexto 16"/>
                    <p:cNvSpPr txBox="1"/>
                    <p:nvPr/>
                  </p:nvSpPr>
                  <p:spPr>
                    <a:xfrm>
                      <a:off x="2771800" y="5157192"/>
                      <a:ext cx="463460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sz="3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Aquecimento Global</a:t>
                      </a:r>
                      <a:endParaRPr lang="pt-BR" sz="3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p:txBody>
                </p:sp>
                <p:sp>
                  <p:nvSpPr>
                    <p:cNvPr id="18" name="CaixaDeTexto 17"/>
                    <p:cNvSpPr txBox="1"/>
                    <p:nvPr/>
                  </p:nvSpPr>
                  <p:spPr>
                    <a:xfrm rot="16200000">
                      <a:off x="1718810" y="5058055"/>
                      <a:ext cx="1333057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sz="2800" dirty="0" smtClean="0">
                          <a:solidFill>
                            <a:srgbClr val="FF0000"/>
                          </a:solidFill>
                        </a:rPr>
                        <a:t>Guerras</a:t>
                      </a:r>
                      <a:endParaRPr lang="pt-BR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9" name="CaixaDeTexto 18"/>
                    <p:cNvSpPr txBox="1"/>
                    <p:nvPr/>
                  </p:nvSpPr>
                  <p:spPr>
                    <a:xfrm>
                      <a:off x="2771800" y="4581128"/>
                      <a:ext cx="2930418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sz="3200" dirty="0" smtClean="0">
                          <a:solidFill>
                            <a:srgbClr val="002060"/>
                          </a:solidFill>
                        </a:rPr>
                        <a:t>sustentabilidade</a:t>
                      </a:r>
                      <a:endParaRPr lang="pt-BR" sz="3200" dirty="0">
                        <a:solidFill>
                          <a:srgbClr val="002060"/>
                        </a:solidFill>
                      </a:endParaRPr>
                    </a:p>
                  </p:txBody>
                </p:sp>
                <p:sp>
                  <p:nvSpPr>
                    <p:cNvPr id="20" name="CaixaDeTexto 19"/>
                    <p:cNvSpPr txBox="1"/>
                    <p:nvPr/>
                  </p:nvSpPr>
                  <p:spPr>
                    <a:xfrm rot="16200000">
                      <a:off x="4863149" y="3209859"/>
                      <a:ext cx="131952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sz="2400" b="1" dirty="0" smtClean="0"/>
                        <a:t>Emprego</a:t>
                      </a:r>
                      <a:endParaRPr lang="pt-BR" sz="2400" b="1" dirty="0"/>
                    </a:p>
                  </p:txBody>
                </p:sp>
                <p:sp>
                  <p:nvSpPr>
                    <p:cNvPr id="21" name="CaixaDeTexto 20"/>
                    <p:cNvSpPr txBox="1"/>
                    <p:nvPr/>
                  </p:nvSpPr>
                  <p:spPr>
                    <a:xfrm rot="16200000">
                      <a:off x="5901755" y="2531293"/>
                      <a:ext cx="18862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TECNOLOGIA</a:t>
                      </a:r>
                      <a:endParaRPr lang="pt-BR" dirty="0">
                        <a:solidFill>
                          <a:srgbClr val="FFC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2" name="CaixaDeTexto 21"/>
                    <p:cNvSpPr txBox="1"/>
                    <p:nvPr/>
                  </p:nvSpPr>
                  <p:spPr>
                    <a:xfrm>
                      <a:off x="827584" y="2564904"/>
                      <a:ext cx="193033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sz="240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Investimento</a:t>
                      </a:r>
                      <a:endParaRPr lang="pt-BR" sz="2400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" name="CaixaDeTexto 22"/>
                    <p:cNvSpPr txBox="1"/>
                    <p:nvPr/>
                  </p:nvSpPr>
                  <p:spPr>
                    <a:xfrm rot="16200000">
                      <a:off x="1966676" y="1713846"/>
                      <a:ext cx="211256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BR" sz="3600" dirty="0" smtClean="0">
                          <a:solidFill>
                            <a:srgbClr val="C00000"/>
                          </a:solidFill>
                        </a:rPr>
                        <a:t>Segurança</a:t>
                      </a:r>
                      <a:endParaRPr lang="pt-BR" sz="3600" dirty="0">
                        <a:solidFill>
                          <a:srgbClr val="C00000"/>
                        </a:solidFill>
                      </a:endParaRPr>
                    </a:p>
                  </p:txBody>
                </p:sp>
                <p:sp>
                  <p:nvSpPr>
                    <p:cNvPr id="24" name="CaixaDeTexto 23"/>
                    <p:cNvSpPr txBox="1"/>
                    <p:nvPr/>
                  </p:nvSpPr>
                  <p:spPr>
                    <a:xfrm>
                      <a:off x="971600" y="1916832"/>
                      <a:ext cx="1689822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sz="4000" dirty="0" smtClean="0">
                          <a:latin typeface="+mj-lt"/>
                        </a:rPr>
                        <a:t>Política</a:t>
                      </a:r>
                      <a:endParaRPr lang="pt-BR" sz="4000" dirty="0">
                        <a:latin typeface="+mj-lt"/>
                      </a:endParaRPr>
                    </a:p>
                  </p:txBody>
                </p:sp>
                <p:sp>
                  <p:nvSpPr>
                    <p:cNvPr id="25" name="CaixaDeTexto 24"/>
                    <p:cNvSpPr txBox="1"/>
                    <p:nvPr/>
                  </p:nvSpPr>
                  <p:spPr>
                    <a:xfrm>
                      <a:off x="6300192" y="3717032"/>
                      <a:ext cx="147104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sz="2800" dirty="0" smtClean="0">
                          <a:solidFill>
                            <a:srgbClr val="C00000"/>
                          </a:solidFill>
                        </a:rPr>
                        <a:t>Conflitos</a:t>
                      </a:r>
                      <a:endParaRPr lang="pt-BR" sz="2800" dirty="0">
                        <a:solidFill>
                          <a:srgbClr val="C00000"/>
                        </a:solidFill>
                      </a:endParaRPr>
                    </a:p>
                  </p:txBody>
                </p:sp>
                <p:sp>
                  <p:nvSpPr>
                    <p:cNvPr id="26" name="CaixaDeTexto 25"/>
                    <p:cNvSpPr txBox="1"/>
                    <p:nvPr/>
                  </p:nvSpPr>
                  <p:spPr>
                    <a:xfrm>
                      <a:off x="3491880" y="1700808"/>
                      <a:ext cx="260359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sz="2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Inclusão Social</a:t>
                      </a:r>
                      <a:endParaRPr lang="pt-BR" sz="2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7" name="CaixaDeTexto 26"/>
                    <p:cNvSpPr txBox="1"/>
                    <p:nvPr/>
                  </p:nvSpPr>
                  <p:spPr>
                    <a:xfrm rot="16200000">
                      <a:off x="658413" y="3814197"/>
                      <a:ext cx="201369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sz="2800" dirty="0" smtClean="0">
                          <a:solidFill>
                            <a:srgbClr val="FFC000"/>
                          </a:solidFill>
                          <a:latin typeface="Aharoni" pitchFamily="2" charset="-79"/>
                          <a:cs typeface="Aharoni" pitchFamily="2" charset="-79"/>
                        </a:rPr>
                        <a:t>estratégico</a:t>
                      </a:r>
                      <a:endParaRPr lang="pt-BR" sz="2800" dirty="0">
                        <a:solidFill>
                          <a:srgbClr val="FFC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p:txBody>
                </p:sp>
                <p:sp>
                  <p:nvSpPr>
                    <p:cNvPr id="28" name="CaixaDeTexto 27"/>
                    <p:cNvSpPr txBox="1"/>
                    <p:nvPr/>
                  </p:nvSpPr>
                  <p:spPr>
                    <a:xfrm>
                      <a:off x="3923928" y="1340768"/>
                      <a:ext cx="139025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</a:rPr>
                        <a:t>Dominação</a:t>
                      </a:r>
                      <a:endParaRPr lang="pt-BR" sz="2000" b="1" dirty="0">
                        <a:solidFill>
                          <a:srgbClr val="002060"/>
                        </a:solidFill>
                      </a:endParaRPr>
                    </a:p>
                  </p:txBody>
                </p:sp>
                <p:sp>
                  <p:nvSpPr>
                    <p:cNvPr id="29" name="CaixaDeTexto 28"/>
                    <p:cNvSpPr txBox="1"/>
                    <p:nvPr/>
                  </p:nvSpPr>
                  <p:spPr>
                    <a:xfrm rot="16200000">
                      <a:off x="1587809" y="1228615"/>
                      <a:ext cx="100912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Futuro</a:t>
                      </a:r>
                      <a:endParaRPr lang="pt-BR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30" name="CaixaDeTexto 29"/>
                    <p:cNvSpPr txBox="1"/>
                    <p:nvPr/>
                  </p:nvSpPr>
                  <p:spPr>
                    <a:xfrm rot="16200000">
                      <a:off x="5761773" y="1303123"/>
                      <a:ext cx="131202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sz="28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História</a:t>
                      </a:r>
                      <a:endParaRPr lang="pt-BR" sz="28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1" name="CaixaDeTexto 30"/>
                    <p:cNvSpPr txBox="1"/>
                    <p:nvPr/>
                  </p:nvSpPr>
                  <p:spPr>
                    <a:xfrm>
                      <a:off x="3779912" y="836712"/>
                      <a:ext cx="2171300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sz="4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Comércio</a:t>
                      </a:r>
                      <a:endParaRPr lang="pt-BR" sz="4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2" name="CaixaDeTexto 31"/>
                    <p:cNvSpPr txBox="1"/>
                    <p:nvPr/>
                  </p:nvSpPr>
                  <p:spPr>
                    <a:xfrm>
                      <a:off x="6300192" y="4221088"/>
                      <a:ext cx="144462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sz="2800" dirty="0" smtClean="0">
                          <a:latin typeface="Arial Narrow" pitchFamily="34" charset="0"/>
                        </a:rPr>
                        <a:t>Produção</a:t>
                      </a:r>
                      <a:endParaRPr lang="pt-BR" sz="2800" dirty="0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33" name="CaixaDeTexto 32"/>
                    <p:cNvSpPr txBox="1"/>
                    <p:nvPr/>
                  </p:nvSpPr>
                  <p:spPr>
                    <a:xfrm>
                      <a:off x="899592" y="5013176"/>
                      <a:ext cx="133376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sz="2800" dirty="0" smtClean="0">
                          <a:solidFill>
                            <a:srgbClr val="C00000"/>
                          </a:solidFill>
                        </a:rPr>
                        <a:t>Inflação</a:t>
                      </a:r>
                      <a:endParaRPr lang="pt-BR" sz="2800" dirty="0">
                        <a:solidFill>
                          <a:srgbClr val="C00000"/>
                        </a:solidFill>
                      </a:endParaRPr>
                    </a:p>
                  </p:txBody>
                </p:sp>
              </p:grpSp>
              <p:sp>
                <p:nvSpPr>
                  <p:cNvPr id="35" name="CaixaDeTexto 34"/>
                  <p:cNvSpPr txBox="1"/>
                  <p:nvPr/>
                </p:nvSpPr>
                <p:spPr>
                  <a:xfrm>
                    <a:off x="551368" y="1628800"/>
                    <a:ext cx="121232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t-BR" sz="2400" b="1" dirty="0" smtClean="0">
                        <a:solidFill>
                          <a:srgbClr val="0070C0"/>
                        </a:solidFill>
                      </a:rPr>
                      <a:t>Eleições</a:t>
                    </a:r>
                    <a:endParaRPr lang="pt-BR" sz="2400" b="1" dirty="0">
                      <a:solidFill>
                        <a:srgbClr val="0070C0"/>
                      </a:solidFill>
                    </a:endParaRPr>
                  </a:p>
                </p:txBody>
              </p:sp>
            </p:grpSp>
            <p:sp>
              <p:nvSpPr>
                <p:cNvPr id="40" name="CaixaDeTexto 39"/>
                <p:cNvSpPr txBox="1"/>
                <p:nvPr/>
              </p:nvSpPr>
              <p:spPr>
                <a:xfrm>
                  <a:off x="6948264" y="3284984"/>
                  <a:ext cx="151798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2800" b="1" dirty="0" smtClean="0"/>
                    <a:t>inovação</a:t>
                  </a:r>
                  <a:endParaRPr lang="pt-BR" sz="2800" b="1" dirty="0"/>
                </a:p>
              </p:txBody>
            </p:sp>
          </p:grpSp>
          <p:sp>
            <p:nvSpPr>
              <p:cNvPr id="43" name="CaixaDeTexto 42"/>
              <p:cNvSpPr txBox="1"/>
              <p:nvPr/>
            </p:nvSpPr>
            <p:spPr>
              <a:xfrm rot="16200000">
                <a:off x="6500247" y="2364849"/>
                <a:ext cx="14401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 smtClean="0">
                    <a:solidFill>
                      <a:srgbClr val="FF0000"/>
                    </a:solidFill>
                    <a:latin typeface="Batang" pitchFamily="18" charset="-127"/>
                    <a:ea typeface="Batang" pitchFamily="18" charset="-127"/>
                  </a:rPr>
                  <a:t>subsídios</a:t>
                </a:r>
                <a:endParaRPr lang="pt-BR" sz="2000" dirty="0">
                  <a:solidFill>
                    <a:srgbClr val="FF0000"/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  <p:sp>
            <p:nvSpPr>
              <p:cNvPr id="44" name="CaixaDeTexto 43"/>
              <p:cNvSpPr txBox="1"/>
              <p:nvPr/>
            </p:nvSpPr>
            <p:spPr>
              <a:xfrm>
                <a:off x="7020272" y="1700808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 smtClean="0"/>
                  <a:t>impostos</a:t>
                </a:r>
                <a:endParaRPr lang="pt-BR" b="1" dirty="0"/>
              </a:p>
            </p:txBody>
          </p:sp>
          <p:sp>
            <p:nvSpPr>
              <p:cNvPr id="45" name="CaixaDeTexto 44"/>
              <p:cNvSpPr txBox="1"/>
              <p:nvPr/>
            </p:nvSpPr>
            <p:spPr>
              <a:xfrm>
                <a:off x="6588224" y="1340768"/>
                <a:ext cx="17176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dirty="0" smtClean="0">
                    <a:solidFill>
                      <a:srgbClr val="00B050"/>
                    </a:solidFill>
                  </a:rPr>
                  <a:t>ineficiências</a:t>
                </a:r>
                <a:endParaRPr lang="pt-BR" sz="2400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47" name="CaixaDeTexto 46"/>
            <p:cNvSpPr txBox="1"/>
            <p:nvPr/>
          </p:nvSpPr>
          <p:spPr>
            <a:xfrm>
              <a:off x="734821" y="5374957"/>
              <a:ext cx="13168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600" dirty="0" smtClean="0"/>
                <a:t>oferta</a:t>
              </a:r>
              <a:endParaRPr lang="pt-BR" sz="3600" dirty="0"/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6372200" y="4653136"/>
              <a:ext cx="18976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600" dirty="0" smtClean="0">
                  <a:solidFill>
                    <a:srgbClr val="002060"/>
                  </a:solidFill>
                </a:rPr>
                <a:t>consumo</a:t>
              </a:r>
              <a:endParaRPr lang="pt-BR" sz="36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314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222" t="662" r="50000" b="1872"/>
          <a:stretch/>
        </p:blipFill>
        <p:spPr>
          <a:xfrm flipV="1">
            <a:off x="8480322" y="0"/>
            <a:ext cx="663677" cy="6237312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663677" y="836712"/>
            <a:ext cx="73647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79477" y="67271"/>
            <a:ext cx="7792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 smtClean="0">
                <a:solidFill>
                  <a:schemeClr val="accent6">
                    <a:lumMod val="50000"/>
                  </a:schemeClr>
                </a:solidFill>
              </a:rPr>
              <a:t>Contexto</a:t>
            </a:r>
            <a:endParaRPr lang="pt-BR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836712"/>
            <a:ext cx="60483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797152"/>
            <a:ext cx="49815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o 11"/>
          <p:cNvGrpSpPr/>
          <p:nvPr/>
        </p:nvGrpSpPr>
        <p:grpSpPr>
          <a:xfrm>
            <a:off x="663575" y="6278835"/>
            <a:ext cx="2212057" cy="462533"/>
            <a:chOff x="663575" y="6278835"/>
            <a:chExt cx="2212057" cy="462533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75" y="6403975"/>
              <a:ext cx="102393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cid:image002.png@01CDD176.B1309670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35696" y="6278835"/>
              <a:ext cx="1039936" cy="46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C96-8401-4851-AE6B-1A3484E4E25A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379135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agKTzNN02.i9unmIJ1B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2llI76Dke0i7fikusZv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6wWmysq022odCl7egqs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Da7YM3LUiSh.6xFmUUO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JwGMl47E2MgtMgElcTX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y9QTeIbUu7uqgMFJUDS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3SSrsmI7UG06iK4PVaRX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CnrJBNj7EGJHZJmk5RhG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faGnNoDEuKMSeME5IhI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AcV1V4PEClqnkN6Z6o3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9qN95bU02Y9v5FWST2M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wN_u.6fOEWYBRYCO00ji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B40LPHQEif1bZ0bhOE8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_zikyAr0G4xfxF7aErj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9kLm_F5kmhTcG7eREZt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zDVFjctk2JenuMUuDCb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YuQCU5t0yvKxEOT39dx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Qych4whESS5MHhXbril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TSkp8tfEi0QOiJvFdd1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.1UI_7YlUCLIdLRtHVvT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fjuDcODUWNeC_IYAqeD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un4Kkvj0C50yTxUJ8TX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GhO2CEoU60kQ0HkPxXM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5RZBaDqUygLBe1FuNUE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RzNq6_QEi2tNLcUDyfe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klQYzNskyN8tG.3eel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zzU3Ep5ikKoqNFNvWTO9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Y_IM0ykkWT3N77.2r9k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ihEl8IT0i5vz2KtjY6m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DE9Azn3kCXPFvRv5FGf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HRBoCly0yUqgcQE.rCz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8uv.rVOiUS50iCEMfYNd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MdlOlAjkC_zAyaZvwGi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PmbdlQr02nGk7RKBZW2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yx_21kPkey8cVSo.YAR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Kcg796XUuq3Zdgmb.wx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wsv9bASjEadcXDxiPfhg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c9ma2zwk..rRiZlGhbT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26cL4OG0e4C3HlDuYex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6qCwBOdk6QXZ0h7Tu_m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F5cPtttEeiP_ITeNoOL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ikHU3joEiL3nyJ.8cPA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XiaZkv1UK.YBzbMojfq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agKTzNN02.i9unmIJ1B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P6vYq.P4UCcelUsZZEeQ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QRvS2Cj0KAqJbJFn_Jx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pgjafMVkiXJj6mRY559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Ol9ksTlEufCqq97oidY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_8krZUtkGFeECGbVbuV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yXIUWVyU6.7k6dH83J0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EUTMnAEkmCyYL6zasNU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7XwvOYaU20RE76OomNM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Vo9CIC20uXy3LWAMHgP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kZ4Tf9g0W8j_UvYINkS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7v.B7z.UOwh9I7lsk5a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j2.inw6UaR_xbik8QH4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DV_A3gGEeIsG4NFXTNe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1m07LhJHUGqxFnaOJyiP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2JcqbA26E.0d83sHhwl4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gaYNOde02EKh5OFDl_i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PAX7Y8UkeNcTa.n_FA2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Hjq5ZFEUeyU_N34nx7q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9YoJdftgUipggbjdyOMp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T.Zqn0ju0i_opvyiOiQU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qik9xQfO0y6bEy4qrby2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CI4OeaFEeBC15YnIM0D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fXAOPtiCUq3S5KrF8HlL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0tOPAP_sUemzX9THJNT5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xU1uwML0OmCk03tVak9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Kcg796XUuq3Zdgmb.wx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64tx3bgYEeW_rcN.NQ.F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oc3aqRtEe8GaFajfzyM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scx.BygEacnJZV1WM93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waLcrAEEOWNGSyBfdYW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xGJG.2u0uwFqAXEDf_n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2Tmgd59Sk.L1qCDWTX2q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68LHr1A7UW9XF5lojqMm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scx.BygEacnJZV1WM93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Mz7BC2h06t.NGHT9Tku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H405hsOhU2AYar7fPlic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eFLIz7T0eVFQdat_Trr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EWFXVsEUeW2mSeKQAsK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RTtHndE0Os_cuia0ikG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8IOpRB3D0yMX1kSKo1hx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1_EEImZUUmiK8jsA1aOg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8FpNza_02luQnc3vDMJ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.NGieXvU.IZ911XpTCo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Sc7mMd60uYE5KPwi9wH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1_EEImZUUmiK8jsA1aOg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iGnz7gW00OJnZVFv3v1C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J8k2L0xEW4IKe9_cvyL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fpdYzG_k28LvsOslXZc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_3GlHaP0eJ5Un64o4b7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_HFQMiy0SoBWwD2ZNOV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6.7Z7MGHUG485ataBg2p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YPdql3a0mRkrEAbOW7t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l7Ilj1J06uSgFpWDwg1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9Nfmxu_lEirHoHhgMk6O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hfWU76DEKo1tMv5tNR4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DHrrAtc0y_zzWi0sGSY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Dsw9Y4XUeDLIKLOmVcz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6A1K88wsUy923utZ3Jmd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fOOAZNqUmOU5Ql2rZb2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1b2JkC3JEm2.T0Ob1PmJ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vbmaz9U061Hqi.k8ljY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6L601V.Q06eaRAAix6e6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3sM8EUSJUGOOMT2X.Z2j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qHNSeEekuylTR2Bs3TU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z0R4hZa0Klig0giT4TI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Dv86CS10q2.b7nkJIJy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.G7PN8.USkr3nTzyRax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E4Yl9W.9EeH8fi9ZDgtp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NG13fpYwUasGf72wqzLU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UH28K6XkSKHl5oCsUAO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_OnjblmEaXTvOvD_c_f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Pe49BdwU2olSx6nvzdR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7FrWzZXEaitIvS6evhe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N8UeSW3UeMmK12FFtp8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.aT5PANUqDsKUAAj8wA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QZV1LhIkyvhDNAnBW9S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G2Z5DOI0q_KEcDs_PDf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ZuwcbNce0.vQ5G8flFhs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tIxkMURUWVjtyYwRw9HA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3004</TotalTime>
  <Words>1337</Words>
  <Application>Microsoft Office PowerPoint</Application>
  <PresentationFormat>Apresentação na tela (4:3)</PresentationFormat>
  <Paragraphs>284</Paragraphs>
  <Slides>30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3" baseType="lpstr">
      <vt:lpstr>Tema do Office</vt:lpstr>
      <vt:lpstr>Photo Editor Photo</vt:lpstr>
      <vt:lpstr>Gráfico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Karine</dc:creator>
  <cp:lastModifiedBy>ppedrosa</cp:lastModifiedBy>
  <cp:revision>237</cp:revision>
  <dcterms:created xsi:type="dcterms:W3CDTF">2013-02-14T17:43:30Z</dcterms:created>
  <dcterms:modified xsi:type="dcterms:W3CDTF">2013-09-24T10:59:52Z</dcterms:modified>
</cp:coreProperties>
</file>