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8.xml" ContentType="application/vnd.openxmlformats-officedocument.theme+xml"/>
  <Override PartName="/ppt/slideLayouts/slideLayout73.xml" ContentType="application/vnd.openxmlformats-officedocument.presentationml.slideLayout+xml"/>
  <Override PartName="/ppt/theme/theme1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0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2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3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4.xml" ContentType="application/vnd.openxmlformats-officedocument.theme+xml"/>
  <Override PartName="/ppt/slideLayouts/slideLayout97.xml" ContentType="application/vnd.openxmlformats-officedocument.presentationml.slideLayout+xml"/>
  <Override PartName="/ppt/theme/theme2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6.xml" ContentType="application/vnd.openxmlformats-officedocument.theme+xml"/>
  <Override PartName="/ppt/slideLayouts/slideLayout100.xml" ContentType="application/vnd.openxmlformats-officedocument.presentationml.slideLayout+xml"/>
  <Override PartName="/ppt/theme/theme27.xml" ContentType="application/vnd.openxmlformats-officedocument.theme+xml"/>
  <Override PartName="/ppt/slideLayouts/slideLayout101.xml" ContentType="application/vnd.openxmlformats-officedocument.presentationml.slideLayout+xml"/>
  <Override PartName="/ppt/theme/theme28.xml" ContentType="application/vnd.openxmlformats-officedocument.theme+xml"/>
  <Override PartName="/ppt/slideLayouts/slideLayout102.xml" ContentType="application/vnd.openxmlformats-officedocument.presentationml.slideLayout+xml"/>
  <Override PartName="/ppt/theme/theme2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31.xml" ContentType="application/vnd.openxmlformats-officedocument.theme+xml"/>
  <Override PartName="/ppt/slideLayouts/slideLayout108.xml" ContentType="application/vnd.openxmlformats-officedocument.presentationml.slideLayout+xml"/>
  <Override PartName="/ppt/theme/theme3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33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  <p:sldMasterId id="2147483668" r:id="rId4"/>
    <p:sldMasterId id="2147483678" r:id="rId5"/>
    <p:sldMasterId id="2147483680" r:id="rId6"/>
    <p:sldMasterId id="2147483696" r:id="rId7"/>
    <p:sldMasterId id="2147483724" r:id="rId8"/>
    <p:sldMasterId id="2147483728" r:id="rId9"/>
    <p:sldMasterId id="2147483732" r:id="rId10"/>
    <p:sldMasterId id="2147483743" r:id="rId11"/>
    <p:sldMasterId id="2147483748" r:id="rId12"/>
    <p:sldMasterId id="2147483762" r:id="rId13"/>
    <p:sldMasterId id="2147483766" r:id="rId14"/>
    <p:sldMasterId id="2147483784" r:id="rId15"/>
    <p:sldMasterId id="2147483799" r:id="rId16"/>
    <p:sldMasterId id="2147483803" r:id="rId17"/>
    <p:sldMasterId id="2147483809" r:id="rId18"/>
    <p:sldMasterId id="2147483813" r:id="rId19"/>
    <p:sldMasterId id="2147483818" r:id="rId20"/>
    <p:sldMasterId id="2147483838" r:id="rId21"/>
    <p:sldMasterId id="2147483842" r:id="rId22"/>
    <p:sldMasterId id="2147483847" r:id="rId23"/>
    <p:sldMasterId id="2147483851" r:id="rId24"/>
    <p:sldMasterId id="2147483870" r:id="rId25"/>
    <p:sldMasterId id="2147483897" r:id="rId26"/>
    <p:sldMasterId id="2147483914" r:id="rId27"/>
    <p:sldMasterId id="2147483916" r:id="rId28"/>
    <p:sldMasterId id="2147483920" r:id="rId29"/>
    <p:sldMasterId id="2147483926" r:id="rId30"/>
    <p:sldMasterId id="2147483974" r:id="rId31"/>
    <p:sldMasterId id="2147483977" r:id="rId32"/>
    <p:sldMasterId id="2147483979" r:id="rId33"/>
    <p:sldMasterId id="2147483985" r:id="rId34"/>
  </p:sldMasterIdLst>
  <p:notesMasterIdLst>
    <p:notesMasterId r:id="rId56"/>
  </p:notesMasterIdLst>
  <p:handoutMasterIdLst>
    <p:handoutMasterId r:id="rId57"/>
  </p:handoutMasterIdLst>
  <p:sldIdLst>
    <p:sldId id="622" r:id="rId35"/>
    <p:sldId id="623" r:id="rId36"/>
    <p:sldId id="620" r:id="rId37"/>
    <p:sldId id="514" r:id="rId38"/>
    <p:sldId id="436" r:id="rId39"/>
    <p:sldId id="586" r:id="rId40"/>
    <p:sldId id="624" r:id="rId41"/>
    <p:sldId id="603" r:id="rId42"/>
    <p:sldId id="615" r:id="rId43"/>
    <p:sldId id="579" r:id="rId44"/>
    <p:sldId id="577" r:id="rId45"/>
    <p:sldId id="626" r:id="rId46"/>
    <p:sldId id="627" r:id="rId47"/>
    <p:sldId id="602" r:id="rId48"/>
    <p:sldId id="583" r:id="rId49"/>
    <p:sldId id="605" r:id="rId50"/>
    <p:sldId id="609" r:id="rId51"/>
    <p:sldId id="610" r:id="rId52"/>
    <p:sldId id="612" r:id="rId53"/>
    <p:sldId id="613" r:id="rId54"/>
    <p:sldId id="625" r:id="rId55"/>
  </p:sldIdLst>
  <p:sldSz cx="9144000" cy="6858000" type="screen4x3"/>
  <p:notesSz cx="6669088" cy="99187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A993AE36-5EFF-4E14-AB88-DFBD36CE0D6C}">
          <p14:sldIdLst>
            <p14:sldId id="622"/>
            <p14:sldId id="623"/>
            <p14:sldId id="620"/>
            <p14:sldId id="514"/>
            <p14:sldId id="436"/>
            <p14:sldId id="586"/>
            <p14:sldId id="624"/>
            <p14:sldId id="603"/>
            <p14:sldId id="615"/>
            <p14:sldId id="579"/>
            <p14:sldId id="577"/>
            <p14:sldId id="626"/>
            <p14:sldId id="627"/>
            <p14:sldId id="602"/>
            <p14:sldId id="583"/>
            <p14:sldId id="605"/>
            <p14:sldId id="609"/>
            <p14:sldId id="610"/>
            <p14:sldId id="612"/>
            <p14:sldId id="613"/>
            <p14:sldId id="6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99"/>
    <a:srgbClr val="1A7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9806" autoAdjust="0"/>
  </p:normalViewPr>
  <p:slideViewPr>
    <p:cSldViewPr>
      <p:cViewPr>
        <p:scale>
          <a:sx n="80" d="100"/>
          <a:sy n="80" d="100"/>
        </p:scale>
        <p:origin x="-10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453" y="-8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65989119537788E-2"/>
          <c:y val="0.16755643490317659"/>
          <c:w val="0.95569503090149532"/>
          <c:h val="0.60470672545140169"/>
        </c:manualLayout>
      </c:layout>
      <c:areaChart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Exportações</c:v>
                </c:pt>
              </c:strCache>
            </c:strRef>
          </c:tx>
          <c:spPr>
            <a:solidFill>
              <a:srgbClr val="339933"/>
            </a:solidFill>
          </c:spPr>
          <c:dLbls>
            <c:dLbl>
              <c:idx val="0"/>
              <c:layout>
                <c:manualLayout>
                  <c:x val="-1.4439569605319961E-3"/>
                  <c:y val="-3.561357865054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7699450061537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39569605319961E-3"/>
                  <c:y val="-2.374238576703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439569605319961E-3"/>
                  <c:y val="-2.374238576703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439569605320221E-3"/>
                  <c:y val="-4.3527707239558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472238466862866E-17"/>
                  <c:y val="-4.3527707239558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879139210639892E-3"/>
                  <c:y val="-3.9570642945052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3.9570642945052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439569605319961E-3"/>
                  <c:y val="-4.3527707239558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6637417631919688E-3"/>
                  <c:y val="-3.9570642945052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3318708815960434E-3"/>
                  <c:y val="-4.3527707239558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4439569605319961E-3"/>
                  <c:y val="-3.9570642945052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0.13454049759304629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6600"/>
                        </a:solidFill>
                      </a:defRPr>
                    </a:pPr>
                    <a:r>
                      <a:rPr lang="en-US" sz="1400" dirty="0" smtClean="0"/>
                      <a:t>1</a:t>
                    </a:r>
                    <a:r>
                      <a:rPr lang="en-US" dirty="0" smtClean="0"/>
                      <a:t>5,0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5.14418358285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8879139210639892E-3"/>
                  <c:y val="-6.3313028712084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4.3318708815959844E-3"/>
                  <c:y val="-5.539890012307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-6.7270093006589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8879139210639892E-3"/>
                  <c:y val="-7.914128589010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7.2197848026599731E-3"/>
                  <c:y val="-8.7055414479116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8879139210641002E-3"/>
                  <c:y val="-9.496954306812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0588895386745077E-16"/>
                  <c:y val="-0.10288367165713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6.3535243237392439E-3"/>
                  <c:y val="-0.20181027901976975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66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Plan1!$A$2:$A$14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Plan1!$B$2:$B$14</c:f>
              <c:numCache>
                <c:formatCode>#,##0.0_ ;[Red]\-#,##0.0\ </c:formatCode>
                <c:ptCount val="13"/>
                <c:pt idx="0">
                  <c:v>4.0301259739999855</c:v>
                </c:pt>
                <c:pt idx="1">
                  <c:v>3.5326433589999993</c:v>
                </c:pt>
                <c:pt idx="2">
                  <c:v>3.8307662309999997</c:v>
                </c:pt>
                <c:pt idx="3">
                  <c:v>4.8078219999999945</c:v>
                </c:pt>
                <c:pt idx="4">
                  <c:v>5.9223119999999945</c:v>
                </c:pt>
                <c:pt idx="5">
                  <c:v>7.3806050000000001</c:v>
                </c:pt>
                <c:pt idx="6">
                  <c:v>8.9</c:v>
                </c:pt>
                <c:pt idx="7">
                  <c:v>10.7</c:v>
                </c:pt>
                <c:pt idx="8">
                  <c:v>11.890991</c:v>
                </c:pt>
                <c:pt idx="9">
                  <c:v>10.4</c:v>
                </c:pt>
                <c:pt idx="10">
                  <c:v>13.082638000000006</c:v>
                </c:pt>
                <c:pt idx="11">
                  <c:v>15.833963000000001</c:v>
                </c:pt>
                <c:pt idx="12">
                  <c:v>15.057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Importações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2.8879139210639892E-3"/>
                  <c:y val="-5.9355964417579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758278421279783E-3"/>
                  <c:y val="-7.91412858901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7.1227157301095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39569605319961E-3"/>
                  <c:y val="-8.3098350184611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8.7055414479116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0288367165713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439569605319961E-3"/>
                  <c:y val="-9.496954306812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9.496954306812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439569605319961E-3"/>
                  <c:y val="-7.518422159560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4439569605319961E-3"/>
                  <c:y val="-8.7055414479116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439569605320481E-3"/>
                  <c:y val="-0.11475486454065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4439569605319961E-3"/>
                  <c:y val="-9.1012478773621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0.28886569349888747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en-US" sz="1400" dirty="0" smtClean="0"/>
                      <a:t>4</a:t>
                    </a:r>
                    <a:r>
                      <a:rPr lang="en-US" dirty="0" smtClean="0"/>
                      <a:t>3,1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0.11079780024614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0.13454018601317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-0.1938961504307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4.3318708815959844E-3"/>
                  <c:y val="-0.22950972908130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4.3318708815959844E-3"/>
                  <c:y val="-0.24533798625932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"/>
                  <c:y val="-0.21763853619779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8879139210638842E-3"/>
                  <c:y val="-0.23346679337581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2995726342186325E-2"/>
                  <c:y val="-0.24533798625932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3.3544988121244272E-3"/>
                  <c:y val="-0.3307049494461668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Plan1!$A$2:$A$14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Plan1!$C$2:$C$14</c:f>
              <c:numCache>
                <c:formatCode>#,##0.0_ ;[Red]\-#,##0.0\ </c:formatCode>
                <c:ptCount val="13"/>
                <c:pt idx="0">
                  <c:v>10.65923875</c:v>
                </c:pt>
                <c:pt idx="1">
                  <c:v>10.761253769999998</c:v>
                </c:pt>
                <c:pt idx="2">
                  <c:v>10.089173130000001</c:v>
                </c:pt>
                <c:pt idx="3">
                  <c:v>11.016366</c:v>
                </c:pt>
                <c:pt idx="4">
                  <c:v>14.503938</c:v>
                </c:pt>
                <c:pt idx="5">
                  <c:v>15.330208000000001</c:v>
                </c:pt>
                <c:pt idx="6">
                  <c:v>17.399999999999999</c:v>
                </c:pt>
                <c:pt idx="7">
                  <c:v>23.9</c:v>
                </c:pt>
                <c:pt idx="8">
                  <c:v>35.087316000000001</c:v>
                </c:pt>
                <c:pt idx="9">
                  <c:v>26.1</c:v>
                </c:pt>
                <c:pt idx="10">
                  <c:v>33.748743000000012</c:v>
                </c:pt>
                <c:pt idx="11">
                  <c:v>42.340805999999994</c:v>
                </c:pt>
                <c:pt idx="12">
                  <c:v>43.137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7664"/>
        <c:axId val="21219200"/>
      </c:areaChart>
      <c:catAx>
        <c:axId val="212176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1219200"/>
        <c:crosses val="autoZero"/>
        <c:auto val="1"/>
        <c:lblAlgn val="ctr"/>
        <c:lblOffset val="100"/>
        <c:noMultiLvlLbl val="0"/>
      </c:catAx>
      <c:valAx>
        <c:axId val="21219200"/>
        <c:scaling>
          <c:orientation val="minMax"/>
          <c:max val="60"/>
        </c:scaling>
        <c:delete val="1"/>
        <c:axPos val="l"/>
        <c:numFmt formatCode="#,##0.0_ ;[Red]\-#,##0.0\ " sourceLinked="1"/>
        <c:majorTickMark val="out"/>
        <c:minorTickMark val="none"/>
        <c:tickLblPos val="none"/>
        <c:crossAx val="2121766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6.2883556340276592E-2"/>
          <c:y val="0.90852046300768041"/>
          <c:w val="0.87265821011278044"/>
          <c:h val="8.9741050361163227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39455104643999E-2"/>
          <c:y val="0.13736542176016489"/>
          <c:w val="0.94490360019328323"/>
          <c:h val="0.54124966685199261"/>
        </c:manualLayout>
      </c:layout>
      <c:areaChart>
        <c:grouping val="standard"/>
        <c:varyColors val="0"/>
        <c:ser>
          <c:idx val="2"/>
          <c:order val="0"/>
          <c:tx>
            <c:strRef>
              <c:f>Plan1!$D$1</c:f>
              <c:strCache>
                <c:ptCount val="1"/>
                <c:pt idx="0">
                  <c:v>Déficit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5892394503728063E-7"/>
                  <c:y val="-0.11653402614216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733364079819819E-3"/>
                  <c:y val="-8.4752019012480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18334101995512E-3"/>
                  <c:y val="-9.004902020076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91670509977405E-2"/>
                  <c:y val="-9.004902020076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83341019954937E-3"/>
                  <c:y val="-0.10064302257732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0594002376560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183341019954937E-3"/>
                  <c:y val="-0.10064302257732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201675121950558E-2"/>
                  <c:y val="-0.14831603327184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0733364079820461E-3"/>
                  <c:y val="-0.23836505347260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0183341019954937E-3"/>
                  <c:y val="-0.15891003564840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238343325941382E-2"/>
                  <c:y val="-0.20128604515464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4128338713968383E-2"/>
                  <c:y val="-0.27014706060228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2201675121950488E-2"/>
                  <c:y val="-0.3443050772382036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28,1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Plan1!$A$2:$A$14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Plan1!$D$2:$D$14</c:f>
              <c:numCache>
                <c:formatCode>#,##0.0_ ;[Red]\-#,##0.0\ </c:formatCode>
                <c:ptCount val="13"/>
                <c:pt idx="0">
                  <c:v>6.6291127759999817</c:v>
                </c:pt>
                <c:pt idx="1">
                  <c:v>7.228610411</c:v>
                </c:pt>
                <c:pt idx="2">
                  <c:v>6.2584068990000006</c:v>
                </c:pt>
                <c:pt idx="3">
                  <c:v>6.2085439999999998</c:v>
                </c:pt>
                <c:pt idx="4">
                  <c:v>8.581626</c:v>
                </c:pt>
                <c:pt idx="5">
                  <c:v>7.94960300000003</c:v>
                </c:pt>
                <c:pt idx="6">
                  <c:v>8.5000000000000018</c:v>
                </c:pt>
                <c:pt idx="7">
                  <c:v>13.2</c:v>
                </c:pt>
                <c:pt idx="8">
                  <c:v>23.196325000000005</c:v>
                </c:pt>
                <c:pt idx="9">
                  <c:v>15.700000000000001</c:v>
                </c:pt>
                <c:pt idx="10">
                  <c:v>20.666104999999988</c:v>
                </c:pt>
                <c:pt idx="11">
                  <c:v>26.506843</c:v>
                </c:pt>
                <c:pt idx="12">
                  <c:v>28.08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2430464"/>
        <c:axId val="22433152"/>
      </c:areaChart>
      <c:catAx>
        <c:axId val="224304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2433152"/>
        <c:crosses val="autoZero"/>
        <c:auto val="1"/>
        <c:lblAlgn val="ctr"/>
        <c:lblOffset val="100"/>
        <c:noMultiLvlLbl val="0"/>
      </c:catAx>
      <c:valAx>
        <c:axId val="22433152"/>
        <c:scaling>
          <c:orientation val="minMax"/>
        </c:scaling>
        <c:delete val="1"/>
        <c:axPos val="l"/>
        <c:numFmt formatCode="#,##0.0_ ;[Red]\-#,##0.0\ " sourceLinked="1"/>
        <c:majorTickMark val="out"/>
        <c:minorTickMark val="none"/>
        <c:tickLblPos val="none"/>
        <c:crossAx val="2243046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32121827619043553"/>
          <c:y val="0.89284625391488315"/>
          <c:w val="0.27123758673072879"/>
          <c:h val="9.6559743708560047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1681194173101671E-2"/>
          <c:w val="0.88362664041994743"/>
          <c:h val="0.9183188058268982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Consumo de Gás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6.9786538657236108E-2"/>
                  <c:y val="2.994600475966987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Ferro-</a:t>
                    </a:r>
                    <a:r>
                      <a:rPr lang="en-US" dirty="0" err="1"/>
                      <a:t>gusa</a:t>
                    </a:r>
                    <a:r>
                      <a:rPr lang="en-US" dirty="0"/>
                      <a:t> e </a:t>
                    </a:r>
                    <a:r>
                      <a:rPr lang="en-US" dirty="0" err="1" smtClean="0"/>
                      <a:t>aço</a:t>
                    </a:r>
                    <a:r>
                      <a:rPr lang="en-US" dirty="0" smtClean="0"/>
                      <a:t> (</a:t>
                    </a:r>
                    <a:r>
                      <a:rPr lang="en-US" dirty="0" err="1" smtClean="0"/>
                      <a:t>siderurgia</a:t>
                    </a:r>
                    <a:r>
                      <a:rPr lang="en-US" dirty="0" smtClean="0"/>
                      <a:t>)</a:t>
                    </a:r>
                    <a:r>
                      <a:rPr lang="en-US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737538732857876E-2"/>
                  <c:y val="-1.44306731597779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5605567635342226E-4"/>
                  <c:y val="7.16996956165463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002060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525732901759748"/>
                  <c:y val="-0.128750843204039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9683734953819343E-2"/>
                  <c:y val="-7.83355416350387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6312601587685441E-2"/>
                  <c:y val="-0.165256484937018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Plan1!$A$2:$A$12</c:f>
              <c:strCache>
                <c:ptCount val="11"/>
                <c:pt idx="0">
                  <c:v>Cimento</c:v>
                </c:pt>
                <c:pt idx="1">
                  <c:v>Ferro-gusa e aço</c:v>
                </c:pt>
                <c:pt idx="2">
                  <c:v>Ferro-ligas</c:v>
                </c:pt>
                <c:pt idx="3">
                  <c:v>Mineração e pelotização</c:v>
                </c:pt>
                <c:pt idx="4">
                  <c:v>Não-ferrosos e outros metalurgia </c:v>
                </c:pt>
                <c:pt idx="5">
                  <c:v>Química</c:v>
                </c:pt>
                <c:pt idx="6">
                  <c:v>Alimentos e bebidas</c:v>
                </c:pt>
                <c:pt idx="7">
                  <c:v>Têxtil</c:v>
                </c:pt>
                <c:pt idx="8">
                  <c:v>Papel e celulose</c:v>
                </c:pt>
                <c:pt idx="9">
                  <c:v>Cerâmica</c:v>
                </c:pt>
                <c:pt idx="10">
                  <c:v>Outros</c:v>
                </c:pt>
              </c:strCache>
            </c:strRef>
          </c:cat>
          <c:val>
            <c:numRef>
              <c:f>Plan1!$B$2:$B$12</c:f>
              <c:numCache>
                <c:formatCode>General</c:formatCode>
                <c:ptCount val="11"/>
                <c:pt idx="0">
                  <c:v>33</c:v>
                </c:pt>
                <c:pt idx="1">
                  <c:v>1133</c:v>
                </c:pt>
                <c:pt idx="2">
                  <c:v>3</c:v>
                </c:pt>
                <c:pt idx="3">
                  <c:v>789</c:v>
                </c:pt>
                <c:pt idx="4">
                  <c:v>882</c:v>
                </c:pt>
                <c:pt idx="5">
                  <c:v>2769</c:v>
                </c:pt>
                <c:pt idx="6">
                  <c:v>741</c:v>
                </c:pt>
                <c:pt idx="7">
                  <c:v>371</c:v>
                </c:pt>
                <c:pt idx="8">
                  <c:v>829</c:v>
                </c:pt>
                <c:pt idx="9">
                  <c:v>1464</c:v>
                </c:pt>
                <c:pt idx="10">
                  <c:v>2362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u="none">
                <a:solidFill>
                  <a:srgbClr val="1A7028"/>
                </a:solidFill>
              </a:defRPr>
            </a:pPr>
            <a:r>
              <a:rPr lang="pt-BR" sz="2000" u="none" dirty="0" smtClean="0">
                <a:solidFill>
                  <a:srgbClr val="1A7028"/>
                </a:solidFill>
              </a:rPr>
              <a:t>Brasil</a:t>
            </a:r>
            <a:endParaRPr lang="pt-BR" sz="2000" u="none" dirty="0">
              <a:solidFill>
                <a:srgbClr val="1A7028"/>
              </a:solidFill>
            </a:endParaRPr>
          </a:p>
        </c:rich>
      </c:tx>
      <c:layout>
        <c:manualLayout>
          <c:xMode val="edge"/>
          <c:yMode val="edge"/>
          <c:x val="0.4583662524260203"/>
          <c:y val="1.9214300262933748E-2"/>
        </c:manualLayout>
      </c:layout>
      <c:overlay val="0"/>
      <c:spPr>
        <a:noFill/>
        <a:ln w="3617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042260284936762E-3"/>
          <c:y val="0.10377897826167463"/>
          <c:w val="0.94626865671641791"/>
          <c:h val="0.730164530329963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99CCFF"/>
            </a:solidFill>
            <a:ln w="18086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18086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 w="18086">
                <a:noFill/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FF"/>
              </a:solidFill>
              <a:ln w="18086">
                <a:noFill/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FF"/>
              </a:solidFill>
              <a:ln w="18086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-6.0461291086601277E-3"/>
                  <c:y val="-0.18541387139320703"/>
                </c:manualLayout>
              </c:layout>
              <c:spPr>
                <a:noFill/>
                <a:ln w="36173">
                  <a:noFill/>
                </a:ln>
              </c:spPr>
              <c:txPr>
                <a:bodyPr/>
                <a:lstStyle/>
                <a:p>
                  <a:pPr>
                    <a:defRPr sz="1800">
                      <a:solidFill>
                        <a:srgbClr val="1A7028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 w="36173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Produção e transporte</c:v>
                </c:pt>
                <c:pt idx="1">
                  <c:v>Distribuição</c:v>
                </c:pt>
                <c:pt idx="2">
                  <c:v>Impostos</c:v>
                </c:pt>
                <c:pt idx="3">
                  <c:v>Preço 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7.8</c:v>
                </c:pt>
                <c:pt idx="1">
                  <c:v>7.8</c:v>
                </c:pt>
                <c:pt idx="2">
                  <c:v>7.8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FF9900"/>
            </a:solidFill>
            <a:ln w="18086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18086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FF"/>
              </a:solidFill>
              <a:ln w="18086">
                <a:solidFill>
                  <a:srgbClr val="FFFFFF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FF"/>
              </a:solidFill>
              <a:ln w="18086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3.0230645543300638E-3"/>
                  <c:y val="0.13114639683909765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1A7028"/>
                        </a:solidFill>
                      </a:defRPr>
                    </a:pPr>
                    <a:r>
                      <a:rPr lang="en-US" dirty="0" smtClean="0">
                        <a:solidFill>
                          <a:srgbClr val="1A7028"/>
                        </a:solidFill>
                      </a:rPr>
                      <a:t>4,0</a:t>
                    </a:r>
                    <a:endParaRPr lang="en-US" dirty="0">
                      <a:solidFill>
                        <a:srgbClr val="1A7028"/>
                      </a:solidFill>
                    </a:endParaRPr>
                  </a:p>
                </c:rich>
              </c:tx>
              <c:spPr>
                <a:noFill/>
                <a:ln w="36173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 w="36173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Produção e transporte</c:v>
                </c:pt>
                <c:pt idx="1">
                  <c:v>Distribuição</c:v>
                </c:pt>
                <c:pt idx="2">
                  <c:v>Impostos</c:v>
                </c:pt>
                <c:pt idx="3">
                  <c:v>Preço total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050"/>
            </a:solidFill>
            <a:ln w="18086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 w="18086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1.0518836429594136E-3"/>
                  <c:y val="0.11969645822828802"/>
                </c:manualLayout>
              </c:layout>
              <c:spPr>
                <a:noFill/>
                <a:ln w="36173">
                  <a:noFill/>
                </a:ln>
              </c:spPr>
              <c:txPr>
                <a:bodyPr/>
                <a:lstStyle/>
                <a:p>
                  <a:pPr>
                    <a:defRPr sz="1800">
                      <a:solidFill>
                        <a:srgbClr val="1A702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pPr>
              <a:noFill/>
              <a:ln w="36173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Produção e transporte</c:v>
                </c:pt>
                <c:pt idx="1">
                  <c:v>Distribuição</c:v>
                </c:pt>
                <c:pt idx="2">
                  <c:v>Impostos</c:v>
                </c:pt>
                <c:pt idx="3">
                  <c:v>Preço total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3.3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CCFFFF"/>
            </a:solidFill>
            <a:ln w="18086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 w="18086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1.2092020180741174E-2"/>
                  <c:y val="-0.2984714661333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6173"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rgbClr val="1A7028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Produção e transporte</c:v>
                </c:pt>
                <c:pt idx="1">
                  <c:v>Distribuição</c:v>
                </c:pt>
                <c:pt idx="2">
                  <c:v>Impostos</c:v>
                </c:pt>
                <c:pt idx="3">
                  <c:v>Preço total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15.1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invertIfNegative val="0"/>
          <c:dLbls>
            <c:dLbl>
              <c:idx val="4"/>
              <c:layout>
                <c:manualLayout>
                  <c:x val="-6.3135895291851875E-3"/>
                  <c:y val="7.89111967567859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Produção e transporte</c:v>
                </c:pt>
                <c:pt idx="1">
                  <c:v>Distribuição</c:v>
                </c:pt>
                <c:pt idx="2">
                  <c:v>Impostos</c:v>
                </c:pt>
                <c:pt idx="3">
                  <c:v>Preço total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0394624"/>
        <c:axId val="30486528"/>
      </c:barChart>
      <c:catAx>
        <c:axId val="3039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52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aseline="0"/>
            </a:pPr>
            <a:endParaRPr lang="pt-BR"/>
          </a:p>
        </c:txPr>
        <c:crossAx val="30486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486528"/>
        <c:scaling>
          <c:orientation val="minMax"/>
          <c:max val="20"/>
        </c:scaling>
        <c:delete val="1"/>
        <c:axPos val="l"/>
        <c:numFmt formatCode="General" sourceLinked="1"/>
        <c:majorTickMark val="out"/>
        <c:minorTickMark val="none"/>
        <c:tickLblPos val="none"/>
        <c:crossAx val="30394624"/>
        <c:crosses val="autoZero"/>
        <c:crossBetween val="between"/>
        <c:majorUnit val="5"/>
      </c:valAx>
      <c:spPr>
        <a:noFill/>
        <a:ln w="36173">
          <a:noFill/>
        </a:ln>
      </c:spPr>
    </c:plotArea>
    <c:plotVisOnly val="1"/>
    <c:dispBlanksAs val="gap"/>
    <c:showDLblsOverMax val="0"/>
  </c:chart>
  <c:spPr>
    <a:solidFill>
      <a:srgbClr val="FFFFFF"/>
    </a:solidFill>
    <a:ln w="18086">
      <a:solidFill>
        <a:schemeClr val="bg1">
          <a:lumMod val="85000"/>
        </a:schemeClr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400" b="1" i="0" u="none" strike="noStrike" baseline="0">
          <a:solidFill>
            <a:schemeClr val="tx2">
              <a:lumMod val="75000"/>
            </a:schemeClr>
          </a:solidFill>
          <a:latin typeface="+mn-lt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u="none">
                <a:solidFill>
                  <a:srgbClr val="C00000"/>
                </a:solidFill>
              </a:defRPr>
            </a:pPr>
            <a:r>
              <a:rPr lang="pt-BR" sz="2000" u="none" dirty="0" smtClean="0">
                <a:solidFill>
                  <a:srgbClr val="C00000"/>
                </a:solidFill>
              </a:rPr>
              <a:t>EUA</a:t>
            </a:r>
            <a:endParaRPr lang="pt-BR" sz="2000" u="none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45836625242602025"/>
          <c:y val="1.9214300262933755E-2"/>
        </c:manualLayout>
      </c:layout>
      <c:overlay val="0"/>
      <c:spPr>
        <a:noFill/>
        <a:ln w="3617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042260284936762E-3"/>
          <c:y val="0.10377897826167468"/>
          <c:w val="0.94626865671641791"/>
          <c:h val="0.730164530329963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99CCFF"/>
            </a:solidFill>
            <a:ln w="18086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8086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 w="18086">
                <a:noFill/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FF"/>
              </a:solidFill>
              <a:ln w="18086">
                <a:noFill/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FF"/>
              </a:solidFill>
              <a:ln w="18086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-6.0461291086601277E-3"/>
                  <c:y val="-9.4968080469691407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C00000"/>
                        </a:solidFill>
                      </a:defRPr>
                    </a:pP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2,9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 w="36173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 w="36173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Produção e transporte</c:v>
                </c:pt>
                <c:pt idx="1">
                  <c:v>Distribuição</c:v>
                </c:pt>
                <c:pt idx="2">
                  <c:v>Impostos</c:v>
                </c:pt>
                <c:pt idx="3">
                  <c:v>Preço 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2.9</c:v>
                </c:pt>
                <c:pt idx="1">
                  <c:v>2.9</c:v>
                </c:pt>
                <c:pt idx="2">
                  <c:v>2.9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FF9900"/>
            </a:solidFill>
            <a:ln w="18086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18086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FF"/>
              </a:solidFill>
              <a:ln w="18086">
                <a:solidFill>
                  <a:srgbClr val="FFFFFF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FF"/>
              </a:solidFill>
              <a:ln w="18086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3.0230645543300638E-3"/>
                  <c:y val="-7.6878922284988271E-2"/>
                </c:manualLayout>
              </c:layout>
              <c:spPr>
                <a:noFill/>
                <a:ln w="36173">
                  <a:noFill/>
                </a:ln>
              </c:spPr>
              <c:txPr>
                <a:bodyPr/>
                <a:lstStyle/>
                <a:p>
                  <a:pPr>
                    <a:defRPr sz="1800">
                      <a:solidFill>
                        <a:srgbClr val="C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 w="3617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Produção e transporte</c:v>
                </c:pt>
                <c:pt idx="1">
                  <c:v>Distribuição</c:v>
                </c:pt>
                <c:pt idx="2">
                  <c:v>Impostos</c:v>
                </c:pt>
                <c:pt idx="3">
                  <c:v>Preço total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C00000"/>
            </a:solidFill>
            <a:ln w="18086">
              <a:solidFill>
                <a:srgbClr val="FFFFFF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 w="18086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1.0518836429594136E-3"/>
                  <c:y val="-4.7628254980215876E-2"/>
                </c:manualLayout>
              </c:layout>
              <c:spPr>
                <a:noFill/>
                <a:ln w="36173">
                  <a:noFill/>
                </a:ln>
              </c:spPr>
              <c:txPr>
                <a:bodyPr/>
                <a:lstStyle/>
                <a:p>
                  <a:pPr>
                    <a:defRPr sz="1800">
                      <a:solidFill>
                        <a:srgbClr val="C00000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pPr>
              <a:noFill/>
              <a:ln w="3617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Produção e transporte</c:v>
                </c:pt>
                <c:pt idx="1">
                  <c:v>Distribuição</c:v>
                </c:pt>
                <c:pt idx="2">
                  <c:v>Impostos</c:v>
                </c:pt>
                <c:pt idx="3">
                  <c:v>Preço total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CCFFFF"/>
            </a:solidFill>
            <a:ln w="18086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 w="18086">
                <a:solidFill>
                  <a:schemeClr val="bg1">
                    <a:lumMod val="8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6.0461291086601277E-3"/>
                  <c:y val="-9.9490370015867177E-2"/>
                </c:manualLayout>
              </c:layout>
              <c:spPr>
                <a:noFill/>
                <a:ln w="36173">
                  <a:noFill/>
                </a:ln>
              </c:spPr>
              <c:txPr>
                <a:bodyPr/>
                <a:lstStyle/>
                <a:p>
                  <a:pPr>
                    <a:defRPr sz="1800">
                      <a:solidFill>
                        <a:srgbClr val="C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6173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Produção e transporte</c:v>
                </c:pt>
                <c:pt idx="1">
                  <c:v>Distribuição</c:v>
                </c:pt>
                <c:pt idx="2">
                  <c:v>Impostos</c:v>
                </c:pt>
                <c:pt idx="3">
                  <c:v>Preço total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invertIfNegative val="0"/>
          <c:dLbls>
            <c:dLbl>
              <c:idx val="4"/>
              <c:layout>
                <c:manualLayout>
                  <c:x val="-6.3135895291851875E-3"/>
                  <c:y val="7.89111967567859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Produção e transporte</c:v>
                </c:pt>
                <c:pt idx="1">
                  <c:v>Distribuição</c:v>
                </c:pt>
                <c:pt idx="2">
                  <c:v>Impostos</c:v>
                </c:pt>
                <c:pt idx="3">
                  <c:v>Preço total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6343040"/>
        <c:axId val="126344576"/>
      </c:barChart>
      <c:catAx>
        <c:axId val="1263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52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aseline="0"/>
            </a:pPr>
            <a:endParaRPr lang="pt-BR"/>
          </a:p>
        </c:txPr>
        <c:crossAx val="126344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344576"/>
        <c:scaling>
          <c:orientation val="minMax"/>
          <c:max val="20"/>
        </c:scaling>
        <c:delete val="1"/>
        <c:axPos val="l"/>
        <c:numFmt formatCode="General" sourceLinked="1"/>
        <c:majorTickMark val="out"/>
        <c:minorTickMark val="none"/>
        <c:tickLblPos val="none"/>
        <c:crossAx val="126343040"/>
        <c:crosses val="autoZero"/>
        <c:crossBetween val="between"/>
        <c:majorUnit val="5"/>
      </c:valAx>
      <c:spPr>
        <a:noFill/>
        <a:ln w="36173">
          <a:noFill/>
        </a:ln>
      </c:spPr>
    </c:plotArea>
    <c:plotVisOnly val="1"/>
    <c:dispBlanksAs val="gap"/>
    <c:showDLblsOverMax val="0"/>
  </c:chart>
  <c:spPr>
    <a:solidFill>
      <a:srgbClr val="FFFFFF"/>
    </a:solidFill>
    <a:ln w="18086">
      <a:solidFill>
        <a:schemeClr val="bg1">
          <a:lumMod val="85000"/>
        </a:schemeClr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400" b="1" i="0" u="none" strike="noStrike" baseline="0">
          <a:solidFill>
            <a:schemeClr val="tx2">
              <a:lumMod val="75000"/>
            </a:schemeClr>
          </a:solidFill>
          <a:latin typeface="+mn-lt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5773"/>
          </a:xfrm>
          <a:prstGeom prst="rect">
            <a:avLst/>
          </a:prstGeom>
        </p:spPr>
        <p:txBody>
          <a:bodyPr vert="horz" lIns="91802" tIns="45902" rIns="91802" bIns="45902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9" y="0"/>
            <a:ext cx="2889938" cy="495773"/>
          </a:xfrm>
          <a:prstGeom prst="rect">
            <a:avLst/>
          </a:prstGeom>
        </p:spPr>
        <p:txBody>
          <a:bodyPr vert="horz" lIns="91802" tIns="45902" rIns="91802" bIns="45902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B331B67-D2F9-4FF2-9070-40729E0D511B}" type="datetimeFigureOut">
              <a:rPr lang="pt-BR"/>
              <a:pPr>
                <a:defRPr/>
              </a:pPr>
              <a:t>23/09/2013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21302"/>
            <a:ext cx="2889938" cy="495773"/>
          </a:xfrm>
          <a:prstGeom prst="rect">
            <a:avLst/>
          </a:prstGeom>
        </p:spPr>
        <p:txBody>
          <a:bodyPr vert="horz" lIns="91802" tIns="45902" rIns="91802" bIns="45902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9" y="9421302"/>
            <a:ext cx="2889938" cy="495773"/>
          </a:xfrm>
          <a:prstGeom prst="rect">
            <a:avLst/>
          </a:prstGeom>
        </p:spPr>
        <p:txBody>
          <a:bodyPr vert="horz" lIns="91802" tIns="45902" rIns="91802" bIns="45902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6160A90-F302-4FE2-AB2E-1B7B379E46E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2391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5773"/>
          </a:xfrm>
          <a:prstGeom prst="rect">
            <a:avLst/>
          </a:prstGeom>
        </p:spPr>
        <p:txBody>
          <a:bodyPr vert="horz" lIns="91802" tIns="45902" rIns="91802" bIns="459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9" y="0"/>
            <a:ext cx="2889938" cy="495773"/>
          </a:xfrm>
          <a:prstGeom prst="rect">
            <a:avLst/>
          </a:prstGeom>
        </p:spPr>
        <p:txBody>
          <a:bodyPr vert="horz" lIns="91802" tIns="45902" rIns="91802" bIns="459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20C444-C17E-4044-8388-23F6062E643C}" type="datetimeFigureOut">
              <a:rPr lang="pt-BR"/>
              <a:pPr>
                <a:defRPr/>
              </a:pPr>
              <a:t>23/09/2013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2950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2" tIns="45902" rIns="91802" bIns="45902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0654"/>
            <a:ext cx="5335270" cy="4463576"/>
          </a:xfrm>
          <a:prstGeom prst="rect">
            <a:avLst/>
          </a:prstGeom>
        </p:spPr>
        <p:txBody>
          <a:bodyPr vert="horz" lIns="91802" tIns="45902" rIns="91802" bIns="45902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1302"/>
            <a:ext cx="2889938" cy="495773"/>
          </a:xfrm>
          <a:prstGeom prst="rect">
            <a:avLst/>
          </a:prstGeom>
        </p:spPr>
        <p:txBody>
          <a:bodyPr vert="horz" lIns="91802" tIns="45902" rIns="91802" bIns="459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9" y="9421302"/>
            <a:ext cx="2889938" cy="495773"/>
          </a:xfrm>
          <a:prstGeom prst="rect">
            <a:avLst/>
          </a:prstGeom>
        </p:spPr>
        <p:txBody>
          <a:bodyPr vert="horz" lIns="91802" tIns="45902" rIns="91802" bIns="459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095DE7-4735-4122-B9A9-92C3C9D72C0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61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2950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95DE7-4735-4122-B9A9-92C3C9D72C0D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95DE7-4735-4122-B9A9-92C3C9D72C0D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2950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95DE7-4735-4122-B9A9-92C3C9D72C0D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2950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95DE7-4735-4122-B9A9-92C3C9D72C0D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24704C-D9D9-4811-84EC-C6DA5B4DE7EC}" type="slidenum">
              <a:rPr lang="pt-B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041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424D156-C918-4312-8510-711FCBF8FCB5}" type="slidenum">
              <a:rPr lang="pt-BR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54075" y="742950"/>
            <a:ext cx="4960938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5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04499A9-A624-4969-8CCE-8B0B7D7DD9E0}" type="slidenum">
              <a:rPr lang="pt-BR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2950"/>
            <a:ext cx="4960938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5E07C-8BD9-4A2A-99F3-ABA81A87543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3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11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29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.emf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30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5.bin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23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.emf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25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.emf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27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.emf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31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41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5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55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1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57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1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63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.emf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67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1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1.emf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69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18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.emf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73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1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1.emf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0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79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2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.emf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81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2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1.emf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2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23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23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97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.emf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99.bin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.emf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3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4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569472_water_and_fore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3168"/>
            <a:ext cx="900113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746839_94496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5190" y="-3168"/>
            <a:ext cx="1474787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2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8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9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stock-photo-17636364-autumn-tree-looking-up-colorful-fall-leav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1" y="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535116_palm_tre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0"/>
            <a:ext cx="9969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29318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430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78859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8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9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62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85377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290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4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26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27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BAF6-E358-490F-A4D5-FBD383234D3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232A-27D8-49F6-86E0-9762EC31B34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286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860927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69F1-A334-40C0-BDA6-E28E6734F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297E-39F2-4C77-9ADF-60694CD8ED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499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96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E57F-5308-44D7-A4BA-0ACBB7BB1F1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40E7-15C0-4A9D-A0D4-0998FB5A903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6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3092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21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8388358" y="6513513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t-BR" sz="9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717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4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5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54869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18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19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78506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1226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42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43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57135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197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90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91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569472_water_and_fore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3168"/>
            <a:ext cx="900113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746839_94496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5190" y="-3168"/>
            <a:ext cx="1474787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2"/>
          <p:cNvSpPr txBox="1"/>
          <p:nvPr/>
        </p:nvSpPr>
        <p:spPr>
          <a:xfrm rot="16200000">
            <a:off x="-2780507" y="3868000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876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39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53532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06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42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114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971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52606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4624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7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8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stock-photo-17636364-autumn-tree-looking-up-colorful-fall-leav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1" y="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535116_palm_tre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0"/>
            <a:ext cx="9969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197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823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825555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131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028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806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99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571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94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95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855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1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2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687688_natureza_viv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"/>
            <a:ext cx="9715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918872_109147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3"/>
            <a:ext cx="10795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2413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4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56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57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BAF6-E358-490F-A4D5-FBD383234D3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232A-27D8-49F6-86E0-9762EC31B34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76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860927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69F1-A334-40C0-BDA6-E28E6734F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297E-39F2-4C77-9ADF-60694CD8ED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03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11"/>
            <a:ext cx="7164288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132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72D72D6-6A76-4CC7-83A5-F1388F3D7960}" type="slidenum">
              <a:rPr lang="pt-BR" sz="1400" b="0" smtClean="0">
                <a:solidFill>
                  <a:srgbClr val="899B89"/>
                </a:solidFill>
              </a:rPr>
              <a:pPr eaLnBrk="1" hangingPunct="1">
                <a:defRPr/>
              </a:pPr>
              <a:t>‹nº›</a:t>
            </a:fld>
            <a:endParaRPr lang="pt-BR" sz="1400" b="0" smtClean="0">
              <a:solidFill>
                <a:srgbClr val="899B89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55144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72D72D6-6A76-4CC7-83A5-F1388F3D7960}" type="slidenum">
              <a:rPr lang="pt-BR" sz="1400" b="0" smtClean="0">
                <a:solidFill>
                  <a:srgbClr val="899B89"/>
                </a:solidFill>
              </a:rPr>
              <a:pPr eaLnBrk="1" hangingPunct="1">
                <a:defRPr/>
              </a:pPr>
              <a:t>‹nº›</a:t>
            </a:fld>
            <a:endParaRPr lang="pt-BR" sz="1400" b="0" smtClean="0">
              <a:solidFill>
                <a:srgbClr val="899B89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32309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72D72D6-6A76-4CC7-83A5-F1388F3D7960}" type="slidenum">
              <a:rPr lang="pt-BR" sz="1400" b="0" smtClean="0">
                <a:solidFill>
                  <a:srgbClr val="899B89"/>
                </a:solidFill>
              </a:rPr>
              <a:pPr eaLnBrk="1" hangingPunct="1">
                <a:defRPr/>
              </a:pPr>
              <a:t>‹nº›</a:t>
            </a:fld>
            <a:endParaRPr lang="pt-BR" sz="1400" b="0" smtClean="0">
              <a:solidFill>
                <a:srgbClr val="899B89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14999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72D72D6-6A76-4CC7-83A5-F1388F3D7960}" type="slidenum">
              <a:rPr lang="pt-BR" sz="1400" b="0" smtClean="0">
                <a:solidFill>
                  <a:srgbClr val="899B89"/>
                </a:solidFill>
              </a:rPr>
              <a:pPr eaLnBrk="1" hangingPunct="1">
                <a:defRPr/>
              </a:pPr>
              <a:t>‹nº›</a:t>
            </a:fld>
            <a:endParaRPr lang="pt-BR" sz="1400" b="0" smtClean="0">
              <a:solidFill>
                <a:srgbClr val="899B89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138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72D72D6-6A76-4CC7-83A5-F1388F3D7960}" type="slidenum">
              <a:rPr lang="pt-BR" sz="1400" b="0" smtClean="0">
                <a:solidFill>
                  <a:srgbClr val="899B89"/>
                </a:solidFill>
              </a:rPr>
              <a:pPr eaLnBrk="1" hangingPunct="1">
                <a:defRPr/>
              </a:pPr>
              <a:t>‹nº›</a:t>
            </a:fld>
            <a:endParaRPr lang="pt-BR" sz="1400" b="0" smtClean="0">
              <a:solidFill>
                <a:srgbClr val="899B89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27846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72D72D6-6A76-4CC7-83A5-F1388F3D7960}" type="slidenum">
              <a:rPr lang="pt-BR" sz="1400" b="0" smtClean="0">
                <a:solidFill>
                  <a:srgbClr val="899B89"/>
                </a:solidFill>
              </a:rPr>
              <a:pPr eaLnBrk="1" hangingPunct="1">
                <a:defRPr/>
              </a:pPr>
              <a:t>‹nº›</a:t>
            </a:fld>
            <a:endParaRPr lang="pt-BR" sz="1400" b="0" smtClean="0">
              <a:solidFill>
                <a:srgbClr val="899B89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3329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75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76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(em duas linhas)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150813" y="6389688"/>
            <a:ext cx="5715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CAAC4F0-53B3-4A67-8A4B-AF7B481837F5}" type="slidenum">
              <a:rPr lang="pt-BR" sz="1400">
                <a:solidFill>
                  <a:srgbClr val="899B89"/>
                </a:solidFill>
                <a:latin typeface="Trebuchet MS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400" dirty="0">
              <a:solidFill>
                <a:srgbClr val="899B89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832" y="247651"/>
            <a:ext cx="8661648" cy="1109648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832" y="1643051"/>
            <a:ext cx="8661648" cy="4483113"/>
          </a:xfrm>
        </p:spPr>
        <p:txBody>
          <a:bodyPr/>
          <a:lstStyle>
            <a:lvl1pPr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42950" indent="-285750">
              <a:buFont typeface="Trebuchet MS" pitchFamily="34" charset="0"/>
              <a:buChar char="―"/>
              <a:defRPr sz="2000">
                <a:solidFill>
                  <a:srgbClr val="5A6A5A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0" y="1428736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7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F6E6D3-96F8-4198-8DCF-7EB8BF17A8CB}" type="slidenum">
              <a:rPr lang="pt-BR" sz="1400" smtClean="0">
                <a:solidFill>
                  <a:srgbClr val="899B89"/>
                </a:solidFill>
                <a:latin typeface="Trebuchet MS" pitchFamily="34" charset="0"/>
                <a:cs typeface="+mn-cs"/>
              </a:rPr>
              <a:pPr eaLnBrk="1" hangingPunct="1">
                <a:defRPr/>
              </a:pPr>
              <a:t>‹nº›</a:t>
            </a:fld>
            <a:endParaRPr lang="pt-BR" sz="1400" smtClean="0">
              <a:solidFill>
                <a:srgbClr val="899B89"/>
              </a:solidFill>
              <a:latin typeface="Trebuchet MS" pitchFamily="34" charset="0"/>
              <a:cs typeface="+mn-cs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54561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F6E6D3-96F8-4198-8DCF-7EB8BF17A8CB}" type="slidenum">
              <a:rPr lang="pt-BR" sz="1400" smtClean="0">
                <a:solidFill>
                  <a:srgbClr val="899B89"/>
                </a:solidFill>
                <a:latin typeface="Trebuchet MS" pitchFamily="34" charset="0"/>
                <a:cs typeface="+mn-cs"/>
              </a:rPr>
              <a:pPr eaLnBrk="1" hangingPunct="1">
                <a:defRPr/>
              </a:pPr>
              <a:t>‹nº›</a:t>
            </a:fld>
            <a:endParaRPr lang="pt-BR" sz="1400" smtClean="0">
              <a:solidFill>
                <a:srgbClr val="899B89"/>
              </a:solidFill>
              <a:latin typeface="Trebuchet MS" pitchFamily="34" charset="0"/>
              <a:cs typeface="+mn-cs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05451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15974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94123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pt-BR" sz="2800" b="0" kern="1200" cap="none" dirty="0">
                <a:solidFill>
                  <a:srgbClr val="1D472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5496" y="6348200"/>
            <a:ext cx="576064" cy="365125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fld id="{DC660F57-572D-4464-804C-8582BCB510EC}" type="slidenum">
              <a:rPr lang="pt-BR" smtClean="0">
                <a:solidFill>
                  <a:srgbClr val="9BBB59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 cmpd="sng">
            <a:solidFill>
              <a:srgbClr val="1D4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0" y="6701027"/>
            <a:ext cx="5626550" cy="0"/>
          </a:xfrm>
          <a:prstGeom prst="line">
            <a:avLst/>
          </a:prstGeom>
          <a:ln w="63500" cmpd="sng">
            <a:solidFill>
              <a:srgbClr val="1D4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Srv1\d\GASENERGY\Seminários e Cursos Gas Energy\1º ENCONTRO DE GÁS NATURAL EM MG\Admin\Logo Encontro\testeira 1º Encontro M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29" y="6334349"/>
            <a:ext cx="2464484" cy="52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8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999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52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53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569472_water_and_fore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3168"/>
            <a:ext cx="900113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746839_94496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5190" y="-3168"/>
            <a:ext cx="1474787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2"/>
          <p:cNvSpPr txBox="1"/>
          <p:nvPr/>
        </p:nvSpPr>
        <p:spPr>
          <a:xfrm rot="16200000">
            <a:off x="-2780507" y="3868000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5354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75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4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00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01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BAF6-E358-490F-A4D5-FBD383234D3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232A-27D8-49F6-86E0-9762EC31B34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6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8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860927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69F1-A334-40C0-BDA6-E28E6734F9DA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297E-39F2-4C77-9ADF-60694CD8ED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141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250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0470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17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280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105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896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8016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6551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6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52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6976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48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49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2564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8675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4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92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93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BAF6-E358-490F-A4D5-FBD383234D3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232A-27D8-49F6-86E0-9762EC31B34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32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860927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69F1-A334-40C0-BDA6-E28E6734F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297E-39F2-4C77-9ADF-60694CD8ED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23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78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79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2251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860927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69F1-A334-40C0-BDA6-E28E6734F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297E-39F2-4C77-9ADF-60694CD8ED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036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02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03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13069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14631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07576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4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50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51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BAF6-E358-490F-A4D5-FBD383234D3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232A-27D8-49F6-86E0-9762EC31B34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9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83A8-ABC5-4835-9D31-AF142BAE484B}" type="datetimeFigureOut">
              <a:rPr lang="pt-BR" smtClean="0"/>
              <a:t>23/09/2013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A1FC-F0BD-4A3C-817F-FAF124ABA5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594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74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75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569472_water_and_fore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3168"/>
            <a:ext cx="900113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746839_94496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5190" y="-3168"/>
            <a:ext cx="1474787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2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0836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46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47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1344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70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71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86478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18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19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64894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11"/>
            <a:ext cx="7164288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244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72D72D6-6A76-4CC7-83A5-F1388F3D7960}" type="slidenum">
              <a:rPr lang="pt-BR" sz="1400" b="0" smtClean="0">
                <a:solidFill>
                  <a:srgbClr val="899B89"/>
                </a:solidFill>
              </a:rPr>
              <a:pPr eaLnBrk="1" hangingPunct="1">
                <a:defRPr/>
              </a:pPr>
              <a:t>‹nº›</a:t>
            </a:fld>
            <a:endParaRPr lang="pt-BR" sz="1400" b="0" smtClean="0">
              <a:solidFill>
                <a:srgbClr val="899B89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090363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72D72D6-6A76-4CC7-83A5-F1388F3D7960}" type="slidenum">
              <a:rPr lang="pt-BR" sz="1400" b="0" smtClean="0">
                <a:solidFill>
                  <a:srgbClr val="899B89"/>
                </a:solidFill>
              </a:rPr>
              <a:pPr eaLnBrk="1" hangingPunct="1">
                <a:defRPr/>
              </a:pPr>
              <a:t>‹nº›</a:t>
            </a:fld>
            <a:endParaRPr lang="pt-BR" sz="1400" b="0" smtClean="0">
              <a:solidFill>
                <a:srgbClr val="899B89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25858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72D72D6-6A76-4CC7-83A5-F1388F3D7960}" type="slidenum">
              <a:rPr lang="pt-BR" sz="1400" b="0" smtClean="0">
                <a:solidFill>
                  <a:srgbClr val="899B89"/>
                </a:solidFill>
              </a:rPr>
              <a:pPr eaLnBrk="1" hangingPunct="1">
                <a:defRPr/>
              </a:pPr>
              <a:t>‹nº›</a:t>
            </a:fld>
            <a:endParaRPr lang="pt-BR" sz="1400" b="0" smtClean="0">
              <a:solidFill>
                <a:srgbClr val="899B89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7037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72D72D6-6A76-4CC7-83A5-F1388F3D7960}" type="slidenum">
              <a:rPr lang="pt-BR" sz="1400" b="0" smtClean="0">
                <a:solidFill>
                  <a:srgbClr val="899B89"/>
                </a:solidFill>
              </a:rPr>
              <a:pPr eaLnBrk="1" hangingPunct="1">
                <a:defRPr/>
              </a:pPr>
              <a:t>‹nº›</a:t>
            </a:fld>
            <a:endParaRPr lang="pt-BR" sz="1400" b="0" smtClean="0">
              <a:solidFill>
                <a:srgbClr val="899B89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359481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72D72D6-6A76-4CC7-83A5-F1388F3D7960}" type="slidenum">
              <a:rPr lang="pt-BR" sz="1400" b="0" smtClean="0">
                <a:solidFill>
                  <a:srgbClr val="899B89"/>
                </a:solidFill>
              </a:rPr>
              <a:pPr eaLnBrk="1" hangingPunct="1">
                <a:defRPr/>
              </a:pPr>
              <a:t>‹nº›</a:t>
            </a:fld>
            <a:endParaRPr lang="pt-BR" sz="1400" b="0" smtClean="0">
              <a:solidFill>
                <a:srgbClr val="899B89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3662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66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67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569472_water_and_fore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3168"/>
            <a:ext cx="900113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746839_94496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5190" y="-3168"/>
            <a:ext cx="1474787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2"/>
          <p:cNvSpPr txBox="1"/>
          <p:nvPr/>
        </p:nvSpPr>
        <p:spPr>
          <a:xfrm rot="16200000">
            <a:off x="-2780507" y="3868000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71143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D472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72D72D6-6A76-4CC7-83A5-F1388F3D7960}" type="slidenum">
              <a:rPr lang="pt-BR" sz="1400" b="0" smtClean="0">
                <a:solidFill>
                  <a:srgbClr val="899B89"/>
                </a:solidFill>
              </a:rPr>
              <a:pPr eaLnBrk="1" hangingPunct="1">
                <a:defRPr/>
              </a:pPr>
              <a:t>‹nº›</a:t>
            </a:fld>
            <a:endParaRPr lang="pt-BR" sz="1400" b="0" smtClean="0">
              <a:solidFill>
                <a:srgbClr val="899B89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622199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(em duas linhas)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 userDrawn="1"/>
        </p:nvSpPr>
        <p:spPr>
          <a:xfrm>
            <a:off x="150813" y="6389688"/>
            <a:ext cx="5715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CAAC4F0-53B3-4A67-8A4B-AF7B481837F5}" type="slidenum">
              <a:rPr lang="pt-BR" sz="1400">
                <a:solidFill>
                  <a:srgbClr val="899B89"/>
                </a:solidFill>
                <a:latin typeface="Trebuchet MS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400" dirty="0">
              <a:solidFill>
                <a:srgbClr val="899B89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832" y="247651"/>
            <a:ext cx="8661648" cy="1109648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832" y="1643051"/>
            <a:ext cx="8661648" cy="4483113"/>
          </a:xfrm>
        </p:spPr>
        <p:txBody>
          <a:bodyPr/>
          <a:lstStyle>
            <a:lvl1pPr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42950" indent="-285750">
              <a:buFont typeface="Trebuchet MS" pitchFamily="34" charset="0"/>
              <a:buChar char="―"/>
              <a:defRPr sz="2000">
                <a:solidFill>
                  <a:srgbClr val="5A6A5A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0" y="1428736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14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F6E6D3-96F8-4198-8DCF-7EB8BF17A8CB}" type="slidenum">
              <a:rPr lang="pt-BR" sz="1400" smtClean="0">
                <a:solidFill>
                  <a:srgbClr val="899B89"/>
                </a:solidFill>
                <a:latin typeface="Trebuchet MS" pitchFamily="34" charset="0"/>
                <a:cs typeface="+mn-cs"/>
              </a:rPr>
              <a:pPr eaLnBrk="1" hangingPunct="1">
                <a:defRPr/>
              </a:pPr>
              <a:t>‹nº›</a:t>
            </a:fld>
            <a:endParaRPr lang="pt-BR" sz="1400" smtClean="0">
              <a:solidFill>
                <a:srgbClr val="899B89"/>
              </a:solidFill>
              <a:latin typeface="Trebuchet MS" pitchFamily="34" charset="0"/>
              <a:cs typeface="+mn-cs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710836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 txBox="1">
            <a:spLocks/>
          </p:cNvSpPr>
          <p:nvPr/>
        </p:nvSpPr>
        <p:spPr bwMode="auto">
          <a:xfrm>
            <a:off x="150813" y="6389688"/>
            <a:ext cx="5715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F6E6D3-96F8-4198-8DCF-7EB8BF17A8CB}" type="slidenum">
              <a:rPr lang="pt-BR" sz="1400" smtClean="0">
                <a:solidFill>
                  <a:srgbClr val="899B89"/>
                </a:solidFill>
                <a:latin typeface="Trebuchet MS" pitchFamily="34" charset="0"/>
                <a:cs typeface="+mn-cs"/>
              </a:rPr>
              <a:pPr eaLnBrk="1" hangingPunct="1">
                <a:defRPr/>
              </a:pPr>
              <a:t>‹nº›</a:t>
            </a:fld>
            <a:endParaRPr lang="pt-BR" sz="1400" smtClean="0">
              <a:solidFill>
                <a:srgbClr val="899B89"/>
              </a:solidFill>
              <a:latin typeface="Trebuchet MS" pitchFamily="34" charset="0"/>
              <a:cs typeface="+mn-cs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73125"/>
            <a:ext cx="9144000" cy="0"/>
          </a:xfrm>
          <a:prstGeom prst="line">
            <a:avLst/>
          </a:prstGeom>
          <a:ln w="19050">
            <a:solidFill>
              <a:srgbClr val="C3C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500816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33655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94123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pt-BR" sz="2800" b="0" kern="1200" cap="none" dirty="0">
                <a:solidFill>
                  <a:srgbClr val="1D472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5496" y="6348200"/>
            <a:ext cx="576064" cy="365125"/>
          </a:xfrm>
        </p:spPr>
        <p:txBody>
          <a:bodyPr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fld id="{DC660F57-572D-4464-804C-8582BCB510EC}" type="slidenum">
              <a:rPr lang="pt-BR" smtClean="0">
                <a:solidFill>
                  <a:srgbClr val="9BBB59">
                    <a:lumMod val="50000"/>
                  </a:srgbClr>
                </a:solidFill>
              </a:rPr>
              <a:pPr/>
              <a:t>‹nº›</a:t>
            </a:fld>
            <a:endParaRPr lang="pt-BR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63500" cmpd="sng">
            <a:solidFill>
              <a:srgbClr val="1D4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0" y="6701027"/>
            <a:ext cx="5626550" cy="0"/>
          </a:xfrm>
          <a:prstGeom prst="line">
            <a:avLst/>
          </a:prstGeom>
          <a:ln w="63500" cmpd="sng">
            <a:solidFill>
              <a:srgbClr val="1D4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Srv1\d\GASENERGY\Seminários e Cursos Gas Energy\1º ENCONTRO DE GÁS NATURAL EM MG\Admin\Logo Encontro\testeira 1º Encontro M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29" y="6334349"/>
            <a:ext cx="2464484" cy="52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518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58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59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861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82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83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64557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06373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01980" cy="507683"/>
          </a:xfrm>
        </p:spPr>
        <p:txBody>
          <a:bodyPr anchor="t"/>
          <a:lstStyle>
            <a:lvl1pPr algn="l">
              <a:defRPr sz="2800">
                <a:solidFill>
                  <a:srgbClr val="1D472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99" y="1076961"/>
            <a:ext cx="8700144" cy="5049203"/>
          </a:xfrm>
        </p:spPr>
        <p:txBody>
          <a:bodyPr/>
          <a:lstStyle>
            <a:lvl1pPr marL="268288" indent="-268288">
              <a:buClr>
                <a:srgbClr val="FFB405"/>
              </a:buClr>
              <a:buFont typeface="Wingdings" pitchFamily="2" charset="2"/>
              <a:buChar char="§"/>
              <a:defRPr sz="2400">
                <a:solidFill>
                  <a:srgbClr val="5A6A5A"/>
                </a:solidFill>
              </a:defRPr>
            </a:lvl1pPr>
            <a:lvl2pPr marL="712788" indent="-255588">
              <a:buFont typeface="Trebuchet MS" pitchFamily="34" charset="0"/>
              <a:buChar char="—"/>
              <a:defRPr sz="2000">
                <a:solidFill>
                  <a:srgbClr val="5A6A5A"/>
                </a:solidFill>
              </a:defRPr>
            </a:lvl2pPr>
            <a:lvl3pPr marL="1169988" indent="-255588">
              <a:buFont typeface="Arial" pitchFamily="34" charset="0"/>
              <a:buChar char="•"/>
              <a:defRPr sz="1600">
                <a:solidFill>
                  <a:srgbClr val="5A6A5A"/>
                </a:solidFill>
              </a:defRPr>
            </a:lvl3pPr>
            <a:lvl4pPr marL="1714500" indent="-342900">
              <a:buFont typeface="Wingdings" pitchFamily="2" charset="2"/>
              <a:buChar char="§"/>
              <a:defRPr sz="1400">
                <a:solidFill>
                  <a:srgbClr val="5A6A5A"/>
                </a:solidFill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5A6A5A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0"/>
          </p:nvPr>
        </p:nvSpPr>
        <p:spPr>
          <a:xfrm>
            <a:off x="666474" y="6408785"/>
            <a:ext cx="8086724" cy="34925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C3CEBC"/>
                </a:solidFill>
              </a:defRPr>
            </a:lvl1pPr>
            <a:lvl2pPr>
              <a:buNone/>
              <a:defRPr sz="2000">
                <a:solidFill>
                  <a:srgbClr val="899B89"/>
                </a:solidFill>
              </a:defRPr>
            </a:lvl2pPr>
            <a:lvl3pPr>
              <a:buNone/>
              <a:defRPr sz="1600">
                <a:solidFill>
                  <a:srgbClr val="899B89"/>
                </a:solidFill>
              </a:defRPr>
            </a:lvl3pPr>
            <a:lvl4pPr>
              <a:buNone/>
              <a:defRPr sz="1400">
                <a:solidFill>
                  <a:srgbClr val="899B89"/>
                </a:solidFill>
              </a:defRPr>
            </a:lvl4pPr>
            <a:lvl5pPr>
              <a:buNone/>
              <a:defRPr sz="1200">
                <a:solidFill>
                  <a:srgbClr val="899B89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4220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0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1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569472_water_and_fore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3168"/>
            <a:ext cx="900113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746839_94496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5190" y="-3168"/>
            <a:ext cx="1474787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2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68007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4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30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31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BAF6-E358-490F-A4D5-FBD383234D3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232A-27D8-49F6-86E0-9762EC31B34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12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5" name="Imagem 11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8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9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5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5" name="Imagem 11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26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27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CE1A-4EAE-464D-A576-9D90086F34D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FE21-B3FE-4082-A6A9-C9884175D11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234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36750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4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74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75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BAF6-E358-490F-A4D5-FBD383234D3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232A-27D8-49F6-86E0-9762EC31B34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28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98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99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569472_water_and_fore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3168"/>
            <a:ext cx="900113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746839_94496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5190" y="-3168"/>
            <a:ext cx="1474787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2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60162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22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23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</a:rPr>
              <a:t>“Química é vida”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5925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43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412776"/>
            <a:ext cx="7920880" cy="410445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2761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E6FD4E-CE41-4038-BF98-052EC6D14D2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3F65CA-A2CC-494E-9FA4-DADA0CCCD4F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1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vmlDrawing" Target="../drawings/vmlDrawing1.vml"/><Relationship Id="rId7" Type="http://schemas.openxmlformats.org/officeDocument/2006/relationships/image" Target="../media/image2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vmlDrawing" Target="../drawings/vmlDrawing15.vml"/><Relationship Id="rId7" Type="http://schemas.openxmlformats.org/officeDocument/2006/relationships/image" Target="../media/image2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8.jpeg"/><Relationship Id="rId5" Type="http://schemas.openxmlformats.org/officeDocument/2006/relationships/vmlDrawing" Target="../drawings/vmlDrawing17.vml"/><Relationship Id="rId10" Type="http://schemas.openxmlformats.org/officeDocument/2006/relationships/image" Target="../media/image7.jpeg"/><Relationship Id="rId4" Type="http://schemas.openxmlformats.org/officeDocument/2006/relationships/theme" Target="../theme/theme11.xml"/><Relationship Id="rId9" Type="http://schemas.openxmlformats.org/officeDocument/2006/relationships/image" Target="../media/image2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12.xml"/><Relationship Id="rId18" Type="http://schemas.openxmlformats.org/officeDocument/2006/relationships/oleObject" Target="../embeddings/oleObject38.bin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6" Type="http://schemas.openxmlformats.org/officeDocument/2006/relationships/oleObject" Target="../embeddings/oleObject37.bin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vmlDrawing" Target="../drawings/vmlDrawing19.v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theme" Target="../theme/theme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3.jpeg"/><Relationship Id="rId4" Type="http://schemas.openxmlformats.org/officeDocument/2006/relationships/vmlDrawing" Target="../drawings/vmlDrawing20.vml"/><Relationship Id="rId9" Type="http://schemas.openxmlformats.org/officeDocument/2006/relationships/image" Target="../media/image2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oleObject" Target="../embeddings/oleObject43.bin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48.xml"/><Relationship Id="rId16" Type="http://schemas.openxmlformats.org/officeDocument/2006/relationships/vmlDrawing" Target="../drawings/vmlDrawing22.vml"/><Relationship Id="rId20" Type="http://schemas.openxmlformats.org/officeDocument/2006/relationships/oleObject" Target="../embeddings/oleObject44.bin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8.jpeg"/><Relationship Id="rId5" Type="http://schemas.openxmlformats.org/officeDocument/2006/relationships/vmlDrawing" Target="../drawings/vmlDrawing25.vml"/><Relationship Id="rId10" Type="http://schemas.openxmlformats.org/officeDocument/2006/relationships/image" Target="../media/image7.jpeg"/><Relationship Id="rId4" Type="http://schemas.openxmlformats.org/officeDocument/2006/relationships/theme" Target="../theme/theme15.xml"/><Relationship Id="rId9" Type="http://schemas.openxmlformats.org/officeDocument/2006/relationships/image" Target="../media/image2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10.jpeg"/><Relationship Id="rId5" Type="http://schemas.openxmlformats.org/officeDocument/2006/relationships/vmlDrawing" Target="../drawings/vmlDrawing27.vml"/><Relationship Id="rId10" Type="http://schemas.openxmlformats.org/officeDocument/2006/relationships/image" Target="../media/image9.jpeg"/><Relationship Id="rId4" Type="http://schemas.openxmlformats.org/officeDocument/2006/relationships/theme" Target="../theme/theme16.xml"/><Relationship Id="rId9" Type="http://schemas.openxmlformats.org/officeDocument/2006/relationships/image" Target="../media/image2.e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9.xml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vmlDrawing" Target="../drawings/vmlDrawing30.vml"/><Relationship Id="rId11" Type="http://schemas.openxmlformats.org/officeDocument/2006/relationships/image" Target="../media/image7.jpeg"/><Relationship Id="rId5" Type="http://schemas.openxmlformats.org/officeDocument/2006/relationships/theme" Target="../theme/theme1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70.xml"/><Relationship Id="rId9" Type="http://schemas.openxmlformats.org/officeDocument/2006/relationships/oleObject" Target="../embeddings/oleObject60.bin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18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10.jpeg"/><Relationship Id="rId4" Type="http://schemas.openxmlformats.org/officeDocument/2006/relationships/vmlDrawing" Target="../drawings/vmlDrawing33.vml"/><Relationship Id="rId9" Type="http://schemas.openxmlformats.org/officeDocument/2006/relationships/image" Target="../media/image9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vmlDrawing" Target="../drawings/vmlDrawing36.vml"/><Relationship Id="rId7" Type="http://schemas.openxmlformats.org/officeDocument/2006/relationships/image" Target="../media/image2.emf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73.x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vmlDrawing" Target="../drawings/vmlDrawing3.vml"/><Relationship Id="rId7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20.xml"/><Relationship Id="rId18" Type="http://schemas.openxmlformats.org/officeDocument/2006/relationships/oleObject" Target="../embeddings/oleObject76.bin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75.xml"/><Relationship Id="rId16" Type="http://schemas.openxmlformats.org/officeDocument/2006/relationships/oleObject" Target="../embeddings/oleObject75.bin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vmlDrawing" Target="../drawings/vmlDrawing38.v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21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10.jpeg"/><Relationship Id="rId4" Type="http://schemas.openxmlformats.org/officeDocument/2006/relationships/vmlDrawing" Target="../drawings/vmlDrawing39.vml"/><Relationship Id="rId9" Type="http://schemas.openxmlformats.org/officeDocument/2006/relationships/image" Target="../media/image9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.jpeg"/><Relationship Id="rId5" Type="http://schemas.openxmlformats.org/officeDocument/2006/relationships/vmlDrawing" Target="../drawings/vmlDrawing42.vml"/><Relationship Id="rId10" Type="http://schemas.openxmlformats.org/officeDocument/2006/relationships/image" Target="../media/image7.jpeg"/><Relationship Id="rId4" Type="http://schemas.openxmlformats.org/officeDocument/2006/relationships/theme" Target="../theme/theme22.xml"/><Relationship Id="rId9" Type="http://schemas.openxmlformats.org/officeDocument/2006/relationships/image" Target="../media/image2.emf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theme" Target="../theme/theme2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13.jpeg"/><Relationship Id="rId4" Type="http://schemas.openxmlformats.org/officeDocument/2006/relationships/vmlDrawing" Target="../drawings/vmlDrawing44.vml"/><Relationship Id="rId9" Type="http://schemas.openxmlformats.org/officeDocument/2006/relationships/image" Target="../media/image2.emf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5.xml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vmlDrawing" Target="../drawings/vmlDrawing47.vml"/><Relationship Id="rId11" Type="http://schemas.openxmlformats.org/officeDocument/2006/relationships/image" Target="../media/image7.jpeg"/><Relationship Id="rId5" Type="http://schemas.openxmlformats.org/officeDocument/2006/relationships/theme" Target="../theme/theme24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96.xml"/><Relationship Id="rId9" Type="http://schemas.openxmlformats.org/officeDocument/2006/relationships/oleObject" Target="../embeddings/oleObject94.bin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vmlDrawing" Target="../drawings/vmlDrawing51.vml"/><Relationship Id="rId7" Type="http://schemas.openxmlformats.org/officeDocument/2006/relationships/oleObject" Target="../embeddings/oleObject102.bin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theme" Target="../theme/theme2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13.jpeg"/><Relationship Id="rId4" Type="http://schemas.openxmlformats.org/officeDocument/2006/relationships/vmlDrawing" Target="../drawings/vmlDrawing52.vml"/><Relationship Id="rId9" Type="http://schemas.openxmlformats.org/officeDocument/2006/relationships/image" Target="../media/image2.emf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vmlDrawing" Target="../drawings/vmlDrawing53.vml"/><Relationship Id="rId7" Type="http://schemas.openxmlformats.org/officeDocument/2006/relationships/image" Target="../media/image2.emf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00.x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7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vmlDrawing" Target="../drawings/vmlDrawing54.vml"/><Relationship Id="rId7" Type="http://schemas.openxmlformats.org/officeDocument/2006/relationships/image" Target="../media/image2.emf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01.x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17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vmlDrawing" Target="../drawings/vmlDrawing55.vml"/><Relationship Id="rId7" Type="http://schemas.openxmlformats.org/officeDocument/2006/relationships/image" Target="../media/image2.emf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02.x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vmlDrawing" Target="../drawings/vmlDrawing5.vml"/><Relationship Id="rId7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8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slideLayout" Target="../slideLayouts/slideLayout10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8.jpeg"/><Relationship Id="rId5" Type="http://schemas.openxmlformats.org/officeDocument/2006/relationships/vmlDrawing" Target="../drawings/vmlDrawing57.vml"/><Relationship Id="rId10" Type="http://schemas.openxmlformats.org/officeDocument/2006/relationships/image" Target="../media/image7.jpeg"/><Relationship Id="rId4" Type="http://schemas.openxmlformats.org/officeDocument/2006/relationships/theme" Target="../theme/theme30.xml"/><Relationship Id="rId9" Type="http://schemas.openxmlformats.org/officeDocument/2006/relationships/image" Target="../media/image2.emf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theme" Target="../theme/theme3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13.jpeg"/><Relationship Id="rId4" Type="http://schemas.openxmlformats.org/officeDocument/2006/relationships/vmlDrawing" Target="../drawings/vmlDrawing59.vml"/><Relationship Id="rId9" Type="http://schemas.openxmlformats.org/officeDocument/2006/relationships/image" Target="../media/image2.emf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vmlDrawing" Target="../drawings/vmlDrawing60.vml"/><Relationship Id="rId7" Type="http://schemas.openxmlformats.org/officeDocument/2006/relationships/image" Target="../media/image20.emf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108.x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9.bin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slideLayout" Target="../slideLayouts/slideLayout111.xml"/><Relationship Id="rId7" Type="http://schemas.openxmlformats.org/officeDocument/2006/relationships/vmlDrawing" Target="../drawings/vmlDrawing61.vml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theme" Target="../theme/theme33.xml"/><Relationship Id="rId11" Type="http://schemas.openxmlformats.org/officeDocument/2006/relationships/image" Target="../media/image20.emf"/><Relationship Id="rId5" Type="http://schemas.openxmlformats.org/officeDocument/2006/relationships/slideLayout" Target="../slideLayouts/slideLayout113.xml"/><Relationship Id="rId10" Type="http://schemas.openxmlformats.org/officeDocument/2006/relationships/oleObject" Target="../embeddings/oleObject122.bin"/><Relationship Id="rId4" Type="http://schemas.openxmlformats.org/officeDocument/2006/relationships/slideLayout" Target="../slideLayouts/slideLayout112.xml"/><Relationship Id="rId9" Type="http://schemas.openxmlformats.org/officeDocument/2006/relationships/image" Target="../media/image19.emf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34.xml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7.jpeg"/><Relationship Id="rId4" Type="http://schemas.openxmlformats.org/officeDocument/2006/relationships/vmlDrawing" Target="../drawings/vmlDrawing65.vml"/><Relationship Id="rId9" Type="http://schemas.openxmlformats.org/officeDocument/2006/relationships/image" Target="../media/image1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vmlDrawing" Target="../drawings/vmlDrawing9.vml"/><Relationship Id="rId7" Type="http://schemas.openxmlformats.org/officeDocument/2006/relationships/image" Target="../media/image2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vmlDrawing" Target="../drawings/vmlDrawing11.vml"/><Relationship Id="rId7" Type="http://schemas.openxmlformats.org/officeDocument/2006/relationships/image" Target="../media/image2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heme" Target="../theme/theme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3.jpeg"/><Relationship Id="rId4" Type="http://schemas.openxmlformats.org/officeDocument/2006/relationships/vmlDrawing" Target="../drawings/vmlDrawing13.vml"/><Relationship Id="rId9" Type="http://schemas.openxmlformats.org/officeDocument/2006/relationships/image" Target="../media/image2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heme" Target="../theme/theme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3.jpeg"/><Relationship Id="rId4" Type="http://schemas.openxmlformats.org/officeDocument/2006/relationships/vmlDrawing" Target="../drawings/vmlDrawing14.v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679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339977" y="0"/>
            <a:ext cx="6804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679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5D326FC-8D6D-4DF5-BC1B-B57B893588D2}" type="datetimeFigureOut">
              <a:rPr lang="pt-BR"/>
              <a:pPr>
                <a:defRPr/>
              </a:pPr>
              <a:t>23/09/2013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6744373-EE57-423D-AE43-80B7EE01CFE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graphicFrame>
        <p:nvGraphicFramePr>
          <p:cNvPr id="167994" name="Object 58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36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95" name="Object 59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37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8003" name="Picture 2" descr="C:\Users\Marina\Pictures\Arvores e Plantas\569472_water_and_fore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3168"/>
            <a:ext cx="900113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004" name="Picture 3" descr="C:\Users\Marina\Pictures\Arvores e Plantas\746839_944966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5190" y="-3168"/>
            <a:ext cx="1474787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cs typeface="+mn-cs"/>
              </a:rPr>
              <a:t>“Química é vida”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195514" y="0"/>
            <a:ext cx="6948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4931CF6-6385-405E-B429-A1CDFB4EB0F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77CFA49-28B2-41FD-951C-2BC001FD732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1022" name="Object 14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0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3" name="Object 15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1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1031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2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</a:rPr>
              <a:t>“Química é vida”</a:t>
            </a:r>
          </a:p>
        </p:txBody>
      </p:sp>
    </p:spTree>
    <p:extLst>
      <p:ext uri="{BB962C8B-B14F-4D97-AF65-F5344CB8AC3E}">
        <p14:creationId xmlns:p14="http://schemas.microsoft.com/office/powerpoint/2010/main" val="354160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32" name="CorelDRAW" r:id="rId6" imgW="3969720" imgH="2390040" progId="">
                  <p:embed/>
                </p:oleObj>
              </mc:Choice>
              <mc:Fallback>
                <p:oleObj name="CorelDRAW" r:id="rId6" imgW="3969720" imgH="2390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33" name="CorelDRAW" r:id="rId8" imgW="4815720" imgH="1225800" progId="">
                  <p:embed/>
                </p:oleObj>
              </mc:Choice>
              <mc:Fallback>
                <p:oleObj name="CorelDRAW" r:id="rId8" imgW="4815720" imgH="12258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C:\Users\Marina\Pictures\Arvores e Plantas\687688_natureza_viv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71600" cy="11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rina\Pictures\Arvores e Plantas\918872_1091474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"/>
            <a:ext cx="1080120" cy="11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 rot="16200000">
            <a:off x="-2780029" y="3868261"/>
            <a:ext cx="5733257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prstClr val="black"/>
                </a:solidFill>
              </a:rPr>
              <a:t>“Química é vida”</a:t>
            </a:r>
            <a:endParaRPr lang="pt-B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  <p:sldLayoutId id="214748374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4" descr="torre2.jpg"/>
          <p:cNvPicPr>
            <a:picLocks noChangeAspect="1"/>
          </p:cNvPicPr>
          <p:nvPr/>
        </p:nvPicPr>
        <p:blipFill>
          <a:blip r:embed="rId15" cstate="print"/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79712" y="11"/>
            <a:ext cx="7164288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23/09/2013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0" name="CorelDRAW" r:id="rId16" imgW="3969720" imgH="2390040" progId="">
                  <p:embed/>
                </p:oleObj>
              </mc:Choice>
              <mc:Fallback>
                <p:oleObj name="CorelDRAW" r:id="rId16" imgW="3969720" imgH="2390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1" name="CorelDRAW" r:id="rId18" imgW="4815720" imgH="1225800" progId="">
                  <p:embed/>
                </p:oleObj>
              </mc:Choice>
              <mc:Fallback>
                <p:oleObj name="CorelDRAW" r:id="rId18" imgW="4815720" imgH="12258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4" descr="torre2.jpg"/>
          <p:cNvPicPr>
            <a:picLocks noChangeAspect="1"/>
          </p:cNvPicPr>
          <p:nvPr/>
        </p:nvPicPr>
        <p:blipFill>
          <a:blip r:embed="rId5" cstate="print"/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23/09/2013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28" name="CorelDRAW" r:id="rId6" imgW="3969720" imgH="2390040" progId="">
                  <p:embed/>
                </p:oleObj>
              </mc:Choice>
              <mc:Fallback>
                <p:oleObj name="CorelDRAW" r:id="rId6" imgW="3969720" imgH="2390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29" name="CorelDRAW" r:id="rId8" imgW="4815720" imgH="1225800" progId="">
                  <p:embed/>
                </p:oleObj>
              </mc:Choice>
              <mc:Fallback>
                <p:oleObj name="CorelDRAW" r:id="rId8" imgW="4815720" imgH="12258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33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4" descr="torre2.jpg"/>
          <p:cNvPicPr>
            <a:picLocks noChangeAspect="1"/>
          </p:cNvPicPr>
          <p:nvPr/>
        </p:nvPicPr>
        <p:blipFill>
          <a:blip r:embed="rId17" cstate="print"/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23/09/2013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76" name="CorelDRAW" r:id="rId18" imgW="3969720" imgH="2390040" progId="">
                  <p:embed/>
                </p:oleObj>
              </mc:Choice>
              <mc:Fallback>
                <p:oleObj name="CorelDRAW" r:id="rId18" imgW="3969720" imgH="2390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77" name="CorelDRAW" r:id="rId20" imgW="4815720" imgH="1225800" progId="">
                  <p:embed/>
                </p:oleObj>
              </mc:Choice>
              <mc:Fallback>
                <p:oleObj name="CorelDRAW" r:id="rId20" imgW="4815720" imgH="12258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77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9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68" name="CorelDRAW" r:id="rId6" imgW="3969720" imgH="2390040" progId="">
                  <p:embed/>
                </p:oleObj>
              </mc:Choice>
              <mc:Fallback>
                <p:oleObj name="CorelDRAW" r:id="rId6" imgW="3969720" imgH="239004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69" name="CorelDRAW" r:id="rId8" imgW="4815720" imgH="1225800" progId="">
                  <p:embed/>
                </p:oleObj>
              </mc:Choice>
              <mc:Fallback>
                <p:oleObj name="CorelDRAW" r:id="rId8" imgW="4815720" imgH="12258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C:\Users\Marina\Pictures\Arvores e Plantas\687688_natureza_viv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71600" cy="11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rina\Pictures\Arvores e Plantas\918872_1091474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"/>
            <a:ext cx="1080120" cy="11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 rot="16200000">
            <a:off x="-2780029" y="3868261"/>
            <a:ext cx="5733257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prstClr val="black"/>
                </a:solidFill>
                <a:cs typeface="+mn-cs"/>
              </a:rPr>
              <a:t>“Química é vida”</a:t>
            </a:r>
            <a:endParaRPr lang="pt-BR" sz="100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4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7" r:id="rId2"/>
    <p:sldLayoutId id="214748378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195514" y="0"/>
            <a:ext cx="6948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4931CF6-6385-405E-B429-A1CDFB4EB0F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77CFA49-28B2-41FD-951C-2BC001FD732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1022" name="Object 14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54" name="CorelDRAW" r:id="rId6" imgW="3969720" imgH="2390040" progId="">
                  <p:embed/>
                </p:oleObj>
              </mc:Choice>
              <mc:Fallback>
                <p:oleObj name="CorelDRAW" r:id="rId6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3" name="Object 15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55" name="CorelDRAW" r:id="rId8" imgW="4815720" imgH="1225800" progId="">
                  <p:embed/>
                </p:oleObj>
              </mc:Choice>
              <mc:Fallback>
                <p:oleObj name="CorelDRAW" r:id="rId8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1031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2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</p:spTree>
    <p:extLst>
      <p:ext uri="{BB962C8B-B14F-4D97-AF65-F5344CB8AC3E}">
        <p14:creationId xmlns:p14="http://schemas.microsoft.com/office/powerpoint/2010/main" val="48030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26" name="CorelDRAW" r:id="rId7" imgW="3969720" imgH="2390040" progId="">
                  <p:embed/>
                </p:oleObj>
              </mc:Choice>
              <mc:Fallback>
                <p:oleObj name="CorelDRAW" r:id="rId7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27" name="CorelDRAW" r:id="rId9" imgW="4815720" imgH="1225800" progId="">
                  <p:embed/>
                </p:oleObj>
              </mc:Choice>
              <mc:Fallback>
                <p:oleObj name="CorelDRAW" r:id="rId9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C:\Users\Marina\Pictures\Arvores e Plantas\687688_natureza_viv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71600" cy="11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rina\Pictures\Arvores e Plantas\918872_1091474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"/>
            <a:ext cx="1080120" cy="11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 rot="16200000">
            <a:off x="-2780029" y="3868261"/>
            <a:ext cx="5733257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prstClr val="black"/>
                </a:solidFill>
                <a:cs typeface="+mn-cs"/>
              </a:rPr>
              <a:t>“Química é vida”</a:t>
            </a:r>
            <a:endParaRPr lang="pt-BR" sz="100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06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195514" y="0"/>
            <a:ext cx="6948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4931CF6-6385-405E-B429-A1CDFB4EB0F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77CFA49-28B2-41FD-951C-2BC001FD732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1022" name="Object 14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22" name="CorelDRAW" r:id="rId5" imgW="3969720" imgH="2390040" progId="">
                  <p:embed/>
                </p:oleObj>
              </mc:Choice>
              <mc:Fallback>
                <p:oleObj name="CorelDRAW" r:id="rId5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3" name="Object 15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23" name="CorelDRAW" r:id="rId7" imgW="4815720" imgH="1225800" progId="">
                  <p:embed/>
                </p:oleObj>
              </mc:Choice>
              <mc:Fallback>
                <p:oleObj name="CorelDRAW" r:id="rId7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1031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2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</p:spTree>
    <p:extLst>
      <p:ext uri="{BB962C8B-B14F-4D97-AF65-F5344CB8AC3E}">
        <p14:creationId xmlns:p14="http://schemas.microsoft.com/office/powerpoint/2010/main" val="361953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195514" y="0"/>
            <a:ext cx="6948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4931CF6-6385-405E-B429-A1CDFB4EB0F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77CFA49-28B2-41FD-951C-2BC001FD732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1022" name="Object 14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94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3" name="Object 15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95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1031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2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</p:spTree>
    <p:extLst>
      <p:ext uri="{BB962C8B-B14F-4D97-AF65-F5344CB8AC3E}">
        <p14:creationId xmlns:p14="http://schemas.microsoft.com/office/powerpoint/2010/main" val="133575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6897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112963" y="0"/>
            <a:ext cx="7031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6897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21517B3-0AAF-4A83-A24F-4F33920392E4}" type="datetimeFigureOut">
              <a:rPr lang="pt-BR"/>
              <a:pPr>
                <a:defRPr/>
              </a:pPr>
              <a:t>23/09/2013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C3AE381-75B6-4DA4-A986-60BF7FB4381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graphicFrame>
        <p:nvGraphicFramePr>
          <p:cNvPr id="168974" name="Object 14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16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5" name="Object 15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17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8983" name="Picture 2" descr="C:\Users\Marina\Pictures\Arvores e Plantas\stock-photo-17636364-autumn-tree-looking-up-colorful-fall-leav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91" y="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84" name="Picture 3" descr="C:\Users\Marina\Pictures\Arvores e Plantas\535116_palm_tre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6013" y="0"/>
            <a:ext cx="9969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cs typeface="+mn-cs"/>
              </a:rPr>
              <a:t>“Química é vida”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4" descr="torre2.jpg"/>
          <p:cNvPicPr>
            <a:picLocks noChangeAspect="1"/>
          </p:cNvPicPr>
          <p:nvPr/>
        </p:nvPicPr>
        <p:blipFill>
          <a:blip r:embed="rId15" cstate="print"/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79712" y="11"/>
            <a:ext cx="7164288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23/09/2013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90" name="CorelDRAW" r:id="rId16" imgW="3969720" imgH="2390040" progId="">
                  <p:embed/>
                </p:oleObj>
              </mc:Choice>
              <mc:Fallback>
                <p:oleObj name="CorelDRAW" r:id="rId16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91" name="CorelDRAW" r:id="rId18" imgW="4815720" imgH="1225800" progId="">
                  <p:embed/>
                </p:oleObj>
              </mc:Choice>
              <mc:Fallback>
                <p:oleObj name="CorelDRAW" r:id="rId18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9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195514" y="0"/>
            <a:ext cx="6948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4931CF6-6385-405E-B429-A1CDFB4EB0F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77CFA49-28B2-41FD-951C-2BC001FD732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1022" name="Object 14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34" name="CorelDRAW" r:id="rId5" imgW="3969720" imgH="2390040" progId="">
                  <p:embed/>
                </p:oleObj>
              </mc:Choice>
              <mc:Fallback>
                <p:oleObj name="CorelDRAW" r:id="rId5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3" name="Object 15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35" name="CorelDRAW" r:id="rId7" imgW="4815720" imgH="1225800" progId="">
                  <p:embed/>
                </p:oleObj>
              </mc:Choice>
              <mc:Fallback>
                <p:oleObj name="CorelDRAW" r:id="rId7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1031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2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  <a:cs typeface="+mn-cs"/>
              </a:rPr>
              <a:t>“Química é vida”</a:t>
            </a:r>
          </a:p>
        </p:txBody>
      </p:sp>
    </p:spTree>
    <p:extLst>
      <p:ext uri="{BB962C8B-B14F-4D97-AF65-F5344CB8AC3E}">
        <p14:creationId xmlns:p14="http://schemas.microsoft.com/office/powerpoint/2010/main" val="260489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1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06" name="CorelDRAW" r:id="rId6" imgW="3969720" imgH="2390040" progId="">
                  <p:embed/>
                </p:oleObj>
              </mc:Choice>
              <mc:Fallback>
                <p:oleObj name="CorelDRAW" r:id="rId6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07" name="CorelDRAW" r:id="rId8" imgW="4815720" imgH="1225800" progId="">
                  <p:embed/>
                </p:oleObj>
              </mc:Choice>
              <mc:Fallback>
                <p:oleObj name="CorelDRAW" r:id="rId8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C:\Users\Marina\Pictures\Arvores e Plantas\687688_natureza_viv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71600" cy="11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rina\Pictures\Arvores e Plantas\918872_1091474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"/>
            <a:ext cx="1080120" cy="11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 rot="16200000">
            <a:off x="-2780029" y="3868261"/>
            <a:ext cx="5733257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prstClr val="black"/>
                </a:solidFill>
                <a:cs typeface="+mn-cs"/>
              </a:rPr>
              <a:t>“Química é vida”</a:t>
            </a:r>
            <a:endParaRPr lang="pt-BR" sz="100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0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2051" name="Imagem 4" descr="torre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979616" y="0"/>
            <a:ext cx="7164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15F04A1-EE20-430B-BA0D-7773E3AE646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5805FD1-86FF-46D0-B888-BEA33E91144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057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54" name="CorelDRAW" r:id="rId6" imgW="3969720" imgH="2390040" progId="">
                  <p:embed/>
                </p:oleObj>
              </mc:Choice>
              <mc:Fallback>
                <p:oleObj name="CorelDRAW" r:id="rId6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55" name="CorelDRAW" r:id="rId8" imgW="4815720" imgH="1225800" progId="">
                  <p:embed/>
                </p:oleObj>
              </mc:Choice>
              <mc:Fallback>
                <p:oleObj name="CorelDRAW" r:id="rId8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21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50" name="CorelDRAW" r:id="rId7" imgW="3969720" imgH="2390040" progId="">
                  <p:embed/>
                </p:oleObj>
              </mc:Choice>
              <mc:Fallback>
                <p:oleObj name="CorelDRAW" r:id="rId7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51" name="CorelDRAW" r:id="rId9" imgW="4815720" imgH="1225800" progId="">
                  <p:embed/>
                </p:oleObj>
              </mc:Choice>
              <mc:Fallback>
                <p:oleObj name="CorelDRAW" r:id="rId9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C:\Users\Marina\Pictures\Arvores e Plantas\687688_natureza_viv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71600" cy="11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rina\Pictures\Arvores e Plantas\918872_1091474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"/>
            <a:ext cx="1080120" cy="11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 rot="16200000">
            <a:off x="-2780029" y="3868261"/>
            <a:ext cx="5733257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prstClr val="black"/>
                </a:solidFill>
              </a:rPr>
              <a:t>“Química é vida”</a:t>
            </a:r>
            <a:endParaRPr lang="pt-B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4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4" r:id="rId2"/>
    <p:sldLayoutId id="2147483855" r:id="rId3"/>
    <p:sldLayoutId id="21474838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4" descr="torre2.jpg"/>
          <p:cNvPicPr>
            <a:picLocks noChangeAspect="1"/>
          </p:cNvPicPr>
          <p:nvPr/>
        </p:nvPicPr>
        <p:blipFill>
          <a:blip r:embed="rId4" cstate="print"/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70" name="CorelDRAW" r:id="rId5" imgW="3969720" imgH="2390040" progId="">
                  <p:embed/>
                </p:oleObj>
              </mc:Choice>
              <mc:Fallback>
                <p:oleObj name="CorelDRAW" r:id="rId5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71" name="CorelDRAW" r:id="rId7" imgW="4815720" imgH="1225800" progId="">
                  <p:embed/>
                </p:oleObj>
              </mc:Choice>
              <mc:Fallback>
                <p:oleObj name="CorelDRAW" r:id="rId7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67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4" descr="torre2.jpg"/>
          <p:cNvPicPr>
            <a:picLocks noChangeAspect="1"/>
          </p:cNvPicPr>
          <p:nvPr/>
        </p:nvPicPr>
        <p:blipFill>
          <a:blip r:embed="rId5" cstate="print"/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38" name="CorelDRAW" r:id="rId6" imgW="3969720" imgH="2390040" progId="">
                  <p:embed/>
                </p:oleObj>
              </mc:Choice>
              <mc:Fallback>
                <p:oleObj name="CorelDRAW" r:id="rId6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39" name="CorelDRAW" r:id="rId8" imgW="4815720" imgH="1225800" progId="">
                  <p:embed/>
                </p:oleObj>
              </mc:Choice>
              <mc:Fallback>
                <p:oleObj name="CorelDRAW" r:id="rId8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1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86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87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C:\Users\Marina\Pictures\Arvores e Plantas\311892_23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arina\Pictures\Arvores e Plantas\687688_natureza_viv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32" y="5003"/>
            <a:ext cx="1020688" cy="111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 rot="16200000">
            <a:off x="-2780029" y="3868261"/>
            <a:ext cx="5733257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prstClr val="black"/>
                </a:solidFill>
              </a:rPr>
              <a:t>“Química é vida”</a:t>
            </a:r>
            <a:endParaRPr lang="pt-B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3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340293" y="0"/>
            <a:ext cx="68037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30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31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C:\Users\Marina\Pictures\Arvores e Plantas\569472_water_and_fores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5"/>
            <a:ext cx="89959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rina\Pictures\Arvores e Plantas\746839_944966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" y="-3685"/>
            <a:ext cx="147565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 rot="16200000">
            <a:off x="-2780029" y="3868261"/>
            <a:ext cx="5733257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prstClr val="black"/>
                </a:solidFill>
              </a:rPr>
              <a:t>“Química é vida”</a:t>
            </a:r>
            <a:endParaRPr lang="pt-B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195514" y="0"/>
            <a:ext cx="6948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4931CF6-6385-405E-B429-A1CDFB4EB0F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77CFA49-28B2-41FD-951C-2BC001FD732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1022" name="Object 14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4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3" name="Object 15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5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1031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2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 rot="16200000">
            <a:off x="-2780507" y="3867962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</a:rPr>
              <a:t>“Química é vida”</a:t>
            </a:r>
          </a:p>
        </p:txBody>
      </p:sp>
    </p:spTree>
    <p:extLst>
      <p:ext uri="{BB962C8B-B14F-4D97-AF65-F5344CB8AC3E}">
        <p14:creationId xmlns:p14="http://schemas.microsoft.com/office/powerpoint/2010/main" val="278357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7000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051050" y="0"/>
            <a:ext cx="7092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000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9538D69-0323-4D07-BED9-291A79831B03}" type="datetimeFigureOut">
              <a:rPr lang="pt-BR"/>
              <a:pPr>
                <a:defRPr/>
              </a:pPr>
              <a:t>23/09/2013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E8ACE34-B5C0-4AA0-AC33-F8548BE9F8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graphicFrame>
        <p:nvGraphicFramePr>
          <p:cNvPr id="169998" name="Object 14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0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9" name="Object 15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41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0007" name="Picture 2" descr="C:\Users\Marina\Pictures\Arvores e Plantas\687688_natureza_viv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"/>
            <a:ext cx="9715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8" name="Picture 3" descr="C:\Users\Marina\Pictures\Arvores e Plantas\918872_109147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550" y="3"/>
            <a:ext cx="10795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cs typeface="+mn-cs"/>
              </a:rPr>
              <a:t>“Química é vida”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02" name="CorelDRAW" r:id="rId6" imgW="3969720" imgH="2390040" progId="">
                  <p:embed/>
                </p:oleObj>
              </mc:Choice>
              <mc:Fallback>
                <p:oleObj name="CorelDRAW" r:id="rId6" imgW="3969720" imgH="23900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03" name="CorelDRAW" r:id="rId8" imgW="4815720" imgH="1225800" progId="">
                  <p:embed/>
                </p:oleObj>
              </mc:Choice>
              <mc:Fallback>
                <p:oleObj name="CorelDRAW" r:id="rId8" imgW="4815720" imgH="12258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C:\Users\Marina\Pictures\Arvores e Plantas\687688_natureza_viv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71600" cy="11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rina\Pictures\Arvores e Plantas\918872_1091474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"/>
            <a:ext cx="1080120" cy="11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 rot="16200000">
            <a:off x="-2780029" y="3868261"/>
            <a:ext cx="5733257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prstClr val="black"/>
                </a:solidFill>
              </a:rPr>
              <a:t>“Química é vida”</a:t>
            </a:r>
            <a:endParaRPr lang="pt-B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3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9" r:id="rId2"/>
    <p:sldLayoutId id="214748393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4" descr="torre2.jpg"/>
          <p:cNvPicPr>
            <a:picLocks noChangeAspect="1"/>
          </p:cNvPicPr>
          <p:nvPr/>
        </p:nvPicPr>
        <p:blipFill>
          <a:blip r:embed="rId5" cstate="print"/>
          <a:srcRect r="-537"/>
          <a:stretch>
            <a:fillRect/>
          </a:stretch>
        </p:blipFill>
        <p:spPr bwMode="auto">
          <a:xfrm>
            <a:off x="0" y="0"/>
            <a:ext cx="20510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0" y="6138863"/>
          <a:ext cx="10017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10" name="CorelDRAW" r:id="rId6" imgW="3969720" imgH="2390040" progId="CorelDRAW.Graphic.11">
                  <p:embed/>
                </p:oleObj>
              </mc:Choice>
              <mc:Fallback>
                <p:oleObj name="CorelDRAW" r:id="rId6" imgW="3969720" imgH="239004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138863"/>
                        <a:ext cx="10017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5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11" name="CorelDRAW" r:id="rId8" imgW="4815720" imgH="1225800" progId="CorelDRAW.Graphic.11">
                  <p:embed/>
                </p:oleObj>
              </mc:Choice>
              <mc:Fallback>
                <p:oleObj name="CorelDRAW" r:id="rId8" imgW="4815720" imgH="12258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5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57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536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67544" y="50131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7092950" y="6300788"/>
          <a:ext cx="1727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846" name="CorelDRAW" r:id="rId4" imgW="4815720" imgH="1225800" progId="">
                  <p:embed/>
                </p:oleObj>
              </mc:Choice>
              <mc:Fallback>
                <p:oleObj name="CorelDRAW" r:id="rId4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6300788"/>
                        <a:ext cx="17272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74642" y="6021391"/>
          <a:ext cx="12017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847" name="CorelDRAW" r:id="rId6" imgW="3969720" imgH="2390040" progId="">
                  <p:embed/>
                </p:oleObj>
              </mc:Choice>
              <mc:Fallback>
                <p:oleObj name="CorelDRAW" r:id="rId6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42" y="6021391"/>
                        <a:ext cx="120173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 descr="torre2.jpg"/>
          <p:cNvPicPr>
            <a:picLocks noChangeAspect="1"/>
          </p:cNvPicPr>
          <p:nvPr/>
        </p:nvPicPr>
        <p:blipFill>
          <a:blip r:embed="rId8" cstate="print"/>
          <a:srcRect r="-391"/>
          <a:stretch>
            <a:fillRect/>
          </a:stretch>
        </p:blipFill>
        <p:spPr bwMode="auto">
          <a:xfrm>
            <a:off x="0" y="0"/>
            <a:ext cx="9180513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475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4941888"/>
            <a:ext cx="9144000" cy="1916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80953" name="Object 57"/>
          <p:cNvGraphicFramePr>
            <a:graphicFrameLocks noChangeAspect="1"/>
          </p:cNvGraphicFramePr>
          <p:nvPr/>
        </p:nvGraphicFramePr>
        <p:xfrm>
          <a:off x="7092950" y="6300788"/>
          <a:ext cx="1727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870" name="CorelDRAW" r:id="rId8" imgW="4815720" imgH="1225800" progId="">
                  <p:embed/>
                </p:oleObj>
              </mc:Choice>
              <mc:Fallback>
                <p:oleObj name="CorelDRAW" r:id="rId8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6300788"/>
                        <a:ext cx="17272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54" name="Object 58"/>
          <p:cNvGraphicFramePr>
            <a:graphicFrameLocks noChangeAspect="1"/>
          </p:cNvGraphicFramePr>
          <p:nvPr/>
        </p:nvGraphicFramePr>
        <p:xfrm>
          <a:off x="274642" y="6021391"/>
          <a:ext cx="12017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871" name="CorelDRAW" r:id="rId10" imgW="3969720" imgH="2390040" progId="">
                  <p:embed/>
                </p:oleObj>
              </mc:Choice>
              <mc:Fallback>
                <p:oleObj name="CorelDRAW" r:id="rId10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42" y="6021391"/>
                        <a:ext cx="120173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57" name="Picture 2" descr="C:\Users\Marina\Pictures\Arvores e Plantas\503082_4843259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26973"/>
            <a:ext cx="91440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5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39750" y="50847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6497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66" name="CorelDRAW" r:id="rId5" imgW="3969720" imgH="2390040" progId="">
                  <p:embed/>
                </p:oleObj>
              </mc:Choice>
              <mc:Fallback>
                <p:oleObj name="CorelDRAW" r:id="rId5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967" name="CorelDRAW" r:id="rId7" imgW="4815720" imgH="1225800" progId="">
                  <p:embed/>
                </p:oleObj>
              </mc:Choice>
              <mc:Fallback>
                <p:oleObj name="CorelDRAW" r:id="rId7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C:\Users\Marina\Pictures\Arvores e Plantas\311892_239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arina\Pictures\Arvores e Plantas\687688_natureza_viv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32" y="5003"/>
            <a:ext cx="1020688" cy="111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 rot="16200000">
            <a:off x="-2780029" y="3868261"/>
            <a:ext cx="5733257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prstClr val="black"/>
                </a:solidFill>
              </a:rPr>
              <a:t>“Química é vida”</a:t>
            </a:r>
            <a:endParaRPr lang="pt-B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7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195514" y="0"/>
            <a:ext cx="6948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4931CF6-6385-405E-B429-A1CDFB4EB0FF}" type="datetimeFigureOut">
              <a:rPr lang="pt-BR"/>
              <a:pPr>
                <a:defRPr/>
              </a:pPr>
              <a:t>23/09/2013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77CFA49-28B2-41FD-951C-2BC001FD732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171100" name="Picture 9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500" y="6134100"/>
            <a:ext cx="990600" cy="596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71101" name="Picture 9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2200" y="6400800"/>
            <a:ext cx="1295400" cy="330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71031" name="Picture 2" descr="C:\Users\Marina\Pictures\Arvores e Plantas\1347541_282578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116013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2" name="Picture 3" descr="C:\Users\Marina\Pictures\Arvores e Plantas\1090551_1113984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13" y="0"/>
            <a:ext cx="129540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cs typeface="+mn-cs"/>
              </a:rPr>
              <a:t>“Química é vida”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37" r:id="rId2"/>
    <p:sldLayoutId id="2147483932" r:id="rId3"/>
    <p:sldLayoutId id="2147483934" r:id="rId4"/>
    <p:sldLayoutId id="2147483935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679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339977" y="0"/>
            <a:ext cx="6804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679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5D326FC-8D6D-4DF5-BC1B-B57B893588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6744373-EE57-423D-AE43-80B7EE01CFE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7994" name="Object 58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96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95" name="Object 59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97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8003" name="Picture 2" descr="C:\Users\Marina\Pictures\Arvores e Plantas\569472_water_and_fore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3168"/>
            <a:ext cx="900113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004" name="Picture 3" descr="C:\Users\Marina\Pictures\Arvores e Plantas\746839_944966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5190" y="-3168"/>
            <a:ext cx="1474787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</a:rPr>
              <a:t>“Química é vida”</a:t>
            </a:r>
          </a:p>
        </p:txBody>
      </p:sp>
    </p:spTree>
    <p:extLst>
      <p:ext uri="{BB962C8B-B14F-4D97-AF65-F5344CB8AC3E}">
        <p14:creationId xmlns:p14="http://schemas.microsoft.com/office/powerpoint/2010/main" val="381162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6897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112963" y="0"/>
            <a:ext cx="7031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6897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21517B3-0AAF-4A83-A24F-4F33920392E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23/09/2013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C3AE381-75B6-4DA4-A986-60BF7FB4381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8974" name="Object 14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44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5" name="Object 15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45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8983" name="Picture 2" descr="C:\Users\Marina\Pictures\Arvores e Plantas\stock-photo-17636364-autumn-tree-looking-up-colorful-fall-leav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91" y="0"/>
            <a:ext cx="11144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84" name="Picture 3" descr="C:\Users\Marina\Pictures\Arvores e Plantas\535116_palm_tre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6013" y="0"/>
            <a:ext cx="9969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 rot="16200000">
            <a:off x="-2780507" y="3867995"/>
            <a:ext cx="5734051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dirty="0">
                <a:solidFill>
                  <a:prstClr val="black"/>
                </a:solidFill>
              </a:rPr>
              <a:t>“Química é vida”</a:t>
            </a:r>
          </a:p>
        </p:txBody>
      </p:sp>
    </p:spTree>
    <p:extLst>
      <p:ext uri="{BB962C8B-B14F-4D97-AF65-F5344CB8AC3E}">
        <p14:creationId xmlns:p14="http://schemas.microsoft.com/office/powerpoint/2010/main" val="218832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8354472" y="6537325"/>
            <a:ext cx="35137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fld id="{31222F7D-3FA1-4A9B-91BD-0049C6E04164}" type="slidenum">
              <a:rPr lang="pt-BR" sz="800" b="1">
                <a:solidFill>
                  <a:srgbClr val="0000CC"/>
                </a:solidFill>
              </a:rPr>
              <a:pPr algn="r">
                <a:defRPr/>
              </a:pPr>
              <a:t>‹nº›</a:t>
            </a:fld>
            <a:endParaRPr lang="pt-BR" sz="8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9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500"/>
          </a:solidFill>
          <a:latin typeface="+mj-lt"/>
          <a:ea typeface="Lucida Sans Unicode" pitchFamily="34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5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5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5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5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8500"/>
          </a:solidFill>
          <a:latin typeface="Arial" charset="0"/>
          <a:cs typeface="Lucida Sans Unicode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8500"/>
          </a:solidFill>
          <a:latin typeface="Arial" charset="0"/>
          <a:cs typeface="Lucida Sans Unicode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8500"/>
          </a:solidFill>
          <a:latin typeface="Arial" charset="0"/>
          <a:cs typeface="Lucida Sans Unicode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8500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3000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4" descr="torre2.jpg"/>
          <p:cNvPicPr>
            <a:picLocks noChangeAspect="1"/>
          </p:cNvPicPr>
          <p:nvPr/>
        </p:nvPicPr>
        <p:blipFill>
          <a:blip r:embed="rId5" cstate="print"/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23/09/2013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38" name="CorelDRAW" r:id="rId6" imgW="3969720" imgH="2390040" progId="">
                  <p:embed/>
                </p:oleObj>
              </mc:Choice>
              <mc:Fallback>
                <p:oleObj name="CorelDRAW" r:id="rId6" imgW="3969720" imgH="239004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39" name="CorelDRAW" r:id="rId8" imgW="4815720" imgH="1225800" progId="">
                  <p:embed/>
                </p:oleObj>
              </mc:Choice>
              <mc:Fallback>
                <p:oleObj name="CorelDRAW" r:id="rId8" imgW="4815720" imgH="122580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9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4" descr="torre2.jpg"/>
          <p:cNvPicPr>
            <a:picLocks noChangeAspect="1"/>
          </p:cNvPicPr>
          <p:nvPr/>
        </p:nvPicPr>
        <p:blipFill>
          <a:blip r:embed="rId5" cstate="print"/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6" name="CorelDRAW" r:id="rId6" imgW="3969720" imgH="2390040" progId="">
                  <p:embed/>
                </p:oleObj>
              </mc:Choice>
              <mc:Fallback>
                <p:oleObj name="CorelDRAW" r:id="rId6" imgW="3969720" imgH="239004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7" name="CorelDRAW" r:id="rId8" imgW="4815720" imgH="1225800" progId="">
                  <p:embed/>
                </p:oleObj>
              </mc:Choice>
              <mc:Fallback>
                <p:oleObj name="CorelDRAW" r:id="rId8" imgW="4815720" imgH="12258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4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2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23528" y="5040560"/>
            <a:ext cx="8545260" cy="1628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3600" dirty="0" smtClean="0"/>
              <a:t>A Importância do Gás Natural para a Competitividade da Indústria Brasileira</a:t>
            </a:r>
            <a:br>
              <a:rPr lang="pt-BR" sz="3600" dirty="0" smtClean="0"/>
            </a:br>
            <a:r>
              <a:rPr lang="pt-BR" sz="2400" dirty="0" smtClean="0"/>
              <a:t>24 de Setembro 2013</a:t>
            </a:r>
            <a:endParaRPr lang="pt-BR" sz="2400" dirty="0"/>
          </a:p>
        </p:txBody>
      </p:sp>
      <p:pic>
        <p:nvPicPr>
          <p:cNvPr id="168962" name="Picture 2" descr="C:\Users\Marina\Pictures\296566_8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581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3" name="Picture 3" descr="C:\Users\Marina\Pictures\94850_blonde_woman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24" y="0"/>
            <a:ext cx="320384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ina\Pictures\464841_91692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85" y="0"/>
            <a:ext cx="305663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23555" name="Imagem 4" descr="torre2.jpg"/>
          <p:cNvPicPr>
            <a:picLocks noChangeAspect="1"/>
          </p:cNvPicPr>
          <p:nvPr/>
        </p:nvPicPr>
        <p:blipFill>
          <a:blip r:embed="rId3" cstate="print"/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aixaDeTexto 5"/>
          <p:cNvSpPr txBox="1">
            <a:spLocks noChangeArrowheads="1"/>
          </p:cNvSpPr>
          <p:nvPr/>
        </p:nvSpPr>
        <p:spPr bwMode="auto">
          <a:xfrm>
            <a:off x="2051724" y="260701"/>
            <a:ext cx="70922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err="1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Tahoma" pitchFamily="34" charset="0"/>
              </a:rPr>
              <a:t>Shale</a:t>
            </a:r>
            <a:r>
              <a:rPr lang="pt-BR" sz="3200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Tahoma" pitchFamily="34" charset="0"/>
              </a:rPr>
              <a:t> </a:t>
            </a:r>
            <a:r>
              <a:rPr lang="pt-BR" sz="3200" dirty="0" err="1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Tahoma" pitchFamily="34" charset="0"/>
              </a:rPr>
              <a:t>gas</a:t>
            </a:r>
            <a:r>
              <a:rPr lang="pt-BR" sz="3200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Tahoma" pitchFamily="34" charset="0"/>
              </a:rPr>
              <a:t> </a:t>
            </a:r>
            <a:r>
              <a:rPr lang="pt-BR" sz="3200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Tahoma" pitchFamily="34" charset="0"/>
              </a:rPr>
              <a:t>– mudança de </a:t>
            </a:r>
            <a:r>
              <a:rPr lang="pt-BR" sz="3200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Tahoma" pitchFamily="34" charset="0"/>
              </a:rPr>
              <a:t>cenário nos EUA</a:t>
            </a:r>
            <a:endParaRPr lang="pt-BR" sz="2400" dirty="0">
              <a:solidFill>
                <a:srgbClr val="FFFFFF"/>
              </a:solidFill>
              <a:latin typeface="Calibri" pitchFamily="34" charset="0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23559" name="CaixaDeTexto 8"/>
          <p:cNvSpPr txBox="1">
            <a:spLocks noChangeArrowheads="1"/>
          </p:cNvSpPr>
          <p:nvPr/>
        </p:nvSpPr>
        <p:spPr bwMode="auto">
          <a:xfrm>
            <a:off x="683568" y="1628800"/>
            <a:ext cx="7848872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</a:rPr>
              <a:t> De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</a:rPr>
              <a:t>importador para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</a:rPr>
              <a:t>autossuficiência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</a:rPr>
              <a:t>em gás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</a:rPr>
              <a:t> Várias unidades químicas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</a:rPr>
              <a:t>paradas retomaram produção, com ressurgimento da indústria petroquímica (boom de investimentos)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</a:rPr>
              <a:t>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</a:rPr>
              <a:t>Descolamento dos preços do gás dos combustíveis fósseis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</a:rPr>
              <a:t>Portanto, EUA estão utilizando essas reservas para dinamizar a indústria americana e, especialmente, a petroquímica.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</a:rPr>
              <a:t>Além disso, para proteger sua indústria, EUA estão restringindo exportações desse gás mais barato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8915" name="Imagem 4" descr="torre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8" name="Object 66"/>
          <p:cNvGraphicFramePr>
            <a:graphicFrameLocks noChangeAspect="1"/>
          </p:cNvGraphicFramePr>
          <p:nvPr/>
        </p:nvGraphicFramePr>
        <p:xfrm>
          <a:off x="323853" y="6138865"/>
          <a:ext cx="1001713" cy="60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82" name="CorelDRAW" r:id="rId5" imgW="3969720" imgH="2390040" progId="">
                  <p:embed/>
                </p:oleObj>
              </mc:Choice>
              <mc:Fallback>
                <p:oleObj name="CorelDRAW" r:id="rId5" imgW="3969720" imgH="2390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3" y="6138865"/>
                        <a:ext cx="1001713" cy="603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67"/>
          <p:cNvGraphicFramePr>
            <a:graphicFrameLocks noChangeAspect="1"/>
          </p:cNvGraphicFramePr>
          <p:nvPr/>
        </p:nvGraphicFramePr>
        <p:xfrm>
          <a:off x="7451725" y="6410327"/>
          <a:ext cx="12969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83" name="CorelDRAW" r:id="rId7" imgW="4815720" imgH="1225800" progId="">
                  <p:embed/>
                </p:oleObj>
              </mc:Choice>
              <mc:Fallback>
                <p:oleObj name="CorelDRAW" r:id="rId7" imgW="4815720" imgH="1225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410327"/>
                        <a:ext cx="12969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86177"/>
              </p:ext>
            </p:extLst>
          </p:nvPr>
        </p:nvGraphicFramePr>
        <p:xfrm>
          <a:off x="179511" y="1191276"/>
          <a:ext cx="8784978" cy="492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228"/>
                <a:gridCol w="1177098"/>
                <a:gridCol w="1464163"/>
                <a:gridCol w="1464163"/>
                <a:gridCol w="1531145"/>
                <a:gridCol w="1397181"/>
              </a:tblGrid>
              <a:tr h="767864">
                <a:tc rowSpan="3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Países</a:t>
                      </a:r>
                      <a:endParaRPr lang="pt-BR" sz="15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Produção (2009)</a:t>
                      </a:r>
                      <a:endParaRPr lang="pt-BR" sz="15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Consumo (2009)</a:t>
                      </a:r>
                      <a:endParaRPr lang="pt-BR" sz="15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% Importação  líquidas sobre consumo (2009)</a:t>
                      </a:r>
                      <a:endParaRPr lang="pt-BR" sz="15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GÁS NATURAL Convencional</a:t>
                      </a:r>
                    </a:p>
                    <a:p>
                      <a:pPr algn="ctr"/>
                      <a:r>
                        <a:rPr lang="pt-BR" sz="1500" dirty="0" smtClean="0"/>
                        <a:t>Reservas</a:t>
                      </a:r>
                      <a:r>
                        <a:rPr lang="pt-BR" sz="1500" baseline="0" dirty="0" smtClean="0"/>
                        <a:t> provadas</a:t>
                      </a:r>
                      <a:endParaRPr lang="pt-BR" sz="15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SHALE</a:t>
                      </a:r>
                      <a:r>
                        <a:rPr lang="pt-BR" sz="1500" baseline="0" dirty="0" smtClean="0"/>
                        <a:t> GAS</a:t>
                      </a:r>
                    </a:p>
                    <a:p>
                      <a:pPr algn="ctr"/>
                      <a:r>
                        <a:rPr lang="pt-BR" sz="1500" baseline="0" dirty="0" smtClean="0"/>
                        <a:t>Recursos tecnicamente recuperáveis</a:t>
                      </a:r>
                      <a:endParaRPr lang="pt-BR" sz="15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55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Trilhões de pés cúbicos</a:t>
                      </a:r>
                      <a:endParaRPr lang="pt-BR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4559"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Trilhões de pés cúbicos</a:t>
                      </a:r>
                      <a:endParaRPr lang="pt-BR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4795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CHINA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2,93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3,08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5%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107,0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1.275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4795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ESTADOS UNIDOS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20,6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22,8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272,5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862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4795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ARGENTINA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1,,46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1,52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4%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13,4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774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4795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MÉXICO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1,77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2,15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18%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12,0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681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4795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ÁFRICA DO SUL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0,07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0,19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63%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485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4795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AUSTRÁLIA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1,67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1,09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(52%)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110,0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396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4795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CANADÁ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5,63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3,01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(87%)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62,0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388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4795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ALGÉRIA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2,88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1,02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(183%)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159,0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231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4795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BRASIL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0,36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0,66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45%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12,9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rgbClr val="C00000"/>
                          </a:solidFill>
                        </a:rPr>
                        <a:t>226</a:t>
                      </a:r>
                      <a:endParaRPr lang="pt-BR" sz="1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4795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POLÔNIA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0,21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0,58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64%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5,8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187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4795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FRANÇA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0,03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1,73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98%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0,2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2"/>
                          </a:solidFill>
                        </a:rPr>
                        <a:t>180</a:t>
                      </a:r>
                      <a:endParaRPr lang="pt-BR" sz="15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835700" y="6375250"/>
            <a:ext cx="4752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1F497D"/>
                </a:solidFill>
                <a:latin typeface="Calibri"/>
                <a:cs typeface="+mn-cs"/>
              </a:rPr>
              <a:t>Fonte: AIE</a:t>
            </a:r>
            <a:r>
              <a:rPr lang="pt-BR" sz="1000" b="1" dirty="0" smtClean="0">
                <a:solidFill>
                  <a:srgbClr val="1F497D"/>
                </a:solidFill>
                <a:latin typeface="Calibri"/>
                <a:cs typeface="+mn-cs"/>
              </a:rPr>
              <a:t>; elaboração Gás </a:t>
            </a:r>
            <a:r>
              <a:rPr lang="pt-BR" sz="1000" b="1" dirty="0">
                <a:solidFill>
                  <a:srgbClr val="1F497D"/>
                </a:solidFill>
                <a:latin typeface="Calibri"/>
                <a:cs typeface="+mn-cs"/>
              </a:rPr>
              <a:t>E</a:t>
            </a:r>
            <a:r>
              <a:rPr lang="pt-BR" sz="1000" b="1" dirty="0" smtClean="0">
                <a:solidFill>
                  <a:srgbClr val="1F497D"/>
                </a:solidFill>
                <a:latin typeface="Calibri"/>
                <a:cs typeface="+mn-cs"/>
              </a:rPr>
              <a:t>nergy</a:t>
            </a:r>
            <a:r>
              <a:rPr lang="pt-BR" sz="1400" b="1" dirty="0" smtClean="0">
                <a:solidFill>
                  <a:srgbClr val="1F497D"/>
                </a:solidFill>
                <a:latin typeface="Calibri"/>
                <a:cs typeface="+mn-cs"/>
              </a:rPr>
              <a:t>.</a:t>
            </a:r>
            <a:endParaRPr lang="pt-BR" sz="1400" b="1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2051050" y="188640"/>
            <a:ext cx="7092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200" dirty="0" smtClean="0">
                <a:solidFill>
                  <a:prstClr val="white"/>
                </a:solidFill>
                <a:latin typeface="Calibri" pitchFamily="34" charset="0"/>
                <a:cs typeface="Tahoma" pitchFamily="34" charset="0"/>
              </a:rPr>
              <a:t>Reservas mundiais de </a:t>
            </a:r>
            <a:r>
              <a:rPr lang="pt-BR" sz="3200" dirty="0" err="1" smtClean="0">
                <a:solidFill>
                  <a:prstClr val="white"/>
                </a:solidFill>
                <a:latin typeface="Calibri" pitchFamily="34" charset="0"/>
                <a:cs typeface="Tahoma" pitchFamily="34" charset="0"/>
              </a:rPr>
              <a:t>shale</a:t>
            </a:r>
            <a:r>
              <a:rPr lang="pt-BR" sz="3200" dirty="0" smtClean="0">
                <a:solidFill>
                  <a:prstClr val="white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pt-BR" sz="3200" dirty="0" err="1" smtClean="0">
                <a:solidFill>
                  <a:prstClr val="white"/>
                </a:solidFill>
                <a:latin typeface="Calibri" pitchFamily="34" charset="0"/>
                <a:cs typeface="Tahoma" pitchFamily="34" charset="0"/>
              </a:rPr>
              <a:t>gas</a:t>
            </a:r>
            <a:endParaRPr lang="pt-BR" dirty="0">
              <a:solidFill>
                <a:prstClr val="white"/>
              </a:solidFill>
              <a:latin typeface="Calibri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83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2125266" y="-19049"/>
            <a:ext cx="69472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>
                <a:solidFill>
                  <a:prstClr val="white"/>
                </a:solidFill>
              </a:rPr>
              <a:t>Potencial de gás natural não convencional no Brasil</a:t>
            </a:r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134789" y="1746131"/>
            <a:ext cx="5398776" cy="4330777"/>
            <a:chOff x="-6069" y="1484784"/>
            <a:chExt cx="6067226" cy="4912202"/>
          </a:xfrm>
        </p:grpSpPr>
        <p:pic>
          <p:nvPicPr>
            <p:cNvPr id="15" name="Picture 4" descr="bacias_sedimentares_en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69" y="1484784"/>
              <a:ext cx="5708492" cy="491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tângulo 15"/>
            <p:cNvSpPr/>
            <p:nvPr/>
          </p:nvSpPr>
          <p:spPr>
            <a:xfrm>
              <a:off x="2379880" y="4725727"/>
              <a:ext cx="411151" cy="142843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091061" y="3884542"/>
              <a:ext cx="496874" cy="255529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530590" y="3640122"/>
              <a:ext cx="1150907" cy="174586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3522849" y="3668691"/>
              <a:ext cx="576247" cy="142843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175196" y="2857661"/>
              <a:ext cx="476237" cy="14443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" name="Conector de seta reta 20"/>
            <p:cNvCxnSpPr>
              <a:stCxn id="18" idx="2"/>
            </p:cNvCxnSpPr>
            <p:nvPr/>
          </p:nvCxnSpPr>
          <p:spPr>
            <a:xfrm flipH="1">
              <a:off x="1217861" y="3814708"/>
              <a:ext cx="887388" cy="69516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CaixaDeTexto 18"/>
            <p:cNvSpPr txBox="1">
              <a:spLocks noChangeArrowheads="1"/>
            </p:cNvSpPr>
            <p:nvPr/>
          </p:nvSpPr>
          <p:spPr bwMode="auto">
            <a:xfrm>
              <a:off x="297139" y="4509121"/>
              <a:ext cx="952864" cy="36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prstClr val="black"/>
                  </a:solidFill>
                  <a:latin typeface="Trebuchet MS" pitchFamily="34" charset="0"/>
                </a:rPr>
                <a:t>Parecis</a:t>
              </a:r>
            </a:p>
          </p:txBody>
        </p:sp>
        <p:cxnSp>
          <p:nvCxnSpPr>
            <p:cNvPr id="23" name="Conector de seta reta 22"/>
            <p:cNvCxnSpPr>
              <a:stCxn id="16" idx="2"/>
            </p:cNvCxnSpPr>
            <p:nvPr/>
          </p:nvCxnSpPr>
          <p:spPr>
            <a:xfrm flipH="1">
              <a:off x="1865544" y="4868569"/>
              <a:ext cx="720706" cy="50471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>
              <a:spLocks noChangeArrowheads="1"/>
            </p:cNvSpPr>
            <p:nvPr/>
          </p:nvSpPr>
          <p:spPr bwMode="auto">
            <a:xfrm>
              <a:off x="917318" y="5363923"/>
              <a:ext cx="908751" cy="36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prstClr val="black"/>
                  </a:solidFill>
                  <a:latin typeface="Trebuchet MS" pitchFamily="34" charset="0"/>
                </a:rPr>
                <a:t>Paraná</a:t>
              </a:r>
            </a:p>
          </p:txBody>
        </p:sp>
        <p:cxnSp>
          <p:nvCxnSpPr>
            <p:cNvPr id="25" name="Conector de seta reta 24"/>
            <p:cNvCxnSpPr>
              <a:stCxn id="17" idx="2"/>
            </p:cNvCxnSpPr>
            <p:nvPr/>
          </p:nvCxnSpPr>
          <p:spPr>
            <a:xfrm>
              <a:off x="3338704" y="4140071"/>
              <a:ext cx="760392" cy="1385575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6" name="CaixaDeTexto 25"/>
            <p:cNvSpPr txBox="1">
              <a:spLocks noChangeArrowheads="1"/>
            </p:cNvSpPr>
            <p:nvPr/>
          </p:nvSpPr>
          <p:spPr bwMode="auto">
            <a:xfrm>
              <a:off x="3810355" y="5516324"/>
              <a:ext cx="1647330" cy="36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prstClr val="black"/>
                  </a:solidFill>
                  <a:latin typeface="Trebuchet MS" pitchFamily="34" charset="0"/>
                </a:rPr>
                <a:t>São Francisco</a:t>
              </a:r>
            </a:p>
          </p:txBody>
        </p:sp>
        <p:cxnSp>
          <p:nvCxnSpPr>
            <p:cNvPr id="27" name="Conector de seta reta 26"/>
            <p:cNvCxnSpPr>
              <a:stCxn id="19" idx="2"/>
            </p:cNvCxnSpPr>
            <p:nvPr/>
          </p:nvCxnSpPr>
          <p:spPr>
            <a:xfrm>
              <a:off x="3810178" y="3811533"/>
              <a:ext cx="936600" cy="1066559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CaixaDeTexto 29"/>
            <p:cNvSpPr txBox="1">
              <a:spLocks noChangeArrowheads="1"/>
            </p:cNvSpPr>
            <p:nvPr/>
          </p:nvSpPr>
          <p:spPr bwMode="auto">
            <a:xfrm>
              <a:off x="4723967" y="4695552"/>
              <a:ext cx="1337190" cy="36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prstClr val="black"/>
                  </a:solidFill>
                  <a:latin typeface="Trebuchet MS" pitchFamily="34" charset="0"/>
                </a:rPr>
                <a:t>Recôncavo</a:t>
              </a:r>
            </a:p>
          </p:txBody>
        </p:sp>
        <p:cxnSp>
          <p:nvCxnSpPr>
            <p:cNvPr id="29" name="Conector de seta reta 28"/>
            <p:cNvCxnSpPr>
              <a:stCxn id="20" idx="0"/>
            </p:cNvCxnSpPr>
            <p:nvPr/>
          </p:nvCxnSpPr>
          <p:spPr>
            <a:xfrm flipV="1">
              <a:off x="3413314" y="2225979"/>
              <a:ext cx="1189006" cy="63168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CaixaDeTexto 35"/>
            <p:cNvSpPr txBox="1">
              <a:spLocks noChangeArrowheads="1"/>
            </p:cNvSpPr>
            <p:nvPr/>
          </p:nvSpPr>
          <p:spPr bwMode="auto">
            <a:xfrm>
              <a:off x="4602443" y="1882563"/>
              <a:ext cx="1119572" cy="36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 err="1">
                  <a:solidFill>
                    <a:prstClr val="black"/>
                  </a:solidFill>
                  <a:latin typeface="Trebuchet MS" pitchFamily="34" charset="0"/>
                </a:rPr>
                <a:t>Parnaíba</a:t>
              </a:r>
              <a:endParaRPr lang="en-US" b="1" dirty="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1500195" y="2454328"/>
            <a:ext cx="585787" cy="17462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ector de seta reta 31"/>
          <p:cNvCxnSpPr>
            <a:stCxn id="31" idx="0"/>
            <a:endCxn id="33" idx="2"/>
          </p:cNvCxnSpPr>
          <p:nvPr/>
        </p:nvCxnSpPr>
        <p:spPr>
          <a:xfrm flipH="1" flipV="1">
            <a:off x="1487557" y="1447245"/>
            <a:ext cx="305532" cy="100708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CaixaDeTexto 31"/>
          <p:cNvSpPr txBox="1">
            <a:spLocks noChangeArrowheads="1"/>
          </p:cNvSpPr>
          <p:nvPr/>
        </p:nvSpPr>
        <p:spPr bwMode="auto">
          <a:xfrm>
            <a:off x="922338" y="1077913"/>
            <a:ext cx="1130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prstClr val="black"/>
                </a:solidFill>
                <a:latin typeface="Trebuchet MS" pitchFamily="34" charset="0"/>
              </a:rPr>
              <a:t>Solimões</a:t>
            </a:r>
          </a:p>
        </p:txBody>
      </p:sp>
      <p:sp>
        <p:nvSpPr>
          <p:cNvPr id="35" name="Text Box 73"/>
          <p:cNvSpPr txBox="1">
            <a:spLocks noChangeArrowheads="1"/>
          </p:cNvSpPr>
          <p:nvPr/>
        </p:nvSpPr>
        <p:spPr bwMode="auto">
          <a:xfrm>
            <a:off x="2796714" y="6394244"/>
            <a:ext cx="2736850" cy="25391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r">
              <a:defRPr sz="1050" b="1">
                <a:solidFill>
                  <a:srgbClr val="225427"/>
                </a:solidFill>
                <a:latin typeface="Trebuchet MS" pitchFamily="34" charset="0"/>
              </a:defRPr>
            </a:lvl1pPr>
          </a:lstStyle>
          <a:p>
            <a:pPr algn="l">
              <a:defRPr/>
            </a:pPr>
            <a:r>
              <a:rPr lang="en-US" dirty="0" err="1" smtClean="0">
                <a:cs typeface="+mn-cs"/>
              </a:rPr>
              <a:t>Fonte</a:t>
            </a:r>
            <a:r>
              <a:rPr lang="en-US" dirty="0" smtClean="0">
                <a:cs typeface="+mn-cs"/>
              </a:rPr>
              <a:t>: Gas Energy</a:t>
            </a:r>
            <a:endParaRPr lang="en-US" dirty="0">
              <a:cs typeface="+mn-cs"/>
            </a:endParaRPr>
          </a:p>
        </p:txBody>
      </p:sp>
      <p:sp>
        <p:nvSpPr>
          <p:cNvPr id="36" name="Espaço Reservado para Conteúdo 8"/>
          <p:cNvSpPr txBox="1">
            <a:spLocks/>
          </p:cNvSpPr>
          <p:nvPr/>
        </p:nvSpPr>
        <p:spPr>
          <a:xfrm>
            <a:off x="5460057" y="1773191"/>
            <a:ext cx="3534110" cy="28379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1F497D">
                    <a:lumMod val="75000"/>
                  </a:srgbClr>
                </a:solidFill>
              </a:rPr>
              <a:t>Segundo a ANP e agentes do mercado:</a:t>
            </a:r>
          </a:p>
          <a:p>
            <a:pPr marL="180975" lvl="1" indent="-180975"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prstClr val="black"/>
                </a:solidFill>
              </a:rPr>
              <a:t>Bacia do Parnaíba</a:t>
            </a:r>
            <a:r>
              <a:rPr lang="pt-BR" sz="2000" dirty="0" smtClean="0">
                <a:solidFill>
                  <a:prstClr val="black"/>
                </a:solidFill>
              </a:rPr>
              <a:t>: 64 TCF</a:t>
            </a:r>
          </a:p>
          <a:p>
            <a:pPr marL="180975" lvl="1" indent="-180975"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prstClr val="black"/>
                </a:solidFill>
              </a:rPr>
              <a:t>Bacia do Parecis</a:t>
            </a:r>
            <a:r>
              <a:rPr lang="pt-BR" sz="2000" dirty="0" smtClean="0">
                <a:solidFill>
                  <a:prstClr val="black"/>
                </a:solidFill>
              </a:rPr>
              <a:t>: 124 TCF</a:t>
            </a:r>
          </a:p>
          <a:p>
            <a:pPr marL="180975" lvl="1" indent="-180975"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prstClr val="black"/>
                </a:solidFill>
              </a:rPr>
              <a:t>Bacia do Recôncavo</a:t>
            </a:r>
            <a:r>
              <a:rPr lang="pt-BR" sz="2000" dirty="0" smtClean="0">
                <a:solidFill>
                  <a:prstClr val="black"/>
                </a:solidFill>
              </a:rPr>
              <a:t>: 20 TCF</a:t>
            </a:r>
          </a:p>
          <a:p>
            <a:pPr marL="180975" lvl="1" indent="-180975"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prstClr val="black"/>
                </a:solidFill>
              </a:rPr>
              <a:t>Bacia do Solimões</a:t>
            </a:r>
            <a:r>
              <a:rPr lang="pt-BR" sz="2000" dirty="0" smtClean="0">
                <a:solidFill>
                  <a:prstClr val="black"/>
                </a:solidFill>
              </a:rPr>
              <a:t>: 35-175 </a:t>
            </a:r>
            <a:r>
              <a:rPr lang="pt-BR" sz="2000" dirty="0" err="1" smtClean="0">
                <a:solidFill>
                  <a:prstClr val="black"/>
                </a:solidFill>
              </a:rPr>
              <a:t>Tcf</a:t>
            </a:r>
            <a:endParaRPr lang="pt-BR" sz="2000" dirty="0" smtClean="0">
              <a:solidFill>
                <a:prstClr val="black"/>
              </a:solidFill>
            </a:endParaRPr>
          </a:p>
          <a:p>
            <a:pPr marL="180975" lvl="1" indent="-180975"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prstClr val="black"/>
                </a:solidFill>
              </a:rPr>
              <a:t>Bacia do São Francisco</a:t>
            </a:r>
            <a:r>
              <a:rPr lang="pt-BR" sz="2000" dirty="0" smtClean="0">
                <a:solidFill>
                  <a:prstClr val="black"/>
                </a:solidFill>
              </a:rPr>
              <a:t>: &gt; 500 </a:t>
            </a:r>
            <a:r>
              <a:rPr lang="pt-BR" sz="2000" dirty="0" err="1" smtClean="0">
                <a:solidFill>
                  <a:prstClr val="black"/>
                </a:solidFill>
              </a:rPr>
              <a:t>Tcf</a:t>
            </a:r>
            <a:endParaRPr lang="pt-BR" sz="2000" dirty="0" smtClean="0">
              <a:solidFill>
                <a:prstClr val="black"/>
              </a:solidFill>
            </a:endParaRPr>
          </a:p>
          <a:p>
            <a:pPr marL="180975" lvl="1" indent="-180975" fontAlgn="auto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prstClr val="black"/>
                </a:solidFill>
              </a:rPr>
              <a:t>Bacia do Paraná</a:t>
            </a:r>
            <a:r>
              <a:rPr lang="pt-BR" sz="2000" dirty="0" smtClean="0">
                <a:solidFill>
                  <a:prstClr val="black"/>
                </a:solidFill>
              </a:rPr>
              <a:t>: 225 TCF</a:t>
            </a: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012160" y="4888609"/>
            <a:ext cx="2301875" cy="762000"/>
          </a:xfrm>
          <a:prstGeom prst="rect">
            <a:avLst/>
          </a:prstGeom>
          <a:solidFill>
            <a:srgbClr val="FFC000">
              <a:alpha val="30196"/>
            </a:srgbClr>
          </a:solidFill>
          <a:ln w="38100">
            <a:solidFill>
              <a:srgbClr val="FFC000"/>
            </a:solidFill>
            <a:prstDash val="sysDash"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B405"/>
              </a:buClr>
              <a:defRPr/>
            </a:pPr>
            <a:r>
              <a:rPr lang="pt-BR" b="1" dirty="0">
                <a:solidFill>
                  <a:srgbClr val="9BBB59">
                    <a:lumMod val="50000"/>
                  </a:srgbClr>
                </a:solidFill>
                <a:latin typeface="Trebuchet MS" pitchFamily="34" charset="0"/>
                <a:cs typeface="+mn-cs"/>
              </a:rPr>
              <a:t>TOTAL MÁXIMO:</a:t>
            </a:r>
          </a:p>
          <a:p>
            <a:pPr algn="ctr">
              <a:spcBef>
                <a:spcPct val="20000"/>
              </a:spcBef>
              <a:buClr>
                <a:srgbClr val="FFB405"/>
              </a:buClr>
              <a:defRPr/>
            </a:pPr>
            <a:r>
              <a:rPr lang="pt-BR" sz="1600" b="1" dirty="0">
                <a:solidFill>
                  <a:srgbClr val="9BBB59">
                    <a:lumMod val="50000"/>
                  </a:srgbClr>
                </a:solidFill>
                <a:latin typeface="Trebuchet MS" pitchFamily="34" charset="0"/>
                <a:cs typeface="+mn-cs"/>
              </a:rPr>
              <a:t>1.108 TCF</a:t>
            </a:r>
          </a:p>
        </p:txBody>
      </p:sp>
    </p:spTree>
    <p:extLst>
      <p:ext uri="{BB962C8B-B14F-4D97-AF65-F5344CB8AC3E}">
        <p14:creationId xmlns:p14="http://schemas.microsoft.com/office/powerpoint/2010/main" val="16178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>
                <a:solidFill>
                  <a:prstClr val="white"/>
                </a:solidFill>
              </a:rPr>
              <a:t>Balanço Oferta e Demanda da Projeção de Gás Natural no Brasil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39952" y="119675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dirty="0" smtClean="0"/>
              <a:t>Cenário </a:t>
            </a:r>
            <a:r>
              <a:rPr lang="pt-BR" sz="1600" dirty="0"/>
              <a:t>Base - </a:t>
            </a:r>
            <a:r>
              <a:rPr lang="pt-BR" sz="1600" dirty="0" err="1"/>
              <a:t>Gas</a:t>
            </a:r>
            <a:r>
              <a:rPr lang="pt-BR" sz="1600" dirty="0"/>
              <a:t> Energy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005741"/>
            <a:ext cx="8066087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491880" y="1847909"/>
            <a:ext cx="3218503" cy="3069462"/>
            <a:chOff x="3491880" y="1151627"/>
            <a:chExt cx="3218503" cy="3069462"/>
          </a:xfrm>
        </p:grpSpPr>
        <p:sp>
          <p:nvSpPr>
            <p:cNvPr id="8" name="Retângulo 7"/>
            <p:cNvSpPr/>
            <p:nvPr/>
          </p:nvSpPr>
          <p:spPr>
            <a:xfrm>
              <a:off x="3491880" y="1501775"/>
              <a:ext cx="2116533" cy="343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>
                <a:solidFill>
                  <a:prstClr val="white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544132" y="1151627"/>
              <a:ext cx="316625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rgbClr val="C00000"/>
                  </a:solidFill>
                  <a:latin typeface="Trebuchet MS" pitchFamily="34" charset="0"/>
                  <a:ea typeface="ＭＳ Ｐゴシック" charset="0"/>
                </a:rPr>
                <a:t>Choque de oferta em 2019 (+13%)</a:t>
              </a:r>
            </a:p>
            <a:p>
              <a:pPr algn="ctr"/>
              <a:r>
                <a:rPr lang="pt-BR" sz="1400" dirty="0" smtClean="0">
                  <a:solidFill>
                    <a:srgbClr val="C00000"/>
                  </a:solidFill>
                  <a:latin typeface="Trebuchet MS" pitchFamily="34" charset="0"/>
                  <a:ea typeface="ＭＳ Ｐゴシック" charset="0"/>
                </a:rPr>
                <a:t>Fator principal: 7 projetos do </a:t>
              </a:r>
              <a:r>
                <a:rPr lang="pt-BR" sz="1400" dirty="0" err="1" smtClean="0">
                  <a:solidFill>
                    <a:srgbClr val="C00000"/>
                  </a:solidFill>
                  <a:latin typeface="Trebuchet MS" pitchFamily="34" charset="0"/>
                  <a:ea typeface="ＭＳ Ｐゴシック" charset="0"/>
                </a:rPr>
                <a:t>pré</a:t>
              </a:r>
              <a:r>
                <a:rPr lang="pt-BR" sz="1400" dirty="0" smtClean="0">
                  <a:solidFill>
                    <a:srgbClr val="C00000"/>
                  </a:solidFill>
                  <a:latin typeface="Trebuchet MS" pitchFamily="34" charset="0"/>
                  <a:ea typeface="ＭＳ Ｐゴシック" charset="0"/>
                </a:rPr>
                <a:t>-sal</a:t>
              </a:r>
            </a:p>
            <a:p>
              <a:pPr algn="ctr"/>
              <a:r>
                <a:rPr lang="pt-BR" sz="1400" dirty="0" smtClean="0">
                  <a:solidFill>
                    <a:srgbClr val="C00000"/>
                  </a:solidFill>
                  <a:latin typeface="Trebuchet MS" pitchFamily="34" charset="0"/>
                  <a:ea typeface="ＭＳ Ｐゴシック" charset="0"/>
                </a:rPr>
                <a:t>atingem o seu pico de produção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 flipH="1" flipV="1">
              <a:off x="5130483" y="1890291"/>
              <a:ext cx="5" cy="2330798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/>
          <p:cNvSpPr txBox="1"/>
          <p:nvPr/>
        </p:nvSpPr>
        <p:spPr>
          <a:xfrm>
            <a:off x="1429774" y="5281352"/>
            <a:ext cx="261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prstClr val="black"/>
                </a:solidFill>
                <a:latin typeface="Trebuchet MS" pitchFamily="34" charset="0"/>
                <a:ea typeface="ＭＳ Ｐゴシック" charset="0"/>
              </a:rPr>
              <a:t>*</a:t>
            </a:r>
            <a:endParaRPr lang="pt-BR" sz="1400" b="1" dirty="0">
              <a:solidFill>
                <a:prstClr val="black"/>
              </a:solidFill>
              <a:latin typeface="Trebuchet MS" pitchFamily="34" charset="0"/>
              <a:ea typeface="ＭＳ Ｐゴシック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908000" y="5281352"/>
            <a:ext cx="261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prstClr val="black"/>
                </a:solidFill>
                <a:latin typeface="Trebuchet MS" pitchFamily="34" charset="0"/>
                <a:ea typeface="ＭＳ Ｐゴシック" charset="0"/>
              </a:rPr>
              <a:t>*</a:t>
            </a:r>
            <a:endParaRPr lang="pt-BR" sz="1400" b="1" dirty="0">
              <a:solidFill>
                <a:prstClr val="black"/>
              </a:solidFill>
              <a:latin typeface="Trebuchet MS" pitchFamily="34" charset="0"/>
              <a:ea typeface="ＭＳ Ｐゴシック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72544" y="5281352"/>
            <a:ext cx="261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prstClr val="black"/>
                </a:solidFill>
                <a:latin typeface="Trebuchet MS" pitchFamily="34" charset="0"/>
                <a:ea typeface="ＭＳ Ｐゴシック" charset="0"/>
              </a:rPr>
              <a:t>*</a:t>
            </a:r>
            <a:endParaRPr lang="pt-BR" sz="1400" b="1" dirty="0">
              <a:solidFill>
                <a:prstClr val="black"/>
              </a:solidFill>
              <a:latin typeface="Trebuchet MS" pitchFamily="34" charset="0"/>
              <a:ea typeface="ＭＳ Ｐゴシック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15731" y="6009911"/>
            <a:ext cx="3292042" cy="2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1D4721"/>
                </a:solidFill>
                <a:latin typeface="Trebuchet MS" pitchFamily="34" charset="0"/>
                <a:ea typeface="ＭＳ Ｐゴシック" charset="0"/>
              </a:rPr>
              <a:t>* Realizado, sendo 2013 a média </a:t>
            </a:r>
            <a:r>
              <a:rPr lang="pt-BR" sz="1100" b="1" dirty="0" err="1" smtClean="0">
                <a:solidFill>
                  <a:srgbClr val="1D4721"/>
                </a:solidFill>
                <a:latin typeface="Trebuchet MS" pitchFamily="34" charset="0"/>
                <a:ea typeface="ＭＳ Ｐゴシック" charset="0"/>
              </a:rPr>
              <a:t>jan-jun</a:t>
            </a:r>
            <a:endParaRPr lang="pt-BR" sz="1100" b="1" dirty="0">
              <a:solidFill>
                <a:srgbClr val="1D4721"/>
              </a:solidFill>
              <a:latin typeface="Trebuchet MS" pitchFamily="34" charset="0"/>
              <a:ea typeface="ＭＳ Ｐゴシック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39952" y="6279596"/>
            <a:ext cx="2420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Fonte: Gás </a:t>
            </a:r>
            <a:r>
              <a:rPr lang="pt-BR" sz="1400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Energy</a:t>
            </a:r>
            <a:r>
              <a:rPr lang="pt-BR" sz="14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pt-BR" sz="14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49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98057289"/>
              </p:ext>
            </p:extLst>
          </p:nvPr>
        </p:nvGraphicFramePr>
        <p:xfrm>
          <a:off x="360866" y="2420888"/>
          <a:ext cx="420103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Objeto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62849948"/>
              </p:ext>
            </p:extLst>
          </p:nvPr>
        </p:nvGraphicFramePr>
        <p:xfrm>
          <a:off x="4716018" y="2420888"/>
          <a:ext cx="420103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0"/>
          <p:cNvPicPr>
            <a:picLocks noChangeAspect="1"/>
          </p:cNvPicPr>
          <p:nvPr/>
        </p:nvPicPr>
        <p:blipFill>
          <a:blip r:embed="rId4" cstate="print"/>
          <a:srcRect t="29688" r="92120" b="48549"/>
          <a:stretch>
            <a:fillRect/>
          </a:stretch>
        </p:blipFill>
        <p:spPr>
          <a:xfrm>
            <a:off x="2195736" y="1556792"/>
            <a:ext cx="792088" cy="936104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4" cstate="print"/>
          <a:srcRect t="73214" r="92120" b="6696"/>
          <a:stretch>
            <a:fillRect/>
          </a:stretch>
        </p:blipFill>
        <p:spPr>
          <a:xfrm>
            <a:off x="6372200" y="1556792"/>
            <a:ext cx="792088" cy="86409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804250" y="5661248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Base: 2013</a:t>
            </a:r>
            <a:endParaRPr lang="pt-BR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159224" y="1"/>
            <a:ext cx="6984776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prstClr val="white"/>
                </a:solidFill>
              </a:rPr>
              <a:t>Comparativo de preços do gás natural: Brasil x EUA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23728" y="6021289"/>
            <a:ext cx="41764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i="1" dirty="0" smtClean="0">
                <a:solidFill>
                  <a:srgbClr val="FF0000"/>
                </a:solidFill>
              </a:rPr>
              <a:t>COMPETITIVIDADE DO GN</a:t>
            </a:r>
            <a:endParaRPr lang="pt-BR" sz="1800" b="1" i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95538" y="5733257"/>
            <a:ext cx="2420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Fonte: Gás </a:t>
            </a:r>
            <a:r>
              <a:rPr lang="pt-BR" sz="1400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Energy</a:t>
            </a:r>
            <a:r>
              <a:rPr lang="pt-BR" sz="14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pt-BR" sz="14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63890" y="1196752"/>
            <a:ext cx="1594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US$/MMBTU</a:t>
            </a:r>
            <a:endParaRPr lang="pt-BR" sz="2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78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white"/>
                </a:solidFill>
              </a:rPr>
              <a:t>Relevância dos investimentos na indústria química americana </a:t>
            </a:r>
            <a:endParaRPr lang="pt-BR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6383" r="2798"/>
          <a:stretch>
            <a:fillRect/>
          </a:stretch>
        </p:blipFill>
        <p:spPr bwMode="auto">
          <a:xfrm>
            <a:off x="231996" y="1916832"/>
            <a:ext cx="5040560" cy="41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>
          <a:xfrm>
            <a:off x="5076056" y="1839360"/>
            <a:ext cx="3816424" cy="47525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Investimentos incrementais na Indústria Química da ordem de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US$ 72 bilhões até 2020</a:t>
            </a:r>
            <a:r>
              <a:rPr lang="pt-B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Criação </a:t>
            </a:r>
            <a:r>
              <a:rPr lang="pt-BR" dirty="0"/>
              <a:t>de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46 mil empregos </a:t>
            </a:r>
            <a:r>
              <a:rPr lang="pt-BR" dirty="0" smtClean="0"/>
              <a:t>na indústria química e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264 mil 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indiretos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Criação de 485 mil empregos diretos em construção civil e na indústria de bens de capital e cerca de 258 mil empregos indiretos durante a fase de investimentos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03651" y="6453389"/>
            <a:ext cx="3077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prstClr val="black"/>
                </a:solidFill>
              </a:rPr>
              <a:t>Fonte: ACC – American </a:t>
            </a:r>
            <a:r>
              <a:rPr lang="pt-BR" sz="1200" dirty="0" err="1" smtClean="0">
                <a:solidFill>
                  <a:prstClr val="black"/>
                </a:solidFill>
              </a:rPr>
              <a:t>Chemistry</a:t>
            </a:r>
            <a:r>
              <a:rPr lang="pt-BR" sz="1200" dirty="0" smtClean="0">
                <a:solidFill>
                  <a:prstClr val="black"/>
                </a:solidFill>
              </a:rPr>
              <a:t> </a:t>
            </a:r>
            <a:r>
              <a:rPr lang="pt-BR" sz="1200" dirty="0" err="1" smtClean="0">
                <a:solidFill>
                  <a:prstClr val="black"/>
                </a:solidFill>
              </a:rPr>
              <a:t>Council</a:t>
            </a:r>
            <a:endParaRPr lang="pt-BR" sz="1200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119675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Investimentos incrementais na química em razão do </a:t>
            </a:r>
            <a:r>
              <a:rPr lang="pt-BR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shale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gas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3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46"/>
          <p:cNvSpPr txBox="1">
            <a:spLocks noChangeArrowheads="1"/>
          </p:cNvSpPr>
          <p:nvPr/>
        </p:nvSpPr>
        <p:spPr bwMode="auto">
          <a:xfrm>
            <a:off x="4202448" y="6381328"/>
            <a:ext cx="1395412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pt-BR" sz="1200" i="1">
                <a:solidFill>
                  <a:prstClr val="black"/>
                </a:solidFill>
                <a:latin typeface="Arial" pitchFamily="34" charset="0"/>
                <a:cs typeface="+mn-cs"/>
              </a:rPr>
              <a:t>Fonte:  ABIQUIM.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51720" y="116632"/>
            <a:ext cx="7092280" cy="10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D472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 smtClean="0">
                <a:solidFill>
                  <a:srgbClr val="FFFFFF"/>
                </a:solidFill>
              </a:rPr>
              <a:t>Utilização do Gás Natural como Matéria-Prima na Indústria Química Brasileira</a:t>
            </a:r>
          </a:p>
        </p:txBody>
      </p:sp>
      <p:graphicFrame>
        <p:nvGraphicFramePr>
          <p:cNvPr id="8" name="Group 21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93022561"/>
              </p:ext>
            </p:extLst>
          </p:nvPr>
        </p:nvGraphicFramePr>
        <p:xfrm>
          <a:off x="422339" y="1209382"/>
          <a:ext cx="8424863" cy="493454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04825"/>
                <a:gridCol w="3239591"/>
                <a:gridCol w="4680447"/>
              </a:tblGrid>
              <a:tr h="23525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AIR LIQUIDE – SP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HIDROGÊNIO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</a:tr>
              <a:tr h="21513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AIR PRODUCTS – BA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 e HIDROGÊNIO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</a:tr>
              <a:tr h="21513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0000" marR="90000" marT="0" marB="0" anchor="ctr" horzOverflow="overflow">
                    <a:solidFill>
                      <a:srgbClr val="F9F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BANN – SP</a:t>
                      </a:r>
                    </a:p>
                  </a:txBody>
                  <a:tcPr marL="90000" marR="90000" marT="0" marB="0" anchor="ctr" horzOverflow="overflow">
                    <a:solidFill>
                      <a:srgbClr val="F9F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HIDROGÊNIO (</a:t>
                      </a: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paralisada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0000" marR="90000" marT="0" marB="0" anchor="ctr" horzOverflow="overflow">
                    <a:solidFill>
                      <a:srgbClr val="F9F999"/>
                    </a:solidFill>
                  </a:tcPr>
                </a:tc>
              </a:tr>
              <a:tr h="21513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BAYER – RJ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ISOCIANATOS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</a:tr>
              <a:tr h="21513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>
                    <a:solidFill>
                      <a:srgbClr val="F9F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BRASKEM  - BA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>
                    <a:solidFill>
                      <a:srgbClr val="F9F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HIDROGÊNIO (desativada)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0000" marR="90000" marT="0" marB="0" anchor="ctr" horzOverflow="overflow">
                    <a:solidFill>
                      <a:srgbClr val="F9F999"/>
                    </a:solidFill>
                  </a:tcPr>
                </a:tc>
              </a:tr>
              <a:tr h="21513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CABOT – SP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NEGRO DE CARBONO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</a:tr>
              <a:tr h="21513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CLARIANT – SP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HIDROGÊNIO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</a:tr>
              <a:tr h="21513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COLUMBIAN CHEMICALS – SP/BA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NEGRO DE CARBONO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</a:tr>
              <a:tr h="21513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COPENOR - BA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METANOL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</a:tr>
              <a:tr h="256261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>
                    <a:solidFill>
                      <a:srgbClr val="F9F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DOW BRASIL - BA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>
                    <a:solidFill>
                      <a:srgbClr val="F9F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CO e HIDROGÊNIO P/ ISOCIANATOS (fábrica desativada 2011)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>
                    <a:solidFill>
                      <a:srgbClr val="F9F999"/>
                    </a:solidFill>
                  </a:tcPr>
                </a:tc>
              </a:tr>
              <a:tr h="21513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ELEKEIROZ – BA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OXO-ÁLCOOOIS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</a:tr>
              <a:tr h="21513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EVONIK – ES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PERÓXIDO HIDROGÊNIO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</a:tr>
              <a:tr h="249259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13</a:t>
                      </a:r>
                    </a:p>
                  </a:txBody>
                  <a:tcPr marL="90000" marR="90000" marT="0" marB="0" anchor="ctr" horzOverflow="overflow">
                    <a:solidFill>
                      <a:srgbClr val="F9F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GPC QUÍMICA – RJ</a:t>
                      </a:r>
                    </a:p>
                  </a:txBody>
                  <a:tcPr marL="90000" marR="90000" marT="0" marB="0" anchor="ctr" horzOverflow="overflow">
                    <a:solidFill>
                      <a:srgbClr val="F9F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METANOL (paralisada em 2012, operando 30%)</a:t>
                      </a:r>
                    </a:p>
                  </a:txBody>
                  <a:tcPr marL="90000" marR="90000" marT="0" marB="0" anchor="ctr" horzOverflow="overflow">
                    <a:solidFill>
                      <a:srgbClr val="F9F999"/>
                    </a:solidFill>
                  </a:tcPr>
                </a:tc>
              </a:tr>
              <a:tr h="23385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LINDE – SP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HIDROGÊNIO (AINDA NÃO ESTÁ USANDO)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>
                    <a:solidFill>
                      <a:srgbClr val="92D050"/>
                    </a:solidFill>
                  </a:tcPr>
                </a:tc>
              </a:tr>
              <a:tr h="25486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ORION CARBONS - SP</a:t>
                      </a: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NEGRO DE CARBONO</a:t>
                      </a:r>
                    </a:p>
                  </a:txBody>
                  <a:tcPr marL="90000" marR="90000" marT="0" marB="0" anchor="ctr" horzOverflow="overflow"/>
                </a:tc>
              </a:tr>
              <a:tr h="25486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PAN-AMERICANA – RJ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CARBONATO DE POTÁSSIO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</a:tr>
              <a:tr h="25346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PERÓXIDOS DO BRASIL – PR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PERÓXIDO DE HIDROGÊNIO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</a:tr>
              <a:tr h="25346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PETROBRAS-FAFEN – BA/SE</a:t>
                      </a: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AMÔNIA e URÉIA</a:t>
                      </a:r>
                    </a:p>
                  </a:txBody>
                  <a:tcPr marL="90000" marR="90000" marT="0" marB="0" anchor="ctr" horzOverflow="overflow"/>
                </a:tc>
              </a:tr>
              <a:tr h="25346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UNIGEL – BA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all" normalizeH="0" baseline="0" dirty="0" smtClean="0">
                          <a:ln>
                            <a:noFill/>
                          </a:ln>
                          <a:effectLst/>
                        </a:rPr>
                        <a:t>cianetos, metacrilatos </a:t>
                      </a: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pt-BR" sz="1400" u="none" strike="noStrike" cap="all" normalizeH="0" baseline="0" dirty="0" smtClean="0">
                          <a:ln>
                            <a:noFill/>
                          </a:ln>
                          <a:effectLst/>
                        </a:rPr>
                        <a:t> policarbonatos </a:t>
                      </a:r>
                      <a:endParaRPr kumimoji="0" lang="pt-BR" sz="1400" b="1" i="0" u="none" strike="noStrike" cap="all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</a:tr>
              <a:tr h="25486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VALE FERTILIZANTES – PR/SP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AMÔNIA e URÉIA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/>
                </a:tc>
              </a:tr>
              <a:tr h="25486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WHITE MARTINS - RJ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HIDROGÊNIO (AINDA NÃO ESTÁ USANDO)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340E5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ctr" horzOverflow="overflow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2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4819" name="Imagem 4" descr="torre2.jpg"/>
          <p:cNvPicPr>
            <a:picLocks noChangeAspect="1"/>
          </p:cNvPicPr>
          <p:nvPr/>
        </p:nvPicPr>
        <p:blipFill>
          <a:blip r:embed="rId3" cstate="print"/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CaixaDeTexto 5"/>
          <p:cNvSpPr txBox="1">
            <a:spLocks noChangeArrowheads="1"/>
          </p:cNvSpPr>
          <p:nvPr/>
        </p:nvSpPr>
        <p:spPr bwMode="auto">
          <a:xfrm>
            <a:off x="2051050" y="0"/>
            <a:ext cx="70596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Lei do Gás – nº 11.909, de 04/03/2009, art. 58, parágrafo VII (previsão legal)</a:t>
            </a: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3810002" y="1114425"/>
            <a:ext cx="5300663" cy="5073651"/>
            <a:chOff x="3722657" y="1150660"/>
            <a:chExt cx="5570077" cy="4596651"/>
          </a:xfrm>
        </p:grpSpPr>
        <p:pic>
          <p:nvPicPr>
            <p:cNvPr id="3482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8307" t="7565" r="14948" b="77116"/>
            <a:stretch>
              <a:fillRect/>
            </a:stretch>
          </p:blipFill>
          <p:spPr bwMode="auto">
            <a:xfrm>
              <a:off x="3990595" y="1150660"/>
              <a:ext cx="5040560" cy="12165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48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8307" t="38396" r="14948" b="43555"/>
            <a:stretch>
              <a:fillRect/>
            </a:stretch>
          </p:blipFill>
          <p:spPr bwMode="auto">
            <a:xfrm>
              <a:off x="3722659" y="2210088"/>
              <a:ext cx="5570075" cy="12414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483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8307" t="62601" r="14948" b="4021"/>
            <a:stretch>
              <a:fillRect/>
            </a:stretch>
          </p:blipFill>
          <p:spPr bwMode="auto">
            <a:xfrm>
              <a:off x="3722657" y="3451509"/>
              <a:ext cx="5570075" cy="22958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5" name="Retângulo 14"/>
          <p:cNvSpPr/>
          <p:nvPr/>
        </p:nvSpPr>
        <p:spPr>
          <a:xfrm>
            <a:off x="107950" y="2349501"/>
            <a:ext cx="917575" cy="769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5" name="Grupo 16"/>
          <p:cNvGrpSpPr>
            <a:grpSpLocks/>
          </p:cNvGrpSpPr>
          <p:nvPr/>
        </p:nvGrpSpPr>
        <p:grpSpPr bwMode="auto">
          <a:xfrm>
            <a:off x="17463" y="1182696"/>
            <a:ext cx="4102100" cy="1755775"/>
            <a:chOff x="-900607" y="1228229"/>
            <a:chExt cx="4101123" cy="1755351"/>
          </a:xfrm>
        </p:grpSpPr>
        <p:pic>
          <p:nvPicPr>
            <p:cNvPr id="3482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21461" t="9587" r="24123" b="75552"/>
            <a:stretch>
              <a:fillRect/>
            </a:stretch>
          </p:blipFill>
          <p:spPr bwMode="auto">
            <a:xfrm>
              <a:off x="-900607" y="1228229"/>
              <a:ext cx="3811076" cy="8326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482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34175" t="22186" r="7268" b="60693"/>
            <a:stretch>
              <a:fillRect/>
            </a:stretch>
          </p:blipFill>
          <p:spPr bwMode="auto">
            <a:xfrm>
              <a:off x="-900607" y="2024332"/>
              <a:ext cx="4101123" cy="959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8" name="CaixaDeTexto 17"/>
          <p:cNvSpPr txBox="1"/>
          <p:nvPr/>
        </p:nvSpPr>
        <p:spPr>
          <a:xfrm>
            <a:off x="306389" y="3119439"/>
            <a:ext cx="3635375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1F497D"/>
                </a:solidFill>
                <a:latin typeface="Calibri"/>
              </a:rPr>
              <a:t>VII – estabelecer diretrizes para o uso do gás natural como matéria-prima em processos produtivos industriais, mediante a regulamentação de condições e critérios específicos, que visem a sua utilização eficiente e compatível com os mercados interno e externos.</a:t>
            </a:r>
          </a:p>
        </p:txBody>
      </p:sp>
      <p:cxnSp>
        <p:nvCxnSpPr>
          <p:cNvPr id="3" name="Conector de seta reta 2"/>
          <p:cNvCxnSpPr/>
          <p:nvPr/>
        </p:nvCxnSpPr>
        <p:spPr>
          <a:xfrm flipH="1" flipV="1">
            <a:off x="2601913" y="5462640"/>
            <a:ext cx="1457325" cy="37782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Gás Natural Matéria-Prima na</a:t>
            </a:r>
            <a:br>
              <a:rPr lang="pt-BR" dirty="0" smtClean="0"/>
            </a:br>
            <a:r>
              <a:rPr lang="pt-BR" dirty="0" smtClean="0"/>
              <a:t>Agenda do Plano Brasil Maior</a:t>
            </a:r>
            <a:endParaRPr lang="pt-BR" dirty="0"/>
          </a:p>
        </p:txBody>
      </p:sp>
      <p:sp>
        <p:nvSpPr>
          <p:cNvPr id="4" name="AutoShape 2" descr="data:image/jpeg;base64,/9j/4AAQSkZJRgABAQAAAQABAAD/2wCEAAkGBhAREBQUEhQVFRUUFxUUGBUVFhgXGhQXGBUVFxUXFxkXHSYgGRolHBcWHy8gIycpLCwsGB8xNTAqNSYrLCkBCQoKDgwOGg8PGjUkHyUsLykvNSwvKSw0KiopLC0pLCksLCkpLCwsKSksLCwpLCwpLCksLCksLCwsLCwsLCwsLP/AABEIAFYBRwMBIgACEQEDEQH/xAAcAAEAAwADAQEAAAAAAAAAAAAABQYHAQMEAgj/xABKEAABAwIDAwgECQgJBQAAAAABAAIDBBEFEiEGBzETIkFRYXGBkTVyobIUIzJSc4KSsbMzQmKTosHC0RYXJTZDVHSDwzRTY9Lh/8QAGgEBAAMBAQEAAAAAAAAAAAAAAAECAwQFBv/EADARAAICAQMDAgMGBwAAAAAAAAABAgMRBBIxEyFRQXEjMjMFFCJSYZFCcoGhscHh/9oADAMBAAIRAxEAPwDcUREAREQBERAEREAREQBERAEREAREQBERAEREAREQBERAEREAREQBERAEREAREQBERAEREAREQBERAEReTFcTjpoXSyEhjBckC5424DvUpNvCIbSWWetFT/61cN+fJ+rcvpm9LDSQOUeO0xusO/Ra/d7fyv8AYx+8VfmRbkXmoq+OZgfE9r2O4Oabgqszb0sOY5zS+S7SWn4t3EGxVI1yl2SLyshHllvRU3+tfDfnyfq3Kbwbamkq78hK15GpbqHAdZadbdqmVU4rLREboSeEyXRcKG2h2tpaHJy7iOUvlDWlx0tc6dGoVIxcnhF5SUVlk0iq+E7xaCpmbDE9+d97BzC0GwJ4nsBVnUyhKLxJYEZxn3i8nKKNxnaCnpGZ55AwHhfUuPU0DU+Cqcm+egBsGTkdeQD2F11aFU594orK2EO0mX5dVROGNc48GguNtdALlQGzu31FXP5OFzs9i7K5hBsLXN+HT1rx7S7e0UTpaV7ncrlLLBhIzPbzdeHSFWVc1lY7jqx27s9ibw/aWln+RIL/ADXc0+R/cpQFYXK5euh2wrKe2SUlvzX88e3UeBXn1ard8yOR61R+ZG1Is8wve0w2FREW/pxnMPsnUe1XHDNoKapHxMrH9gPOHe06hdiknwb16mqz5ZEki4RWOg5RQe0+2NLh4jNS5zRIXBuVpdq0Am9uHFRmEb0sOqp2QRSPzyEtbmjc0EgE2ue4qyhJrKRXck8ZLei4UNtNtdS4exjqlxaJHFrcrS4kgXOg6FCTfZEt45JpFUMI3pYdVTshifIXyHK0GNwBNieJ4aAq3I4uPIUk+DlFV9od4tBQzcjO9wflD7NYXWBva5HTopPZ3aSnroeVp3FzMxYbgtIcLXBB7x5qdrSzgjcs4JVF5cSxBlPDJLISGRtL3WFzZoubDpUDs/vGoa6bkYHPL8pdZ0bmizbX1PeFCi2solySeC0IuuedrGlz3BrWi5c4gADpJJ4KjV++jDI3ZWuklt+dGzm+BcRcdqmMJS4RDko8l9RVbZ3ePh9c4MilyyHhHIMjj6t9HeBVknnDGOc7g0Fx7gLlQ4tPDJTTWUdqKiDfRhP/AHJP1Tl2Qb4sJc4Dlntv0uieB52V+nPwV6kfJd0XRRV0c0Ykie17HahzSCD3ELvWZcIiIAq5vC9G1Hqj32qxqu7wvRtR6o99q1p+pH3Rld9OXszFtn8NbU1UULiWiR2UkWuNCdL9ysG22780MYlZIZIy4MOYAOaTwOmhGiruB4n8GqYpsubk3Zst7X0Ite2nFTW1+3ste1seQRRh2a2bMXHgLnQAC6+hsV3Vi4/L6nztfS6Ut3zehJbosTe2rfDc5JGF1ugOZbnDvBt5dSpWLH4+b6ST33LVd2Ox5pwaiRzHPe3I0McHBjb3N3DQuNhw4WWVYt+Xm+kk99yyplGV83Hwja2Mo0QUvLL2/dHmphLFOS8sa8McwWJLQctwdFQKGukglbLGS18ZDh4cQew6ghaHLvcY2lbHDC/lBG1gc8jKCGhubQknrVX2U2KqK6RpykQ3u+U6Ai/ODesnUacLqtU7Ixk7+C9ka5SiqeTeaabOxrvnNDvMArDt6OLcviD2g3bABEO/5T/abeC2jFa5lNTSSnRsTC77I0H3BYNsrROrMRha/nZ5eVf2gEyP+63iuHRRScrHwkdutk2o1rlnlLZaCsbm/KU72ONum2V1vEEjxX6MpqhsjGvabte0OB6wRcfesY3wYdydc2QDSaMH6zDld7Mvmr3urxflsPY0nnQExHuGrP2SPJW1fxKo2ldL8OyVRlG3OMvqa6ZziSGOdEwfNaw5dO8gnxVt2T3Tw1FLHNPLIDK3OGx5QGg8Lkg3NlW94uzklLWSOLTyUz3SMf0c43c2/QQSdOqy7tk95VTQtEZAmhHBjjZzB0hjursIPguqSnKldFnPHZG19VGg7KbthQVhmZKXsMbmZXNs4EkHiNCNOoLN95EmXF5yOIdGfJjFsWy+2VLXsJhJD22zRv0c2/T2jtCxreb6VqO9n4bVy6bdK1qznB0alRjUtnGSUZQPdhwriWhly1zdbjn5AR1jgoR1S1wu0g+KtUH91n+ufxwqnu+ja7E6YOAIL3AggEEcm/iCuN/ZtbU5R7YbOS6rc4ryjrK+DIQQQSCOBBsR3ELZsW3aUU1ywGF3XGdL9rTp5WVHxrdZWxXMWWdv6Jyv+ydD5rz+m0c0/s+6t5Sz7EdhW8evprDlOVaPzZed5OHOCumEb5KR9hUMfCfnDns8xqPJZNXUskTi2RjmOH5r2lp9q8MhUqTRtTqba+zf7mi77MWgqIKN8MjJG55dWOBtzG8erxWdU4kpH0tSOm07f9uVzXN/Z/aXTYK3Y1hGfZ+jnA/IzTMPqySO/iA816emvTSrZ2KzqtyN8pqhsjGvbq17Q4HsIBHsKxTfJWuqcSgpWalgYy3/AJJnD92TzKv26nGOXwqEuOsOaF31Dp+yWrO9iIziO0D6g6sY+SfuDTki+8HwUVR2Sk36HZY90UvJB7vocmNU7OOSaRl+vK2Rt/Yv0i5wHFfnLYb07D/qJf8AkWy7y8b+C4bO4Gz3jkmetJzb+AzHwVtSnKcURQ9sGzGZ4X4xitQWE2cJntI1syJhEY8bNH1lZdw+NZZp6Zx0kaJWj9JnNePIj7K9e4bBv+oqSPmwM8LPf/AFU5ZDheOk8GxVBP8AtScfDK/2LaWJbq16IyX4cT8s23br0ZWfQS+6Vju5T0qPoZf4VsW3JvhlX9BJ7pWO7lPSo+hl/hWNP0pGtv1Ynt3z7XvlqTRscRFDYyAf4khF7HrDRbTrJ6grDsducpTTMkrA58sjQ7IHFrYw4XDebYl1jqT09yzCoPL4o7NrytXY9xnt9y/UACm6TqhGMSK0rJOUjAN5e74Ya+Oanc7kZHWAJu6KQagB3EggGx4iy0HYXa11fhU3Km80LJI3n5w5Mljz2kce0FerfFTh+EzE/mOjeOwh4H3ErPNztSQa9nQ6lc7xbmAPk4pnqVZfKHyWYXqVfYPBoquuggmvkfmvlOU6RuIsejUBXzb7dJTUtHJUUz5AYgHOY92cObcA2Nrgi9+rRUHYfG46OtgqJQ4sjzEhoBOrC0WBI6SrrtvvXbXwGlpIZBypa1zn2uRcHIxrSdSQFvZ1N628GUNmx55G4rF5G1U1PcmN8ZlDehr2kAkdVwde4LbVme6LYGajz1NS3JJI3IyM2uxlwXF1uDiQNOiy0xcWoac3g6qU1DucoiLA2Cru8L0bUeqPfarEq5vD9GVHqj32rWn6kfdGV305ezMc2UomTVsEcjczHvs5uuosepXreBsHRw0b54Gcm6MtJAJIcCQCCCTrre6znC8TdTzMmZlLozmAdex0I1se1Su0e3tXWsEchY1lwcjBbMRwuSST12Xv3V2SujKD7ep4FNlcapRku5I7rMYkirmwgnk5g4FvRmAzNcB0HSyqmLH4+b6SX33K97rNlZTUCqkaWxsDsmYWL3O0uB80C+vWqHi7vj5vpJPfcorcXfLb4RM1JUR3eWXHH9gI48Njq4S/NkjfI1xuCHAXLdLixK8O7PHXU9cxhceTn+LcL6ZvzD3308Vq+F0TZ8LiidwkpmsP1owF+f3Z4ZLcHxP8nMd/MLnon14zrmdN0FTKFkTXt8OL8nSMhB1nfr6jLE+3KFmGze0klDMZY2Mc4tLBnvYAkEkWI10svdt5tMK2pa9p5jY2NHeRmk/aNvqrQ93Wx9MaCN88Mcj5byXe0OIaTzQCeiwv4qq26ehKa5Je7UX5g+DONqdtpsQbGJWRt5MkgszX5wAINydNB5Kd3OYvydW+EnSZlx67NfdLloOPbEUclNM2OniY8sdlc1jQQ6122IHWsLwXFDTVEUw4xPa49wNnjyJHiphKF9UoQWBOM6bYzk8n6Tq6KOVhZIxr2ni1wBB8Csv293YQQwSVFKSzkxmdETdpb05SdQRxtw7l4cX3nVlPX1DY3skiD+ax4uAMrfkltiB09Kitpd51XWQmEtZFG75eS5LhxsSeAXPTp74NNPsb3X0zTTXcitjcSfBX072m15GsNulryGuB8x5Bezeb6VqO9n4bV692myktVVxzOaRBC4PLzwe4ata3r11PVbtXj3nH+1ajvj/Dau3dF39vBy7ZKjv5LJB/dZ/rn8cKq7ufStL67vcepiPG2DZ8wBpLi4ku0sPjgfFUugr3wStkjNnMJIPeCPuJXPTNWQtUO7y1/XBtanCVbl4TP01VYpDF8t4B6uJ8goio2sHCNni7+QWJ/wBOKsdMf2P/AKrrs3iD56Zkj7ZnZr2Fho4gaL477W+/6Wve8RTeOzyz6DRz018tsct/qWGvn+EjLMGvb80tBA7gqxiO7qmluYi6I9nOb5HUeBVlpKWR/wAlpPcNPNTVLs8/i9wHYNT58F8xp46+2e6pv3fH9zs1FWmaxNIxbE939bDq1omb1xG5+ydfK60DZjBjU7OPgI5zhPYHiHtkc5vHgcwCjt9TnU0NM2J72CR8gfZxGYBrbA26FZtz5vhEPrS/iOX3Oiq1NdSnqGs/p/v/AIeD0qo2tV5xj1Mt2I2sNLQYjHeznxtdGP03/Eut22c0/VV33E4LkpZqgjWV4jaf0Ix/7E/ZWYbc4T8FxGoiA05QuYOtsnObb7Vl+iNkcI+C0NPD0sjbm9Yi7/aSvWvaUMr+IzpTcsP0MI2G9Ow/6ib/AJFZt+2N5poKUHSNpmeP0nc1gPgCfFVjYdwGOw68Kib7pV0VMpxXGDY3FROGjsiabA/YaStmvibn6IzT/BjyyS2V3sSYfStp46eJwaXOLnPcC4uJJJAHcPBQO121BxGo5d0bY3FjWEMcSHZb2OvTYgeAX6VbgtMP8GL9W3w6FSt7uzcTsMfJHGxroHNlu1oHN+S/gOFnX8FjXdDfxyaTqlsxk+aLGvhWzUjybubTSxP9aNpafMWPiqHuV9Kj6GX72rjYHHLUGJ0pPyqd87NekNyyezKfBc7lD/ao+hl/gV9u2M0V3bpQZX8WYaTFJM2nI1Wc9wlD/d1X6ejkDgCNQdQesHULJd8Wwckj/htO0vOUNmY0XNmjmyADjpobdQPWorZDfO+lp2wVERmEYysexwDso4NcDobaC6znF3QTjyXg1VJqXBd989aGYU9pOsj42Dt52Y+xpVG3O0RLcQlto2nMfi4Odbyb7VC7U7V1eN1McccRs24jhZzjc8XvPC/bwAC13ZvZQYdhUkRIMjo5XyuHAvMZFh2AAAd1+lH8Ova+WF+OzcuEYnu7wyKpxGnimaHxvzZmkkXtGSOGvEBWXexsDBQ8lNTNLYpCY3MJLgx1rtIJ1sQDp2KE3UH+1qX6/wCE5bXvIwX4VhlQwC7mt5VnrR863iAR4rS2xwtXgpXDdW/JG7odonVWHhr3F0kDuSJOpLbXjJ8NPqq8rAtymOiHEDCTzalhaNfz2c5vszBb6FyXx2zZ0Uy3ROURFibBdVVSskaWPaHNPFrhcHvBXaiAiv6K0P8Alof1bf5L7h2dpGG7aeEHrEbf5KSXFlbfLyU2R8HACjH7L0RJJpoSTckmNupPEnRSq4soUmuGS4p8o+IoWsaGtADWgAAaAAcAAo+bZmje4udTwlziSSY2kkniSbcVJrlFJrgOKfKIj+idD/loP1bf5KThia0BrQA0AAAaAAcAAvuy5Ryb5YUUuEcFRTtk6Em5poCTr+Tbr7FLLhE2uCWk+SKqtlqKUASU8LgAALsboBoACOheSLYDDGuuKWK/a2/sOisFksrdSa7ZK7I+D4iia0BrQGgaAAWAHYAobH8ApXxzSPgic8scc7mNLrhpsbkcQpxdFdTcpG9l7ZmubfquCFnJyw9vJdJZWTHo6dmTLlbl+bbTr4LupcDjkNmQNcexgP3BX7DdhKeMDPeQi3ytG/ZH7yVYIaZrBZoDR1AWC8Gr7OvfeU2vZs9OzVVfwxz7ooVDu4a7WSKFg6socfZorRhuylNC0BrAbcAeA6dGjQKZAQBepDR1x+bMv5m3/k4pXSb7dvZYPlrANALDsX2lkXUljgxPFiOD09RlE8UcuW9s7Q61+NrrtoqGOFgZExsbBezWANAubmwHavQinJGCOq9n6SWTlJYInvFue5jXOFtRqR0L32X0iAiY9laFrs7aaEO1OYRtB5wIdrbpufMr6o9mKOF4fFTwseODmxtaRcWNiBopNcqdzGEcLrnga9pa9oc1wILSLgg8QQeIXYuVBJERbJ0LL5aaBtwWm0bRdrhZzTpwI4hdtDs5SQPzwwRRvsRmYxrTY8RcDgpJFOX5IwjgqExDYnDp3ZpaWFzjxdkAJ7yLXU4iJtcBpPk8GF4FTUwtBDHEDxyNAv3kalex8YcCCLgixB6QeIX1ZcqMtjBF0my9FE8Pip4WPbwc2NrSLi2hA6lJObfQr6RMtjBEQbJ0LHBzKaBrmkFrmxtBaRwIIGilgubIjeRhIIiIS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37314" y="-137157"/>
            <a:ext cx="269024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210" tIns="41605" rIns="83210" bIns="41605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hAREBQUEhQVFRUUFxUUGBUVFhgXGhQXGBUVFxUXFxkXHSYgGRolHBcWHy8gIycpLCwsGB8xNTAqNSYrLCkBCQoKDgwOGg8PGjUkHyUsLykvNSwvKSw0KiopLC0pLCksLCkpLCwsKSksLCwpLCwpLCksLCksLCwsLCwsLCwsLP/AABEIAFYBRwMBIgACEQEDEQH/xAAcAAEAAwADAQEAAAAAAAAAAAAABQYHAQMEAgj/xABKEAABAwIDAwgECQgJBQAAAAABAAIDBBEFEiEGBzETIkFRYXGBkTVyobIUIzJSc4KSsbMzQmKTosHC0RYXJTZDVHSDwzRTY9Lh/8QAGgEBAAMBAQEAAAAAAAAAAAAAAAECAwQFBv/EADARAAICAQMDAgMGBwAAAAAAAAABAgMRBBIxEyFRQXEjMjMFFCJSYZFCcoGhscHh/9oADAMBAAIRAxEAPwDcUREAREQBERAEREAREQBERAEREAREQBERAEREAREQBERAEREAREQBERAEREAREQBERAEREAREQBERAEReTFcTjpoXSyEhjBckC5424DvUpNvCIbSWWetFT/61cN+fJ+rcvpm9LDSQOUeO0xusO/Ra/d7fyv8AYx+8VfmRbkXmoq+OZgfE9r2O4Oabgqszb0sOY5zS+S7SWn4t3EGxVI1yl2SLyshHllvRU3+tfDfnyfq3Kbwbamkq78hK15GpbqHAdZadbdqmVU4rLREboSeEyXRcKG2h2tpaHJy7iOUvlDWlx0tc6dGoVIxcnhF5SUVlk0iq+E7xaCpmbDE9+d97BzC0GwJ4nsBVnUyhKLxJYEZxn3i8nKKNxnaCnpGZ55AwHhfUuPU0DU+Cqcm+egBsGTkdeQD2F11aFU594orK2EO0mX5dVROGNc48GguNtdALlQGzu31FXP5OFzs9i7K5hBsLXN+HT1rx7S7e0UTpaV7ncrlLLBhIzPbzdeHSFWVc1lY7jqx27s9ibw/aWln+RIL/ADXc0+R/cpQFYXK5euh2wrKe2SUlvzX88e3UeBXn1ard8yOR61R+ZG1Is8wve0w2FREW/pxnMPsnUe1XHDNoKapHxMrH9gPOHe06hdiknwb16mqz5ZEki4RWOg5RQe0+2NLh4jNS5zRIXBuVpdq0Am9uHFRmEb0sOqp2QRSPzyEtbmjc0EgE2ue4qyhJrKRXck8ZLei4UNtNtdS4exjqlxaJHFrcrS4kgXOg6FCTfZEt45JpFUMI3pYdVTshifIXyHK0GNwBNieJ4aAq3I4uPIUk+DlFV9od4tBQzcjO9wflD7NYXWBva5HTopPZ3aSnroeVp3FzMxYbgtIcLXBB7x5qdrSzgjcs4JVF5cSxBlPDJLISGRtL3WFzZoubDpUDs/vGoa6bkYHPL8pdZ0bmizbX1PeFCi2solySeC0IuuedrGlz3BrWi5c4gADpJJ4KjV++jDI3ZWuklt+dGzm+BcRcdqmMJS4RDko8l9RVbZ3ePh9c4MilyyHhHIMjj6t9HeBVknnDGOc7g0Fx7gLlQ4tPDJTTWUdqKiDfRhP/AHJP1Tl2Qb4sJc4Dlntv0uieB52V+nPwV6kfJd0XRRV0c0Ykie17HahzSCD3ELvWZcIiIAq5vC9G1Hqj32qxqu7wvRtR6o99q1p+pH3Rld9OXszFtn8NbU1UULiWiR2UkWuNCdL9ysG22780MYlZIZIy4MOYAOaTwOmhGiruB4n8GqYpsubk3Zst7X0Ite2nFTW1+3ste1seQRRh2a2bMXHgLnQAC6+hsV3Vi4/L6nztfS6Ut3zehJbosTe2rfDc5JGF1ugOZbnDvBt5dSpWLH4+b6ST33LVd2Ox5pwaiRzHPe3I0McHBjb3N3DQuNhw4WWVYt+Xm+kk99yyplGV83Hwja2Mo0QUvLL2/dHmphLFOS8sa8McwWJLQctwdFQKGukglbLGS18ZDh4cQew6ghaHLvcY2lbHDC/lBG1gc8jKCGhubQknrVX2U2KqK6RpykQ3u+U6Ai/ODesnUacLqtU7Ixk7+C9ka5SiqeTeaabOxrvnNDvMArDt6OLcviD2g3bABEO/5T/abeC2jFa5lNTSSnRsTC77I0H3BYNsrROrMRha/nZ5eVf2gEyP+63iuHRRScrHwkdutk2o1rlnlLZaCsbm/KU72ONum2V1vEEjxX6MpqhsjGvabte0OB6wRcfesY3wYdydc2QDSaMH6zDld7Mvmr3urxflsPY0nnQExHuGrP2SPJW1fxKo2ldL8OyVRlG3OMvqa6ZziSGOdEwfNaw5dO8gnxVt2T3Tw1FLHNPLIDK3OGx5QGg8Lkg3NlW94uzklLWSOLTyUz3SMf0c43c2/QQSdOqy7tk95VTQtEZAmhHBjjZzB0hjursIPguqSnKldFnPHZG19VGg7KbthQVhmZKXsMbmZXNs4EkHiNCNOoLN95EmXF5yOIdGfJjFsWy+2VLXsJhJD22zRv0c2/T2jtCxreb6VqO9n4bVy6bdK1qznB0alRjUtnGSUZQPdhwriWhly1zdbjn5AR1jgoR1S1wu0g+KtUH91n+ufxwqnu+ja7E6YOAIL3AggEEcm/iCuN/ZtbU5R7YbOS6rc4ryjrK+DIQQQSCOBBsR3ELZsW3aUU1ywGF3XGdL9rTp5WVHxrdZWxXMWWdv6Jyv+ydD5rz+m0c0/s+6t5Sz7EdhW8evprDlOVaPzZed5OHOCumEb5KR9hUMfCfnDns8xqPJZNXUskTi2RjmOH5r2lp9q8MhUqTRtTqba+zf7mi77MWgqIKN8MjJG55dWOBtzG8erxWdU4kpH0tSOm07f9uVzXN/Z/aXTYK3Y1hGfZ+jnA/IzTMPqySO/iA816emvTSrZ2KzqtyN8pqhsjGvbq17Q4HsIBHsKxTfJWuqcSgpWalgYy3/AJJnD92TzKv26nGOXwqEuOsOaF31Dp+yWrO9iIziO0D6g6sY+SfuDTki+8HwUVR2Sk36HZY90UvJB7vocmNU7OOSaRl+vK2Rt/Yv0i5wHFfnLYb07D/qJf8AkWy7y8b+C4bO4Gz3jkmetJzb+AzHwVtSnKcURQ9sGzGZ4X4xitQWE2cJntI1syJhEY8bNH1lZdw+NZZp6Zx0kaJWj9JnNePIj7K9e4bBv+oqSPmwM8LPf/AFU5ZDheOk8GxVBP8AtScfDK/2LaWJbq16IyX4cT8s23br0ZWfQS+6Vju5T0qPoZf4VsW3JvhlX9BJ7pWO7lPSo+hl/hWNP0pGtv1Ynt3z7XvlqTRscRFDYyAf4khF7HrDRbTrJ6grDsducpTTMkrA58sjQ7IHFrYw4XDebYl1jqT09yzCoPL4o7NrytXY9xnt9y/UACm6TqhGMSK0rJOUjAN5e74Ya+Oanc7kZHWAJu6KQagB3EggGx4iy0HYXa11fhU3Km80LJI3n5w5Mljz2kce0FerfFTh+EzE/mOjeOwh4H3ErPNztSQa9nQ6lc7xbmAPk4pnqVZfKHyWYXqVfYPBoquuggmvkfmvlOU6RuIsejUBXzb7dJTUtHJUUz5AYgHOY92cObcA2Nrgi9+rRUHYfG46OtgqJQ4sjzEhoBOrC0WBI6SrrtvvXbXwGlpIZBypa1zn2uRcHIxrSdSQFvZ1N628GUNmx55G4rF5G1U1PcmN8ZlDehr2kAkdVwde4LbVme6LYGajz1NS3JJI3IyM2uxlwXF1uDiQNOiy0xcWoac3g6qU1DucoiLA2Cru8L0bUeqPfarEq5vD9GVHqj32rWn6kfdGV305ezMc2UomTVsEcjczHvs5uuosepXreBsHRw0b54Gcm6MtJAJIcCQCCCTrre6znC8TdTzMmZlLozmAdex0I1se1Su0e3tXWsEchY1lwcjBbMRwuSST12Xv3V2SujKD7ep4FNlcapRku5I7rMYkirmwgnk5g4FvRmAzNcB0HSyqmLH4+b6SX33K97rNlZTUCqkaWxsDsmYWL3O0uB80C+vWqHi7vj5vpJPfcorcXfLb4RM1JUR3eWXHH9gI48Njq4S/NkjfI1xuCHAXLdLixK8O7PHXU9cxhceTn+LcL6ZvzD3308Vq+F0TZ8LiidwkpmsP1owF+f3Z4ZLcHxP8nMd/MLnon14zrmdN0FTKFkTXt8OL8nSMhB1nfr6jLE+3KFmGze0klDMZY2Mc4tLBnvYAkEkWI10svdt5tMK2pa9p5jY2NHeRmk/aNvqrQ93Wx9MaCN88Mcj5byXe0OIaTzQCeiwv4qq26ehKa5Je7UX5g+DONqdtpsQbGJWRt5MkgszX5wAINydNB5Kd3OYvydW+EnSZlx67NfdLloOPbEUclNM2OniY8sdlc1jQQ6122IHWsLwXFDTVEUw4xPa49wNnjyJHiphKF9UoQWBOM6bYzk8n6Tq6KOVhZIxr2ni1wBB8Csv293YQQwSVFKSzkxmdETdpb05SdQRxtw7l4cX3nVlPX1DY3skiD+ax4uAMrfkltiB09Kitpd51XWQmEtZFG75eS5LhxsSeAXPTp74NNPsb3X0zTTXcitjcSfBX072m15GsNulryGuB8x5Bezeb6VqO9n4bV692myktVVxzOaRBC4PLzwe4ata3r11PVbtXj3nH+1ajvj/Dau3dF39vBy7ZKjv5LJB/dZ/rn8cKq7ufStL67vcepiPG2DZ8wBpLi4ku0sPjgfFUugr3wStkjNnMJIPeCPuJXPTNWQtUO7y1/XBtanCVbl4TP01VYpDF8t4B6uJ8goio2sHCNni7+QWJ/wBOKsdMf2P/AKrrs3iD56Zkj7ZnZr2Fho4gaL477W+/6Wve8RTeOzyz6DRz018tsct/qWGvn+EjLMGvb80tBA7gqxiO7qmluYi6I9nOb5HUeBVlpKWR/wAlpPcNPNTVLs8/i9wHYNT58F8xp46+2e6pv3fH9zs1FWmaxNIxbE939bDq1omb1xG5+ydfK60DZjBjU7OPgI5zhPYHiHtkc5vHgcwCjt9TnU0NM2J72CR8gfZxGYBrbA26FZtz5vhEPrS/iOX3Oiq1NdSnqGs/p/v/AIeD0qo2tV5xj1Mt2I2sNLQYjHeznxtdGP03/Eut22c0/VV33E4LkpZqgjWV4jaf0Ix/7E/ZWYbc4T8FxGoiA05QuYOtsnObb7Vl+iNkcI+C0NPD0sjbm9Yi7/aSvWvaUMr+IzpTcsP0MI2G9Ow/6ib/AJFZt+2N5poKUHSNpmeP0nc1gPgCfFVjYdwGOw68Kib7pV0VMpxXGDY3FROGjsiabA/YaStmvibn6IzT/BjyyS2V3sSYfStp46eJwaXOLnPcC4uJJJAHcPBQO121BxGo5d0bY3FjWEMcSHZb2OvTYgeAX6VbgtMP8GL9W3w6FSt7uzcTsMfJHGxroHNlu1oHN+S/gOFnX8FjXdDfxyaTqlsxk+aLGvhWzUjybubTSxP9aNpafMWPiqHuV9Kj6GX72rjYHHLUGJ0pPyqd87NekNyyezKfBc7lD/ao+hl/gV9u2M0V3bpQZX8WYaTFJM2nI1Wc9wlD/d1X6ejkDgCNQdQesHULJd8Wwckj/htO0vOUNmY0XNmjmyADjpobdQPWorZDfO+lp2wVERmEYysexwDso4NcDobaC6znF3QTjyXg1VJqXBd989aGYU9pOsj42Dt52Y+xpVG3O0RLcQlto2nMfi4Odbyb7VC7U7V1eN1McccRs24jhZzjc8XvPC/bwAC13ZvZQYdhUkRIMjo5XyuHAvMZFh2AAAd1+lH8Ova+WF+OzcuEYnu7wyKpxGnimaHxvzZmkkXtGSOGvEBWXexsDBQ8lNTNLYpCY3MJLgx1rtIJ1sQDp2KE3UH+1qX6/wCE5bXvIwX4VhlQwC7mt5VnrR863iAR4rS2xwtXgpXDdW/JG7odonVWHhr3F0kDuSJOpLbXjJ8NPqq8rAtymOiHEDCTzalhaNfz2c5vszBb6FyXx2zZ0Uy3ROURFibBdVVSskaWPaHNPFrhcHvBXaiAiv6K0P8Alof1bf5L7h2dpGG7aeEHrEbf5KSXFlbfLyU2R8HACjH7L0RJJpoSTckmNupPEnRSq4soUmuGS4p8o+IoWsaGtADWgAAaAAcAAo+bZmje4udTwlziSSY2kkniSbcVJrlFJrgOKfKIj+idD/loP1bf5KThia0BrQA0AAAaAAcAAvuy5Ryb5YUUuEcFRTtk6Em5poCTr+Tbr7FLLhE2uCWk+SKqtlqKUASU8LgAALsboBoACOheSLYDDGuuKWK/a2/sOisFksrdSa7ZK7I+D4iia0BrQGgaAAWAHYAobH8ApXxzSPgic8scc7mNLrhpsbkcQpxdFdTcpG9l7ZmubfquCFnJyw9vJdJZWTHo6dmTLlbl+bbTr4LupcDjkNmQNcexgP3BX7DdhKeMDPeQi3ytG/ZH7yVYIaZrBZoDR1AWC8Gr7OvfeU2vZs9OzVVfwxz7ooVDu4a7WSKFg6socfZorRhuylNC0BrAbcAeA6dGjQKZAQBepDR1x+bMv5m3/k4pXSb7dvZYPlrANALDsX2lkXUljgxPFiOD09RlE8UcuW9s7Q61+NrrtoqGOFgZExsbBezWANAubmwHavQinJGCOq9n6SWTlJYInvFue5jXOFtRqR0L32X0iAiY9laFrs7aaEO1OYRtB5wIdrbpufMr6o9mKOF4fFTwseODmxtaRcWNiBopNcqdzGEcLrnga9pa9oc1wILSLgg8QQeIXYuVBJERbJ0LL5aaBtwWm0bRdrhZzTpwI4hdtDs5SQPzwwRRvsRmYxrTY8RcDgpJFOX5IwjgqExDYnDp3ZpaWFzjxdkAJ7yLXU4iJtcBpPk8GF4FTUwtBDHEDxyNAv3kalex8YcCCLgixB6QeIX1ZcqMtjBF0my9FE8Pip4WPbwc2NrSLi2hA6lJObfQr6RMtjBEQbJ0LHBzKaBrmkFrmxtBaRwIIGilgubIjeRhIIiIS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271826" y="7539"/>
            <a:ext cx="269024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210" tIns="41605" rIns="83210" bIns="41605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hAREBQUEhQVFRUUFxUUGBUVFhgXGhQXGBUVFxUXFxkXHSYgGRolHBcWHy8gIycpLCwsGB8xNTAqNSYrLCkBCQoKDgwOGg8PGjUkHyUsLykvNSwvKSw0KiopLC0pLCksLCkpLCwsKSksLCwpLCwpLCksLCksLCwsLCwsLCwsLP/AABEIAFYBRwMBIgACEQEDEQH/xAAcAAEAAwADAQEAAAAAAAAAAAAABQYHAQMEAgj/xABKEAABAwIDAwgECQgJBQAAAAABAAIDBBEFEiEGBzETIkFRYXGBkTVyobIUIzJSc4KSsbMzQmKTosHC0RYXJTZDVHSDwzRTY9Lh/8QAGgEBAAMBAQEAAAAAAAAAAAAAAAECAwQFBv/EADARAAICAQMDAgMGBwAAAAAAAAABAgMRBBIxEyFRQXEjMjMFFCJSYZFCcoGhscHh/9oADAMBAAIRAxEAPwDcUREAREQBERAEREAREQBERAEREAREQBERAEREAREQBERAEREAREQBERAEREAREQBERAEREAREQBERAEReTFcTjpoXSyEhjBckC5424DvUpNvCIbSWWetFT/61cN+fJ+rcvpm9LDSQOUeO0xusO/Ra/d7fyv8AYx+8VfmRbkXmoq+OZgfE9r2O4Oabgqszb0sOY5zS+S7SWn4t3EGxVI1yl2SLyshHllvRU3+tfDfnyfq3Kbwbamkq78hK15GpbqHAdZadbdqmVU4rLREboSeEyXRcKG2h2tpaHJy7iOUvlDWlx0tc6dGoVIxcnhF5SUVlk0iq+E7xaCpmbDE9+d97BzC0GwJ4nsBVnUyhKLxJYEZxn3i8nKKNxnaCnpGZ55AwHhfUuPU0DU+Cqcm+egBsGTkdeQD2F11aFU594orK2EO0mX5dVROGNc48GguNtdALlQGzu31FXP5OFzs9i7K5hBsLXN+HT1rx7S7e0UTpaV7ncrlLLBhIzPbzdeHSFWVc1lY7jqx27s9ibw/aWln+RIL/ADXc0+R/cpQFYXK5euh2wrKe2SUlvzX88e3UeBXn1ard8yOR61R+ZG1Is8wve0w2FREW/pxnMPsnUe1XHDNoKapHxMrH9gPOHe06hdiknwb16mqz5ZEki4RWOg5RQe0+2NLh4jNS5zRIXBuVpdq0Am9uHFRmEb0sOqp2QRSPzyEtbmjc0EgE2ue4qyhJrKRXck8ZLei4UNtNtdS4exjqlxaJHFrcrS4kgXOg6FCTfZEt45JpFUMI3pYdVTshifIXyHK0GNwBNieJ4aAq3I4uPIUk+DlFV9od4tBQzcjO9wflD7NYXWBva5HTopPZ3aSnroeVp3FzMxYbgtIcLXBB7x5qdrSzgjcs4JVF5cSxBlPDJLISGRtL3WFzZoubDpUDs/vGoa6bkYHPL8pdZ0bmizbX1PeFCi2solySeC0IuuedrGlz3BrWi5c4gADpJJ4KjV++jDI3ZWuklt+dGzm+BcRcdqmMJS4RDko8l9RVbZ3ePh9c4MilyyHhHIMjj6t9HeBVknnDGOc7g0Fx7gLlQ4tPDJTTWUdqKiDfRhP/AHJP1Tl2Qb4sJc4Dlntv0uieB52V+nPwV6kfJd0XRRV0c0Ykie17HahzSCD3ELvWZcIiIAq5vC9G1Hqj32qxqu7wvRtR6o99q1p+pH3Rld9OXszFtn8NbU1UULiWiR2UkWuNCdL9ysG22780MYlZIZIy4MOYAOaTwOmhGiruB4n8GqYpsubk3Zst7X0Ite2nFTW1+3ste1seQRRh2a2bMXHgLnQAC6+hsV3Vi4/L6nztfS6Ut3zehJbosTe2rfDc5JGF1ugOZbnDvBt5dSpWLH4+b6ST33LVd2Ox5pwaiRzHPe3I0McHBjb3N3DQuNhw4WWVYt+Xm+kk99yyplGV83Hwja2Mo0QUvLL2/dHmphLFOS8sa8McwWJLQctwdFQKGukglbLGS18ZDh4cQew6ghaHLvcY2lbHDC/lBG1gc8jKCGhubQknrVX2U2KqK6RpykQ3u+U6Ai/ODesnUacLqtU7Ixk7+C9ka5SiqeTeaabOxrvnNDvMArDt6OLcviD2g3bABEO/5T/abeC2jFa5lNTSSnRsTC77I0H3BYNsrROrMRha/nZ5eVf2gEyP+63iuHRRScrHwkdutk2o1rlnlLZaCsbm/KU72ONum2V1vEEjxX6MpqhsjGvabte0OB6wRcfesY3wYdydc2QDSaMH6zDld7Mvmr3urxflsPY0nnQExHuGrP2SPJW1fxKo2ldL8OyVRlG3OMvqa6ZziSGOdEwfNaw5dO8gnxVt2T3Tw1FLHNPLIDK3OGx5QGg8Lkg3NlW94uzklLWSOLTyUz3SMf0c43c2/QQSdOqy7tk95VTQtEZAmhHBjjZzB0hjursIPguqSnKldFnPHZG19VGg7KbthQVhmZKXsMbmZXNs4EkHiNCNOoLN95EmXF5yOIdGfJjFsWy+2VLXsJhJD22zRv0c2/T2jtCxreb6VqO9n4bVy6bdK1qznB0alRjUtnGSUZQPdhwriWhly1zdbjn5AR1jgoR1S1wu0g+KtUH91n+ufxwqnu+ja7E6YOAIL3AggEEcm/iCuN/ZtbU5R7YbOS6rc4ryjrK+DIQQQSCOBBsR3ELZsW3aUU1ywGF3XGdL9rTp5WVHxrdZWxXMWWdv6Jyv+ydD5rz+m0c0/s+6t5Sz7EdhW8evprDlOVaPzZed5OHOCumEb5KR9hUMfCfnDns8xqPJZNXUskTi2RjmOH5r2lp9q8MhUqTRtTqba+zf7mi77MWgqIKN8MjJG55dWOBtzG8erxWdU4kpH0tSOm07f9uVzXN/Z/aXTYK3Y1hGfZ+jnA/IzTMPqySO/iA816emvTSrZ2KzqtyN8pqhsjGvbq17Q4HsIBHsKxTfJWuqcSgpWalgYy3/AJJnD92TzKv26nGOXwqEuOsOaF31Dp+yWrO9iIziO0D6g6sY+SfuDTki+8HwUVR2Sk36HZY90UvJB7vocmNU7OOSaRl+vK2Rt/Yv0i5wHFfnLYb07D/qJf8AkWy7y8b+C4bO4Gz3jkmetJzb+AzHwVtSnKcURQ9sGzGZ4X4xitQWE2cJntI1syJhEY8bNH1lZdw+NZZp6Zx0kaJWj9JnNePIj7K9e4bBv+oqSPmwM8LPf/AFU5ZDheOk8GxVBP8AtScfDK/2LaWJbq16IyX4cT8s23br0ZWfQS+6Vju5T0qPoZf4VsW3JvhlX9BJ7pWO7lPSo+hl/hWNP0pGtv1Ynt3z7XvlqTRscRFDYyAf4khF7HrDRbTrJ6grDsducpTTMkrA58sjQ7IHFrYw4XDebYl1jqT09yzCoPL4o7NrytXY9xnt9y/UACm6TqhGMSK0rJOUjAN5e74Ya+Oanc7kZHWAJu6KQagB3EggGx4iy0HYXa11fhU3Km80LJI3n5w5Mljz2kce0FerfFTh+EzE/mOjeOwh4H3ErPNztSQa9nQ6lc7xbmAPk4pnqVZfKHyWYXqVfYPBoquuggmvkfmvlOU6RuIsejUBXzb7dJTUtHJUUz5AYgHOY92cObcA2Nrgi9+rRUHYfG46OtgqJQ4sjzEhoBOrC0WBI6SrrtvvXbXwGlpIZBypa1zn2uRcHIxrSdSQFvZ1N628GUNmx55G4rF5G1U1PcmN8ZlDehr2kAkdVwde4LbVme6LYGajz1NS3JJI3IyM2uxlwXF1uDiQNOiy0xcWoac3g6qU1DucoiLA2Cru8L0bUeqPfarEq5vD9GVHqj32rWn6kfdGV305ezMc2UomTVsEcjczHvs5uuosepXreBsHRw0b54Gcm6MtJAJIcCQCCCTrre6znC8TdTzMmZlLozmAdex0I1se1Su0e3tXWsEchY1lwcjBbMRwuSST12Xv3V2SujKD7ep4FNlcapRku5I7rMYkirmwgnk5g4FvRmAzNcB0HSyqmLH4+b6SX33K97rNlZTUCqkaWxsDsmYWL3O0uB80C+vWqHi7vj5vpJPfcorcXfLb4RM1JUR3eWXHH9gI48Njq4S/NkjfI1xuCHAXLdLixK8O7PHXU9cxhceTn+LcL6ZvzD3308Vq+F0TZ8LiidwkpmsP1owF+f3Z4ZLcHxP8nMd/MLnon14zrmdN0FTKFkTXt8OL8nSMhB1nfr6jLE+3KFmGze0klDMZY2Mc4tLBnvYAkEkWI10svdt5tMK2pa9p5jY2NHeRmk/aNvqrQ93Wx9MaCN88Mcj5byXe0OIaTzQCeiwv4qq26ehKa5Je7UX5g+DONqdtpsQbGJWRt5MkgszX5wAINydNB5Kd3OYvydW+EnSZlx67NfdLloOPbEUclNM2OniY8sdlc1jQQ6122IHWsLwXFDTVEUw4xPa49wNnjyJHiphKF9UoQWBOM6bYzk8n6Tq6KOVhZIxr2ni1wBB8Csv293YQQwSVFKSzkxmdETdpb05SdQRxtw7l4cX3nVlPX1DY3skiD+ax4uAMrfkltiB09Kitpd51XWQmEtZFG75eS5LhxsSeAXPTp74NNPsb3X0zTTXcitjcSfBX072m15GsNulryGuB8x5Bezeb6VqO9n4bV692myktVVxzOaRBC4PLzwe4ata3r11PVbtXj3nH+1ajvj/Dau3dF39vBy7ZKjv5LJB/dZ/rn8cKq7ufStL67vcepiPG2DZ8wBpLi4ku0sPjgfFUugr3wStkjNnMJIPeCPuJXPTNWQtUO7y1/XBtanCVbl4TP01VYpDF8t4B6uJ8goio2sHCNni7+QWJ/wBOKsdMf2P/AKrrs3iD56Zkj7ZnZr2Fho4gaL477W+/6Wve8RTeOzyz6DRz018tsct/qWGvn+EjLMGvb80tBA7gqxiO7qmluYi6I9nOb5HUeBVlpKWR/wAlpPcNPNTVLs8/i9wHYNT58F8xp46+2e6pv3fH9zs1FWmaxNIxbE939bDq1omb1xG5+ydfK60DZjBjU7OPgI5zhPYHiHtkc5vHgcwCjt9TnU0NM2J72CR8gfZxGYBrbA26FZtz5vhEPrS/iOX3Oiq1NdSnqGs/p/v/AIeD0qo2tV5xj1Mt2I2sNLQYjHeznxtdGP03/Eut22c0/VV33E4LkpZqgjWV4jaf0Ix/7E/ZWYbc4T8FxGoiA05QuYOtsnObb7Vl+iNkcI+C0NPD0sjbm9Yi7/aSvWvaUMr+IzpTcsP0MI2G9Ow/6ib/AJFZt+2N5poKUHSNpmeP0nc1gPgCfFVjYdwGOw68Kib7pV0VMpxXGDY3FROGjsiabA/YaStmvibn6IzT/BjyyS2V3sSYfStp46eJwaXOLnPcC4uJJJAHcPBQO121BxGo5d0bY3FjWEMcSHZb2OvTYgeAX6VbgtMP8GL9W3w6FSt7uzcTsMfJHGxroHNlu1oHN+S/gOFnX8FjXdDfxyaTqlsxk+aLGvhWzUjybubTSxP9aNpafMWPiqHuV9Kj6GX72rjYHHLUGJ0pPyqd87NekNyyezKfBc7lD/ao+hl/gV9u2M0V3bpQZX8WYaTFJM2nI1Wc9wlD/d1X6ejkDgCNQdQesHULJd8Wwckj/htO0vOUNmY0XNmjmyADjpobdQPWorZDfO+lp2wVERmEYysexwDso4NcDobaC6znF3QTjyXg1VJqXBd989aGYU9pOsj42Dt52Y+xpVG3O0RLcQlto2nMfi4Odbyb7VC7U7V1eN1McccRs24jhZzjc8XvPC/bwAC13ZvZQYdhUkRIMjo5XyuHAvMZFh2AAAd1+lH8Ova+WF+OzcuEYnu7wyKpxGnimaHxvzZmkkXtGSOGvEBWXexsDBQ8lNTNLYpCY3MJLgx1rtIJ1sQDp2KE3UH+1qX6/wCE5bXvIwX4VhlQwC7mt5VnrR863iAR4rS2xwtXgpXDdW/JG7odonVWHhr3F0kDuSJOpLbXjJ8NPqq8rAtymOiHEDCTzalhaNfz2c5vszBb6FyXx2zZ0Uy3ROURFibBdVVSskaWPaHNPFrhcHvBXaiAiv6K0P8Alof1bf5L7h2dpGG7aeEHrEbf5KSXFlbfLyU2R8HACjH7L0RJJpoSTckmNupPEnRSq4soUmuGS4p8o+IoWsaGtADWgAAaAAcAAo+bZmje4udTwlziSSY2kkniSbcVJrlFJrgOKfKIj+idD/loP1bf5KThia0BrQA0AAAaAAcAAvuy5Ryb5YUUuEcFRTtk6Em5poCTr+Tbr7FLLhE2uCWk+SKqtlqKUASU8LgAALsboBoACOheSLYDDGuuKWK/a2/sOisFksrdSa7ZK7I+D4iia0BrQGgaAAWAHYAobH8ApXxzSPgic8scc7mNLrhpsbkcQpxdFdTcpG9l7ZmubfquCFnJyw9vJdJZWTHo6dmTLlbl+bbTr4LupcDjkNmQNcexgP3BX7DdhKeMDPeQi3ytG/ZH7yVYIaZrBZoDR1AWC8Gr7OvfeU2vZs9OzVVfwxz7ooVDu4a7WSKFg6socfZorRhuylNC0BrAbcAeA6dGjQKZAQBepDR1x+bMv5m3/k4pXSb7dvZYPlrANALDsX2lkXUljgxPFiOD09RlE8UcuW9s7Q61+NrrtoqGOFgZExsbBezWANAubmwHavQinJGCOq9n6SWTlJYInvFue5jXOFtRqR0L32X0iAiY9laFrs7aaEO1OYRtB5wIdrbpufMr6o9mKOF4fFTwseODmxtaRcWNiBopNcqdzGEcLrnga9pa9oc1wILSLgg8QQeIXYuVBJERbJ0LL5aaBtwWm0bRdrhZzTpwI4hdtDs5SQPzwwRRvsRmYxrTY8RcDgpJFOX5IwjgqExDYnDp3ZpaWFzjxdkAJ7yLXU4iJtcBpPk8GF4FTUwtBDHEDxyNAv3kalex8YcCCLgixB6QeIX1ZcqMtjBF0my9FE8Pip4WPbwc2NrSLi2hA6lJObfQr6RMtjBEQbJ0LHBzKaBrmkFrmxtBaRwIIGilgubIjeRhIIiIS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406338" y="152342"/>
            <a:ext cx="269024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210" tIns="41605" rIns="83210" bIns="41605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163850" name="Picture 10" descr="http://www.finep.gov.br/imprensa/imagens/brasilmaior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4" b="44357"/>
          <a:stretch/>
        </p:blipFill>
        <p:spPr bwMode="auto">
          <a:xfrm>
            <a:off x="2767001" y="1124744"/>
            <a:ext cx="3522528" cy="8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urce"/>
          <p:cNvSpPr txBox="1"/>
          <p:nvPr/>
        </p:nvSpPr>
        <p:spPr>
          <a:xfrm>
            <a:off x="137314" y="2243775"/>
            <a:ext cx="4110995" cy="63802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b"/>
          </a:blipFill>
        </p:spPr>
        <p:txBody>
          <a:bodyPr wrap="square" lIns="0" tIns="0" rIns="0" bIns="83210" rtlCol="0" anchor="b">
            <a:spAutoFit/>
          </a:bodyPr>
          <a:lstStyle/>
          <a:p>
            <a:pPr algn="ctr"/>
            <a:r>
              <a:rPr lang="pt-BR" b="1" cap="all" dirty="0" smtClean="0">
                <a:solidFill>
                  <a:prstClr val="black"/>
                </a:solidFill>
              </a:rPr>
              <a:t>Agenda estratégica</a:t>
            </a:r>
          </a:p>
          <a:p>
            <a:pPr algn="ctr"/>
            <a:r>
              <a:rPr lang="pt-BR" b="1" cap="all" dirty="0" smtClean="0">
                <a:solidFill>
                  <a:prstClr val="black"/>
                </a:solidFill>
              </a:rPr>
              <a:t>(curto prazo)</a:t>
            </a:r>
          </a:p>
        </p:txBody>
      </p:sp>
      <p:sp>
        <p:nvSpPr>
          <p:cNvPr id="11" name="Source"/>
          <p:cNvSpPr txBox="1"/>
          <p:nvPr/>
        </p:nvSpPr>
        <p:spPr>
          <a:xfrm>
            <a:off x="4555696" y="2243775"/>
            <a:ext cx="4110995" cy="63802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b"/>
          </a:blipFill>
        </p:spPr>
        <p:txBody>
          <a:bodyPr wrap="square" lIns="0" tIns="0" rIns="0" bIns="83210" rtlCol="0" anchor="b">
            <a:spAutoFit/>
          </a:bodyPr>
          <a:lstStyle/>
          <a:p>
            <a:pPr algn="ctr"/>
            <a:r>
              <a:rPr lang="pt-BR" b="1" cap="all" dirty="0">
                <a:solidFill>
                  <a:prstClr val="black"/>
                </a:solidFill>
              </a:rPr>
              <a:t>Agenda </a:t>
            </a:r>
            <a:r>
              <a:rPr lang="pt-BR" b="1" cap="all" dirty="0" smtClean="0">
                <a:solidFill>
                  <a:prstClr val="black"/>
                </a:solidFill>
              </a:rPr>
              <a:t>estruturante</a:t>
            </a:r>
            <a:endParaRPr lang="pt-BR" b="1" cap="all" dirty="0">
              <a:solidFill>
                <a:prstClr val="black"/>
              </a:solidFill>
            </a:endParaRPr>
          </a:p>
          <a:p>
            <a:pPr algn="ctr"/>
            <a:r>
              <a:rPr lang="pt-BR" b="1" cap="all" dirty="0" smtClean="0">
                <a:solidFill>
                  <a:prstClr val="black"/>
                </a:solidFill>
              </a:rPr>
              <a:t>(médio </a:t>
            </a:r>
            <a:r>
              <a:rPr lang="pt-BR" b="1" cap="all" dirty="0">
                <a:solidFill>
                  <a:prstClr val="black"/>
                </a:solidFill>
              </a:rPr>
              <a:t>prazo)</a:t>
            </a:r>
          </a:p>
        </p:txBody>
      </p:sp>
      <p:sp>
        <p:nvSpPr>
          <p:cNvPr id="16" name="Source"/>
          <p:cNvSpPr>
            <a:spLocks noGrp="1"/>
          </p:cNvSpPr>
          <p:nvPr/>
        </p:nvSpPr>
        <p:spPr bwMode="auto">
          <a:xfrm>
            <a:off x="137314" y="2997814"/>
            <a:ext cx="4002637" cy="242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588" tIns="42588" rIns="42588" bIns="42588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prstClr val="black"/>
              </a:buClr>
            </a:pPr>
            <a:r>
              <a:rPr lang="pt-BR" altLang="ja-JP" sz="1800" b="1" dirty="0">
                <a:solidFill>
                  <a:srgbClr val="00B050"/>
                </a:solidFill>
                <a:latin typeface="Calibri"/>
              </a:rPr>
              <a:t>Desoneração de matérias-primas	</a:t>
            </a:r>
            <a:r>
              <a:rPr lang="pt-BR" altLang="ja-JP" sz="1800" b="1" dirty="0" smtClean="0">
                <a:solidFill>
                  <a:srgbClr val="00B050"/>
                </a:solidFill>
                <a:latin typeface="Calibri"/>
              </a:rPr>
              <a:t>(realizada)</a:t>
            </a:r>
          </a:p>
          <a:p>
            <a:pPr>
              <a:buClr>
                <a:prstClr val="black"/>
              </a:buClr>
            </a:pPr>
            <a:r>
              <a:rPr lang="pt-BR" altLang="ja-JP" sz="1800" b="1" dirty="0" smtClean="0">
                <a:solidFill>
                  <a:srgbClr val="C00000"/>
                </a:solidFill>
                <a:latin typeface="Calibri"/>
              </a:rPr>
              <a:t>Política </a:t>
            </a:r>
            <a:r>
              <a:rPr lang="pt-BR" altLang="ja-JP" sz="1800" b="1" dirty="0">
                <a:solidFill>
                  <a:srgbClr val="C00000"/>
                </a:solidFill>
                <a:latin typeface="Calibri"/>
              </a:rPr>
              <a:t>de utilização para o gás natural como matéria prima</a:t>
            </a:r>
            <a:r>
              <a:rPr lang="pt-BR" altLang="ja-JP" sz="18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BR" altLang="ja-JP" sz="1800" b="1" dirty="0">
                <a:solidFill>
                  <a:srgbClr val="C00000"/>
                </a:solidFill>
                <a:latin typeface="Calibri"/>
              </a:rPr>
              <a:t>(prazo: dez/13</a:t>
            </a:r>
            <a:r>
              <a:rPr lang="pt-BR" altLang="ja-JP" sz="1800" b="1" dirty="0" smtClean="0">
                <a:solidFill>
                  <a:srgbClr val="C00000"/>
                </a:solidFill>
                <a:latin typeface="Calibri"/>
              </a:rPr>
              <a:t>)</a:t>
            </a:r>
          </a:p>
          <a:p>
            <a:pPr>
              <a:buClr>
                <a:prstClr val="black"/>
              </a:buClr>
            </a:pPr>
            <a:r>
              <a:rPr lang="pt-BR" altLang="ja-JP" sz="1800" dirty="0" smtClean="0">
                <a:solidFill>
                  <a:prstClr val="black"/>
                </a:solidFill>
                <a:latin typeface="Calibri"/>
              </a:rPr>
              <a:t>Incentivos </a:t>
            </a:r>
            <a:r>
              <a:rPr lang="pt-BR" altLang="ja-JP" sz="1800" dirty="0">
                <a:solidFill>
                  <a:prstClr val="black"/>
                </a:solidFill>
                <a:latin typeface="Calibri"/>
              </a:rPr>
              <a:t>aos </a:t>
            </a:r>
            <a:r>
              <a:rPr lang="pt-BR" altLang="ja-JP" sz="1800" dirty="0" smtClean="0">
                <a:solidFill>
                  <a:prstClr val="black"/>
                </a:solidFill>
                <a:latin typeface="Calibri"/>
              </a:rPr>
              <a:t>investimentos (2014)</a:t>
            </a:r>
            <a:endParaRPr lang="pt-BR" altLang="ja-JP" sz="18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prstClr val="black"/>
              </a:buClr>
            </a:pPr>
            <a:r>
              <a:rPr lang="pt-BR" altLang="ja-JP" sz="1800" dirty="0">
                <a:solidFill>
                  <a:prstClr val="black"/>
                </a:solidFill>
                <a:latin typeface="Calibri"/>
              </a:rPr>
              <a:t>Incentivos à inovação (prazo: </a:t>
            </a:r>
            <a:r>
              <a:rPr lang="pt-BR" altLang="ja-JP" sz="1800" dirty="0" smtClean="0">
                <a:solidFill>
                  <a:prstClr val="black"/>
                </a:solidFill>
                <a:latin typeface="Calibri"/>
              </a:rPr>
              <a:t>2014)</a:t>
            </a:r>
          </a:p>
          <a:p>
            <a:pPr marL="0" indent="0">
              <a:buClr>
                <a:prstClr val="black"/>
              </a:buClr>
              <a:buNone/>
            </a:pPr>
            <a:endParaRPr lang="pt-BR" altLang="ja-JP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Source"/>
          <p:cNvSpPr>
            <a:spLocks noGrp="1"/>
          </p:cNvSpPr>
          <p:nvPr/>
        </p:nvSpPr>
        <p:spPr bwMode="auto">
          <a:xfrm>
            <a:off x="4248327" y="2881799"/>
            <a:ext cx="4644171" cy="269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588" tIns="42588" rIns="42588" bIns="42588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prstClr val="black"/>
              </a:buClr>
            </a:pPr>
            <a:r>
              <a:rPr lang="pt-BR" altLang="ja-JP" sz="1600" dirty="0">
                <a:solidFill>
                  <a:prstClr val="black"/>
                </a:solidFill>
                <a:latin typeface="Calibri"/>
              </a:rPr>
              <a:t>Agenda Tecnológica Setorial – produtos de origem </a:t>
            </a:r>
            <a:r>
              <a:rPr lang="pt-BR" altLang="ja-JP" sz="1600" dirty="0" smtClean="0">
                <a:solidFill>
                  <a:prstClr val="black"/>
                </a:solidFill>
                <a:latin typeface="Calibri"/>
              </a:rPr>
              <a:t>renovável (em andamento ABDI/</a:t>
            </a:r>
            <a:r>
              <a:rPr lang="pt-BR" altLang="ja-JP" sz="1600" dirty="0">
                <a:solidFill>
                  <a:prstClr val="black"/>
                </a:solidFill>
                <a:latin typeface="Calibri"/>
              </a:rPr>
              <a:t>A</a:t>
            </a:r>
            <a:r>
              <a:rPr lang="pt-BR" altLang="ja-JP" sz="1600" dirty="0" smtClean="0">
                <a:solidFill>
                  <a:prstClr val="black"/>
                </a:solidFill>
                <a:latin typeface="Calibri"/>
              </a:rPr>
              <a:t>BIQUIM)</a:t>
            </a:r>
            <a:endParaRPr lang="pt-BR" altLang="ja-JP" sz="16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prstClr val="black"/>
              </a:buClr>
            </a:pPr>
            <a:r>
              <a:rPr lang="pt-BR" altLang="ja-JP" sz="1600" dirty="0">
                <a:solidFill>
                  <a:prstClr val="black"/>
                </a:solidFill>
                <a:latin typeface="Calibri"/>
              </a:rPr>
              <a:t>Iniciativas estruturantes - capacitação de recursos humanos </a:t>
            </a:r>
            <a:r>
              <a:rPr lang="pt-BR" altLang="ja-JP" sz="1600" dirty="0" smtClean="0">
                <a:solidFill>
                  <a:prstClr val="black"/>
                </a:solidFill>
                <a:latin typeface="Calibri"/>
              </a:rPr>
              <a:t>(em andamento ABDI/SENAI/ABIQUIM)</a:t>
            </a:r>
            <a:endParaRPr lang="pt-BR" altLang="ja-JP" sz="16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prstClr val="black"/>
              </a:buClr>
            </a:pPr>
            <a:r>
              <a:rPr lang="pt-BR" altLang="ja-JP" sz="1600" dirty="0">
                <a:solidFill>
                  <a:prstClr val="black"/>
                </a:solidFill>
                <a:latin typeface="Calibri"/>
              </a:rPr>
              <a:t>Melhorias na </a:t>
            </a:r>
            <a:r>
              <a:rPr lang="pt-BR" altLang="ja-JP" sz="1600" dirty="0" smtClean="0">
                <a:solidFill>
                  <a:prstClr val="black"/>
                </a:solidFill>
                <a:latin typeface="Calibri"/>
              </a:rPr>
              <a:t>infraestrutura (em andamento EPL)</a:t>
            </a:r>
            <a:endParaRPr lang="pt-BR" altLang="ja-JP" sz="16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prstClr val="black"/>
              </a:buClr>
            </a:pPr>
            <a:r>
              <a:rPr lang="pt-BR" altLang="ja-JP" sz="1600" dirty="0">
                <a:solidFill>
                  <a:prstClr val="black"/>
                </a:solidFill>
                <a:latin typeface="Calibri"/>
              </a:rPr>
              <a:t>Regulação para os defensivos </a:t>
            </a:r>
            <a:r>
              <a:rPr lang="pt-BR" altLang="ja-JP" sz="1600" dirty="0" smtClean="0">
                <a:solidFill>
                  <a:prstClr val="black"/>
                </a:solidFill>
                <a:latin typeface="Calibri"/>
              </a:rPr>
              <a:t>agrícolas (em andamento Casa Civil)</a:t>
            </a:r>
            <a:endParaRPr lang="pt-BR" altLang="ja-JP" sz="16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prstClr val="black"/>
              </a:buClr>
            </a:pPr>
            <a:r>
              <a:rPr lang="pt-BR" altLang="ja-JP" sz="1600" dirty="0">
                <a:solidFill>
                  <a:prstClr val="black"/>
                </a:solidFill>
                <a:latin typeface="Calibri"/>
              </a:rPr>
              <a:t>Estudo da diversificação da indústria </a:t>
            </a:r>
            <a:r>
              <a:rPr lang="pt-BR" altLang="ja-JP" sz="1600" dirty="0" smtClean="0">
                <a:solidFill>
                  <a:prstClr val="black"/>
                </a:solidFill>
                <a:latin typeface="Calibri"/>
              </a:rPr>
              <a:t>química (em andamento BNDES/ABIQUIM)</a:t>
            </a:r>
            <a:endParaRPr lang="pt-BR" altLang="ja-JP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9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1"/>
          <p:cNvSpPr>
            <a:spLocks noChangeArrowheads="1"/>
          </p:cNvSpPr>
          <p:nvPr/>
        </p:nvSpPr>
        <p:spPr bwMode="auto">
          <a:xfrm>
            <a:off x="251520" y="1731005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arenR"/>
            </a:pPr>
            <a:r>
              <a:rPr lang="pt-BR" sz="2000" dirty="0" smtClean="0">
                <a:solidFill>
                  <a:srgbClr val="17375E"/>
                </a:solidFill>
                <a:latin typeface="Calibri" pitchFamily="34" charset="0"/>
              </a:rPr>
              <a:t>Gás natural, seja convencional ou não convencional, deveria ser utilizado prioritariamente para o desenvolvimento da indústria local;</a:t>
            </a:r>
          </a:p>
          <a:p>
            <a:pPr marL="457200" indent="-457200">
              <a:buAutoNum type="arabicParenR"/>
            </a:pPr>
            <a:endParaRPr lang="pt-BR" sz="2000" dirty="0">
              <a:solidFill>
                <a:srgbClr val="17375E"/>
              </a:solidFill>
              <a:latin typeface="Calibri" pitchFamily="34" charset="0"/>
            </a:endParaRPr>
          </a:p>
          <a:p>
            <a:pPr marL="457200" indent="-457200">
              <a:buAutoNum type="arabicParenR"/>
            </a:pPr>
            <a:r>
              <a:rPr lang="pt-BR" sz="2000" dirty="0" smtClean="0">
                <a:solidFill>
                  <a:srgbClr val="17375E"/>
                </a:solidFill>
                <a:latin typeface="Calibri" pitchFamily="34" charset="0"/>
              </a:rPr>
              <a:t>Preço final sugerido para a indústria petroquímica deveria ser da ordem de US$ 6/MMBTU;</a:t>
            </a:r>
          </a:p>
          <a:p>
            <a:pPr marL="457200" indent="-457200">
              <a:buAutoNum type="arabicParenR"/>
            </a:pPr>
            <a:endParaRPr lang="pt-BR" sz="2000" dirty="0">
              <a:solidFill>
                <a:srgbClr val="17375E"/>
              </a:solidFill>
              <a:latin typeface="Calibri" pitchFamily="34" charset="0"/>
            </a:endParaRPr>
          </a:p>
          <a:p>
            <a:pPr marL="457200" indent="-457200">
              <a:buAutoNum type="arabicParenR"/>
            </a:pPr>
            <a:r>
              <a:rPr lang="pt-BR" sz="2000" dirty="0" smtClean="0">
                <a:solidFill>
                  <a:srgbClr val="17375E"/>
                </a:solidFill>
                <a:latin typeface="Calibri" pitchFamily="34" charset="0"/>
              </a:rPr>
              <a:t>A indústria petroquímica deveria poder comprar diretamente do produtor;</a:t>
            </a:r>
          </a:p>
          <a:p>
            <a:pPr marL="457200" indent="-457200">
              <a:buAutoNum type="arabicParenR"/>
            </a:pPr>
            <a:endParaRPr lang="pt-BR" sz="2000" dirty="0">
              <a:solidFill>
                <a:srgbClr val="17375E"/>
              </a:solidFill>
              <a:latin typeface="Calibri" pitchFamily="34" charset="0"/>
            </a:endParaRPr>
          </a:p>
          <a:p>
            <a:pPr marL="457200" indent="-457200">
              <a:buAutoNum type="arabicParenR"/>
            </a:pPr>
            <a:r>
              <a:rPr lang="pt-BR" sz="2000" dirty="0" smtClean="0">
                <a:solidFill>
                  <a:srgbClr val="17375E"/>
                </a:solidFill>
                <a:latin typeface="Calibri" pitchFamily="34" charset="0"/>
              </a:rPr>
              <a:t>Da mesma forma que a matéria-prima proveniente do petróleo foi desonerada de PIS/</a:t>
            </a:r>
            <a:r>
              <a:rPr lang="pt-BR" sz="2000" dirty="0" err="1" smtClean="0">
                <a:solidFill>
                  <a:srgbClr val="17375E"/>
                </a:solidFill>
                <a:latin typeface="Calibri" pitchFamily="34" charset="0"/>
              </a:rPr>
              <a:t>Cofins</a:t>
            </a:r>
            <a:r>
              <a:rPr lang="pt-BR" sz="2000" dirty="0" smtClean="0">
                <a:solidFill>
                  <a:srgbClr val="17375E"/>
                </a:solidFill>
                <a:latin typeface="Calibri" pitchFamily="34" charset="0"/>
              </a:rPr>
              <a:t>, também o GÁS utilizado como matéria-prima deveria ser desonerado.</a:t>
            </a:r>
          </a:p>
          <a:p>
            <a:endParaRPr lang="pt-BR" sz="2000" dirty="0" smtClean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2195736" y="188640"/>
            <a:ext cx="6948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prstClr val="white"/>
                </a:solidFill>
                <a:latin typeface="Calibri" pitchFamily="34" charset="0"/>
                <a:cs typeface="Tahoma" pitchFamily="34" charset="0"/>
              </a:rPr>
              <a:t>Recomendações </a:t>
            </a:r>
            <a:endParaRPr lang="pt-BR" sz="3200" dirty="0">
              <a:solidFill>
                <a:prstClr val="white"/>
              </a:solidFill>
              <a:latin typeface="Calibri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1"/>
          <p:cNvSpPr>
            <a:spLocks noChangeArrowheads="1"/>
          </p:cNvSpPr>
          <p:nvPr/>
        </p:nvSpPr>
        <p:spPr bwMode="auto">
          <a:xfrm>
            <a:off x="539552" y="1998764"/>
            <a:ext cx="806489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pt-BR" sz="4000" b="1" dirty="0" smtClean="0">
                <a:solidFill>
                  <a:srgbClr val="17375E"/>
                </a:solidFill>
                <a:latin typeface="Calibri" pitchFamily="34" charset="0"/>
              </a:rPr>
              <a:t>2º Mesa</a:t>
            </a:r>
          </a:p>
          <a:p>
            <a:pPr algn="ctr" eaLnBrk="0" hangingPunct="0"/>
            <a:endParaRPr lang="pt-BR" sz="3600" b="1" dirty="0">
              <a:solidFill>
                <a:srgbClr val="17375E"/>
              </a:solidFill>
              <a:latin typeface="Calibri" pitchFamily="34" charset="0"/>
            </a:endParaRPr>
          </a:p>
          <a:p>
            <a:pPr eaLnBrk="0" hangingPunct="0"/>
            <a:r>
              <a:rPr lang="pt-BR" sz="2800" b="1" dirty="0" smtClean="0">
                <a:solidFill>
                  <a:srgbClr val="17375E"/>
                </a:solidFill>
                <a:latin typeface="Calibri" pitchFamily="34" charset="0"/>
              </a:rPr>
              <a:t>A Competitividade da Indústria Química que Utiliza Gás Natural como Matéria-Prima</a:t>
            </a:r>
          </a:p>
          <a:p>
            <a:pPr algn="just" eaLnBrk="0" hangingPunct="0"/>
            <a:endParaRPr lang="pt-BR" sz="2000" b="1" dirty="0" smtClean="0">
              <a:solidFill>
                <a:srgbClr val="17375E"/>
              </a:solidFill>
              <a:latin typeface="Calibri" pitchFamily="34" charset="0"/>
            </a:endParaRPr>
          </a:p>
          <a:p>
            <a:pPr algn="just" eaLnBrk="0" hangingPunct="0"/>
            <a:endParaRPr lang="pt-BR" sz="2000" b="1" dirty="0" smtClean="0">
              <a:solidFill>
                <a:srgbClr val="17375E"/>
              </a:solidFill>
              <a:latin typeface="Calibri" pitchFamily="34" charset="0"/>
            </a:endParaRPr>
          </a:p>
          <a:p>
            <a:pPr algn="just" eaLnBrk="0" hangingPunct="0"/>
            <a:endParaRPr lang="pt-BR" sz="2000" b="1" dirty="0" smtClean="0">
              <a:solidFill>
                <a:srgbClr val="17375E"/>
              </a:solidFill>
              <a:latin typeface="Calibri" pitchFamily="34" charset="0"/>
            </a:endParaRPr>
          </a:p>
          <a:p>
            <a:pPr algn="r" eaLnBrk="0" hangingPunct="0"/>
            <a:r>
              <a:rPr lang="pt-BR" sz="2000" b="1" dirty="0" smtClean="0">
                <a:solidFill>
                  <a:srgbClr val="17375E"/>
                </a:solidFill>
                <a:latin typeface="Calibri" pitchFamily="34" charset="0"/>
              </a:rPr>
              <a:t>Henri Slezynger</a:t>
            </a:r>
          </a:p>
          <a:p>
            <a:pPr algn="r" eaLnBrk="0" hangingPunct="0"/>
            <a:r>
              <a:rPr lang="pt-BR" sz="2000" dirty="0" smtClean="0">
                <a:solidFill>
                  <a:srgbClr val="17375E"/>
                </a:solidFill>
                <a:latin typeface="Calibri" pitchFamily="34" charset="0"/>
              </a:rPr>
              <a:t>Presidente do </a:t>
            </a:r>
            <a:r>
              <a:rPr lang="pt-BR" sz="2000" dirty="0">
                <a:solidFill>
                  <a:srgbClr val="17375E"/>
                </a:solidFill>
                <a:latin typeface="Calibri" pitchFamily="34" charset="0"/>
              </a:rPr>
              <a:t>C</a:t>
            </a:r>
            <a:r>
              <a:rPr lang="pt-BR" sz="2000" dirty="0" smtClean="0">
                <a:solidFill>
                  <a:srgbClr val="17375E"/>
                </a:solidFill>
                <a:latin typeface="Calibri" pitchFamily="34" charset="0"/>
              </a:rPr>
              <a:t>onselho Diretor da ABIQUIM</a:t>
            </a:r>
          </a:p>
        </p:txBody>
      </p:sp>
    </p:spTree>
    <p:extLst>
      <p:ext uri="{BB962C8B-B14F-4D97-AF65-F5344CB8AC3E}">
        <p14:creationId xmlns:p14="http://schemas.microsoft.com/office/powerpoint/2010/main" val="6043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395536" y="1484784"/>
            <a:ext cx="8352928" cy="4320480"/>
          </a:xfrm>
        </p:spPr>
        <p:txBody>
          <a:bodyPr>
            <a:noAutofit/>
          </a:bodyPr>
          <a:lstStyle/>
          <a:p>
            <a:pPr marL="273050" indent="-273050">
              <a:buFont typeface="Wingdings" pitchFamily="2" charset="2"/>
              <a:buChar char="ü"/>
            </a:pPr>
            <a:r>
              <a:rPr lang="pt-BR" dirty="0" smtClean="0">
                <a:solidFill>
                  <a:srgbClr val="17375E"/>
                </a:solidFill>
                <a:cs typeface="Aparajita" pitchFamily="34" charset="0"/>
              </a:rPr>
              <a:t>O Brasil não pode prescindir de ter uma indústria química forte. Não há País desenvolvido que também não tenha uma química forte.</a:t>
            </a:r>
          </a:p>
          <a:p>
            <a:pPr marL="273050" indent="-273050">
              <a:spcBef>
                <a:spcPts val="1800"/>
              </a:spcBef>
              <a:buFont typeface="Wingdings" pitchFamily="2" charset="2"/>
              <a:buChar char="ü"/>
            </a:pPr>
            <a:r>
              <a:rPr lang="pt-BR" dirty="0" smtClean="0">
                <a:solidFill>
                  <a:srgbClr val="17375E"/>
                </a:solidFill>
                <a:cs typeface="Aparajita" pitchFamily="34" charset="0"/>
              </a:rPr>
              <a:t>Se o Brasil perder a oportunidade de agregar valor ao gás produzido localmente, irá aumentar de forma alarmante as já elevadas importações, pois a demanda por produtos químicos é crescente, agravando o déficit.</a:t>
            </a:r>
          </a:p>
          <a:p>
            <a:pPr marL="273050" indent="-273050">
              <a:spcBef>
                <a:spcPts val="1800"/>
              </a:spcBef>
              <a:buFont typeface="Wingdings" pitchFamily="2" charset="2"/>
              <a:buChar char="ü"/>
            </a:pPr>
            <a:r>
              <a:rPr lang="pt-BR" dirty="0" smtClean="0">
                <a:solidFill>
                  <a:srgbClr val="17375E"/>
                </a:solidFill>
                <a:cs typeface="Aparajita" pitchFamily="34" charset="0"/>
              </a:rPr>
              <a:t>O </a:t>
            </a:r>
            <a:r>
              <a:rPr lang="pt-BR" dirty="0">
                <a:solidFill>
                  <a:srgbClr val="17375E"/>
                </a:solidFill>
                <a:cs typeface="Aparajita" pitchFamily="34" charset="0"/>
              </a:rPr>
              <a:t>Brasil tem enormes reservas de petróleo e gás, convencionais como o </a:t>
            </a:r>
            <a:r>
              <a:rPr lang="pt-BR" dirty="0" err="1" smtClean="0">
                <a:solidFill>
                  <a:srgbClr val="17375E"/>
                </a:solidFill>
                <a:cs typeface="Aparajita" pitchFamily="34" charset="0"/>
              </a:rPr>
              <a:t>Pré</a:t>
            </a:r>
            <a:r>
              <a:rPr lang="pt-BR" dirty="0" smtClean="0">
                <a:solidFill>
                  <a:srgbClr val="17375E"/>
                </a:solidFill>
                <a:cs typeface="Aparajita" pitchFamily="34" charset="0"/>
              </a:rPr>
              <a:t>-sal</a:t>
            </a:r>
            <a:r>
              <a:rPr lang="pt-BR" dirty="0">
                <a:solidFill>
                  <a:srgbClr val="17375E"/>
                </a:solidFill>
                <a:cs typeface="Aparajita" pitchFamily="34" charset="0"/>
              </a:rPr>
              <a:t>, ou não convencionais, de gás de </a:t>
            </a:r>
            <a:r>
              <a:rPr lang="pt-BR" dirty="0" smtClean="0">
                <a:solidFill>
                  <a:srgbClr val="17375E"/>
                </a:solidFill>
                <a:cs typeface="Aparajita" pitchFamily="34" charset="0"/>
              </a:rPr>
              <a:t>xisto. </a:t>
            </a:r>
            <a:r>
              <a:rPr lang="pt-BR" dirty="0">
                <a:solidFill>
                  <a:srgbClr val="17375E"/>
                </a:solidFill>
                <a:cs typeface="Aparajita" pitchFamily="34" charset="0"/>
              </a:rPr>
              <a:t>Sem uma indústria forte para agregar valor aos derivados, estaremos condenados a exportar petróleo cru</a:t>
            </a:r>
            <a:r>
              <a:rPr lang="pt-BR" dirty="0" smtClean="0">
                <a:solidFill>
                  <a:srgbClr val="17375E"/>
                </a:solidFill>
                <a:cs typeface="Aparajita" pitchFamily="34" charset="0"/>
              </a:rPr>
              <a:t>.</a:t>
            </a:r>
          </a:p>
          <a:p>
            <a:pPr marL="273050" indent="-273050">
              <a:spcBef>
                <a:spcPts val="1800"/>
              </a:spcBef>
              <a:buFont typeface="Wingdings" pitchFamily="2" charset="2"/>
              <a:buChar char="ü"/>
            </a:pPr>
            <a:r>
              <a:rPr lang="pt-BR" dirty="0" smtClean="0">
                <a:solidFill>
                  <a:srgbClr val="17375E"/>
                </a:solidFill>
                <a:cs typeface="Aparajita" pitchFamily="34" charset="0"/>
              </a:rPr>
              <a:t>Portanto</a:t>
            </a:r>
            <a:r>
              <a:rPr lang="pt-BR" dirty="0">
                <a:solidFill>
                  <a:srgbClr val="17375E"/>
                </a:solidFill>
                <a:cs typeface="Aparajita" pitchFamily="34" charset="0"/>
              </a:rPr>
              <a:t>, precisamos de uma </a:t>
            </a:r>
            <a:r>
              <a:rPr lang="pt-BR" dirty="0" smtClean="0">
                <a:solidFill>
                  <a:srgbClr val="17375E"/>
                </a:solidFill>
                <a:cs typeface="Aparajita" pitchFamily="34" charset="0"/>
              </a:rPr>
              <a:t>PONTE </a:t>
            </a:r>
            <a:r>
              <a:rPr lang="pt-BR" dirty="0">
                <a:solidFill>
                  <a:srgbClr val="17375E"/>
                </a:solidFill>
                <a:cs typeface="Aparajita" pitchFamily="34" charset="0"/>
              </a:rPr>
              <a:t>que nos permita atravessar </a:t>
            </a:r>
            <a:r>
              <a:rPr lang="pt-BR" dirty="0" smtClean="0">
                <a:solidFill>
                  <a:srgbClr val="17375E"/>
                </a:solidFill>
                <a:cs typeface="Aparajita" pitchFamily="34" charset="0"/>
              </a:rPr>
              <a:t>o período de escassez até a autossuficiência!</a:t>
            </a:r>
          </a:p>
        </p:txBody>
      </p:sp>
      <p:sp>
        <p:nvSpPr>
          <p:cNvPr id="4" name="Título 2"/>
          <p:cNvSpPr>
            <a:spLocks/>
          </p:cNvSpPr>
          <p:nvPr/>
        </p:nvSpPr>
        <p:spPr bwMode="auto">
          <a:xfrm>
            <a:off x="2339752" y="0"/>
            <a:ext cx="680424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dirty="0" smtClean="0">
                <a:solidFill>
                  <a:prstClr val="white"/>
                </a:solidFill>
                <a:latin typeface="Calibri" pitchFamily="34" charset="0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14129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323528" y="2780928"/>
            <a:ext cx="8496944" cy="2952328"/>
          </a:xfrm>
        </p:spPr>
        <p:txBody>
          <a:bodyPr>
            <a:noAutofit/>
          </a:bodyPr>
          <a:lstStyle/>
          <a:p>
            <a:pPr marL="0" indent="0" algn="ctr"/>
            <a:r>
              <a:rPr lang="pt-BR" sz="4000" dirty="0" smtClean="0">
                <a:solidFill>
                  <a:srgbClr val="17375E"/>
                </a:solidFill>
                <a:latin typeface="+mj-lt"/>
                <a:cs typeface="Aparajita" pitchFamily="34" charset="0"/>
              </a:rPr>
              <a:t>Obrigado!</a:t>
            </a:r>
          </a:p>
          <a:p>
            <a:pPr marL="0" indent="0"/>
            <a:endParaRPr lang="pt-BR" sz="2400" dirty="0" smtClean="0">
              <a:solidFill>
                <a:srgbClr val="17375E"/>
              </a:solidFill>
              <a:latin typeface="+mj-lt"/>
              <a:cs typeface="Aparajita" pitchFamily="34" charset="0"/>
            </a:endParaRPr>
          </a:p>
          <a:p>
            <a:pPr marL="0" indent="0"/>
            <a:endParaRPr lang="pt-BR" sz="2400" dirty="0" smtClean="0">
              <a:solidFill>
                <a:srgbClr val="17375E"/>
              </a:solidFill>
              <a:latin typeface="+mj-lt"/>
              <a:cs typeface="Aparajita" pitchFamily="34" charset="0"/>
            </a:endParaRPr>
          </a:p>
          <a:p>
            <a:pPr marL="0" indent="0"/>
            <a:endParaRPr lang="pt-BR" sz="2400" dirty="0" smtClean="0">
              <a:solidFill>
                <a:srgbClr val="17375E"/>
              </a:solidFill>
              <a:latin typeface="+mj-lt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123" name="Imagem 4" descr="torre2.jpg"/>
          <p:cNvPicPr>
            <a:picLocks noChangeAspect="1"/>
          </p:cNvPicPr>
          <p:nvPr/>
        </p:nvPicPr>
        <p:blipFill>
          <a:blip r:embed="rId4" cstate="print"/>
          <a:srcRect r="-537"/>
          <a:stretch>
            <a:fillRect/>
          </a:stretch>
        </p:blipFill>
        <p:spPr bwMode="auto">
          <a:xfrm>
            <a:off x="0" y="0"/>
            <a:ext cx="20510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CaixaDeTexto 5"/>
          <p:cNvSpPr txBox="1">
            <a:spLocks noChangeArrowheads="1"/>
          </p:cNvSpPr>
          <p:nvPr/>
        </p:nvSpPr>
        <p:spPr bwMode="auto">
          <a:xfrm>
            <a:off x="2105479" y="188640"/>
            <a:ext cx="6769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>
                <a:solidFill>
                  <a:prstClr val="white"/>
                </a:solidFill>
                <a:latin typeface="Calibri" pitchFamily="34" charset="0"/>
                <a:cs typeface="Tahoma" pitchFamily="34" charset="0"/>
              </a:rPr>
              <a:t>O PIB </a:t>
            </a:r>
            <a:r>
              <a:rPr lang="pt-BR" sz="3200" dirty="0" smtClean="0">
                <a:solidFill>
                  <a:prstClr val="white"/>
                </a:solidFill>
                <a:latin typeface="Calibri" pitchFamily="34" charset="0"/>
                <a:cs typeface="Tahoma" pitchFamily="34" charset="0"/>
              </a:rPr>
              <a:t>da indústria</a:t>
            </a:r>
            <a:r>
              <a:rPr lang="pt-BR" sz="3200" dirty="0">
                <a:solidFill>
                  <a:prstClr val="white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pt-BR" sz="3200" dirty="0" smtClean="0">
                <a:solidFill>
                  <a:prstClr val="white"/>
                </a:solidFill>
                <a:latin typeface="Calibri" pitchFamily="34" charset="0"/>
                <a:cs typeface="Tahoma" pitchFamily="34" charset="0"/>
              </a:rPr>
              <a:t>de transformação</a:t>
            </a:r>
            <a:endParaRPr lang="pt-BR" sz="3200" dirty="0">
              <a:solidFill>
                <a:prstClr val="white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2" name="Rectangle 123"/>
          <p:cNvSpPr>
            <a:spLocks noChangeArrowheads="1"/>
          </p:cNvSpPr>
          <p:nvPr/>
        </p:nvSpPr>
        <p:spPr bwMode="auto">
          <a:xfrm>
            <a:off x="6372225" y="3611563"/>
            <a:ext cx="2087563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Fonte:</a:t>
            </a:r>
            <a:r>
              <a:rPr lang="pt-BR" sz="1600" b="1" i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 IBGE – PIA Empresas Unidade de Investigação: Unidade local industrial       </a:t>
            </a:r>
            <a:r>
              <a:rPr lang="pt-BR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(base: 2009)</a:t>
            </a:r>
          </a:p>
        </p:txBody>
      </p:sp>
      <p:sp>
        <p:nvSpPr>
          <p:cNvPr id="13" name="Rectangle 123"/>
          <p:cNvSpPr>
            <a:spLocks noChangeArrowheads="1"/>
          </p:cNvSpPr>
          <p:nvPr/>
        </p:nvSpPr>
        <p:spPr bwMode="auto">
          <a:xfrm>
            <a:off x="6296025" y="2781300"/>
            <a:ext cx="21637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Produtos químicos:     </a:t>
            </a:r>
            <a:r>
              <a:rPr lang="pt-BR" sz="1600" b="1" u="sng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4ª maior participação </a:t>
            </a:r>
            <a:r>
              <a:rPr lang="pt-BR" sz="16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no PIB industrial</a:t>
            </a:r>
          </a:p>
        </p:txBody>
      </p:sp>
      <p:sp>
        <p:nvSpPr>
          <p:cNvPr id="14" name="Rectangle 122"/>
          <p:cNvSpPr>
            <a:spLocks noChangeArrowheads="1"/>
          </p:cNvSpPr>
          <p:nvPr/>
        </p:nvSpPr>
        <p:spPr bwMode="auto">
          <a:xfrm>
            <a:off x="1299564" y="6237312"/>
            <a:ext cx="655320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(*) Produtos químicos: inclusive </a:t>
            </a:r>
            <a:r>
              <a:rPr lang="pt-BR" sz="1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farmoquímicos</a:t>
            </a:r>
            <a:r>
              <a:rPr lang="pt-BR" sz="1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e farmacêuticos.</a:t>
            </a:r>
          </a:p>
          <a:p>
            <a:pPr algn="ctr">
              <a:defRPr/>
            </a:pPr>
            <a:r>
              <a:rPr lang="pt-BR" sz="1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% sobre o PIB Industrial.</a:t>
            </a: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 flipV="1">
            <a:off x="6915150" y="1912938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(*)</a:t>
            </a:r>
          </a:p>
        </p:txBody>
      </p:sp>
      <p:graphicFrame>
        <p:nvGraphicFramePr>
          <p:cNvPr id="5131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256838"/>
              </p:ext>
            </p:extLst>
          </p:nvPr>
        </p:nvGraphicFramePr>
        <p:xfrm>
          <a:off x="1202776" y="1101787"/>
          <a:ext cx="7653338" cy="511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822" name="Planilha" r:id="rId6" imgW="7658010" imgH="5114925" progId="Excel.Sheet.8">
                  <p:embed/>
                </p:oleObj>
              </mc:Choice>
              <mc:Fallback>
                <p:oleObj name="Planilha" r:id="rId6" imgW="7658010" imgH="51149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776" y="1101787"/>
                        <a:ext cx="7653338" cy="511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0" y="1912938"/>
            <a:ext cx="184283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n-lt"/>
              </a:rPr>
              <a:t>Faturamento</a:t>
            </a:r>
          </a:p>
          <a:p>
            <a:pPr algn="ctr"/>
            <a:r>
              <a:rPr lang="pt-BR" b="1" dirty="0" smtClean="0">
                <a:latin typeface="+mn-lt"/>
              </a:rPr>
              <a:t>US$ 153 bilhões</a:t>
            </a:r>
          </a:p>
          <a:p>
            <a:pPr algn="ctr"/>
            <a:r>
              <a:rPr lang="pt-BR" b="1" dirty="0" smtClean="0">
                <a:latin typeface="+mn-lt"/>
              </a:rPr>
              <a:t>6ª posição no mundo</a:t>
            </a:r>
            <a:endParaRPr 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4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1255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0723" name="Imagem 4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112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CaixaDeTexto 5"/>
          <p:cNvSpPr txBox="1">
            <a:spLocks noChangeArrowheads="1"/>
          </p:cNvSpPr>
          <p:nvPr/>
        </p:nvSpPr>
        <p:spPr bwMode="auto">
          <a:xfrm>
            <a:off x="2051050" y="66"/>
            <a:ext cx="70929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3200" dirty="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Déficit crescente e preocupante</a:t>
            </a:r>
          </a:p>
          <a:p>
            <a:pPr eaLnBrk="1" hangingPunct="1"/>
            <a:r>
              <a:rPr lang="pt-BR" dirty="0" smtClean="0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Um terço da demanda suprida por importações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403648" y="6508751"/>
            <a:ext cx="4319587" cy="2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200" dirty="0" smtClean="0">
                <a:solidFill>
                  <a:srgbClr val="1F497D"/>
                </a:solidFill>
                <a:latin typeface="Calibri" pitchFamily="34" charset="0"/>
                <a:ea typeface="ＭＳ Ｐゴシック" pitchFamily="34" charset="-128"/>
              </a:rPr>
              <a:t>Fonte: MDIC/Secex – Sistema AliceWeb – Janeiro de 2013</a:t>
            </a:r>
          </a:p>
        </p:txBody>
      </p:sp>
      <p:sp>
        <p:nvSpPr>
          <p:cNvPr id="30726" name="CaixaDeTexto 23"/>
          <p:cNvSpPr txBox="1">
            <a:spLocks noChangeArrowheads="1"/>
          </p:cNvSpPr>
          <p:nvPr/>
        </p:nvSpPr>
        <p:spPr bwMode="auto">
          <a:xfrm>
            <a:off x="169212" y="1268412"/>
            <a:ext cx="1404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pt-BR" sz="1800" b="1" dirty="0" smtClean="0">
                <a:solidFill>
                  <a:srgbClr val="1F497D"/>
                </a:solidFill>
                <a:latin typeface="Calibri" pitchFamily="34" charset="0"/>
              </a:rPr>
              <a:t>US$ bilhões</a:t>
            </a:r>
            <a:endParaRPr lang="pt-BR" sz="24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071709206"/>
              </p:ext>
            </p:extLst>
          </p:nvPr>
        </p:nvGraphicFramePr>
        <p:xfrm>
          <a:off x="395536" y="1160690"/>
          <a:ext cx="8352928" cy="303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497083937"/>
              </p:ext>
            </p:extLst>
          </p:nvPr>
        </p:nvGraphicFramePr>
        <p:xfrm>
          <a:off x="394282" y="4020112"/>
          <a:ext cx="8326500" cy="239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Seta para baixo 17"/>
          <p:cNvSpPr/>
          <p:nvPr/>
        </p:nvSpPr>
        <p:spPr>
          <a:xfrm rot="14768235">
            <a:off x="319755" y="1873209"/>
            <a:ext cx="349165" cy="44092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7584" y="1628866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dirty="0" smtClean="0">
                <a:solidFill>
                  <a:srgbClr val="FF9900"/>
                </a:solidFill>
              </a:rPr>
              <a:t>Importações +12,3% a.a.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solidFill>
                  <a:srgbClr val="339933"/>
                </a:solidFill>
              </a:rPr>
              <a:t>Exportações  + 11,7% a.a.</a:t>
            </a:r>
          </a:p>
          <a:p>
            <a:pPr>
              <a:lnSpc>
                <a:spcPct val="150000"/>
              </a:lnSpc>
            </a:pPr>
            <a:r>
              <a:rPr lang="pt-BR" sz="1400" b="1" dirty="0" smtClean="0">
                <a:solidFill>
                  <a:srgbClr val="FF0000"/>
                </a:solidFill>
              </a:rPr>
              <a:t>Déficit + 12,8% a.a.</a:t>
            </a:r>
          </a:p>
          <a:p>
            <a:pPr>
              <a:lnSpc>
                <a:spcPct val="150000"/>
              </a:lnSpc>
            </a:pPr>
            <a:endParaRPr lang="pt-B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2051720" y="44449"/>
            <a:ext cx="69847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3200" dirty="0" smtClean="0">
                <a:solidFill>
                  <a:prstClr val="white"/>
                </a:solidFill>
                <a:latin typeface="Calibri" pitchFamily="34" charset="0"/>
                <a:cs typeface="Tahoma" pitchFamily="34" charset="0"/>
              </a:rPr>
              <a:t>Necessidades de Investimento</a:t>
            </a:r>
          </a:p>
          <a:p>
            <a:pPr algn="ctr" eaLnBrk="1" hangingPunct="1"/>
            <a:r>
              <a:rPr lang="pt-BR" dirty="0" smtClean="0">
                <a:solidFill>
                  <a:prstClr val="white"/>
                </a:solidFill>
                <a:latin typeface="Calibri" pitchFamily="34" charset="0"/>
                <a:cs typeface="Tahoma" pitchFamily="34" charset="0"/>
              </a:rPr>
              <a:t>Requisitos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95536" y="1412776"/>
            <a:ext cx="84969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pt-BR" sz="2000" b="1" dirty="0" smtClean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Matérias-primas </a:t>
            </a:r>
            <a:r>
              <a:rPr lang="pt-BR" sz="2000" b="1" dirty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competitivas em preço, disponibilidade de volume e </a:t>
            </a:r>
            <a:r>
              <a:rPr lang="pt-BR" sz="2000" b="1" dirty="0" smtClean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prazo nos contratos – NAFTA PETROQUÍMICA E GÁS NATURAL</a:t>
            </a:r>
            <a:r>
              <a:rPr lang="pt-BR" sz="2000" dirty="0" smtClean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; </a:t>
            </a:r>
            <a:endParaRPr lang="pt-BR" sz="2000" dirty="0">
              <a:solidFill>
                <a:srgbClr val="1F497D"/>
              </a:solidFill>
              <a:latin typeface="Calibri"/>
              <a:ea typeface="Arial" pitchFamily="84" charset="0"/>
              <a:cs typeface="Arial" pitchFamily="8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BR" sz="2000" dirty="0">
              <a:solidFill>
                <a:srgbClr val="1F497D"/>
              </a:solidFill>
              <a:latin typeface="Calibri"/>
              <a:ea typeface="Arial" pitchFamily="84" charset="0"/>
              <a:cs typeface="Arial" pitchFamily="8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Infraestrutura </a:t>
            </a:r>
            <a:r>
              <a:rPr lang="pt-BR" sz="2000" dirty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logística: </a:t>
            </a:r>
            <a:r>
              <a:rPr lang="pt-BR" sz="2000" dirty="0" smtClean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Transporte, dutos e acesso a gasodutos de </a:t>
            </a:r>
            <a:r>
              <a:rPr lang="pt-BR" sz="2000" dirty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gás, energia, portos, rodovias e </a:t>
            </a:r>
            <a:r>
              <a:rPr lang="pt-BR" sz="2000" dirty="0" smtClean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outras  </a:t>
            </a:r>
            <a:r>
              <a:rPr lang="pt-BR" sz="2000" dirty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soluções modais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BR" sz="2000" dirty="0">
              <a:solidFill>
                <a:srgbClr val="1F497D"/>
              </a:solidFill>
              <a:latin typeface="Calibri"/>
              <a:ea typeface="Arial" pitchFamily="84" charset="0"/>
              <a:cs typeface="Arial" pitchFamily="8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Inovação </a:t>
            </a:r>
            <a:r>
              <a:rPr lang="pt-BR" sz="2000" dirty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e tecnologia: Apoio decisivo do Estado ao desenvolvimento  </a:t>
            </a:r>
            <a:r>
              <a:rPr lang="pt-BR" sz="2000" dirty="0" smtClean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tecnológico</a:t>
            </a:r>
            <a:endParaRPr lang="pt-BR" sz="2000" dirty="0">
              <a:solidFill>
                <a:srgbClr val="1F497D"/>
              </a:solidFill>
              <a:latin typeface="Calibri"/>
              <a:ea typeface="Arial" pitchFamily="84" charset="0"/>
              <a:cs typeface="Arial" pitchFamily="8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BR" sz="2000" dirty="0">
              <a:solidFill>
                <a:srgbClr val="1F497D"/>
              </a:solidFill>
              <a:latin typeface="Calibri"/>
              <a:ea typeface="Arial" pitchFamily="84" charset="0"/>
              <a:cs typeface="Arial" pitchFamily="8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Crédito</a:t>
            </a:r>
            <a:r>
              <a:rPr lang="pt-BR" sz="2000" dirty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: Acesso ao crédito para fortalecimento da cadeia, financiamento à   exportação, inovação e tecnologia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BR" sz="2000" dirty="0">
              <a:solidFill>
                <a:srgbClr val="1F497D"/>
              </a:solidFill>
              <a:latin typeface="Calibri"/>
              <a:ea typeface="Arial" pitchFamily="84" charset="0"/>
              <a:cs typeface="Arial" pitchFamily="8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Tributos</a:t>
            </a:r>
            <a:r>
              <a:rPr lang="pt-BR" sz="2000" dirty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: Solução das distorções do sistema, desoneração da cadeia, </a:t>
            </a:r>
            <a:r>
              <a:rPr lang="pt-BR" sz="2000" dirty="0" smtClean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isonomia tributária </a:t>
            </a:r>
            <a:r>
              <a:rPr lang="pt-BR" sz="2000" dirty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com sucedâneos e defesa contra concorrência </a:t>
            </a:r>
            <a:r>
              <a:rPr lang="pt-BR" sz="2000" dirty="0" smtClean="0">
                <a:solidFill>
                  <a:srgbClr val="1F497D"/>
                </a:solidFill>
                <a:latin typeface="Calibri"/>
                <a:ea typeface="Arial" pitchFamily="84" charset="0"/>
                <a:cs typeface="Arial" pitchFamily="84" charset="0"/>
              </a:rPr>
              <a:t>desleal</a:t>
            </a:r>
            <a:endParaRPr lang="pt-BR" sz="2000" dirty="0">
              <a:solidFill>
                <a:srgbClr val="1F497D"/>
              </a:solidFill>
              <a:latin typeface="Calibri"/>
              <a:ea typeface="Arial" pitchFamily="84" charset="0"/>
              <a:cs typeface="Arial" pitchFamily="84" charset="0"/>
            </a:endParaRPr>
          </a:p>
        </p:txBody>
      </p:sp>
      <p:pic>
        <p:nvPicPr>
          <p:cNvPr id="7" name="Picture 2" descr="C:\Users\Marina\Pictures\Logistica\672324_79634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88"/>
            <a:ext cx="2051720" cy="11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Consumo de Gás Natural por Setor no Brasil - 2011 a 2013*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6469306"/>
            <a:ext cx="6303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j-lt"/>
              </a:rPr>
              <a:t>Fonte: Boletim de Acompanhamento da Indústria de Gás Natural - MME</a:t>
            </a:r>
            <a:endParaRPr lang="pt-BR" sz="1600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19620" y="1117939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+mj-lt"/>
              </a:rPr>
              <a:t>Em milhões de m</a:t>
            </a:r>
            <a:r>
              <a:rPr lang="pt-BR" b="1" baseline="30000" dirty="0" smtClean="0">
                <a:latin typeface="+mj-lt"/>
              </a:rPr>
              <a:t>3 </a:t>
            </a:r>
            <a:r>
              <a:rPr lang="pt-BR" b="1" dirty="0" smtClean="0">
                <a:latin typeface="+mj-lt"/>
              </a:rPr>
              <a:t>/dia</a:t>
            </a:r>
            <a:endParaRPr lang="pt-BR" b="1" dirty="0">
              <a:latin typeface="+mj-lt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74384"/>
              </p:ext>
            </p:extLst>
          </p:nvPr>
        </p:nvGraphicFramePr>
        <p:xfrm>
          <a:off x="211480" y="1474088"/>
          <a:ext cx="8537699" cy="462444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564160"/>
                <a:gridCol w="1039910"/>
                <a:gridCol w="987676"/>
                <a:gridCol w="982927"/>
                <a:gridCol w="1025663"/>
                <a:gridCol w="1025663"/>
                <a:gridCol w="911700"/>
              </a:tblGrid>
              <a:tr h="3600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Setor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>
                          <a:effectLst/>
                        </a:rPr>
                        <a:t>2011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>
                          <a:effectLst/>
                        </a:rPr>
                        <a:t>2012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 smtClean="0">
                          <a:effectLst/>
                        </a:rPr>
                        <a:t>2013*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25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consumo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pt-BR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s/total</a:t>
                      </a:r>
                      <a:endParaRPr lang="pt-BR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consumo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% </a:t>
                      </a:r>
                      <a:endParaRPr lang="pt-BR" sz="200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pt-BR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s/total</a:t>
                      </a:r>
                      <a:endParaRPr lang="pt-BR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consumo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% s/total</a:t>
                      </a:r>
                      <a:endParaRPr lang="pt-BR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Industrial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40,85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66,5</a:t>
                      </a:r>
                      <a:endParaRPr lang="pt-BR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41,82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55,9</a:t>
                      </a:r>
                      <a:endParaRPr lang="pt-BR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39,5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43,8</a:t>
                      </a:r>
                      <a:endParaRPr lang="pt-BR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pt-BR" sz="2300" u="none" strike="noStrike">
                          <a:effectLst/>
                        </a:rPr>
                        <a:t>Automotivo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effectLst/>
                        </a:rPr>
                        <a:t>5,4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8,8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effectLst/>
                        </a:rPr>
                        <a:t>5,32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7,1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>
                          <a:effectLst/>
                        </a:rPr>
                        <a:t>5,07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5,6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pt-BR" sz="2300" u="none" strike="noStrike">
                          <a:effectLst/>
                        </a:rPr>
                        <a:t>Residencial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effectLst/>
                        </a:rPr>
                        <a:t>0,87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1,4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>
                          <a:effectLst/>
                        </a:rPr>
                        <a:t>0,92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1,2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>
                          <a:effectLst/>
                        </a:rPr>
                        <a:t>0,8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0,9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pt-BR" sz="2300" u="none" strike="noStrike">
                          <a:effectLst/>
                        </a:rPr>
                        <a:t>Comercial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effectLst/>
                        </a:rPr>
                        <a:t>0,68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1,1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>
                          <a:effectLst/>
                        </a:rPr>
                        <a:t>0,72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1,0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>
                          <a:effectLst/>
                        </a:rPr>
                        <a:t>0,69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0,8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10565">
                <a:tc>
                  <a:txBody>
                    <a:bodyPr/>
                    <a:lstStyle/>
                    <a:p>
                      <a:pPr algn="l" fontAlgn="b"/>
                      <a:r>
                        <a:rPr lang="pt-BR" sz="2300" u="none" strike="noStrike">
                          <a:effectLst/>
                        </a:rPr>
                        <a:t>Geração de Energia elétrica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effectLst/>
                        </a:rPr>
                        <a:t>10,42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17,0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>
                          <a:effectLst/>
                        </a:rPr>
                        <a:t>23,03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30,8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>
                          <a:effectLst/>
                        </a:rPr>
                        <a:t>41,51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46,1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pt-BR" sz="2300" u="none" strike="noStrike">
                          <a:effectLst/>
                        </a:rPr>
                        <a:t>Co-geração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effectLst/>
                        </a:rPr>
                        <a:t>3,01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4,9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>
                          <a:effectLst/>
                        </a:rPr>
                        <a:t>2,92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3,9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>
                          <a:effectLst/>
                        </a:rPr>
                        <a:t>2,46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2,7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pt-BR" sz="2300" u="none" strike="noStrike">
                          <a:effectLst/>
                        </a:rPr>
                        <a:t>Outros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effectLst/>
                        </a:rPr>
                        <a:t>0,17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0,3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>
                          <a:effectLst/>
                        </a:rPr>
                        <a:t>0,11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0,1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>
                          <a:effectLst/>
                        </a:rPr>
                        <a:t>0,11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0,1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53033">
                <a:tc>
                  <a:txBody>
                    <a:bodyPr/>
                    <a:lstStyle/>
                    <a:p>
                      <a:pPr algn="l" fontAlgn="b"/>
                      <a:r>
                        <a:rPr lang="pt-BR" sz="2300" u="none" strike="noStrike">
                          <a:effectLst/>
                        </a:rPr>
                        <a:t>Total</a:t>
                      </a:r>
                      <a:endParaRPr lang="pt-BR" sz="2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effectLst/>
                        </a:rPr>
                        <a:t>61,4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100,0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effectLst/>
                        </a:rPr>
                        <a:t>74,84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83,0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effectLst/>
                        </a:rPr>
                        <a:t>90,14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100,0</a:t>
                      </a:r>
                      <a:endParaRPr lang="pt-BR" sz="2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207807" y="6130751"/>
            <a:ext cx="17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+mj-lt"/>
              </a:rPr>
              <a:t>* Média preliminar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13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31818497"/>
              </p:ext>
            </p:extLst>
          </p:nvPr>
        </p:nvGraphicFramePr>
        <p:xfrm>
          <a:off x="316310" y="1246839"/>
          <a:ext cx="8568952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059832" y="6444734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Fonte: Balanço Energético Nacional - MME</a:t>
            </a:r>
            <a:endParaRPr lang="pt-B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279952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Em 10</a:t>
            </a:r>
            <a:r>
              <a:rPr lang="pt-BR" b="1" baseline="30000" dirty="0" smtClean="0">
                <a:solidFill>
                  <a:prstClr val="black"/>
                </a:solidFill>
              </a:rPr>
              <a:t>6</a:t>
            </a:r>
            <a:r>
              <a:rPr lang="pt-BR" b="1" dirty="0" smtClean="0">
                <a:solidFill>
                  <a:prstClr val="black"/>
                </a:solidFill>
              </a:rPr>
              <a:t> m</a:t>
            </a:r>
            <a:r>
              <a:rPr lang="pt-BR" b="1" baseline="30000" dirty="0" smtClean="0">
                <a:solidFill>
                  <a:prstClr val="black"/>
                </a:solidFill>
              </a:rPr>
              <a:t>3</a:t>
            </a:r>
            <a:endParaRPr lang="pt-BR" b="1" baseline="30000" dirty="0">
              <a:solidFill>
                <a:prstClr val="black"/>
              </a:solidFill>
            </a:endParaRP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43000"/>
          </a:xfrm>
        </p:spPr>
        <p:txBody>
          <a:bodyPr/>
          <a:lstStyle/>
          <a:p>
            <a:r>
              <a:rPr lang="pt-BR" dirty="0" smtClean="0"/>
              <a:t>Consumo industrial de Gás Natural</a:t>
            </a:r>
            <a:br>
              <a:rPr lang="pt-BR" dirty="0" smtClean="0"/>
            </a:br>
            <a:r>
              <a:rPr lang="pt-BR" dirty="0" smtClean="0"/>
              <a:t>41 milhões de m</a:t>
            </a:r>
            <a:r>
              <a:rPr lang="pt-BR" baseline="30000" dirty="0" smtClean="0"/>
              <a:t>3</a:t>
            </a:r>
            <a:r>
              <a:rPr lang="pt-BR" dirty="0" smtClean="0"/>
              <a:t>/dia</a:t>
            </a:r>
            <a:endParaRPr lang="pt-BR" dirty="0"/>
          </a:p>
        </p:txBody>
      </p:sp>
      <p:cxnSp>
        <p:nvCxnSpPr>
          <p:cNvPr id="13" name="Conector angulado 12"/>
          <p:cNvCxnSpPr/>
          <p:nvPr/>
        </p:nvCxnSpPr>
        <p:spPr>
          <a:xfrm>
            <a:off x="6588224" y="4941168"/>
            <a:ext cx="1296144" cy="648072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740352" y="5173741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n-lt"/>
              </a:rPr>
              <a:t>cerca de 4% como MP</a:t>
            </a:r>
            <a:endParaRPr lang="pt-BR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35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323528" y="3573016"/>
            <a:ext cx="8542337" cy="387821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000099"/>
                </a:solidFill>
                <a:latin typeface="+mn-lt"/>
              </a:rPr>
              <a:t>Valor dos Produtos Derivados de 1 MBTU de GN</a:t>
            </a:r>
          </a:p>
        </p:txBody>
      </p:sp>
      <p:pic>
        <p:nvPicPr>
          <p:cNvPr id="43011" name="Imagem 5" descr="http://www.gasnet.com.br/novo_gasnatural/materia_completa_img/image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72913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CaixaDeTexto 6"/>
          <p:cNvSpPr txBox="1">
            <a:spLocks noChangeArrowheads="1"/>
          </p:cNvSpPr>
          <p:nvPr/>
        </p:nvSpPr>
        <p:spPr bwMode="auto">
          <a:xfrm>
            <a:off x="1547664" y="6581775"/>
            <a:ext cx="6270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Pétrole</a:t>
            </a:r>
            <a:r>
              <a:rPr lang="pt-BR" sz="1200" dirty="0"/>
              <a:t> e </a:t>
            </a:r>
            <a:r>
              <a:rPr lang="pt-BR" sz="1200" dirty="0" err="1"/>
              <a:t>Techniques</a:t>
            </a:r>
            <a:r>
              <a:rPr lang="pt-BR" sz="1200" dirty="0"/>
              <a:t>, n.º 417, pág. 11</a:t>
            </a: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67744" y="0"/>
            <a:ext cx="67687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3200" dirty="0" smtClean="0">
                <a:solidFill>
                  <a:prstClr val="white"/>
                </a:solidFill>
                <a:latin typeface="Calibri" pitchFamily="34" charset="0"/>
                <a:cs typeface="Tahoma" pitchFamily="34" charset="0"/>
              </a:rPr>
              <a:t>Agregação de valor na cadeia do gás natural e bens sucedâneos</a:t>
            </a:r>
          </a:p>
        </p:txBody>
      </p:sp>
      <p:grpSp>
        <p:nvGrpSpPr>
          <p:cNvPr id="6" name="Grupo 26"/>
          <p:cNvGrpSpPr>
            <a:grpSpLocks/>
          </p:cNvGrpSpPr>
          <p:nvPr/>
        </p:nvGrpSpPr>
        <p:grpSpPr bwMode="auto">
          <a:xfrm>
            <a:off x="827584" y="1196752"/>
            <a:ext cx="7439025" cy="2333428"/>
            <a:chOff x="446775" y="1412875"/>
            <a:chExt cx="8282905" cy="3075601"/>
          </a:xfrm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7000892" y="2949575"/>
              <a:ext cx="1728788" cy="433388"/>
            </a:xfrm>
            <a:prstGeom prst="rect">
              <a:avLst/>
            </a:prstGeom>
            <a:solidFill>
              <a:srgbClr val="006600"/>
            </a:solidFill>
            <a:ln w="9525"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  <a:bevelB w="114300" prst="artDeco"/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Petroquímica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3347382" y="1412875"/>
              <a:ext cx="2304931" cy="40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pt-BR" sz="1400" kern="0" smtClean="0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492500" y="1428750"/>
              <a:ext cx="2232026" cy="40566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sz="1400" kern="0" dirty="0" smtClean="0">
                  <a:solidFill>
                    <a:srgbClr val="006600"/>
                  </a:solidFill>
                </a:rPr>
                <a:t>Gás Natural</a:t>
              </a: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1892660" y="4082807"/>
              <a:ext cx="4823740" cy="405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sz="1400" kern="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Agregação de valor</a:t>
              </a: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auto">
            <a:xfrm>
              <a:off x="1258096" y="2421422"/>
              <a:ext cx="662667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kern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1258096" y="2421422"/>
              <a:ext cx="0" cy="502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kern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3" name="Line 40"/>
            <p:cNvSpPr>
              <a:spLocks noChangeShapeType="1"/>
            </p:cNvSpPr>
            <p:nvPr/>
          </p:nvSpPr>
          <p:spPr bwMode="auto">
            <a:xfrm>
              <a:off x="3492324" y="2421422"/>
              <a:ext cx="0" cy="502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kern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4" name="Line 41"/>
            <p:cNvSpPr>
              <a:spLocks noChangeShapeType="1"/>
            </p:cNvSpPr>
            <p:nvPr/>
          </p:nvSpPr>
          <p:spPr bwMode="auto">
            <a:xfrm>
              <a:off x="5652313" y="2421422"/>
              <a:ext cx="0" cy="502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kern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7884774" y="2421422"/>
              <a:ext cx="0" cy="502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kern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46775" y="2928934"/>
              <a:ext cx="1728788" cy="433388"/>
            </a:xfrm>
            <a:prstGeom prst="rect">
              <a:avLst/>
            </a:prstGeom>
            <a:solidFill>
              <a:srgbClr val="006600"/>
            </a:solidFill>
            <a:ln w="9525"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  <a:bevelB w="114300" prst="artDeco"/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Distribuição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840306" y="2928934"/>
              <a:ext cx="1728788" cy="433388"/>
            </a:xfrm>
            <a:prstGeom prst="rect">
              <a:avLst/>
            </a:prstGeom>
            <a:solidFill>
              <a:srgbClr val="006600"/>
            </a:solidFill>
            <a:ln w="9525"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  <a:bevelB w="114300" prst="artDeco"/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Fertilizantes</a:t>
              </a: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685291" y="2928934"/>
              <a:ext cx="1728788" cy="433388"/>
            </a:xfrm>
            <a:prstGeom prst="rect">
              <a:avLst/>
            </a:prstGeom>
            <a:solidFill>
              <a:srgbClr val="006600"/>
            </a:solidFill>
            <a:ln w="9525"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  <a:bevelB w="114300" prst="artDeco"/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Energia</a:t>
              </a:r>
            </a:p>
          </p:txBody>
        </p:sp>
        <p:sp>
          <p:nvSpPr>
            <p:cNvPr id="19" name="Seta para a direita 34"/>
            <p:cNvSpPr>
              <a:spLocks noChangeArrowheads="1"/>
            </p:cNvSpPr>
            <p:nvPr/>
          </p:nvSpPr>
          <p:spPr bwMode="auto">
            <a:xfrm>
              <a:off x="892207" y="3735463"/>
              <a:ext cx="7215283" cy="355712"/>
            </a:xfrm>
            <a:prstGeom prst="rightArrow">
              <a:avLst>
                <a:gd name="adj1" fmla="val 50000"/>
                <a:gd name="adj2" fmla="val 123164"/>
              </a:avLst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kern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  <p:sp>
          <p:nvSpPr>
            <p:cNvPr id="20" name="Line 40"/>
            <p:cNvSpPr>
              <a:spLocks noChangeShapeType="1"/>
            </p:cNvSpPr>
            <p:nvPr/>
          </p:nvSpPr>
          <p:spPr bwMode="auto">
            <a:xfrm>
              <a:off x="4572319" y="1917148"/>
              <a:ext cx="0" cy="502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kern="0">
                <a:solidFill>
                  <a:sysClr val="windowText" lastClr="000000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5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515" y="0"/>
            <a:ext cx="6840982" cy="1143000"/>
          </a:xfrm>
        </p:spPr>
        <p:txBody>
          <a:bodyPr/>
          <a:lstStyle/>
          <a:p>
            <a:r>
              <a:rPr lang="pt-BR" dirty="0" smtClean="0"/>
              <a:t>Tipos de gás natural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71600" y="1556792"/>
            <a:ext cx="7476249" cy="4176464"/>
          </a:xfrm>
        </p:spPr>
        <p:txBody>
          <a:bodyPr/>
          <a:lstStyle/>
          <a:p>
            <a:r>
              <a:rPr lang="pt-BR" dirty="0" smtClean="0">
                <a:latin typeface="+mj-lt"/>
              </a:rPr>
              <a:t>Tipos de gás natural:</a:t>
            </a:r>
          </a:p>
          <a:p>
            <a:endParaRPr lang="pt-BR" dirty="0" smtClean="0">
              <a:latin typeface="+mj-lt"/>
            </a:endParaRPr>
          </a:p>
          <a:p>
            <a:pPr marL="0" indent="0"/>
            <a:r>
              <a:rPr lang="pt-BR" dirty="0" smtClean="0">
                <a:latin typeface="+mj-lt"/>
              </a:rPr>
              <a:t>1) </a:t>
            </a:r>
            <a:r>
              <a:rPr lang="pt-BR" b="1" dirty="0" smtClean="0">
                <a:latin typeface="+mj-lt"/>
              </a:rPr>
              <a:t>CONVENCIONAL</a:t>
            </a:r>
            <a:r>
              <a:rPr lang="pt-BR" dirty="0" smtClean="0">
                <a:latin typeface="+mj-lt"/>
              </a:rPr>
              <a:t>:</a:t>
            </a:r>
          </a:p>
          <a:p>
            <a:pPr marL="0" indent="0"/>
            <a:r>
              <a:rPr lang="pt-BR" dirty="0">
                <a:latin typeface="+mj-lt"/>
              </a:rPr>
              <a:t>	</a:t>
            </a:r>
            <a:r>
              <a:rPr lang="pt-BR" dirty="0" smtClean="0">
                <a:latin typeface="+mj-lt"/>
              </a:rPr>
              <a:t>- associado ao petróleo</a:t>
            </a:r>
          </a:p>
          <a:p>
            <a:pPr marL="0" indent="0"/>
            <a:r>
              <a:rPr lang="pt-BR" dirty="0">
                <a:latin typeface="+mj-lt"/>
              </a:rPr>
              <a:t>	</a:t>
            </a:r>
            <a:r>
              <a:rPr lang="pt-BR" dirty="0" smtClean="0">
                <a:latin typeface="+mj-lt"/>
              </a:rPr>
              <a:t>- não-associado ao petróleo</a:t>
            </a:r>
          </a:p>
          <a:p>
            <a:pPr marL="0" indent="0"/>
            <a:r>
              <a:rPr lang="pt-BR" dirty="0">
                <a:latin typeface="+mj-lt"/>
              </a:rPr>
              <a:t>	</a:t>
            </a:r>
            <a:r>
              <a:rPr lang="pt-BR" dirty="0" smtClean="0">
                <a:latin typeface="+mj-lt"/>
              </a:rPr>
              <a:t>- ambos </a:t>
            </a:r>
            <a:r>
              <a:rPr lang="pt-BR" i="1" dirty="0" err="1" smtClean="0">
                <a:latin typeface="+mj-lt"/>
              </a:rPr>
              <a:t>on-shore</a:t>
            </a:r>
            <a:r>
              <a:rPr lang="pt-BR" dirty="0" smtClean="0">
                <a:latin typeface="+mj-lt"/>
              </a:rPr>
              <a:t> ou </a:t>
            </a:r>
            <a:r>
              <a:rPr lang="pt-BR" i="1" dirty="0" smtClean="0">
                <a:latin typeface="+mj-lt"/>
              </a:rPr>
              <a:t>off-</a:t>
            </a:r>
            <a:r>
              <a:rPr lang="pt-BR" i="1" dirty="0" err="1" smtClean="0">
                <a:latin typeface="+mj-lt"/>
              </a:rPr>
              <a:t>shore</a:t>
            </a:r>
            <a:endParaRPr lang="pt-BR" i="1" dirty="0" smtClean="0">
              <a:latin typeface="+mj-lt"/>
            </a:endParaRPr>
          </a:p>
          <a:p>
            <a:pPr marL="0" indent="0"/>
            <a:endParaRPr lang="pt-BR" i="1" dirty="0" smtClean="0">
              <a:latin typeface="+mj-lt"/>
            </a:endParaRPr>
          </a:p>
          <a:p>
            <a:r>
              <a:rPr lang="pt-BR" dirty="0" smtClean="0">
                <a:latin typeface="+mj-lt"/>
              </a:rPr>
              <a:t>2) </a:t>
            </a:r>
            <a:r>
              <a:rPr lang="pt-BR" b="1" dirty="0" smtClean="0">
                <a:latin typeface="+mj-lt"/>
              </a:rPr>
              <a:t>NÃO-CONVENCIONAL</a:t>
            </a:r>
            <a:r>
              <a:rPr lang="pt-BR" dirty="0" smtClean="0">
                <a:latin typeface="+mj-lt"/>
              </a:rPr>
              <a:t>:</a:t>
            </a:r>
          </a:p>
          <a:p>
            <a:r>
              <a:rPr lang="pt-BR" dirty="0">
                <a:latin typeface="+mj-lt"/>
              </a:rPr>
              <a:t>	</a:t>
            </a:r>
            <a:r>
              <a:rPr lang="pt-BR" dirty="0" smtClean="0">
                <a:latin typeface="+mj-lt"/>
              </a:rPr>
              <a:t>	- </a:t>
            </a:r>
            <a:r>
              <a:rPr lang="pt-BR" i="1" dirty="0" err="1" smtClean="0">
                <a:latin typeface="+mj-lt"/>
              </a:rPr>
              <a:t>Shale</a:t>
            </a:r>
            <a:r>
              <a:rPr lang="pt-BR" i="1" dirty="0" smtClean="0">
                <a:latin typeface="+mj-lt"/>
              </a:rPr>
              <a:t> </a:t>
            </a:r>
            <a:r>
              <a:rPr lang="pt-BR" i="1" dirty="0" err="1" smtClean="0">
                <a:latin typeface="+mj-lt"/>
              </a:rPr>
              <a:t>gas</a:t>
            </a:r>
            <a:endParaRPr lang="pt-BR" i="1" dirty="0" smtClean="0">
              <a:latin typeface="+mj-lt"/>
            </a:endParaRPr>
          </a:p>
          <a:p>
            <a:r>
              <a:rPr lang="pt-BR" dirty="0">
                <a:latin typeface="+mj-lt"/>
              </a:rPr>
              <a:t>	</a:t>
            </a:r>
            <a:r>
              <a:rPr lang="pt-BR" dirty="0" smtClean="0">
                <a:latin typeface="+mj-lt"/>
              </a:rPr>
              <a:t>	- </a:t>
            </a:r>
            <a:r>
              <a:rPr lang="pt-BR" i="1" dirty="0" err="1" smtClean="0">
                <a:latin typeface="+mj-lt"/>
              </a:rPr>
              <a:t>Tight</a:t>
            </a:r>
            <a:r>
              <a:rPr lang="pt-BR" i="1" dirty="0" smtClean="0">
                <a:latin typeface="+mj-lt"/>
              </a:rPr>
              <a:t> </a:t>
            </a:r>
            <a:r>
              <a:rPr lang="pt-BR" i="1" dirty="0" err="1" smtClean="0">
                <a:latin typeface="+mj-lt"/>
              </a:rPr>
              <a:t>gas</a:t>
            </a:r>
            <a:endParaRPr lang="pt-BR" i="1" dirty="0" smtClean="0">
              <a:latin typeface="+mj-lt"/>
            </a:endParaRPr>
          </a:p>
          <a:p>
            <a:r>
              <a:rPr lang="pt-BR" dirty="0">
                <a:latin typeface="+mj-lt"/>
              </a:rPr>
              <a:t>	</a:t>
            </a:r>
            <a:r>
              <a:rPr lang="pt-BR" dirty="0" smtClean="0">
                <a:latin typeface="+mj-lt"/>
              </a:rPr>
              <a:t>	- Outros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6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8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8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9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6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0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6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_Abiquim_Template_Arvores_Flores_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Design padrão">
  <a:themeElements>
    <a:clrScheme name="2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ign padrão">
      <a:majorFont>
        <a:latin typeface="Arial"/>
        <a:ea typeface=""/>
        <a:cs typeface="Lucida Sans Unicode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Abiquim_Template_Arvores_Flores_2</Template>
  <TotalTime>2026</TotalTime>
  <Words>1439</Words>
  <Application>Microsoft Office PowerPoint</Application>
  <PresentationFormat>Apresentação na tela (4:3)</PresentationFormat>
  <Paragraphs>421</Paragraphs>
  <Slides>21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34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57" baseType="lpstr">
      <vt:lpstr>Personalizar design</vt:lpstr>
      <vt:lpstr>1_Personalizar design</vt:lpstr>
      <vt:lpstr>2_Personalizar design</vt:lpstr>
      <vt:lpstr>3_Personalizar design</vt:lpstr>
      <vt:lpstr>4_Personalizar design</vt:lpstr>
      <vt:lpstr>5_Personalizar design</vt:lpstr>
      <vt:lpstr>2_Design padrão</vt:lpstr>
      <vt:lpstr>6_Personalizar design</vt:lpstr>
      <vt:lpstr>7_Personalizar design</vt:lpstr>
      <vt:lpstr>8_Personalizar design</vt:lpstr>
      <vt:lpstr>21_Personalizar design</vt:lpstr>
      <vt:lpstr>9_Personalizar design</vt:lpstr>
      <vt:lpstr>38_Personalizar design</vt:lpstr>
      <vt:lpstr>34_Personalizar design</vt:lpstr>
      <vt:lpstr>22_Personalizar design</vt:lpstr>
      <vt:lpstr>10_Personalizar design</vt:lpstr>
      <vt:lpstr>19_Personalizar design</vt:lpstr>
      <vt:lpstr>11_Personalizar design</vt:lpstr>
      <vt:lpstr>12_Personalizar design</vt:lpstr>
      <vt:lpstr>13_Personalizar design</vt:lpstr>
      <vt:lpstr>14_Personalizar design</vt:lpstr>
      <vt:lpstr>23_Personalizar design</vt:lpstr>
      <vt:lpstr>18_Personalizar design</vt:lpstr>
      <vt:lpstr>39_Personalizar design</vt:lpstr>
      <vt:lpstr>15_Personalizar design</vt:lpstr>
      <vt:lpstr>25_Personalizar design</vt:lpstr>
      <vt:lpstr>16_Personalizar design</vt:lpstr>
      <vt:lpstr>17_Personalizar design</vt:lpstr>
      <vt:lpstr>20_Personalizar design</vt:lpstr>
      <vt:lpstr>24_Personalizar design</vt:lpstr>
      <vt:lpstr>26_Personalizar design</vt:lpstr>
      <vt:lpstr>blank</vt:lpstr>
      <vt:lpstr>1_Abiquim_Template_Arvores_Flores_2</vt:lpstr>
      <vt:lpstr>27_Personalizar design</vt:lpstr>
      <vt:lpstr>CorelDRAW</vt:lpstr>
      <vt:lpstr>Planilha</vt:lpstr>
      <vt:lpstr>A Importância do Gás Natural para a Competitividade da Indústria Brasileira 24 de Setembro 2013</vt:lpstr>
      <vt:lpstr>Apresentação do PowerPoint</vt:lpstr>
      <vt:lpstr>Apresentação do PowerPoint</vt:lpstr>
      <vt:lpstr>Apresentação do PowerPoint</vt:lpstr>
      <vt:lpstr>Apresentação do PowerPoint</vt:lpstr>
      <vt:lpstr>Consumo de Gás Natural por Setor no Brasil - 2011 a 2013*</vt:lpstr>
      <vt:lpstr>Consumo industrial de Gás Natural 41 milhões de m3/dia</vt:lpstr>
      <vt:lpstr>Valor dos Produtos Derivados de 1 MBTU de GN</vt:lpstr>
      <vt:lpstr>Tipos de gás natural</vt:lpstr>
      <vt:lpstr>Apresentação do PowerPoint</vt:lpstr>
      <vt:lpstr>Apresentação do PowerPoint</vt:lpstr>
      <vt:lpstr>Apresentação do PowerPoint</vt:lpstr>
      <vt:lpstr>Balanço Oferta e Demanda da Projeção de Gás Natural no Brasil</vt:lpstr>
      <vt:lpstr>Apresentação do PowerPoint</vt:lpstr>
      <vt:lpstr>Relevância dos investimentos na indústria química americana </vt:lpstr>
      <vt:lpstr>Apresentação do PowerPoint</vt:lpstr>
      <vt:lpstr>Apresentação do PowerPoint</vt:lpstr>
      <vt:lpstr>Gás Natural Matéria-Prima na Agenda do Plano Brasil Maior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Marina Cardoso Galvão</dc:creator>
  <cp:lastModifiedBy>Fátima Giovanna Coviello Ferreira (Abiquim)</cp:lastModifiedBy>
  <cp:revision>120</cp:revision>
  <cp:lastPrinted>2013-09-20T19:10:52Z</cp:lastPrinted>
  <dcterms:created xsi:type="dcterms:W3CDTF">2012-04-20T21:22:35Z</dcterms:created>
  <dcterms:modified xsi:type="dcterms:W3CDTF">2013-09-23T17:12:13Z</dcterms:modified>
</cp:coreProperties>
</file>