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Default Extension="vml" ContentType="application/vnd.openxmlformats-officedocument.vmlDrawing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notesSlides/notesSlide7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rawings/drawing1.xml" ContentType="application/vnd.openxmlformats-officedocument.drawingml.chartshape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701" r:id="rId2"/>
    <p:sldId id="729" r:id="rId3"/>
    <p:sldId id="734" r:id="rId4"/>
    <p:sldId id="726" r:id="rId5"/>
    <p:sldId id="732" r:id="rId6"/>
    <p:sldId id="733" r:id="rId7"/>
    <p:sldId id="736" r:id="rId8"/>
    <p:sldId id="737" r:id="rId9"/>
    <p:sldId id="738" r:id="rId10"/>
    <p:sldId id="739" r:id="rId11"/>
    <p:sldId id="740" r:id="rId12"/>
    <p:sldId id="742" r:id="rId13"/>
    <p:sldId id="747" r:id="rId14"/>
    <p:sldId id="746" r:id="rId15"/>
    <p:sldId id="744" r:id="rId16"/>
    <p:sldId id="745" r:id="rId17"/>
    <p:sldId id="748" r:id="rId18"/>
    <p:sldId id="741" r:id="rId19"/>
    <p:sldId id="573" r:id="rId20"/>
  </p:sldIdLst>
  <p:sldSz cx="9144000" cy="6858000" type="screen4x3"/>
  <p:notesSz cx="6815138" cy="99441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0000"/>
    <a:srgbClr val="005426"/>
    <a:srgbClr val="000066"/>
    <a:srgbClr val="C29A4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38B1855-1B75-4FBE-930C-398BA8C253C6}" styleName="Estilo com Tema 2 - Ênfase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269D01E-BC32-4049-B463-5C60D7B0CCD2}" styleName="Estilo com Tema 2 - Ênfase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24" autoAdjust="0"/>
  </p:normalViewPr>
  <p:slideViewPr>
    <p:cSldViewPr>
      <p:cViewPr varScale="1">
        <p:scale>
          <a:sx n="62" d="100"/>
          <a:sy n="62" d="100"/>
        </p:scale>
        <p:origin x="-65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49" d="100"/>
          <a:sy n="49" d="100"/>
        </p:scale>
        <p:origin x="-1932" y="-108"/>
      </p:cViewPr>
      <p:guideLst>
        <p:guide orient="horz" pos="3132"/>
        <p:guide pos="2147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rnardo\Documents\Bernardo%20-%20ABIAPE\Apresenta&#231;&#227;o%20da%20ABIAPE\Semin&#225;rio%20Congresso%20sobre%20G&#225;s\Novo%20Boletim%20Interativo%20do%20G&#225;s%20Natural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rnardo\Documents\Bernardo%20-%20ABIAPE\Apresenta&#231;&#227;o%20da%20ABIAPE\Semin&#225;rio%20Congresso%20sobre%20G&#225;s\Novo%20Boletim%20Interativo%20do%20G&#225;s%20Natural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rnardo\Documents\Bernardo%20-%20ABIAPE\Apresenta&#231;&#227;o%20da%20ABIAPE\Semin&#225;rio%20Congresso%20sobre%20G&#225;s\Novo%20Boletim%20Interativo%20do%20G&#225;s%20Natural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rnardo\Documents\Bernardo%20-%20ABIAPE\Apresenta&#231;&#227;o%20da%20ABIAPE\Semin&#225;rio%20Congresso%20sobre%20G&#225;s\Novo%20Boletim%20Interativo%20do%20G&#225;s%20Natural.xlsx" TargetMode="Externa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ernardo\Documents\Bernardo%20-%20ABIAPE\G&#225;s%20Natural\Agencias%20Estaduais\AGENERSA\Audi&#234;ncia%20P&#250;blica\Pre&#231;os%20do%20GN%20no%20mundo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rnardo\Documents\Bernardo%20-%20ABIAPE\Apresenta&#231;&#227;o%20da%20ABIAPE\Semin&#225;rio%20Congresso%20sobre%20G&#225;s\Oferta%20e%20Demanda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bernardo\Documents\Bernardo%20-%20ABIAPE\Apresenta&#231;&#227;o%20da%20ABIAPE\Semin&#225;rio%20Congresso%20sobre%20G&#225;s\Oferta%20e%20Demanda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4.7213582677165362E-2"/>
          <c:y val="2.8984409352083178E-2"/>
          <c:w val="0.93836078302712156"/>
          <c:h val="0.56002098899415853"/>
        </c:manualLayout>
      </c:layout>
      <c:barChart>
        <c:barDir val="col"/>
        <c:grouping val="stacked"/>
        <c:ser>
          <c:idx val="0"/>
          <c:order val="0"/>
          <c:tx>
            <c:strRef>
              <c:f>OFERTA!$A$15</c:f>
              <c:strCache>
                <c:ptCount val="1"/>
                <c:pt idx="0">
                  <c:v>Oferta líquida de Gás Nacional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numRef>
              <c:f>OFERTA!$B$13:$J$13</c:f>
              <c:numCache>
                <c:formatCode>#\ ?/?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OFERTA!$B$15:$J$15</c:f>
              <c:numCache>
                <c:formatCode>_(* #,##0.00_);_(* \(#,##0.00\);_(* "-"??_);_(@_)</c:formatCode>
                <c:ptCount val="9"/>
                <c:pt idx="0">
                  <c:v>23.41</c:v>
                </c:pt>
                <c:pt idx="1">
                  <c:v>22.310000000000009</c:v>
                </c:pt>
                <c:pt idx="2">
                  <c:v>21.73</c:v>
                </c:pt>
                <c:pt idx="3">
                  <c:v>29.01</c:v>
                </c:pt>
                <c:pt idx="4">
                  <c:v>22.1</c:v>
                </c:pt>
                <c:pt idx="5">
                  <c:v>27.998333333333303</c:v>
                </c:pt>
                <c:pt idx="6">
                  <c:v>33.83</c:v>
                </c:pt>
                <c:pt idx="7">
                  <c:v>39.64</c:v>
                </c:pt>
                <c:pt idx="8">
                  <c:v>44.64</c:v>
                </c:pt>
              </c:numCache>
            </c:numRef>
          </c:val>
        </c:ser>
        <c:ser>
          <c:idx val="1"/>
          <c:order val="1"/>
          <c:tx>
            <c:strRef>
              <c:f>OFERTA!$A$16</c:f>
              <c:strCache>
                <c:ptCount val="1"/>
                <c:pt idx="0">
                  <c:v>Oferta líquida de Gás Importado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numRef>
              <c:f>OFERTA!$B$13:$J$13</c:f>
              <c:numCache>
                <c:formatCode>#\ ?/?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OFERTA!$B$16:$J$16</c:f>
              <c:numCache>
                <c:formatCode>_(* #,##0.00_);_(* \(#,##0.00\);_(* "-"??_);_(@_)</c:formatCode>
                <c:ptCount val="9"/>
                <c:pt idx="0">
                  <c:v>24.2</c:v>
                </c:pt>
                <c:pt idx="1">
                  <c:v>26.1</c:v>
                </c:pt>
                <c:pt idx="2">
                  <c:v>27.35</c:v>
                </c:pt>
                <c:pt idx="3">
                  <c:v>29.69</c:v>
                </c:pt>
                <c:pt idx="4">
                  <c:v>22.35</c:v>
                </c:pt>
                <c:pt idx="5">
                  <c:v>33.664166666666652</c:v>
                </c:pt>
                <c:pt idx="6">
                  <c:v>27.57</c:v>
                </c:pt>
                <c:pt idx="7">
                  <c:v>35.11</c:v>
                </c:pt>
                <c:pt idx="8">
                  <c:v>47.27</c:v>
                </c:pt>
              </c:numCache>
            </c:numRef>
          </c:val>
        </c:ser>
        <c:overlap val="100"/>
        <c:axId val="102776192"/>
        <c:axId val="102798464"/>
      </c:barChart>
      <c:lineChart>
        <c:grouping val="standard"/>
        <c:ser>
          <c:idx val="2"/>
          <c:order val="2"/>
          <c:tx>
            <c:strRef>
              <c:f>OFERTA!$A$14</c:f>
              <c:strCache>
                <c:ptCount val="1"/>
                <c:pt idx="0">
                  <c:v>OFERTA TOTAL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" sourceLinked="0"/>
            <c:spPr>
              <a:noFill/>
              <a:ln w="25400" cap="rnd">
                <a:noFill/>
                <a:bevel/>
              </a:ln>
            </c:spPr>
            <c:txPr>
              <a:bodyPr/>
              <a:lstStyle/>
              <a:p>
                <a:pPr>
                  <a:defRPr sz="2200"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dLblPos val="t"/>
            <c:showVal val="1"/>
          </c:dLbls>
          <c:val>
            <c:numRef>
              <c:f>OFERTA!$B$14:$J$14</c:f>
              <c:numCache>
                <c:formatCode>_(* #,##0.00_);_(* \(#,##0.00\);_(* "-"??_);_(@_)</c:formatCode>
                <c:ptCount val="9"/>
                <c:pt idx="0">
                  <c:v>47.61</c:v>
                </c:pt>
                <c:pt idx="1">
                  <c:v>48.410000000000004</c:v>
                </c:pt>
                <c:pt idx="2">
                  <c:v>49.08</c:v>
                </c:pt>
                <c:pt idx="3">
                  <c:v>58.690000000000012</c:v>
                </c:pt>
                <c:pt idx="4">
                  <c:v>44.45</c:v>
                </c:pt>
                <c:pt idx="5">
                  <c:v>61.662500000000016</c:v>
                </c:pt>
                <c:pt idx="6">
                  <c:v>61.4</c:v>
                </c:pt>
                <c:pt idx="7">
                  <c:v>73.679999999999978</c:v>
                </c:pt>
                <c:pt idx="8">
                  <c:v>91.910000000000025</c:v>
                </c:pt>
              </c:numCache>
            </c:numRef>
          </c:val>
        </c:ser>
        <c:marker val="1"/>
        <c:axId val="102806272"/>
        <c:axId val="102800384"/>
      </c:lineChart>
      <c:catAx>
        <c:axId val="102776192"/>
        <c:scaling>
          <c:orientation val="minMax"/>
        </c:scaling>
        <c:axPos val="b"/>
        <c:numFmt formatCode="#\ ?/?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02798464"/>
        <c:crosses val="autoZero"/>
        <c:auto val="1"/>
        <c:lblAlgn val="ctr"/>
        <c:lblOffset val="100"/>
      </c:catAx>
      <c:valAx>
        <c:axId val="102798464"/>
        <c:scaling>
          <c:orientation val="minMax"/>
          <c:max val="100"/>
          <c:min val="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milhões de m³ por dia</a:t>
                </a:r>
              </a:p>
            </c:rich>
          </c:tx>
          <c:layout>
            <c:manualLayout>
              <c:xMode val="edge"/>
              <c:yMode val="edge"/>
              <c:x val="2.1683180227471587E-2"/>
              <c:y val="0.13355884082124694"/>
            </c:manualLayout>
          </c:layout>
        </c:title>
        <c:numFmt formatCode="_(* #,##0_);_(* \(#,##0\);_(* &quot;-&quot;_);_(@_)" sourceLinked="0"/>
        <c:tickLblPos val="nextTo"/>
        <c:crossAx val="102776192"/>
        <c:crosses val="autoZero"/>
        <c:crossBetween val="between"/>
        <c:majorUnit val="25"/>
      </c:valAx>
      <c:valAx>
        <c:axId val="102800384"/>
        <c:scaling>
          <c:orientation val="minMax"/>
          <c:max val="100"/>
          <c:min val="0"/>
        </c:scaling>
        <c:delete val="1"/>
        <c:axPos val="r"/>
        <c:numFmt formatCode="_(* #,##0.00_);_(* \(#,##0.00\);_(* &quot;-&quot;??_);_(@_)" sourceLinked="1"/>
        <c:tickLblPos val="nextTo"/>
        <c:crossAx val="102806272"/>
        <c:crosses val="max"/>
        <c:crossBetween val="between"/>
      </c:valAx>
      <c:catAx>
        <c:axId val="102806272"/>
        <c:scaling>
          <c:orientation val="minMax"/>
        </c:scaling>
        <c:delete val="1"/>
        <c:axPos val="b"/>
        <c:tickLblPos val="nextTo"/>
        <c:crossAx val="102800384"/>
        <c:crosses val="autoZero"/>
        <c:auto val="1"/>
        <c:lblAlgn val="ctr"/>
        <c:lblOffset val="100"/>
      </c:cat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86693891700413228"/>
          <c:w val="0.99979975940507471"/>
          <c:h val="0.11250234384383477"/>
        </c:manualLayout>
      </c:layout>
      <c:txPr>
        <a:bodyPr/>
        <a:lstStyle/>
        <a:p>
          <a:pPr>
            <a:defRPr sz="2000" b="1"/>
          </a:pPr>
          <a:endParaRPr lang="pt-BR"/>
        </a:p>
      </c:tx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stacked"/>
        <c:ser>
          <c:idx val="1"/>
          <c:order val="0"/>
          <c:tx>
            <c:strRef>
              <c:f>OFERTA!$A$62</c:f>
              <c:strCache>
                <c:ptCount val="1"/>
                <c:pt idx="0">
                  <c:v>Argentina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600">
                    <a:solidFill>
                      <a:srgbClr val="C00000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OFERTA!$B$59:$J$59</c:f>
              <c:numCache>
                <c:formatCode>#\ ?/?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OFERTA!$B$62:$J$62</c:f>
              <c:numCache>
                <c:formatCode>_(* #,##0.00_);_(* \(#,##0.00\);_(* "-"??_);_(@_)</c:formatCode>
                <c:ptCount val="9"/>
                <c:pt idx="0">
                  <c:v>0.96000000000000019</c:v>
                </c:pt>
                <c:pt idx="1">
                  <c:v>1.3</c:v>
                </c:pt>
                <c:pt idx="2">
                  <c:v>0.46</c:v>
                </c:pt>
                <c:pt idx="3">
                  <c:v>0.37000000000000011</c:v>
                </c:pt>
                <c:pt idx="4">
                  <c:v>1.5999999999999999E-5</c:v>
                </c:pt>
                <c:pt idx="5">
                  <c:v>1.0000000000000005E-4</c:v>
                </c:pt>
                <c:pt idx="6">
                  <c:v>0</c:v>
                </c:pt>
                <c:pt idx="7">
                  <c:v>0</c:v>
                </c:pt>
                <c:pt idx="8">
                  <c:v>0.33000000000000013</c:v>
                </c:pt>
              </c:numCache>
            </c:numRef>
          </c:val>
        </c:ser>
        <c:ser>
          <c:idx val="0"/>
          <c:order val="1"/>
          <c:tx>
            <c:strRef>
              <c:f>OFERTA!$A$61</c:f>
              <c:strCache>
                <c:ptCount val="1"/>
                <c:pt idx="0">
                  <c:v>Bolívia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numRef>
              <c:f>OFERTA!$B$59:$J$59</c:f>
              <c:numCache>
                <c:formatCode>#\ ?/?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OFERTA!$B$61:$J$61</c:f>
              <c:numCache>
                <c:formatCode>_(* #,##0.00_);_(* \(#,##0.00\);_(* "-"??_);_(@_)</c:formatCode>
                <c:ptCount val="9"/>
                <c:pt idx="0">
                  <c:v>23.68</c:v>
                </c:pt>
                <c:pt idx="1">
                  <c:v>25.52</c:v>
                </c:pt>
                <c:pt idx="2">
                  <c:v>27.84</c:v>
                </c:pt>
                <c:pt idx="3">
                  <c:v>30.54</c:v>
                </c:pt>
                <c:pt idx="4">
                  <c:v>22.200833333333318</c:v>
                </c:pt>
                <c:pt idx="5">
                  <c:v>26.909999999999989</c:v>
                </c:pt>
                <c:pt idx="6">
                  <c:v>26.86</c:v>
                </c:pt>
                <c:pt idx="7">
                  <c:v>27.54</c:v>
                </c:pt>
                <c:pt idx="8">
                  <c:v>31.759999999999994</c:v>
                </c:pt>
              </c:numCache>
            </c:numRef>
          </c:val>
        </c:ser>
        <c:ser>
          <c:idx val="2"/>
          <c:order val="2"/>
          <c:tx>
            <c:strRef>
              <c:f>OFERTA!$A$63</c:f>
              <c:strCache>
                <c:ptCount val="1"/>
                <c:pt idx="0">
                  <c:v>GNL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numRef>
              <c:f>OFERTA!$B$59:$J$59</c:f>
              <c:numCache>
                <c:formatCode>#\ ?/?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OFERTA!$B$63:$J$63</c:f>
              <c:numCache>
                <c:formatCode>_(* #,##0.00_);_(* \(#,##0.00\);_(* "-"??_);_(@_)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0.72333499999999973</c:v>
                </c:pt>
                <c:pt idx="5">
                  <c:v>7.6391666666666671</c:v>
                </c:pt>
                <c:pt idx="6">
                  <c:v>1.6400000000000001</c:v>
                </c:pt>
                <c:pt idx="7">
                  <c:v>8.5</c:v>
                </c:pt>
                <c:pt idx="8">
                  <c:v>16.3</c:v>
                </c:pt>
              </c:numCache>
            </c:numRef>
          </c:val>
        </c:ser>
        <c:overlap val="100"/>
        <c:axId val="69365760"/>
        <c:axId val="69367296"/>
      </c:barChart>
      <c:catAx>
        <c:axId val="69365760"/>
        <c:scaling>
          <c:orientation val="minMax"/>
        </c:scaling>
        <c:axPos val="b"/>
        <c:numFmt formatCode="#\ ?/?" sourceLinked="1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69367296"/>
        <c:crosses val="autoZero"/>
        <c:auto val="1"/>
        <c:lblAlgn val="ctr"/>
        <c:lblOffset val="100"/>
      </c:catAx>
      <c:valAx>
        <c:axId val="69367296"/>
        <c:scaling>
          <c:orientation val="minMax"/>
          <c:max val="50"/>
          <c:min val="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pt-BR" sz="1600" b="0" dirty="0" smtClean="0"/>
                  <a:t>milhões</a:t>
                </a:r>
                <a:r>
                  <a:rPr lang="pt-BR" sz="1600" b="0" baseline="0" dirty="0" smtClean="0"/>
                  <a:t> de </a:t>
                </a:r>
                <a:r>
                  <a:rPr lang="pt-BR" sz="1600" b="0" baseline="0" dirty="0" err="1" smtClean="0"/>
                  <a:t>m³</a:t>
                </a:r>
                <a:r>
                  <a:rPr lang="pt-BR" sz="1600" b="0" baseline="0" dirty="0" smtClean="0"/>
                  <a:t> por dia</a:t>
                </a:r>
                <a:endParaRPr lang="pt-BR" sz="1600" b="0" dirty="0"/>
              </a:p>
            </c:rich>
          </c:tx>
          <c:layout/>
        </c:title>
        <c:numFmt formatCode="_(* #,##0_);_(* \(#,##0\);_(* &quot;-&quot;_);_(@_)" sourceLinked="0"/>
        <c:tickLblPos val="nextTo"/>
        <c:crossAx val="69365760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b"/>
      <c:layout/>
      <c:txPr>
        <a:bodyPr/>
        <a:lstStyle/>
        <a:p>
          <a:pPr>
            <a:defRPr sz="2000" b="1"/>
          </a:pPr>
          <a:endParaRPr lang="pt-BR"/>
        </a:p>
      </c:txPr>
    </c:legend>
    <c:plotVisOnly val="1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>
        <c:manualLayout>
          <c:layoutTarget val="inner"/>
          <c:xMode val="edge"/>
          <c:yMode val="edge"/>
          <c:x val="4.7213582677165362E-2"/>
          <c:y val="2.8984409352083178E-2"/>
          <c:w val="0.93836078302712156"/>
          <c:h val="0.52841624905512441"/>
        </c:manualLayout>
      </c:layout>
      <c:barChart>
        <c:barDir val="col"/>
        <c:grouping val="stacked"/>
        <c:ser>
          <c:idx val="0"/>
          <c:order val="0"/>
          <c:tx>
            <c:strRef>
              <c:f>'PRODUÇÃO NACIONAL'!$A$15</c:f>
              <c:strCache>
                <c:ptCount val="1"/>
                <c:pt idx="0">
                  <c:v>Gás Associado</c:v>
                </c:pt>
              </c:strCache>
            </c:strRef>
          </c:tx>
          <c:spPr>
            <a:solidFill>
              <a:schemeClr val="tx1">
                <a:lumMod val="85000"/>
                <a:lumOff val="15000"/>
              </a:schemeClr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cat>
            <c:numRef>
              <c:f>OFERTA!$B$13:$J$13</c:f>
              <c:numCache>
                <c:formatCode>#\ ?/?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'PRODUÇÃO NACIONAL'!$B$15:$J$15</c:f>
              <c:numCache>
                <c:formatCode>General</c:formatCode>
                <c:ptCount val="9"/>
                <c:pt idx="0">
                  <c:v>37.75</c:v>
                </c:pt>
                <c:pt idx="1">
                  <c:v>37.42</c:v>
                </c:pt>
                <c:pt idx="2">
                  <c:v>37.020000000000003</c:v>
                </c:pt>
                <c:pt idx="3">
                  <c:v>39.770000000000003</c:v>
                </c:pt>
                <c:pt idx="4">
                  <c:v>46.5</c:v>
                </c:pt>
                <c:pt idx="5">
                  <c:v>47.120000000000012</c:v>
                </c:pt>
                <c:pt idx="6" formatCode="0.00">
                  <c:v>48.59</c:v>
                </c:pt>
                <c:pt idx="7" formatCode="_(* #,##0.00_);_(* \(#,##0.00\);_(* &quot;-&quot;??_);_(@_)">
                  <c:v>49.033169398907113</c:v>
                </c:pt>
                <c:pt idx="8" formatCode="_(* #,##0.00_);_(* \(#,##0.00\);_(* &quot;-&quot;??_);_(@_)">
                  <c:v>51.137264150943373</c:v>
                </c:pt>
              </c:numCache>
            </c:numRef>
          </c:val>
        </c:ser>
        <c:ser>
          <c:idx val="1"/>
          <c:order val="1"/>
          <c:tx>
            <c:strRef>
              <c:f>'PRODUÇÃO NACIONAL'!$A$16</c:f>
              <c:strCache>
                <c:ptCount val="1"/>
                <c:pt idx="0">
                  <c:v>Gás Não Associado</c:v>
                </c:pt>
              </c:strCache>
            </c:strRef>
          </c:tx>
          <c:spPr>
            <a:solidFill>
              <a:srgbClr val="FF99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numRef>
              <c:f>OFERTA!$B$13:$J$13</c:f>
              <c:numCache>
                <c:formatCode>#\ ?/?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'PRODUÇÃO NACIONAL'!$B$16:$J$16</c:f>
              <c:numCache>
                <c:formatCode>General</c:formatCode>
                <c:ptCount val="9"/>
                <c:pt idx="0">
                  <c:v>10.74</c:v>
                </c:pt>
                <c:pt idx="1">
                  <c:v>11.08</c:v>
                </c:pt>
                <c:pt idx="2">
                  <c:v>12.72</c:v>
                </c:pt>
                <c:pt idx="3">
                  <c:v>19.39</c:v>
                </c:pt>
                <c:pt idx="4">
                  <c:v>11.41</c:v>
                </c:pt>
                <c:pt idx="5">
                  <c:v>15.72</c:v>
                </c:pt>
                <c:pt idx="6" formatCode="0.00">
                  <c:v>17.34</c:v>
                </c:pt>
                <c:pt idx="7" formatCode="_(* #,##0.00_);_(* \(#,##0.00\);_(* &quot;-&quot;??_);_(@_)">
                  <c:v>21.558251366120217</c:v>
                </c:pt>
                <c:pt idx="8" formatCode="_(* #,##0.00_);_(* \(#,##0.00\);_(* &quot;-&quot;??_);_(@_)">
                  <c:v>25.646226415094343</c:v>
                </c:pt>
              </c:numCache>
            </c:numRef>
          </c:val>
        </c:ser>
        <c:overlap val="100"/>
        <c:axId val="103503360"/>
        <c:axId val="103504896"/>
      </c:barChart>
      <c:lineChart>
        <c:grouping val="standard"/>
        <c:ser>
          <c:idx val="2"/>
          <c:order val="2"/>
          <c:tx>
            <c:strRef>
              <c:f>'PRODUÇÃO NACIONAL'!$A$14</c:f>
              <c:strCache>
                <c:ptCount val="1"/>
                <c:pt idx="0">
                  <c:v>PRODUÇÃO TOTAL DE GÁS NACIONAL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" sourceLinked="0"/>
            <c:spPr>
              <a:noFill/>
              <a:ln w="25400" cap="rnd">
                <a:noFill/>
                <a:bevel/>
              </a:ln>
            </c:spPr>
            <c:txPr>
              <a:bodyPr/>
              <a:lstStyle/>
              <a:p>
                <a:pPr>
                  <a:defRPr sz="2200" b="1">
                    <a:solidFill>
                      <a:sysClr val="windowText" lastClr="000000"/>
                    </a:solidFill>
                  </a:defRPr>
                </a:pPr>
                <a:endParaRPr lang="pt-BR"/>
              </a:p>
            </c:txPr>
            <c:dLblPos val="t"/>
            <c:showVal val="1"/>
          </c:dLbls>
          <c:val>
            <c:numRef>
              <c:f>'PRODUÇÃO NACIONAL'!$B$14:$J$14</c:f>
              <c:numCache>
                <c:formatCode>_(* #,##0.00_);_(* \(#,##0.00\);_(* "-"??_);_(@_)</c:formatCode>
                <c:ptCount val="9"/>
                <c:pt idx="0">
                  <c:v>48.49</c:v>
                </c:pt>
                <c:pt idx="1">
                  <c:v>48.5</c:v>
                </c:pt>
                <c:pt idx="2">
                  <c:v>49.74</c:v>
                </c:pt>
                <c:pt idx="3">
                  <c:v>59.160000000000011</c:v>
                </c:pt>
                <c:pt idx="4">
                  <c:v>57.91</c:v>
                </c:pt>
                <c:pt idx="5">
                  <c:v>62.839999999999996</c:v>
                </c:pt>
                <c:pt idx="6">
                  <c:v>65.930000000000007</c:v>
                </c:pt>
                <c:pt idx="7">
                  <c:v>70.591420765027351</c:v>
                </c:pt>
                <c:pt idx="8">
                  <c:v>76.783490566037742</c:v>
                </c:pt>
              </c:numCache>
            </c:numRef>
          </c:val>
        </c:ser>
        <c:marker val="1"/>
        <c:axId val="103516800"/>
        <c:axId val="103515264"/>
      </c:lineChart>
      <c:catAx>
        <c:axId val="103503360"/>
        <c:scaling>
          <c:orientation val="minMax"/>
        </c:scaling>
        <c:axPos val="b"/>
        <c:numFmt formatCode="#\ ?/?" sourceLinked="1"/>
        <c:tickLblPos val="nextTo"/>
        <c:txPr>
          <a:bodyPr/>
          <a:lstStyle/>
          <a:p>
            <a:pPr>
              <a:defRPr sz="1400"/>
            </a:pPr>
            <a:endParaRPr lang="pt-BR"/>
          </a:p>
        </c:txPr>
        <c:crossAx val="103504896"/>
        <c:crosses val="autoZero"/>
        <c:auto val="1"/>
        <c:lblAlgn val="ctr"/>
        <c:lblOffset val="100"/>
      </c:catAx>
      <c:valAx>
        <c:axId val="103504896"/>
        <c:scaling>
          <c:orientation val="minMax"/>
          <c:max val="100"/>
          <c:min val="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400" b="0"/>
                </a:pPr>
                <a:r>
                  <a:rPr lang="en-US" sz="1400" b="0"/>
                  <a:t>milhões de m³ por dia</a:t>
                </a:r>
              </a:p>
            </c:rich>
          </c:tx>
          <c:layout>
            <c:manualLayout>
              <c:xMode val="edge"/>
              <c:yMode val="edge"/>
              <c:x val="2.1683180227471614E-2"/>
              <c:y val="0.13355884082124694"/>
            </c:manualLayout>
          </c:layout>
        </c:title>
        <c:numFmt formatCode="_(* #,##0_);_(* \(#,##0\);_(* &quot;-&quot;_);_(@_)" sourceLinked="0"/>
        <c:tickLblPos val="nextTo"/>
        <c:crossAx val="103503360"/>
        <c:crosses val="autoZero"/>
        <c:crossBetween val="between"/>
        <c:majorUnit val="25"/>
      </c:valAx>
      <c:valAx>
        <c:axId val="103515264"/>
        <c:scaling>
          <c:orientation val="minMax"/>
          <c:max val="100"/>
          <c:min val="0"/>
        </c:scaling>
        <c:delete val="1"/>
        <c:axPos val="r"/>
        <c:numFmt formatCode="_(* #,##0.00_);_(* \(#,##0.00\);_(* &quot;-&quot;??_);_(@_)" sourceLinked="1"/>
        <c:tickLblPos val="nextTo"/>
        <c:crossAx val="103516800"/>
        <c:crosses val="max"/>
        <c:crossBetween val="between"/>
      </c:valAx>
      <c:catAx>
        <c:axId val="103516800"/>
        <c:scaling>
          <c:orientation val="minMax"/>
        </c:scaling>
        <c:delete val="1"/>
        <c:axPos val="b"/>
        <c:tickLblPos val="nextTo"/>
        <c:crossAx val="103515264"/>
        <c:crosses val="autoZero"/>
        <c:auto val="1"/>
        <c:lblAlgn val="ctr"/>
        <c:lblOffset val="100"/>
      </c:catAx>
    </c:plotArea>
    <c:legend>
      <c:legendPos val="b"/>
      <c:legendEntry>
        <c:idx val="2"/>
        <c:delete val="1"/>
      </c:legendEntry>
      <c:layout>
        <c:manualLayout>
          <c:xMode val="edge"/>
          <c:yMode val="edge"/>
          <c:x val="0"/>
          <c:y val="0.86693891700413295"/>
          <c:w val="0.99979975940507515"/>
          <c:h val="0.11250234384383474"/>
        </c:manualLayout>
      </c:layout>
      <c:txPr>
        <a:bodyPr/>
        <a:lstStyle/>
        <a:p>
          <a:pPr>
            <a:defRPr sz="2000" b="1"/>
          </a:pPr>
          <a:endParaRPr lang="pt-BR"/>
        </a:p>
      </c:txPr>
    </c:legend>
    <c:plotVisOnly val="1"/>
    <c:dispBlanksAs val="gap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/>
      <c:barChart>
        <c:barDir val="col"/>
        <c:grouping val="stacked"/>
        <c:ser>
          <c:idx val="5"/>
          <c:order val="0"/>
          <c:tx>
            <c:strRef>
              <c:f>OFERTA!$A$42</c:f>
              <c:strCache>
                <c:ptCount val="1"/>
                <c:pt idx="0">
                  <c:v>Oferta líquida de Gás Nacional 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numRef>
              <c:f>OFERTA!$B$34:$J$34</c:f>
              <c:numCache>
                <c:formatCode>#\ ?/?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OFERTA!$B$42:$J$42</c:f>
              <c:numCache>
                <c:formatCode>_(* #,##0.00_);_(* \(#,##0.00\);_(* "-"??_);_(@_)</c:formatCode>
                <c:ptCount val="9"/>
                <c:pt idx="0">
                  <c:v>23.41</c:v>
                </c:pt>
                <c:pt idx="1">
                  <c:v>22.310000000000009</c:v>
                </c:pt>
                <c:pt idx="2">
                  <c:v>21.73</c:v>
                </c:pt>
                <c:pt idx="3">
                  <c:v>29.01</c:v>
                </c:pt>
                <c:pt idx="4">
                  <c:v>22.1</c:v>
                </c:pt>
                <c:pt idx="5">
                  <c:v>27.998333333333303</c:v>
                </c:pt>
                <c:pt idx="6">
                  <c:v>33.83</c:v>
                </c:pt>
                <c:pt idx="7">
                  <c:v>39.64</c:v>
                </c:pt>
                <c:pt idx="8">
                  <c:v>44.64</c:v>
                </c:pt>
              </c:numCache>
            </c:numRef>
          </c:val>
        </c:ser>
        <c:ser>
          <c:idx val="0"/>
          <c:order val="1"/>
          <c:tx>
            <c:strRef>
              <c:f>OFERTA!$A$36</c:f>
              <c:strCache>
                <c:ptCount val="1"/>
                <c:pt idx="0">
                  <c:v>Reinjeção</c:v>
                </c:pt>
              </c:strCache>
            </c:strRef>
          </c:tx>
          <c:spPr>
            <a:solidFill>
              <a:srgbClr val="00B0F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numRef>
              <c:f>OFERTA!$B$34:$J$34</c:f>
              <c:numCache>
                <c:formatCode>#\ ?/?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OFERTA!$B$36:$J$36</c:f>
              <c:numCache>
                <c:formatCode>_(* #,##0.00_);_(* \(#,##0.00\);_(* "-"??_);_(@_)</c:formatCode>
                <c:ptCount val="9"/>
                <c:pt idx="0">
                  <c:v>8.18</c:v>
                </c:pt>
                <c:pt idx="1">
                  <c:v>8.68</c:v>
                </c:pt>
                <c:pt idx="2">
                  <c:v>9.57</c:v>
                </c:pt>
                <c:pt idx="3">
                  <c:v>10.67</c:v>
                </c:pt>
                <c:pt idx="4">
                  <c:v>11.918133933781364</c:v>
                </c:pt>
                <c:pt idx="5">
                  <c:v>11.963996150985665</c:v>
                </c:pt>
                <c:pt idx="6">
                  <c:v>11.07</c:v>
                </c:pt>
                <c:pt idx="7">
                  <c:v>9.68</c:v>
                </c:pt>
                <c:pt idx="8">
                  <c:v>9.32</c:v>
                </c:pt>
              </c:numCache>
            </c:numRef>
          </c:val>
        </c:ser>
        <c:ser>
          <c:idx val="1"/>
          <c:order val="2"/>
          <c:tx>
            <c:strRef>
              <c:f>OFERTA!$A$37</c:f>
              <c:strCache>
                <c:ptCount val="1"/>
                <c:pt idx="0">
                  <c:v>Queima e Perda</c:v>
                </c:pt>
              </c:strCache>
            </c:strRef>
          </c:tx>
          <c:spPr>
            <a:solidFill>
              <a:srgbClr val="FF0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cat>
            <c:numRef>
              <c:f>OFERTA!$B$34:$J$34</c:f>
              <c:numCache>
                <c:formatCode>#\ ?/?</c:formatCode>
                <c:ptCount val="9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2012</c:v>
                </c:pt>
                <c:pt idx="8">
                  <c:v>2013</c:v>
                </c:pt>
              </c:numCache>
            </c:numRef>
          </c:cat>
          <c:val>
            <c:numRef>
              <c:f>OFERTA!$B$37:$J$37</c:f>
              <c:numCache>
                <c:formatCode>_(* #,##0.00_);_(* \(#,##0.00\);_(* "-"??_);_(@_)</c:formatCode>
                <c:ptCount val="9"/>
                <c:pt idx="0">
                  <c:v>6.78</c:v>
                </c:pt>
                <c:pt idx="1">
                  <c:v>5.07</c:v>
                </c:pt>
                <c:pt idx="2">
                  <c:v>5.33</c:v>
                </c:pt>
                <c:pt idx="3">
                  <c:v>5.99</c:v>
                </c:pt>
                <c:pt idx="4">
                  <c:v>9.3806249015344427</c:v>
                </c:pt>
                <c:pt idx="5">
                  <c:v>6.6387242170680967</c:v>
                </c:pt>
                <c:pt idx="6">
                  <c:v>4.8099999999999996</c:v>
                </c:pt>
                <c:pt idx="7">
                  <c:v>3.9499999999999997</c:v>
                </c:pt>
                <c:pt idx="8">
                  <c:v>3.8299999999999992</c:v>
                </c:pt>
              </c:numCache>
            </c:numRef>
          </c:val>
        </c:ser>
        <c:ser>
          <c:idx val="2"/>
          <c:order val="4"/>
          <c:tx>
            <c:strRef>
              <c:f>OFERTA!$A$38</c:f>
              <c:strCache>
                <c:ptCount val="1"/>
                <c:pt idx="0">
                  <c:v>Consumo E&amp;P, transporte e UPGN's</c:v>
                </c:pt>
              </c:strCache>
            </c:strRef>
          </c:tx>
          <c:dLbls>
            <c:numFmt formatCode="#,##0" sourceLinked="0"/>
            <c:txPr>
              <a:bodyPr/>
              <a:lstStyle/>
              <a:p>
                <a:pPr>
                  <a:defRPr sz="1600"/>
                </a:pPr>
                <a:endParaRPr lang="pt-BR"/>
              </a:p>
            </c:txPr>
            <c:showVal val="1"/>
          </c:dLbls>
          <c:val>
            <c:numRef>
              <c:f>OFERTA!$B$38:$J$38</c:f>
              <c:numCache>
                <c:formatCode>_(* #,##0.00_);_(* \(#,##0.00\);_(* "-"??_);_(@_)</c:formatCode>
                <c:ptCount val="9"/>
                <c:pt idx="0">
                  <c:v>10.120000000000001</c:v>
                </c:pt>
                <c:pt idx="1">
                  <c:v>12.44</c:v>
                </c:pt>
                <c:pt idx="2">
                  <c:v>13.09</c:v>
                </c:pt>
                <c:pt idx="3">
                  <c:v>13.5</c:v>
                </c:pt>
                <c:pt idx="4">
                  <c:v>14.5093235165681</c:v>
                </c:pt>
                <c:pt idx="5">
                  <c:v>16.241724155940851</c:v>
                </c:pt>
                <c:pt idx="6">
                  <c:v>16.220000000000002</c:v>
                </c:pt>
                <c:pt idx="7">
                  <c:v>17.310000000000009</c:v>
                </c:pt>
                <c:pt idx="8">
                  <c:v>18.73</c:v>
                </c:pt>
              </c:numCache>
            </c:numRef>
          </c:val>
        </c:ser>
        <c:overlap val="100"/>
        <c:axId val="103564800"/>
        <c:axId val="103566336"/>
      </c:barChart>
      <c:lineChart>
        <c:grouping val="standard"/>
        <c:ser>
          <c:idx val="6"/>
          <c:order val="3"/>
          <c:tx>
            <c:strRef>
              <c:f>OFERTA!$A$35</c:f>
              <c:strCache>
                <c:ptCount val="1"/>
                <c:pt idx="0">
                  <c:v>PRODUÇÃO TOTAL DE GÁS NACIONAL</c:v>
                </c:pt>
              </c:strCache>
            </c:strRef>
          </c:tx>
          <c:spPr>
            <a:ln>
              <a:noFill/>
            </a:ln>
          </c:spPr>
          <c:marker>
            <c:symbol val="none"/>
          </c:marker>
          <c:dLbls>
            <c:numFmt formatCode="#,##0" sourceLinked="0"/>
            <c:txPr>
              <a:bodyPr/>
              <a:lstStyle/>
              <a:p>
                <a:pPr>
                  <a:defRPr sz="2000" b="1"/>
                </a:pPr>
                <a:endParaRPr lang="pt-BR"/>
              </a:p>
            </c:txPr>
            <c:dLblPos val="t"/>
            <c:showVal val="1"/>
          </c:dLbls>
          <c:val>
            <c:numRef>
              <c:f>OFERTA!$B$35:$J$35</c:f>
              <c:numCache>
                <c:formatCode>_(* #,##0.00_);_(* \(#,##0.00\);_(* "-"??_);_(@_)</c:formatCode>
                <c:ptCount val="9"/>
                <c:pt idx="0">
                  <c:v>48.49</c:v>
                </c:pt>
                <c:pt idx="1">
                  <c:v>48.5</c:v>
                </c:pt>
                <c:pt idx="2">
                  <c:v>49.730000000000011</c:v>
                </c:pt>
                <c:pt idx="3">
                  <c:v>59.160000000000011</c:v>
                </c:pt>
                <c:pt idx="4">
                  <c:v>57.91</c:v>
                </c:pt>
                <c:pt idx="5">
                  <c:v>62.838163452870077</c:v>
                </c:pt>
                <c:pt idx="6">
                  <c:v>65.930000000000007</c:v>
                </c:pt>
                <c:pt idx="7">
                  <c:v>70.58</c:v>
                </c:pt>
                <c:pt idx="8">
                  <c:v>76.52</c:v>
                </c:pt>
              </c:numCache>
            </c:numRef>
          </c:val>
        </c:ser>
        <c:marker val="1"/>
        <c:axId val="103574144"/>
        <c:axId val="103572608"/>
      </c:lineChart>
      <c:catAx>
        <c:axId val="103564800"/>
        <c:scaling>
          <c:orientation val="minMax"/>
        </c:scaling>
        <c:axPos val="b"/>
        <c:numFmt formatCode="#\ ?/?" sourceLinked="1"/>
        <c:tickLblPos val="nextTo"/>
        <c:txPr>
          <a:bodyPr/>
          <a:lstStyle/>
          <a:p>
            <a:pPr>
              <a:defRPr sz="1600"/>
            </a:pPr>
            <a:endParaRPr lang="pt-BR"/>
          </a:p>
        </c:txPr>
        <c:crossAx val="103566336"/>
        <c:crosses val="autoZero"/>
        <c:auto val="1"/>
        <c:lblAlgn val="ctr"/>
        <c:lblOffset val="100"/>
      </c:catAx>
      <c:valAx>
        <c:axId val="103566336"/>
        <c:scaling>
          <c:orientation val="minMax"/>
          <c:max val="90"/>
          <c:min val="0"/>
        </c:scaling>
        <c:delete val="1"/>
        <c:axPos val="l"/>
        <c:title>
          <c:tx>
            <c:rich>
              <a:bodyPr rot="-5400000" vert="horz"/>
              <a:lstStyle/>
              <a:p>
                <a:pPr>
                  <a:defRPr sz="1600" b="0"/>
                </a:pPr>
                <a:r>
                  <a:rPr lang="en-US" sz="1600" b="0"/>
                  <a:t>milhões de m³ por dia</a:t>
                </a:r>
              </a:p>
            </c:rich>
          </c:tx>
          <c:layout/>
        </c:title>
        <c:numFmt formatCode="_(* #,##0_);_(* \(#,##0\);_(* &quot;-&quot;_);_(@_)" sourceLinked="0"/>
        <c:tickLblPos val="nextTo"/>
        <c:crossAx val="103564800"/>
        <c:crosses val="autoZero"/>
        <c:crossBetween val="between"/>
      </c:valAx>
      <c:valAx>
        <c:axId val="103572608"/>
        <c:scaling>
          <c:orientation val="minMax"/>
          <c:max val="90"/>
          <c:min val="0"/>
        </c:scaling>
        <c:delete val="1"/>
        <c:axPos val="r"/>
        <c:numFmt formatCode="_(* #,##0.00_);_(* \(#,##0.00\);_(* &quot;-&quot;??_);_(@_)" sourceLinked="1"/>
        <c:tickLblPos val="nextTo"/>
        <c:crossAx val="103574144"/>
        <c:crosses val="max"/>
        <c:crossBetween val="between"/>
      </c:valAx>
      <c:catAx>
        <c:axId val="103574144"/>
        <c:scaling>
          <c:orientation val="minMax"/>
        </c:scaling>
        <c:delete val="1"/>
        <c:axPos val="b"/>
        <c:tickLblPos val="nextTo"/>
        <c:crossAx val="103572608"/>
        <c:crosses val="autoZero"/>
        <c:auto val="1"/>
        <c:lblAlgn val="ctr"/>
        <c:lblOffset val="100"/>
      </c:catAx>
    </c:plotArea>
    <c:legend>
      <c:legendPos val="b"/>
      <c:legendEntry>
        <c:idx val="4"/>
        <c:delete val="1"/>
      </c:legendEntry>
      <c:layout>
        <c:manualLayout>
          <c:xMode val="edge"/>
          <c:yMode val="edge"/>
          <c:x val="1.2723534558180238E-2"/>
          <c:y val="0.72801509186351765"/>
          <c:w val="0.98727646544181957"/>
          <c:h val="0.24420713035870537"/>
        </c:manualLayout>
      </c:layout>
      <c:txPr>
        <a:bodyPr/>
        <a:lstStyle/>
        <a:p>
          <a:pPr>
            <a:defRPr sz="1600"/>
          </a:pPr>
          <a:endParaRPr lang="pt-BR"/>
        </a:p>
      </c:txPr>
    </c:legend>
    <c:plotVisOnly val="1"/>
    <c:dispBlanksAs val="gap"/>
  </c:chart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plotArea>
      <c:layout>
        <c:manualLayout>
          <c:layoutTarget val="inner"/>
          <c:xMode val="edge"/>
          <c:yMode val="edge"/>
          <c:x val="0.1019361988498748"/>
          <c:y val="2.8840982190520392E-2"/>
          <c:w val="0.80669960575070954"/>
          <c:h val="0.69282822396111365"/>
        </c:manualLayout>
      </c:layout>
      <c:lineChart>
        <c:grouping val="standard"/>
        <c:ser>
          <c:idx val="0"/>
          <c:order val="0"/>
          <c:tx>
            <c:strRef>
              <c:f>PREÇOS!$A$5</c:f>
              <c:strCache>
                <c:ptCount val="1"/>
                <c:pt idx="0">
                  <c:v>Gás Nacional (Parcela Fixa + Variável) sem desconto</c:v>
                </c:pt>
              </c:strCache>
            </c:strRef>
          </c:tx>
          <c:spPr>
            <a:ln w="38100">
              <a:solidFill>
                <a:srgbClr val="92D050"/>
              </a:solidFill>
            </a:ln>
          </c:spPr>
          <c:marker>
            <c:symbol val="circle"/>
            <c:size val="7"/>
            <c:spPr>
              <a:solidFill>
                <a:srgbClr val="92D050"/>
              </a:solidFill>
              <a:ln>
                <a:solidFill>
                  <a:srgbClr val="92D050"/>
                </a:solidFill>
              </a:ln>
            </c:spPr>
          </c:marker>
          <c:dLbls>
            <c:dLbl>
              <c:idx val="65"/>
              <c:layout>
                <c:manualLayout>
                  <c:x val="-3.9482961806607689E-3"/>
                  <c:y val="-2.9809887359534756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>
                        <a:solidFill>
                          <a:srgbClr val="92D050"/>
                        </a:solidFill>
                      </a:rPr>
                      <a:t>12,42</a:t>
                    </a:r>
                  </a:p>
                </c:rich>
              </c:tx>
              <c:showVal val="1"/>
            </c:dLbl>
            <c:delete val="1"/>
          </c:dLbls>
          <c:cat>
            <c:numRef>
              <c:f>PREÇOS!$B$4:$BO$4</c:f>
              <c:numCache>
                <c:formatCode>mmm/yy</c:formatCode>
                <c:ptCount val="6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</c:numCache>
            </c:numRef>
          </c:cat>
          <c:val>
            <c:numRef>
              <c:f>PREÇOS!$B$5:$BO$5</c:f>
              <c:numCache>
                <c:formatCode>0.00</c:formatCode>
                <c:ptCount val="66"/>
                <c:pt idx="0">
                  <c:v>6.6454299999999993</c:v>
                </c:pt>
                <c:pt idx="1">
                  <c:v>7.4796700000000023</c:v>
                </c:pt>
                <c:pt idx="2">
                  <c:v>7.7095600000000015</c:v>
                </c:pt>
                <c:pt idx="3">
                  <c:v>7.7095600000000015</c:v>
                </c:pt>
                <c:pt idx="4">
                  <c:v>7.9502199999999998</c:v>
                </c:pt>
                <c:pt idx="5">
                  <c:v>8.4802700000000009</c:v>
                </c:pt>
                <c:pt idx="6">
                  <c:v>9.1121600000000011</c:v>
                </c:pt>
                <c:pt idx="7">
                  <c:v>9.3657000000000021</c:v>
                </c:pt>
                <c:pt idx="8">
                  <c:v>9.8062500000000004</c:v>
                </c:pt>
                <c:pt idx="9">
                  <c:v>8.7856300000000029</c:v>
                </c:pt>
                <c:pt idx="10">
                  <c:v>7.408710000000001</c:v>
                </c:pt>
                <c:pt idx="11">
                  <c:v>7.7281699999999995</c:v>
                </c:pt>
                <c:pt idx="12">
                  <c:v>7.528909999999998</c:v>
                </c:pt>
                <c:pt idx="13">
                  <c:v>7.121859999999999</c:v>
                </c:pt>
                <c:pt idx="14">
                  <c:v>7.1185199999999975</c:v>
                </c:pt>
                <c:pt idx="15">
                  <c:v>7.2776100000000001</c:v>
                </c:pt>
                <c:pt idx="16">
                  <c:v>7.5138099999999985</c:v>
                </c:pt>
                <c:pt idx="17">
                  <c:v>7.9102999999999994</c:v>
                </c:pt>
                <c:pt idx="18">
                  <c:v>7.9643699999999997</c:v>
                </c:pt>
                <c:pt idx="19">
                  <c:v>8.5881799999999995</c:v>
                </c:pt>
                <c:pt idx="20">
                  <c:v>8.7079999999999984</c:v>
                </c:pt>
                <c:pt idx="21">
                  <c:v>9.1868000000000034</c:v>
                </c:pt>
                <c:pt idx="22">
                  <c:v>9.7112799999999986</c:v>
                </c:pt>
                <c:pt idx="23">
                  <c:v>9.5775600000000001</c:v>
                </c:pt>
                <c:pt idx="24">
                  <c:v>9.4528900000000018</c:v>
                </c:pt>
                <c:pt idx="25">
                  <c:v>9.3319600000000005</c:v>
                </c:pt>
                <c:pt idx="26">
                  <c:v>9.3319600000000005</c:v>
                </c:pt>
                <c:pt idx="27">
                  <c:v>9.8249500000000012</c:v>
                </c:pt>
                <c:pt idx="28">
                  <c:v>9.7994800000000009</c:v>
                </c:pt>
                <c:pt idx="29">
                  <c:v>9.8358100000000004</c:v>
                </c:pt>
                <c:pt idx="30">
                  <c:v>10.067</c:v>
                </c:pt>
                <c:pt idx="31">
                  <c:v>10.203000000000001</c:v>
                </c:pt>
                <c:pt idx="32">
                  <c:v>10.4457</c:v>
                </c:pt>
                <c:pt idx="33">
                  <c:v>10.654300000000001</c:v>
                </c:pt>
                <c:pt idx="34">
                  <c:v>10.38</c:v>
                </c:pt>
                <c:pt idx="35">
                  <c:v>10.501940000000001</c:v>
                </c:pt>
                <c:pt idx="36">
                  <c:v>10.617900000000001</c:v>
                </c:pt>
                <c:pt idx="37">
                  <c:v>10.7752</c:v>
                </c:pt>
                <c:pt idx="38">
                  <c:v>10.832910000000002</c:v>
                </c:pt>
                <c:pt idx="39">
                  <c:v>11.39838</c:v>
                </c:pt>
                <c:pt idx="40">
                  <c:v>12.266300000000001</c:v>
                </c:pt>
                <c:pt idx="41">
                  <c:v>12.46782</c:v>
                </c:pt>
                <c:pt idx="42">
                  <c:v>12.815100000000003</c:v>
                </c:pt>
                <c:pt idx="43">
                  <c:v>13.258600000000001</c:v>
                </c:pt>
                <c:pt idx="44">
                  <c:v>12.101090000000001</c:v>
                </c:pt>
                <c:pt idx="45">
                  <c:v>12.007400000000002</c:v>
                </c:pt>
                <c:pt idx="46">
                  <c:v>12.289100000000001</c:v>
                </c:pt>
                <c:pt idx="47">
                  <c:v>11.9788</c:v>
                </c:pt>
                <c:pt idx="48">
                  <c:v>12.399560000000003</c:v>
                </c:pt>
                <c:pt idx="49">
                  <c:v>13.507530000000001</c:v>
                </c:pt>
                <c:pt idx="50">
                  <c:v>12.928800000000001</c:v>
                </c:pt>
                <c:pt idx="51">
                  <c:v>12.598100000000001</c:v>
                </c:pt>
                <c:pt idx="52">
                  <c:v>12.43628</c:v>
                </c:pt>
                <c:pt idx="53">
                  <c:v>12.052800000000001</c:v>
                </c:pt>
                <c:pt idx="54">
                  <c:v>12.28664</c:v>
                </c:pt>
                <c:pt idx="55">
                  <c:v>12.688140000000001</c:v>
                </c:pt>
                <c:pt idx="56">
                  <c:v>12.696700000000002</c:v>
                </c:pt>
                <c:pt idx="57">
                  <c:v>12.709960000000001</c:v>
                </c:pt>
                <c:pt idx="58">
                  <c:v>12.47697</c:v>
                </c:pt>
                <c:pt idx="59">
                  <c:v>12.748199999999999</c:v>
                </c:pt>
                <c:pt idx="60">
                  <c:v>13.076660000000002</c:v>
                </c:pt>
                <c:pt idx="61">
                  <c:v>13.440790000000002</c:v>
                </c:pt>
                <c:pt idx="62">
                  <c:v>13.375800000000003</c:v>
                </c:pt>
                <c:pt idx="63">
                  <c:v>13.24677</c:v>
                </c:pt>
                <c:pt idx="64">
                  <c:v>13.2653</c:v>
                </c:pt>
                <c:pt idx="65">
                  <c:v>12.4222</c:v>
                </c:pt>
              </c:numCache>
            </c:numRef>
          </c:val>
        </c:ser>
        <c:ser>
          <c:idx val="1"/>
          <c:order val="1"/>
          <c:tx>
            <c:strRef>
              <c:f>PREÇOS!$A$7</c:f>
              <c:strCache>
                <c:ptCount val="1"/>
                <c:pt idx="0">
                  <c:v>Gás Boliviano (Commodity + Transporte)</c:v>
                </c:pt>
              </c:strCache>
            </c:strRef>
          </c:tx>
          <c:spPr>
            <a:ln w="38100">
              <a:solidFill>
                <a:srgbClr val="FFC000"/>
              </a:solidFill>
            </a:ln>
          </c:spPr>
          <c:marker>
            <c:symbol val="circle"/>
            <c:size val="7"/>
            <c:spPr>
              <a:solidFill>
                <a:srgbClr val="FFC000"/>
              </a:solidFill>
              <a:ln>
                <a:noFill/>
              </a:ln>
            </c:spPr>
          </c:marker>
          <c:dLbls>
            <c:dLbl>
              <c:idx val="65"/>
              <c:layout>
                <c:manualLayout>
                  <c:x val="-5.2643949075476919E-3"/>
                  <c:y val="6.387833005614592E-3"/>
                </c:manualLayout>
              </c:layout>
              <c:showVal val="1"/>
            </c:dLbl>
            <c:delete val="1"/>
          </c:dLbls>
          <c:cat>
            <c:numRef>
              <c:f>PREÇOS!$B$4:$BO$4</c:f>
              <c:numCache>
                <c:formatCode>mmm/yy</c:formatCode>
                <c:ptCount val="6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</c:numCache>
            </c:numRef>
          </c:cat>
          <c:val>
            <c:numRef>
              <c:f>PREÇOS!$B$7:$BO$7</c:f>
              <c:numCache>
                <c:formatCode>0.00</c:formatCode>
                <c:ptCount val="66"/>
                <c:pt idx="0">
                  <c:v>6.0071499999999993</c:v>
                </c:pt>
                <c:pt idx="1">
                  <c:v>6.7965199999999983</c:v>
                </c:pt>
                <c:pt idx="2">
                  <c:v>6.7965199999999983</c:v>
                </c:pt>
                <c:pt idx="3">
                  <c:v>6.7965199999999983</c:v>
                </c:pt>
                <c:pt idx="4">
                  <c:v>7.2466199999999983</c:v>
                </c:pt>
                <c:pt idx="5">
                  <c:v>7.2466199999999983</c:v>
                </c:pt>
                <c:pt idx="6">
                  <c:v>7.2466199999999983</c:v>
                </c:pt>
                <c:pt idx="7">
                  <c:v>8.1907400000000035</c:v>
                </c:pt>
                <c:pt idx="8">
                  <c:v>8.1907400000000035</c:v>
                </c:pt>
                <c:pt idx="9">
                  <c:v>8.1907400000000035</c:v>
                </c:pt>
                <c:pt idx="10">
                  <c:v>9.0624600000000033</c:v>
                </c:pt>
                <c:pt idx="11">
                  <c:v>9.0624600000000033</c:v>
                </c:pt>
                <c:pt idx="12">
                  <c:v>7.1784400000000002</c:v>
                </c:pt>
                <c:pt idx="13">
                  <c:v>7.175250000000001</c:v>
                </c:pt>
                <c:pt idx="14">
                  <c:v>7.175250000000001</c:v>
                </c:pt>
                <c:pt idx="15">
                  <c:v>6.0327599999999997</c:v>
                </c:pt>
                <c:pt idx="16">
                  <c:v>6.0327599999999997</c:v>
                </c:pt>
                <c:pt idx="17">
                  <c:v>6.0327599999999997</c:v>
                </c:pt>
                <c:pt idx="18">
                  <c:v>6.1288399999999994</c:v>
                </c:pt>
                <c:pt idx="19">
                  <c:v>6.1288399999999994</c:v>
                </c:pt>
                <c:pt idx="20">
                  <c:v>6.1288399999999994</c:v>
                </c:pt>
                <c:pt idx="21">
                  <c:v>6.64703</c:v>
                </c:pt>
                <c:pt idx="22">
                  <c:v>6.64703</c:v>
                </c:pt>
                <c:pt idx="23">
                  <c:v>6.64703</c:v>
                </c:pt>
                <c:pt idx="24">
                  <c:v>7.1860199999999983</c:v>
                </c:pt>
                <c:pt idx="25">
                  <c:v>7.1860199999999983</c:v>
                </c:pt>
                <c:pt idx="26">
                  <c:v>7.1860199999999983</c:v>
                </c:pt>
                <c:pt idx="27">
                  <c:v>7.4362100000000009</c:v>
                </c:pt>
                <c:pt idx="28">
                  <c:v>7.4718500000000017</c:v>
                </c:pt>
                <c:pt idx="29">
                  <c:v>7.4718500000000017</c:v>
                </c:pt>
                <c:pt idx="30">
                  <c:v>7.5939399999999981</c:v>
                </c:pt>
                <c:pt idx="31">
                  <c:v>7.5939399999999981</c:v>
                </c:pt>
                <c:pt idx="32">
                  <c:v>7.5939399999999981</c:v>
                </c:pt>
                <c:pt idx="33">
                  <c:v>7.6091099999999985</c:v>
                </c:pt>
                <c:pt idx="34">
                  <c:v>7.6091600000000001</c:v>
                </c:pt>
                <c:pt idx="35">
                  <c:v>7.6091700000000007</c:v>
                </c:pt>
                <c:pt idx="36">
                  <c:v>7.8844199999999995</c:v>
                </c:pt>
                <c:pt idx="37">
                  <c:v>7.8844199999999995</c:v>
                </c:pt>
                <c:pt idx="38">
                  <c:v>7.8844199999999995</c:v>
                </c:pt>
                <c:pt idx="39">
                  <c:v>8.6855400000000031</c:v>
                </c:pt>
                <c:pt idx="40">
                  <c:v>8.6855400000000031</c:v>
                </c:pt>
                <c:pt idx="41">
                  <c:v>8.6855400000000031</c:v>
                </c:pt>
                <c:pt idx="42">
                  <c:v>9.5920200000000015</c:v>
                </c:pt>
                <c:pt idx="43">
                  <c:v>9.5920200000000015</c:v>
                </c:pt>
                <c:pt idx="44">
                  <c:v>9.5924600000000027</c:v>
                </c:pt>
                <c:pt idx="45">
                  <c:v>10.043530000000002</c:v>
                </c:pt>
                <c:pt idx="46">
                  <c:v>10.043530000000002</c:v>
                </c:pt>
                <c:pt idx="47">
                  <c:v>10.043530000000002</c:v>
                </c:pt>
                <c:pt idx="48">
                  <c:v>9.4149000000000012</c:v>
                </c:pt>
                <c:pt idx="49">
                  <c:v>9.4149400000000014</c:v>
                </c:pt>
                <c:pt idx="50">
                  <c:v>9.4149000000000012</c:v>
                </c:pt>
                <c:pt idx="51">
                  <c:v>9.863800000000003</c:v>
                </c:pt>
                <c:pt idx="52">
                  <c:v>10.74062</c:v>
                </c:pt>
                <c:pt idx="53">
                  <c:v>10.740600000000001</c:v>
                </c:pt>
                <c:pt idx="54">
                  <c:v>10.649179999999999</c:v>
                </c:pt>
                <c:pt idx="55">
                  <c:v>10.649179999999999</c:v>
                </c:pt>
                <c:pt idx="56">
                  <c:v>10.649179999999999</c:v>
                </c:pt>
                <c:pt idx="57">
                  <c:v>10.589980000000001</c:v>
                </c:pt>
                <c:pt idx="58">
                  <c:v>10.589980000000001</c:v>
                </c:pt>
                <c:pt idx="59">
                  <c:v>10.585030000000001</c:v>
                </c:pt>
                <c:pt idx="60">
                  <c:v>10.344390000000001</c:v>
                </c:pt>
                <c:pt idx="61">
                  <c:v>10.344390000000001</c:v>
                </c:pt>
                <c:pt idx="62">
                  <c:v>10.344390000000001</c:v>
                </c:pt>
                <c:pt idx="63">
                  <c:v>10.373690000000002</c:v>
                </c:pt>
                <c:pt idx="64">
                  <c:v>10.373690000000002</c:v>
                </c:pt>
                <c:pt idx="65">
                  <c:v>10.373690000000002</c:v>
                </c:pt>
              </c:numCache>
            </c:numRef>
          </c:val>
        </c:ser>
        <c:ser>
          <c:idx val="3"/>
          <c:order val="2"/>
          <c:tx>
            <c:strRef>
              <c:f>PREÇOS!$A$9</c:f>
              <c:strCache>
                <c:ptCount val="1"/>
                <c:pt idx="0">
                  <c:v>GN EUA (Henry Hub)</c:v>
                </c:pt>
              </c:strCache>
            </c:strRef>
          </c:tx>
          <c:spPr>
            <a:ln w="38100">
              <a:solidFill>
                <a:schemeClr val="tx2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2">
                  <a:lumMod val="60000"/>
                  <a:lumOff val="40000"/>
                </a:schemeClr>
              </a:solidFill>
              <a:ln>
                <a:noFill/>
              </a:ln>
            </c:spPr>
          </c:marker>
          <c:dLbls>
            <c:dLbl>
              <c:idx val="51"/>
              <c:layout>
                <c:manualLayout>
                  <c:x val="0.16977673576841304"/>
                  <c:y val="-7.0266163061760381E-2"/>
                </c:manualLayout>
              </c:layout>
              <c:tx>
                <c:rich>
                  <a:bodyPr/>
                  <a:lstStyle/>
                  <a:p>
                    <a:pPr>
                      <a:defRPr sz="1400"/>
                    </a:pPr>
                    <a:r>
                      <a:rPr lang="en-US" sz="1400" b="1">
                        <a:solidFill>
                          <a:srgbClr val="0070C0"/>
                        </a:solidFill>
                      </a:rPr>
                      <a:t>3,83</a:t>
                    </a:r>
                  </a:p>
                </c:rich>
              </c:tx>
              <c:spPr/>
              <c:showVal val="1"/>
            </c:dLbl>
            <c:delete val="1"/>
          </c:dLbls>
          <c:cat>
            <c:numRef>
              <c:f>PREÇOS!$B$4:$BO$4</c:f>
              <c:numCache>
                <c:formatCode>mmm/yy</c:formatCode>
                <c:ptCount val="6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</c:numCache>
            </c:numRef>
          </c:cat>
          <c:val>
            <c:numRef>
              <c:f>PREÇOS!$B$9:$BO$9</c:f>
              <c:numCache>
                <c:formatCode>0.00</c:formatCode>
                <c:ptCount val="66"/>
                <c:pt idx="0">
                  <c:v>8</c:v>
                </c:pt>
                <c:pt idx="1">
                  <c:v>8.5500000000000007</c:v>
                </c:pt>
                <c:pt idx="2">
                  <c:v>9.4014285714300012</c:v>
                </c:pt>
                <c:pt idx="3">
                  <c:v>10.132272727299998</c:v>
                </c:pt>
                <c:pt idx="4">
                  <c:v>11.230454545500002</c:v>
                </c:pt>
                <c:pt idx="5">
                  <c:v>12.6761904762</c:v>
                </c:pt>
                <c:pt idx="6">
                  <c:v>11.148782608699999</c:v>
                </c:pt>
                <c:pt idx="7">
                  <c:v>8.25</c:v>
                </c:pt>
                <c:pt idx="8">
                  <c:v>7.6944999999999988</c:v>
                </c:pt>
                <c:pt idx="9">
                  <c:v>6.7335000000000003</c:v>
                </c:pt>
                <c:pt idx="10">
                  <c:v>6.6744999999999992</c:v>
                </c:pt>
                <c:pt idx="11">
                  <c:v>5.7947999999999995</c:v>
                </c:pt>
                <c:pt idx="12">
                  <c:v>5.2414000000000005</c:v>
                </c:pt>
                <c:pt idx="13">
                  <c:v>4.5190000000000001</c:v>
                </c:pt>
                <c:pt idx="14">
                  <c:v>3.9501999999999997</c:v>
                </c:pt>
                <c:pt idx="15">
                  <c:v>3.4997999999999996</c:v>
                </c:pt>
                <c:pt idx="16">
                  <c:v>3.8099999999999996</c:v>
                </c:pt>
                <c:pt idx="17">
                  <c:v>3.8043</c:v>
                </c:pt>
                <c:pt idx="18">
                  <c:v>3.3901999999999997</c:v>
                </c:pt>
                <c:pt idx="19">
                  <c:v>3.1478999999999999</c:v>
                </c:pt>
                <c:pt idx="20">
                  <c:v>2.9615999999999998</c:v>
                </c:pt>
                <c:pt idx="21">
                  <c:v>4.0232000000000001</c:v>
                </c:pt>
                <c:pt idx="22">
                  <c:v>3.6907000000000001</c:v>
                </c:pt>
                <c:pt idx="23">
                  <c:v>5.3651999999999989</c:v>
                </c:pt>
                <c:pt idx="24">
                  <c:v>5.8068999999999997</c:v>
                </c:pt>
                <c:pt idx="25">
                  <c:v>5.3357000000000001</c:v>
                </c:pt>
                <c:pt idx="26">
                  <c:v>4.2923999999999998</c:v>
                </c:pt>
                <c:pt idx="27">
                  <c:v>4.0058999999999996</c:v>
                </c:pt>
                <c:pt idx="28">
                  <c:v>4.1559999999999988</c:v>
                </c:pt>
                <c:pt idx="29">
                  <c:v>4.7947999999999995</c:v>
                </c:pt>
                <c:pt idx="30">
                  <c:v>4.6265999999999989</c:v>
                </c:pt>
                <c:pt idx="31">
                  <c:v>4.3049999999999988</c:v>
                </c:pt>
                <c:pt idx="32">
                  <c:v>3.9039000000000001</c:v>
                </c:pt>
                <c:pt idx="33">
                  <c:v>3.4314999999999998</c:v>
                </c:pt>
                <c:pt idx="34">
                  <c:v>3.7272500000000002</c:v>
                </c:pt>
                <c:pt idx="35">
                  <c:v>4.2370952380999993</c:v>
                </c:pt>
                <c:pt idx="36">
                  <c:v>4.4934000000000003</c:v>
                </c:pt>
                <c:pt idx="37">
                  <c:v>4.0748999999999995</c:v>
                </c:pt>
                <c:pt idx="38">
                  <c:v>3.9712999999999994</c:v>
                </c:pt>
                <c:pt idx="39">
                  <c:v>4.2423999999999999</c:v>
                </c:pt>
                <c:pt idx="40">
                  <c:v>4.308954545449998</c:v>
                </c:pt>
                <c:pt idx="41">
                  <c:v>4.5490000000000004</c:v>
                </c:pt>
                <c:pt idx="42">
                  <c:v>4.4131</c:v>
                </c:pt>
                <c:pt idx="43">
                  <c:v>4.0538999999999996</c:v>
                </c:pt>
                <c:pt idx="44">
                  <c:v>3.9013</c:v>
                </c:pt>
                <c:pt idx="45">
                  <c:v>3.5680000000000001</c:v>
                </c:pt>
                <c:pt idx="46">
                  <c:v>3.2424499999999994</c:v>
                </c:pt>
                <c:pt idx="47">
                  <c:v>3.16423809524</c:v>
                </c:pt>
                <c:pt idx="48">
                  <c:v>2.65</c:v>
                </c:pt>
                <c:pt idx="49">
                  <c:v>2.5099999999999998</c:v>
                </c:pt>
                <c:pt idx="50" formatCode="General">
                  <c:v>2.15</c:v>
                </c:pt>
                <c:pt idx="51" formatCode="General">
                  <c:v>1.9500000000000002</c:v>
                </c:pt>
                <c:pt idx="52" formatCode="General">
                  <c:v>2.44</c:v>
                </c:pt>
                <c:pt idx="53">
                  <c:v>2.46</c:v>
                </c:pt>
                <c:pt idx="54" formatCode="General">
                  <c:v>2.9499999999999997</c:v>
                </c:pt>
                <c:pt idx="55" formatCode="General">
                  <c:v>2.74</c:v>
                </c:pt>
                <c:pt idx="56" formatCode="General">
                  <c:v>2.75</c:v>
                </c:pt>
                <c:pt idx="57">
                  <c:v>3.2</c:v>
                </c:pt>
                <c:pt idx="58" formatCode="General">
                  <c:v>3.42</c:v>
                </c:pt>
                <c:pt idx="59" formatCode="General">
                  <c:v>3.22</c:v>
                </c:pt>
                <c:pt idx="60" formatCode="General">
                  <c:v>3.21</c:v>
                </c:pt>
                <c:pt idx="61">
                  <c:v>3.3299999999999996</c:v>
                </c:pt>
                <c:pt idx="62">
                  <c:v>3.8099999999999996</c:v>
                </c:pt>
                <c:pt idx="63" formatCode="General">
                  <c:v>4.17</c:v>
                </c:pt>
                <c:pt idx="64" formatCode="General">
                  <c:v>4.04</c:v>
                </c:pt>
                <c:pt idx="65" formatCode="General">
                  <c:v>3.8299999999999996</c:v>
                </c:pt>
              </c:numCache>
            </c:numRef>
          </c:val>
        </c:ser>
        <c:ser>
          <c:idx val="4"/>
          <c:order val="3"/>
          <c:tx>
            <c:strRef>
              <c:f>PREÇOS!$A$10</c:f>
              <c:strCache>
                <c:ptCount val="1"/>
                <c:pt idx="0">
                  <c:v>GN Europa</c:v>
                </c:pt>
              </c:strCache>
            </c:strRef>
          </c:tx>
          <c:spPr>
            <a:ln w="38100">
              <a:solidFill>
                <a:schemeClr val="tx2">
                  <a:lumMod val="75000"/>
                </a:schemeClr>
              </a:solidFill>
            </a:ln>
          </c:spPr>
          <c:marker>
            <c:symbol val="square"/>
            <c:size val="5"/>
            <c:spPr>
              <a:solidFill>
                <a:schemeClr val="tx2">
                  <a:lumMod val="75000"/>
                </a:schemeClr>
              </a:solidFill>
            </c:spPr>
          </c:marker>
          <c:dLbls>
            <c:dLbl>
              <c:idx val="64"/>
              <c:layout>
                <c:manualLayout>
                  <c:x val="1.1844888541982327E-2"/>
                  <c:y val="0"/>
                </c:manualLayout>
              </c:layout>
              <c:numFmt formatCode="#,##0.00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rgbClr val="002060"/>
                      </a:solidFill>
                    </a:defRPr>
                  </a:pPr>
                  <a:endParaRPr lang="pt-BR"/>
                </a:p>
              </c:txPr>
              <c:showVal val="1"/>
            </c:dLbl>
            <c:delete val="1"/>
          </c:dLbls>
          <c:cat>
            <c:numRef>
              <c:f>PREÇOS!$B$4:$BO$4</c:f>
              <c:numCache>
                <c:formatCode>mmm/yy</c:formatCode>
                <c:ptCount val="6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</c:numCache>
            </c:numRef>
          </c:cat>
          <c:val>
            <c:numRef>
              <c:f>PREÇOS!$B$10:$BO$10</c:f>
              <c:numCache>
                <c:formatCode>0.00</c:formatCode>
                <c:ptCount val="66"/>
                <c:pt idx="0">
                  <c:v>10.7</c:v>
                </c:pt>
                <c:pt idx="1">
                  <c:v>10.84</c:v>
                </c:pt>
                <c:pt idx="2">
                  <c:v>11.04</c:v>
                </c:pt>
                <c:pt idx="3">
                  <c:v>12.19</c:v>
                </c:pt>
                <c:pt idx="4">
                  <c:v>12.38</c:v>
                </c:pt>
                <c:pt idx="5">
                  <c:v>12.629999999999999</c:v>
                </c:pt>
                <c:pt idx="6">
                  <c:v>14.370000000000001</c:v>
                </c:pt>
                <c:pt idx="7">
                  <c:v>14.639999999999999</c:v>
                </c:pt>
                <c:pt idx="8">
                  <c:v>14.850000000000001</c:v>
                </c:pt>
                <c:pt idx="9">
                  <c:v>15.93</c:v>
                </c:pt>
                <c:pt idx="10">
                  <c:v>15.81</c:v>
                </c:pt>
                <c:pt idx="11">
                  <c:v>15.5</c:v>
                </c:pt>
                <c:pt idx="12">
                  <c:v>13.89</c:v>
                </c:pt>
                <c:pt idx="13">
                  <c:v>11.04</c:v>
                </c:pt>
                <c:pt idx="14">
                  <c:v>10.9</c:v>
                </c:pt>
                <c:pt idx="15">
                  <c:v>8.51</c:v>
                </c:pt>
                <c:pt idx="16">
                  <c:v>8.09</c:v>
                </c:pt>
                <c:pt idx="17">
                  <c:v>7.95</c:v>
                </c:pt>
                <c:pt idx="18">
                  <c:v>6.67</c:v>
                </c:pt>
                <c:pt idx="19">
                  <c:v>6.92</c:v>
                </c:pt>
                <c:pt idx="20">
                  <c:v>7.13</c:v>
                </c:pt>
                <c:pt idx="21">
                  <c:v>7.6</c:v>
                </c:pt>
                <c:pt idx="22">
                  <c:v>7.81</c:v>
                </c:pt>
                <c:pt idx="23">
                  <c:v>8.01</c:v>
                </c:pt>
                <c:pt idx="24">
                  <c:v>8.8000000000000007</c:v>
                </c:pt>
                <c:pt idx="25">
                  <c:v>8.8000000000000007</c:v>
                </c:pt>
                <c:pt idx="26">
                  <c:v>8.93</c:v>
                </c:pt>
                <c:pt idx="27">
                  <c:v>7.52</c:v>
                </c:pt>
                <c:pt idx="28">
                  <c:v>7.2700000000000005</c:v>
                </c:pt>
                <c:pt idx="29">
                  <c:v>7.74</c:v>
                </c:pt>
                <c:pt idx="30">
                  <c:v>8.0400000000000009</c:v>
                </c:pt>
                <c:pt idx="31">
                  <c:v>8.4500000000000011</c:v>
                </c:pt>
                <c:pt idx="32">
                  <c:v>8.2800000000000011</c:v>
                </c:pt>
                <c:pt idx="33">
                  <c:v>8.2900000000000009</c:v>
                </c:pt>
                <c:pt idx="34">
                  <c:v>8.59</c:v>
                </c:pt>
                <c:pt idx="35">
                  <c:v>8.7399999999999984</c:v>
                </c:pt>
                <c:pt idx="36">
                  <c:v>9.61</c:v>
                </c:pt>
                <c:pt idx="37">
                  <c:v>9.3600000000000012</c:v>
                </c:pt>
                <c:pt idx="38">
                  <c:v>9.3700000000000028</c:v>
                </c:pt>
                <c:pt idx="39">
                  <c:v>10.360000000000001</c:v>
                </c:pt>
                <c:pt idx="40">
                  <c:v>10.3</c:v>
                </c:pt>
                <c:pt idx="41">
                  <c:v>10.26</c:v>
                </c:pt>
                <c:pt idx="42">
                  <c:v>10.99</c:v>
                </c:pt>
                <c:pt idx="43">
                  <c:v>10.81</c:v>
                </c:pt>
                <c:pt idx="44">
                  <c:v>10.850000000000001</c:v>
                </c:pt>
                <c:pt idx="45">
                  <c:v>11.42</c:v>
                </c:pt>
                <c:pt idx="46">
                  <c:v>11.32</c:v>
                </c:pt>
                <c:pt idx="47">
                  <c:v>11.53</c:v>
                </c:pt>
                <c:pt idx="48">
                  <c:v>11.450000000000001</c:v>
                </c:pt>
                <c:pt idx="49">
                  <c:v>11.12</c:v>
                </c:pt>
                <c:pt idx="50" formatCode="General">
                  <c:v>11.97</c:v>
                </c:pt>
                <c:pt idx="51" formatCode="General">
                  <c:v>11.42</c:v>
                </c:pt>
                <c:pt idx="52" formatCode="General">
                  <c:v>11.639999999999999</c:v>
                </c:pt>
                <c:pt idx="53">
                  <c:v>11.49</c:v>
                </c:pt>
                <c:pt idx="54" formatCode="General">
                  <c:v>11.129999999999999</c:v>
                </c:pt>
                <c:pt idx="55" formatCode="General">
                  <c:v>11.18</c:v>
                </c:pt>
                <c:pt idx="56" formatCode="General">
                  <c:v>11.08</c:v>
                </c:pt>
                <c:pt idx="57" formatCode="General">
                  <c:v>11.58</c:v>
                </c:pt>
                <c:pt idx="58" formatCode="General">
                  <c:v>11.83</c:v>
                </c:pt>
                <c:pt idx="59" formatCode="General">
                  <c:v>11.79</c:v>
                </c:pt>
                <c:pt idx="60" formatCode="General">
                  <c:v>11.870000000000001</c:v>
                </c:pt>
                <c:pt idx="61">
                  <c:v>11.77</c:v>
                </c:pt>
                <c:pt idx="62">
                  <c:v>11.870000000000001</c:v>
                </c:pt>
                <c:pt idx="63" formatCode="General">
                  <c:v>12.9</c:v>
                </c:pt>
                <c:pt idx="64" formatCode="General">
                  <c:v>12.3</c:v>
                </c:pt>
              </c:numCache>
            </c:numRef>
          </c:val>
        </c:ser>
        <c:ser>
          <c:idx val="6"/>
          <c:order val="4"/>
          <c:tx>
            <c:strRef>
              <c:f>PREÇOS!$A$12</c:f>
              <c:strCache>
                <c:ptCount val="1"/>
                <c:pt idx="0">
                  <c:v>Gás russo na fronteira da Alemanha</c:v>
                </c:pt>
              </c:strCache>
            </c:strRef>
          </c:tx>
          <c:spPr>
            <a:ln w="38100">
              <a:solidFill>
                <a:srgbClr val="C00000"/>
              </a:solidFill>
            </a:ln>
          </c:spPr>
          <c:marker>
            <c:symbol val="square"/>
            <c:size val="5"/>
            <c:spPr>
              <a:solidFill>
                <a:srgbClr val="C00000"/>
              </a:solidFill>
              <a:ln>
                <a:noFill/>
              </a:ln>
            </c:spPr>
          </c:marker>
          <c:dLbls>
            <c:dLbl>
              <c:idx val="65"/>
              <c:layout/>
              <c:showVal val="1"/>
            </c:dLbl>
            <c:delete val="1"/>
          </c:dLbls>
          <c:cat>
            <c:numRef>
              <c:f>PREÇOS!$B$4:$BO$4</c:f>
              <c:numCache>
                <c:formatCode>mmm/yy</c:formatCode>
                <c:ptCount val="6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</c:numCache>
            </c:numRef>
          </c:cat>
          <c:val>
            <c:numRef>
              <c:f>PREÇOS!$B$12:$BO$12</c:f>
              <c:numCache>
                <c:formatCode>0.00</c:formatCode>
                <c:ptCount val="66"/>
                <c:pt idx="0">
                  <c:v>9.9121932000000008</c:v>
                </c:pt>
                <c:pt idx="1">
                  <c:v>9.9121932000000008</c:v>
                </c:pt>
                <c:pt idx="2">
                  <c:v>9.9121932000000008</c:v>
                </c:pt>
                <c:pt idx="3">
                  <c:v>11.485404000000003</c:v>
                </c:pt>
                <c:pt idx="4">
                  <c:v>11.485404000000003</c:v>
                </c:pt>
                <c:pt idx="5">
                  <c:v>11.485404000000003</c:v>
                </c:pt>
                <c:pt idx="6">
                  <c:v>13.859697600000004</c:v>
                </c:pt>
                <c:pt idx="7">
                  <c:v>13.859697600000004</c:v>
                </c:pt>
                <c:pt idx="8">
                  <c:v>13.859697600000004</c:v>
                </c:pt>
                <c:pt idx="9">
                  <c:v>15.4618632</c:v>
                </c:pt>
                <c:pt idx="10">
                  <c:v>15.4618632</c:v>
                </c:pt>
                <c:pt idx="11">
                  <c:v>15.4618632</c:v>
                </c:pt>
                <c:pt idx="12">
                  <c:v>15.4618632</c:v>
                </c:pt>
                <c:pt idx="13">
                  <c:v>13.965865200000001</c:v>
                </c:pt>
                <c:pt idx="14">
                  <c:v>11.0703852</c:v>
                </c:pt>
                <c:pt idx="15">
                  <c:v>8.300376</c:v>
                </c:pt>
                <c:pt idx="16">
                  <c:v>8.300376</c:v>
                </c:pt>
                <c:pt idx="17">
                  <c:v>8.300376</c:v>
                </c:pt>
                <c:pt idx="18">
                  <c:v>6.5534363999999989</c:v>
                </c:pt>
                <c:pt idx="19">
                  <c:v>5.9646887999999985</c:v>
                </c:pt>
                <c:pt idx="20">
                  <c:v>5.9646887999999985</c:v>
                </c:pt>
                <c:pt idx="21">
                  <c:v>6.2252819999999982</c:v>
                </c:pt>
                <c:pt idx="22">
                  <c:v>6.2252819999999982</c:v>
                </c:pt>
                <c:pt idx="23">
                  <c:v>6.2252819999999982</c:v>
                </c:pt>
                <c:pt idx="24">
                  <c:v>7.3255643999999993</c:v>
                </c:pt>
                <c:pt idx="25">
                  <c:v>7.3255643999999993</c:v>
                </c:pt>
                <c:pt idx="26">
                  <c:v>7.3255643999999993</c:v>
                </c:pt>
                <c:pt idx="27">
                  <c:v>8.0590860000000024</c:v>
                </c:pt>
                <c:pt idx="28">
                  <c:v>7.5958091999999997</c:v>
                </c:pt>
                <c:pt idx="29">
                  <c:v>7.7791896000000014</c:v>
                </c:pt>
                <c:pt idx="30">
                  <c:v>8.1845568000000011</c:v>
                </c:pt>
                <c:pt idx="31">
                  <c:v>8.2714212000000007</c:v>
                </c:pt>
                <c:pt idx="32">
                  <c:v>8.1942083999999991</c:v>
                </c:pt>
                <c:pt idx="33">
                  <c:v>8.338982399999999</c:v>
                </c:pt>
                <c:pt idx="34">
                  <c:v>8.4065436000000027</c:v>
                </c:pt>
                <c:pt idx="35">
                  <c:v>8.4258468000000022</c:v>
                </c:pt>
                <c:pt idx="36">
                  <c:v>8.8698204000000018</c:v>
                </c:pt>
                <c:pt idx="37">
                  <c:v>8.8215624000000012</c:v>
                </c:pt>
                <c:pt idx="38">
                  <c:v>8.8022592000000017</c:v>
                </c:pt>
                <c:pt idx="39">
                  <c:v>9.6805548000000012</c:v>
                </c:pt>
                <c:pt idx="40">
                  <c:v>9.6709032000000015</c:v>
                </c:pt>
                <c:pt idx="41">
                  <c:v>9.6516000000000002</c:v>
                </c:pt>
                <c:pt idx="42">
                  <c:v>10.809792000000002</c:v>
                </c:pt>
                <c:pt idx="43">
                  <c:v>10.7229276</c:v>
                </c:pt>
                <c:pt idx="44">
                  <c:v>10.7229276</c:v>
                </c:pt>
                <c:pt idx="45">
                  <c:v>11.688087600000001</c:v>
                </c:pt>
                <c:pt idx="46">
                  <c:v>11.601223199999998</c:v>
                </c:pt>
                <c:pt idx="47">
                  <c:v>11.688087600000001</c:v>
                </c:pt>
                <c:pt idx="48">
                  <c:v>11.900422800000001</c:v>
                </c:pt>
                <c:pt idx="49">
                  <c:v>11.794255199999998</c:v>
                </c:pt>
                <c:pt idx="50">
                  <c:v>12.0741516</c:v>
                </c:pt>
                <c:pt idx="51">
                  <c:v>12.132061199999999</c:v>
                </c:pt>
                <c:pt idx="52" formatCode="General">
                  <c:v>12.129999999999999</c:v>
                </c:pt>
                <c:pt idx="53">
                  <c:v>12.12</c:v>
                </c:pt>
                <c:pt idx="54" formatCode="General">
                  <c:v>10.98</c:v>
                </c:pt>
                <c:pt idx="55">
                  <c:v>11</c:v>
                </c:pt>
                <c:pt idx="56" formatCode="General">
                  <c:v>10.98</c:v>
                </c:pt>
                <c:pt idx="57" formatCode="General">
                  <c:v>11.17</c:v>
                </c:pt>
                <c:pt idx="58" formatCode="General">
                  <c:v>11.229999999999999</c:v>
                </c:pt>
                <c:pt idx="59" formatCode="General">
                  <c:v>11.229999999999999</c:v>
                </c:pt>
                <c:pt idx="60" formatCode="General">
                  <c:v>11.39</c:v>
                </c:pt>
                <c:pt idx="61">
                  <c:v>11.360000000000001</c:v>
                </c:pt>
                <c:pt idx="62">
                  <c:v>11.360000000000001</c:v>
                </c:pt>
                <c:pt idx="63" formatCode="General">
                  <c:v>11.639999999999999</c:v>
                </c:pt>
                <c:pt idx="64" formatCode="General">
                  <c:v>11.41</c:v>
                </c:pt>
                <c:pt idx="65" formatCode="General">
                  <c:v>11.32</c:v>
                </c:pt>
              </c:numCache>
            </c:numRef>
          </c:val>
        </c:ser>
        <c:ser>
          <c:idx val="7"/>
          <c:order val="5"/>
          <c:tx>
            <c:strRef>
              <c:f>PREÇOS!$A$13</c:f>
              <c:strCache>
                <c:ptCount val="1"/>
                <c:pt idx="0">
                  <c:v>NBP</c:v>
                </c:pt>
              </c:strCache>
            </c:strRef>
          </c:tx>
          <c:spPr>
            <a:ln>
              <a:solidFill>
                <a:schemeClr val="accent2">
                  <a:lumMod val="60000"/>
                  <a:lumOff val="40000"/>
                </a:schemeClr>
              </a:solidFill>
            </a:ln>
          </c:spPr>
          <c:marker>
            <c:symbol val="square"/>
            <c:size val="5"/>
            <c:spPr>
              <a:solidFill>
                <a:schemeClr val="accent2">
                  <a:lumMod val="60000"/>
                  <a:lumOff val="40000"/>
                </a:schemeClr>
              </a:solidFill>
            </c:spPr>
          </c:marker>
          <c:dLbls>
            <c:dLbl>
              <c:idx val="65"/>
              <c:layout>
                <c:manualLayout>
                  <c:x val="1.3160987268869251E-3"/>
                  <c:y val="2.3422054353920137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accent2">
                          <a:lumMod val="40000"/>
                          <a:lumOff val="60000"/>
                        </a:schemeClr>
                      </a:solidFill>
                    </a:defRPr>
                  </a:pPr>
                  <a:endParaRPr lang="pt-BR"/>
                </a:p>
              </c:txPr>
              <c:showVal val="1"/>
            </c:dLbl>
            <c:delete val="1"/>
          </c:dLbls>
          <c:cat>
            <c:numRef>
              <c:f>PREÇOS!$B$4:$BO$4</c:f>
              <c:numCache>
                <c:formatCode>mmm/yy</c:formatCode>
                <c:ptCount val="66"/>
                <c:pt idx="0">
                  <c:v>39448</c:v>
                </c:pt>
                <c:pt idx="1">
                  <c:v>39479</c:v>
                </c:pt>
                <c:pt idx="2">
                  <c:v>39508</c:v>
                </c:pt>
                <c:pt idx="3">
                  <c:v>39539</c:v>
                </c:pt>
                <c:pt idx="4">
                  <c:v>39569</c:v>
                </c:pt>
                <c:pt idx="5">
                  <c:v>39600</c:v>
                </c:pt>
                <c:pt idx="6">
                  <c:v>39630</c:v>
                </c:pt>
                <c:pt idx="7">
                  <c:v>39661</c:v>
                </c:pt>
                <c:pt idx="8">
                  <c:v>39692</c:v>
                </c:pt>
                <c:pt idx="9">
                  <c:v>39722</c:v>
                </c:pt>
                <c:pt idx="10">
                  <c:v>39753</c:v>
                </c:pt>
                <c:pt idx="11">
                  <c:v>39783</c:v>
                </c:pt>
                <c:pt idx="12">
                  <c:v>39814</c:v>
                </c:pt>
                <c:pt idx="13">
                  <c:v>39845</c:v>
                </c:pt>
                <c:pt idx="14">
                  <c:v>39873</c:v>
                </c:pt>
                <c:pt idx="15">
                  <c:v>39904</c:v>
                </c:pt>
                <c:pt idx="16">
                  <c:v>39934</c:v>
                </c:pt>
                <c:pt idx="17">
                  <c:v>39965</c:v>
                </c:pt>
                <c:pt idx="18">
                  <c:v>39995</c:v>
                </c:pt>
                <c:pt idx="19">
                  <c:v>40026</c:v>
                </c:pt>
                <c:pt idx="20">
                  <c:v>40057</c:v>
                </c:pt>
                <c:pt idx="21">
                  <c:v>40087</c:v>
                </c:pt>
                <c:pt idx="22">
                  <c:v>40118</c:v>
                </c:pt>
                <c:pt idx="23">
                  <c:v>40148</c:v>
                </c:pt>
                <c:pt idx="24">
                  <c:v>40179</c:v>
                </c:pt>
                <c:pt idx="25">
                  <c:v>40210</c:v>
                </c:pt>
                <c:pt idx="26">
                  <c:v>40238</c:v>
                </c:pt>
                <c:pt idx="27">
                  <c:v>40269</c:v>
                </c:pt>
                <c:pt idx="28">
                  <c:v>40299</c:v>
                </c:pt>
                <c:pt idx="29">
                  <c:v>40330</c:v>
                </c:pt>
                <c:pt idx="30">
                  <c:v>40360</c:v>
                </c:pt>
                <c:pt idx="31">
                  <c:v>40391</c:v>
                </c:pt>
                <c:pt idx="32">
                  <c:v>40422</c:v>
                </c:pt>
                <c:pt idx="33">
                  <c:v>40452</c:v>
                </c:pt>
                <c:pt idx="34">
                  <c:v>40483</c:v>
                </c:pt>
                <c:pt idx="35">
                  <c:v>40513</c:v>
                </c:pt>
                <c:pt idx="36">
                  <c:v>40544</c:v>
                </c:pt>
                <c:pt idx="37">
                  <c:v>40575</c:v>
                </c:pt>
                <c:pt idx="38">
                  <c:v>40603</c:v>
                </c:pt>
                <c:pt idx="39">
                  <c:v>40634</c:v>
                </c:pt>
                <c:pt idx="40">
                  <c:v>40664</c:v>
                </c:pt>
                <c:pt idx="41">
                  <c:v>40695</c:v>
                </c:pt>
                <c:pt idx="42">
                  <c:v>40725</c:v>
                </c:pt>
                <c:pt idx="43">
                  <c:v>40756</c:v>
                </c:pt>
                <c:pt idx="44">
                  <c:v>40787</c:v>
                </c:pt>
                <c:pt idx="45">
                  <c:v>40817</c:v>
                </c:pt>
                <c:pt idx="46">
                  <c:v>40848</c:v>
                </c:pt>
                <c:pt idx="47">
                  <c:v>40878</c:v>
                </c:pt>
                <c:pt idx="48">
                  <c:v>40909</c:v>
                </c:pt>
                <c:pt idx="49">
                  <c:v>40940</c:v>
                </c:pt>
                <c:pt idx="50">
                  <c:v>40969</c:v>
                </c:pt>
                <c:pt idx="51">
                  <c:v>41000</c:v>
                </c:pt>
                <c:pt idx="52">
                  <c:v>41030</c:v>
                </c:pt>
                <c:pt idx="53">
                  <c:v>41061</c:v>
                </c:pt>
                <c:pt idx="54">
                  <c:v>41091</c:v>
                </c:pt>
                <c:pt idx="55">
                  <c:v>41122</c:v>
                </c:pt>
                <c:pt idx="56">
                  <c:v>41153</c:v>
                </c:pt>
                <c:pt idx="57">
                  <c:v>41183</c:v>
                </c:pt>
                <c:pt idx="58">
                  <c:v>41214</c:v>
                </c:pt>
                <c:pt idx="59">
                  <c:v>41244</c:v>
                </c:pt>
                <c:pt idx="60">
                  <c:v>41275</c:v>
                </c:pt>
                <c:pt idx="61">
                  <c:v>41306</c:v>
                </c:pt>
                <c:pt idx="62">
                  <c:v>41334</c:v>
                </c:pt>
                <c:pt idx="63">
                  <c:v>41365</c:v>
                </c:pt>
                <c:pt idx="64">
                  <c:v>41395</c:v>
                </c:pt>
                <c:pt idx="65">
                  <c:v>41426</c:v>
                </c:pt>
              </c:numCache>
            </c:numRef>
          </c:cat>
          <c:val>
            <c:numRef>
              <c:f>PREÇOS!$B$13:$BO$13</c:f>
              <c:numCache>
                <c:formatCode>General</c:formatCode>
                <c:ptCount val="66"/>
                <c:pt idx="36" formatCode="0.00">
                  <c:v>8.81</c:v>
                </c:pt>
                <c:pt idx="37" formatCode="0.00">
                  <c:v>8.65</c:v>
                </c:pt>
                <c:pt idx="38" formatCode="0.00">
                  <c:v>9.7900000000000009</c:v>
                </c:pt>
                <c:pt idx="39" formatCode="0.00">
                  <c:v>9.7100000000000009</c:v>
                </c:pt>
                <c:pt idx="40" formatCode="0.00">
                  <c:v>9.33</c:v>
                </c:pt>
                <c:pt idx="41" formatCode="0.00">
                  <c:v>9.3500000000000014</c:v>
                </c:pt>
                <c:pt idx="42" formatCode="0.00">
                  <c:v>8.8700000000000028</c:v>
                </c:pt>
                <c:pt idx="43" formatCode="0.00">
                  <c:v>8.7199999999999989</c:v>
                </c:pt>
                <c:pt idx="44" formatCode="0.00">
                  <c:v>9.94</c:v>
                </c:pt>
                <c:pt idx="45" formatCode="0.00">
                  <c:v>10.18</c:v>
                </c:pt>
                <c:pt idx="46" formatCode="0.00">
                  <c:v>9.91</c:v>
                </c:pt>
                <c:pt idx="47" formatCode="0.00">
                  <c:v>8.89</c:v>
                </c:pt>
                <c:pt idx="48" formatCode="0.00">
                  <c:v>8.44</c:v>
                </c:pt>
                <c:pt idx="49" formatCode="0.00">
                  <c:v>9.2000000000000011</c:v>
                </c:pt>
                <c:pt idx="50">
                  <c:v>9.4</c:v>
                </c:pt>
                <c:pt idx="51">
                  <c:v>9.33</c:v>
                </c:pt>
                <c:pt idx="52">
                  <c:v>8.77</c:v>
                </c:pt>
                <c:pt idx="53" formatCode="0.00">
                  <c:v>8.4700000000000006</c:v>
                </c:pt>
                <c:pt idx="54">
                  <c:v>8.56</c:v>
                </c:pt>
                <c:pt idx="55">
                  <c:v>8.58</c:v>
                </c:pt>
                <c:pt idx="56" formatCode="0.00">
                  <c:v>9.8000000000000007</c:v>
                </c:pt>
                <c:pt idx="57">
                  <c:v>10.34</c:v>
                </c:pt>
                <c:pt idx="58">
                  <c:v>8.8600000000000012</c:v>
                </c:pt>
                <c:pt idx="59">
                  <c:v>7.2</c:v>
                </c:pt>
                <c:pt idx="60">
                  <c:v>7.18</c:v>
                </c:pt>
                <c:pt idx="61" formatCode="0.00">
                  <c:v>10.239999999999998</c:v>
                </c:pt>
                <c:pt idx="62" formatCode="0.00">
                  <c:v>10.29</c:v>
                </c:pt>
                <c:pt idx="63">
                  <c:v>10.33</c:v>
                </c:pt>
                <c:pt idx="64">
                  <c:v>9.81</c:v>
                </c:pt>
                <c:pt idx="65">
                  <c:v>9.8800000000000008</c:v>
                </c:pt>
              </c:numCache>
            </c:numRef>
          </c:val>
        </c:ser>
        <c:marker val="1"/>
        <c:axId val="103699968"/>
        <c:axId val="103701504"/>
      </c:lineChart>
      <c:dateAx>
        <c:axId val="103699968"/>
        <c:scaling>
          <c:orientation val="minMax"/>
        </c:scaling>
        <c:axPos val="b"/>
        <c:numFmt formatCode="mmm/yy" sourceLinked="1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03701504"/>
        <c:crosses val="autoZero"/>
        <c:auto val="1"/>
        <c:lblOffset val="100"/>
        <c:majorUnit val="1"/>
        <c:majorTimeUnit val="months"/>
      </c:dateAx>
      <c:valAx>
        <c:axId val="103701504"/>
        <c:scaling>
          <c:orientation val="minMax"/>
        </c:scaling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/>
                  <a:t>US$/MMBtu</a:t>
                </a:r>
              </a:p>
            </c:rich>
          </c:tx>
          <c:layout/>
        </c:title>
        <c:numFmt formatCode="0" sourceLinked="0"/>
        <c:tickLblPos val="nextTo"/>
        <c:txPr>
          <a:bodyPr/>
          <a:lstStyle/>
          <a:p>
            <a:pPr>
              <a:defRPr sz="1200" b="0"/>
            </a:pPr>
            <a:endParaRPr lang="pt-BR"/>
          </a:p>
        </c:txPr>
        <c:crossAx val="103699968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2.6602500463225341E-2"/>
          <c:y val="0.84083917683131293"/>
          <c:w val="0.97339749953677512"/>
          <c:h val="0.15916082316868707"/>
        </c:manualLayout>
      </c:layout>
      <c:txPr>
        <a:bodyPr/>
        <a:lstStyle/>
        <a:p>
          <a:pPr>
            <a:defRPr sz="1200"/>
          </a:pPr>
          <a:endParaRPr lang="pt-BR"/>
        </a:p>
      </c:txPr>
    </c:legend>
    <c:plotVisOnly val="1"/>
  </c:chart>
  <c:spPr>
    <a:ln>
      <a:noFill/>
    </a:ln>
  </c:spPr>
  <c:externalData r:id="rId1"/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stacked"/>
        <c:ser>
          <c:idx val="0"/>
          <c:order val="0"/>
          <c:tx>
            <c:strRef>
              <c:f>'Balanço Oferta e Demanda nov-12'!$I$39</c:f>
              <c:strCache>
                <c:ptCount val="1"/>
                <c:pt idx="0">
                  <c:v>Gás Nacional</c:v>
                </c:pt>
              </c:strCache>
            </c:strRef>
          </c:tx>
          <c:spPr>
            <a:solidFill>
              <a:srgbClr val="00B05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val>
            <c:numRef>
              <c:f>'Balanço Oferta e Demanda nov-12'!$J$39</c:f>
              <c:numCache>
                <c:formatCode>0</c:formatCode>
                <c:ptCount val="1"/>
                <c:pt idx="0">
                  <c:v>44.64</c:v>
                </c:pt>
              </c:numCache>
            </c:numRef>
          </c:val>
        </c:ser>
        <c:ser>
          <c:idx val="1"/>
          <c:order val="1"/>
          <c:tx>
            <c:strRef>
              <c:f>'Balanço Oferta e Demanda nov-12'!$I$40</c:f>
              <c:strCache>
                <c:ptCount val="1"/>
                <c:pt idx="0">
                  <c:v>Gás Boliviano</c:v>
                </c:pt>
              </c:strCache>
            </c:strRef>
          </c:tx>
          <c:spPr>
            <a:solidFill>
              <a:srgbClr val="FFC000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val>
            <c:numRef>
              <c:f>'Balanço Oferta e Demanda nov-12'!$J$40</c:f>
              <c:numCache>
                <c:formatCode>0</c:formatCode>
                <c:ptCount val="1"/>
                <c:pt idx="0">
                  <c:v>30.64</c:v>
                </c:pt>
              </c:numCache>
            </c:numRef>
          </c:val>
        </c:ser>
        <c:ser>
          <c:idx val="2"/>
          <c:order val="2"/>
          <c:tx>
            <c:strRef>
              <c:f>'Balanço Oferta e Demanda nov-12'!$I$41</c:f>
              <c:strCache>
                <c:ptCount val="1"/>
                <c:pt idx="0">
                  <c:v>GNL</c:v>
                </c:pt>
              </c:strCache>
            </c:strRef>
          </c:tx>
          <c:spPr>
            <a:solidFill>
              <a:schemeClr val="tx1"/>
            </a:solidFill>
          </c:spPr>
          <c:dLbls>
            <c:numFmt formatCode="#,##0" sourceLinked="0"/>
            <c:txPr>
              <a:bodyPr/>
              <a:lstStyle/>
              <a:p>
                <a:pPr>
                  <a:defRPr sz="1800" b="1">
                    <a:solidFill>
                      <a:schemeClr val="bg1"/>
                    </a:solidFill>
                  </a:defRPr>
                </a:pPr>
                <a:endParaRPr lang="pt-BR"/>
              </a:p>
            </c:txPr>
            <c:showVal val="1"/>
          </c:dLbls>
          <c:val>
            <c:numRef>
              <c:f>'Balanço Oferta e Demanda nov-12'!$J$41</c:f>
              <c:numCache>
                <c:formatCode>0</c:formatCode>
                <c:ptCount val="1"/>
                <c:pt idx="0">
                  <c:v>16.3</c:v>
                </c:pt>
              </c:numCache>
            </c:numRef>
          </c:val>
        </c:ser>
        <c:overlap val="100"/>
        <c:axId val="103848960"/>
        <c:axId val="103854848"/>
      </c:barChart>
      <c:catAx>
        <c:axId val="103848960"/>
        <c:scaling>
          <c:orientation val="minMax"/>
        </c:scaling>
        <c:delete val="1"/>
        <c:axPos val="b"/>
        <c:tickLblPos val="none"/>
        <c:crossAx val="103854848"/>
        <c:crosses val="autoZero"/>
        <c:auto val="1"/>
        <c:lblAlgn val="ctr"/>
        <c:lblOffset val="100"/>
      </c:catAx>
      <c:valAx>
        <c:axId val="10385484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pt-BR" dirty="0" smtClean="0"/>
                  <a:t>Milhões de </a:t>
                </a:r>
                <a:r>
                  <a:rPr lang="pt-BR" dirty="0" err="1" smtClean="0"/>
                  <a:t>m³</a:t>
                </a:r>
                <a:r>
                  <a:rPr lang="pt-BR" dirty="0" smtClean="0"/>
                  <a:t> por dia</a:t>
                </a:r>
                <a:endParaRPr lang="pt-BR" dirty="0"/>
              </a:p>
            </c:rich>
          </c:tx>
          <c:layout/>
        </c:title>
        <c:numFmt formatCode="0" sourceLinked="1"/>
        <c:tickLblPos val="nextTo"/>
        <c:crossAx val="103848960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pt-BR"/>
        </a:p>
      </c:txPr>
    </c:legend>
    <c:plotVisOnly val="1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26"/>
  <c:chart>
    <c:plotArea>
      <c:layout/>
      <c:barChart>
        <c:barDir val="col"/>
        <c:grouping val="stacked"/>
        <c:ser>
          <c:idx val="0"/>
          <c:order val="0"/>
          <c:tx>
            <c:strRef>
              <c:f>'Balanço Oferta e Demanda nov-12'!$G$39</c:f>
              <c:strCache>
                <c:ptCount val="1"/>
                <c:pt idx="0">
                  <c:v>Outros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val>
            <c:numRef>
              <c:f>'Balanço Oferta e Demanda nov-12'!$H$39</c:f>
              <c:numCache>
                <c:formatCode>_(* #,##0_);_(* \(#,##0\);_(* "-"??_);_(@_)</c:formatCode>
                <c:ptCount val="1"/>
                <c:pt idx="0">
                  <c:v>10</c:v>
                </c:pt>
              </c:numCache>
            </c:numRef>
          </c:val>
        </c:ser>
        <c:ser>
          <c:idx val="1"/>
          <c:order val="1"/>
          <c:tx>
            <c:strRef>
              <c:f>'Balanço Oferta e Demanda nov-12'!$G$40</c:f>
              <c:strCache>
                <c:ptCount val="1"/>
                <c:pt idx="0">
                  <c:v>Industrial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val>
            <c:numRef>
              <c:f>'Balanço Oferta e Demanda nov-12'!$H$40</c:f>
              <c:numCache>
                <c:formatCode>_(* #,##0_);_(* \(#,##0\);_(* "-"??_);_(@_)</c:formatCode>
                <c:ptCount val="1"/>
                <c:pt idx="0">
                  <c:v>40</c:v>
                </c:pt>
              </c:numCache>
            </c:numRef>
          </c:val>
        </c:ser>
        <c:ser>
          <c:idx val="2"/>
          <c:order val="2"/>
          <c:tx>
            <c:strRef>
              <c:f>'Balanço Oferta e Demanda nov-12'!$G$41</c:f>
              <c:strCache>
                <c:ptCount val="1"/>
                <c:pt idx="0">
                  <c:v>Termelétricas</c:v>
                </c:pt>
              </c:strCache>
            </c:strRef>
          </c:tx>
          <c:dLbls>
            <c:txPr>
              <a:bodyPr/>
              <a:lstStyle/>
              <a:p>
                <a:pPr>
                  <a:defRPr sz="1800" b="1"/>
                </a:pPr>
                <a:endParaRPr lang="pt-BR"/>
              </a:p>
            </c:txPr>
            <c:showVal val="1"/>
          </c:dLbls>
          <c:val>
            <c:numRef>
              <c:f>'Balanço Oferta e Demanda nov-12'!$H$41</c:f>
              <c:numCache>
                <c:formatCode>_(* #,##0_);_(* \(#,##0\);_(* "-"??_);_(@_)</c:formatCode>
                <c:ptCount val="1"/>
                <c:pt idx="0">
                  <c:v>42</c:v>
                </c:pt>
              </c:numCache>
            </c:numRef>
          </c:val>
        </c:ser>
        <c:overlap val="100"/>
        <c:axId val="103881728"/>
        <c:axId val="103891712"/>
      </c:barChart>
      <c:catAx>
        <c:axId val="103881728"/>
        <c:scaling>
          <c:orientation val="minMax"/>
        </c:scaling>
        <c:delete val="1"/>
        <c:axPos val="b"/>
        <c:tickLblPos val="none"/>
        <c:crossAx val="103891712"/>
        <c:crosses val="autoZero"/>
        <c:auto val="1"/>
        <c:lblAlgn val="ctr"/>
        <c:lblOffset val="100"/>
      </c:catAx>
      <c:valAx>
        <c:axId val="103891712"/>
        <c:scaling>
          <c:orientation val="minMax"/>
        </c:scaling>
        <c:delete val="1"/>
        <c:axPos val="l"/>
        <c:majorGridlines/>
        <c:numFmt formatCode="_(* #,##0_);_(* \(#,##0\);_(* &quot;-&quot;??_);_(@_)" sourceLinked="1"/>
        <c:tickLblPos val="nextTo"/>
        <c:crossAx val="10388172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sz="1600"/>
          </a:pPr>
          <a:endParaRPr lang="pt-BR"/>
        </a:p>
      </c:txPr>
    </c:legend>
    <c:plotVisOnly val="1"/>
  </c:chart>
  <c:externalData r:id="rId1"/>
</c:chartSpace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image" Target="../media/image15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0.95652</cdr:x>
      <cdr:y>0.19392</cdr:y>
    </cdr:from>
    <cdr:to>
      <cdr:x>0.99274</cdr:x>
      <cdr:y>0.23013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230162" y="1156629"/>
          <a:ext cx="349513" cy="2159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0.95762</cdr:x>
      <cdr:y>0.27427</cdr:y>
    </cdr:from>
    <cdr:to>
      <cdr:x>0.9914</cdr:x>
      <cdr:y>0.31048</cdr:y>
    </cdr:to>
    <cdr:pic>
      <cdr:nvPicPr>
        <cdr:cNvPr id="6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9240782" y="1635869"/>
          <a:ext cx="325967" cy="2159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0.95645</cdr:x>
      <cdr:y>0.23273</cdr:y>
    </cdr:from>
    <cdr:to>
      <cdr:x>0.99112</cdr:x>
      <cdr:y>0.26894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9229491" y="1388130"/>
          <a:ext cx="334557" cy="2159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0.9541</cdr:x>
      <cdr:y>0.31701</cdr:y>
    </cdr:from>
    <cdr:to>
      <cdr:x>0.99028</cdr:x>
      <cdr:y>0.35598</cdr:y>
    </cdr:to>
    <cdr:pic>
      <cdr:nvPicPr>
        <cdr:cNvPr id="8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9206814" y="1890819"/>
          <a:ext cx="349128" cy="2324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0.95395</cdr:x>
      <cdr:y>0.35814</cdr:y>
    </cdr:from>
    <cdr:to>
      <cdr:x>0.99177</cdr:x>
      <cdr:y>0.38854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9205377" y="2136085"/>
          <a:ext cx="364953" cy="1813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0.94955</cdr:x>
      <cdr:y>0.56257</cdr:y>
    </cdr:from>
    <cdr:to>
      <cdr:x>0.98128</cdr:x>
      <cdr:y>0.59878</cdr:y>
    </cdr:to>
    <cdr:pic>
      <cdr:nvPicPr>
        <cdr:cNvPr id="11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9162898" y="3355438"/>
          <a:ext cx="306186" cy="2159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0.95652</cdr:x>
      <cdr:y>0.19392</cdr:y>
    </cdr:from>
    <cdr:to>
      <cdr:x>0.99274</cdr:x>
      <cdr:y>0.23013</cdr:y>
    </cdr:to>
    <cdr:pic>
      <cdr:nvPicPr>
        <cdr:cNvPr id="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9230162" y="1156629"/>
          <a:ext cx="349513" cy="2159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0.95762</cdr:x>
      <cdr:y>0.27427</cdr:y>
    </cdr:from>
    <cdr:to>
      <cdr:x>0.9914</cdr:x>
      <cdr:y>0.31048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9240782" y="1635869"/>
          <a:ext cx="325967" cy="21597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0.95645</cdr:x>
      <cdr:y>0.23273</cdr:y>
    </cdr:from>
    <cdr:to>
      <cdr:x>0.99112</cdr:x>
      <cdr:y>0.26894</cdr:y>
    </cdr:to>
    <cdr:pic>
      <cdr:nvPicPr>
        <cdr:cNvPr id="12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9229491" y="1388130"/>
          <a:ext cx="334557" cy="215973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0.9541</cdr:x>
      <cdr:y>0.31701</cdr:y>
    </cdr:from>
    <cdr:to>
      <cdr:x>0.99028</cdr:x>
      <cdr:y>0.35598</cdr:y>
    </cdr:to>
    <cdr:pic>
      <cdr:nvPicPr>
        <cdr:cNvPr id="13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9206814" y="1890819"/>
          <a:ext cx="349128" cy="232435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0.95395</cdr:x>
      <cdr:y>0.35814</cdr:y>
    </cdr:from>
    <cdr:to>
      <cdr:x>0.99177</cdr:x>
      <cdr:y>0.38854</cdr:y>
    </cdr:to>
    <cdr:pic>
      <cdr:nvPicPr>
        <cdr:cNvPr id="1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5"/>
        <a:stretch xmlns:a="http://schemas.openxmlformats.org/drawingml/2006/main">
          <a:fillRect/>
        </a:stretch>
      </cdr:blipFill>
      <cdr:spPr>
        <a:xfrm xmlns:a="http://schemas.openxmlformats.org/drawingml/2006/main">
          <a:off x="9205377" y="2136085"/>
          <a:ext cx="364953" cy="181320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0.94955</cdr:x>
      <cdr:y>0.56257</cdr:y>
    </cdr:from>
    <cdr:to>
      <cdr:x>0.98128</cdr:x>
      <cdr:y>0.59878</cdr:y>
    </cdr:to>
    <cdr:pic>
      <cdr:nvPicPr>
        <cdr:cNvPr id="1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6"/>
        <a:stretch xmlns:a="http://schemas.openxmlformats.org/drawingml/2006/main">
          <a:fillRect/>
        </a:stretch>
      </cdr:blipFill>
      <cdr:spPr>
        <a:xfrm xmlns:a="http://schemas.openxmlformats.org/drawingml/2006/main">
          <a:off x="9162898" y="3355438"/>
          <a:ext cx="306186" cy="215973"/>
        </a:xfrm>
        <a:prstGeom xmlns:a="http://schemas.openxmlformats.org/drawingml/2006/main" prst="rect">
          <a:avLst/>
        </a:prstGeom>
      </cdr:spPr>
    </cdr:pic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8" y="6"/>
            <a:ext cx="2953429" cy="496665"/>
          </a:xfrm>
          <a:prstGeom prst="rect">
            <a:avLst/>
          </a:prstGeom>
        </p:spPr>
        <p:txBody>
          <a:bodyPr vert="horz" lIns="91165" tIns="45581" rIns="91165" bIns="45581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61715" y="6"/>
            <a:ext cx="2951906" cy="496665"/>
          </a:xfrm>
          <a:prstGeom prst="rect">
            <a:avLst/>
          </a:prstGeom>
        </p:spPr>
        <p:txBody>
          <a:bodyPr vert="horz" lIns="91165" tIns="45581" rIns="91165" bIns="45581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42A404A-EEF8-4CA1-BCDD-EBA22EB11F05}" type="datetimeFigureOut">
              <a:rPr lang="pt-BR"/>
              <a:pPr>
                <a:defRPr/>
              </a:pPr>
              <a:t>24/9/2013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8" y="9445897"/>
            <a:ext cx="2953429" cy="496665"/>
          </a:xfrm>
          <a:prstGeom prst="rect">
            <a:avLst/>
          </a:prstGeom>
        </p:spPr>
        <p:txBody>
          <a:bodyPr vert="horz" lIns="91165" tIns="45581" rIns="91165" bIns="45581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61715" y="9445897"/>
            <a:ext cx="2951906" cy="496665"/>
          </a:xfrm>
          <a:prstGeom prst="rect">
            <a:avLst/>
          </a:prstGeom>
        </p:spPr>
        <p:txBody>
          <a:bodyPr vert="horz" lIns="91165" tIns="45581" rIns="91165" bIns="45581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5F710D4D-40D0-4695-B2A8-3EC0E7627126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93029294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5" y="6"/>
            <a:ext cx="2951906" cy="496665"/>
          </a:xfrm>
          <a:prstGeom prst="rect">
            <a:avLst/>
          </a:prstGeom>
        </p:spPr>
        <p:txBody>
          <a:bodyPr vert="horz" lIns="91165" tIns="45581" rIns="91165" bIns="4558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61715" y="6"/>
            <a:ext cx="2951906" cy="496665"/>
          </a:xfrm>
          <a:prstGeom prst="rect">
            <a:avLst/>
          </a:prstGeom>
        </p:spPr>
        <p:txBody>
          <a:bodyPr vert="horz" lIns="91165" tIns="45581" rIns="91165" bIns="4558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02EDBFC-DD7F-4186-B07D-9F95832C0DB5}" type="datetimeFigureOut">
              <a:rPr lang="pt-BR"/>
              <a:pPr>
                <a:defRPr/>
              </a:pPr>
              <a:t>24/9/2013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23925" y="746125"/>
            <a:ext cx="4970463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165" tIns="45581" rIns="91165" bIns="45581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2736" y="4722948"/>
            <a:ext cx="5451197" cy="4476155"/>
          </a:xfrm>
          <a:prstGeom prst="rect">
            <a:avLst/>
          </a:prstGeom>
        </p:spPr>
        <p:txBody>
          <a:bodyPr vert="horz" lIns="91165" tIns="45581" rIns="91165" bIns="45581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5" y="9445897"/>
            <a:ext cx="2951906" cy="496665"/>
          </a:xfrm>
          <a:prstGeom prst="rect">
            <a:avLst/>
          </a:prstGeom>
        </p:spPr>
        <p:txBody>
          <a:bodyPr vert="horz" lIns="91165" tIns="45581" rIns="91165" bIns="4558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61715" y="9445897"/>
            <a:ext cx="2951906" cy="496665"/>
          </a:xfrm>
          <a:prstGeom prst="rect">
            <a:avLst/>
          </a:prstGeom>
        </p:spPr>
        <p:txBody>
          <a:bodyPr vert="horz" lIns="91165" tIns="45581" rIns="91165" bIns="4558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93D4E2D-DD22-418A-A538-BCEF56C170F4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42128428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49047-B135-4318-AB32-FF13853D4441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3395" name="Espaço Reservado para Número de Slide 3"/>
          <p:cNvSpPr txBox="1">
            <a:spLocks noGrp="1"/>
          </p:cNvSpPr>
          <p:nvPr/>
        </p:nvSpPr>
        <p:spPr bwMode="auto">
          <a:xfrm>
            <a:off x="3861715" y="9445897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 anchor="b"/>
          <a:lstStyle/>
          <a:p>
            <a:pPr algn="r" defTabSz="911957"/>
            <a:fld id="{EA67B296-D748-40E4-8D8F-514318055632}" type="slidenum">
              <a:rPr lang="pt-BR" sz="1200">
                <a:latin typeface="Calibri" pitchFamily="34" charset="0"/>
              </a:rPr>
              <a:pPr algn="r" defTabSz="911957"/>
              <a:t>10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3395" name="Espaço Reservado para Número de Slide 3"/>
          <p:cNvSpPr txBox="1">
            <a:spLocks noGrp="1"/>
          </p:cNvSpPr>
          <p:nvPr/>
        </p:nvSpPr>
        <p:spPr bwMode="auto">
          <a:xfrm>
            <a:off x="3861715" y="9445897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 anchor="b"/>
          <a:lstStyle/>
          <a:p>
            <a:pPr algn="r" defTabSz="911957"/>
            <a:fld id="{EA67B296-D748-40E4-8D8F-514318055632}" type="slidenum">
              <a:rPr lang="pt-BR" sz="1200">
                <a:latin typeface="Calibri" pitchFamily="34" charset="0"/>
              </a:rPr>
              <a:pPr algn="r" defTabSz="911957"/>
              <a:t>11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09251" name="Espaço Reservado para Número de Slide 3"/>
          <p:cNvSpPr txBox="1">
            <a:spLocks noGrp="1"/>
          </p:cNvSpPr>
          <p:nvPr/>
        </p:nvSpPr>
        <p:spPr bwMode="auto">
          <a:xfrm>
            <a:off x="3861712" y="9445897"/>
            <a:ext cx="2951906" cy="49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3" tIns="45607" rIns="91213" bIns="45607" anchor="b"/>
          <a:lstStyle/>
          <a:p>
            <a:pPr algn="r" defTabSz="912444"/>
            <a:fld id="{313DB478-9302-4C0A-892F-238725B6DF5D}" type="slidenum">
              <a:rPr lang="pt-BR" sz="1200">
                <a:latin typeface="Calibri" pitchFamily="34" charset="0"/>
              </a:rPr>
              <a:pPr algn="r" defTabSz="912444"/>
              <a:t>12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09251" name="Espaço Reservado para Número de Slide 3"/>
          <p:cNvSpPr txBox="1">
            <a:spLocks noGrp="1"/>
          </p:cNvSpPr>
          <p:nvPr/>
        </p:nvSpPr>
        <p:spPr bwMode="auto">
          <a:xfrm>
            <a:off x="3861712" y="9445897"/>
            <a:ext cx="2951906" cy="49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3" tIns="45607" rIns="91213" bIns="45607" anchor="b"/>
          <a:lstStyle/>
          <a:p>
            <a:pPr algn="r" defTabSz="912444"/>
            <a:fld id="{313DB478-9302-4C0A-892F-238725B6DF5D}" type="slidenum">
              <a:rPr lang="pt-BR" sz="1200">
                <a:latin typeface="Calibri" pitchFamily="34" charset="0"/>
              </a:rPr>
              <a:pPr algn="r" defTabSz="912444"/>
              <a:t>13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09251" name="Espaço Reservado para Número de Slide 3"/>
          <p:cNvSpPr txBox="1">
            <a:spLocks noGrp="1"/>
          </p:cNvSpPr>
          <p:nvPr/>
        </p:nvSpPr>
        <p:spPr bwMode="auto">
          <a:xfrm>
            <a:off x="3861712" y="9445897"/>
            <a:ext cx="2951906" cy="49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3" tIns="45607" rIns="91213" bIns="45607" anchor="b"/>
          <a:lstStyle/>
          <a:p>
            <a:pPr algn="r" defTabSz="912444"/>
            <a:fld id="{313DB478-9302-4C0A-892F-238725B6DF5D}" type="slidenum">
              <a:rPr lang="pt-BR" sz="1200">
                <a:latin typeface="Calibri" pitchFamily="34" charset="0"/>
              </a:rPr>
              <a:pPr algn="r" defTabSz="912444"/>
              <a:t>14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09251" name="Espaço Reservado para Número de Slide 3"/>
          <p:cNvSpPr txBox="1">
            <a:spLocks noGrp="1"/>
          </p:cNvSpPr>
          <p:nvPr/>
        </p:nvSpPr>
        <p:spPr bwMode="auto">
          <a:xfrm>
            <a:off x="3861712" y="9445897"/>
            <a:ext cx="2951906" cy="49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3" tIns="45607" rIns="91213" bIns="45607" anchor="b"/>
          <a:lstStyle/>
          <a:p>
            <a:pPr algn="r" defTabSz="912444"/>
            <a:fld id="{313DB478-9302-4C0A-892F-238725B6DF5D}" type="slidenum">
              <a:rPr lang="pt-BR" sz="1200">
                <a:latin typeface="Calibri" pitchFamily="34" charset="0"/>
              </a:rPr>
              <a:pPr algn="r" defTabSz="912444"/>
              <a:t>15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09251" name="Espaço Reservado para Número de Slide 3"/>
          <p:cNvSpPr txBox="1">
            <a:spLocks noGrp="1"/>
          </p:cNvSpPr>
          <p:nvPr/>
        </p:nvSpPr>
        <p:spPr bwMode="auto">
          <a:xfrm>
            <a:off x="3861712" y="9445897"/>
            <a:ext cx="2951906" cy="49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3" tIns="45607" rIns="91213" bIns="45607" anchor="b"/>
          <a:lstStyle/>
          <a:p>
            <a:pPr algn="r" defTabSz="912444"/>
            <a:fld id="{313DB478-9302-4C0A-892F-238725B6DF5D}" type="slidenum">
              <a:rPr lang="pt-BR" sz="1200">
                <a:latin typeface="Calibri" pitchFamily="34" charset="0"/>
              </a:rPr>
              <a:pPr algn="r" defTabSz="912444"/>
              <a:t>16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49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9250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dirty="0" smtClean="0"/>
          </a:p>
        </p:txBody>
      </p:sp>
      <p:sp>
        <p:nvSpPr>
          <p:cNvPr id="309251" name="Espaço Reservado para Número de Slide 3"/>
          <p:cNvSpPr txBox="1">
            <a:spLocks noGrp="1"/>
          </p:cNvSpPr>
          <p:nvPr/>
        </p:nvSpPr>
        <p:spPr bwMode="auto">
          <a:xfrm>
            <a:off x="3861712" y="9445897"/>
            <a:ext cx="2951906" cy="49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213" tIns="45607" rIns="91213" bIns="45607" anchor="b"/>
          <a:lstStyle/>
          <a:p>
            <a:pPr algn="r" defTabSz="912444"/>
            <a:fld id="{313DB478-9302-4C0A-892F-238725B6DF5D}" type="slidenum">
              <a:rPr lang="pt-BR" sz="1200">
                <a:latin typeface="Calibri" pitchFamily="34" charset="0"/>
              </a:rPr>
              <a:pPr algn="r" defTabSz="912444"/>
              <a:t>17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3395" name="Espaço Reservado para Número de Slide 3"/>
          <p:cNvSpPr txBox="1">
            <a:spLocks noGrp="1"/>
          </p:cNvSpPr>
          <p:nvPr/>
        </p:nvSpPr>
        <p:spPr bwMode="auto">
          <a:xfrm>
            <a:off x="3861715" y="9445897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 anchor="b"/>
          <a:lstStyle/>
          <a:p>
            <a:pPr algn="r" defTabSz="911957"/>
            <a:fld id="{EA67B296-D748-40E4-8D8F-514318055632}" type="slidenum">
              <a:rPr lang="pt-BR" sz="1200">
                <a:latin typeface="Calibri" pitchFamily="34" charset="0"/>
              </a:rPr>
              <a:pPr algn="r" defTabSz="911957"/>
              <a:t>18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269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t-B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56707" name="Espaço Reservado para Cabeçalho 3"/>
          <p:cNvSpPr txBox="1">
            <a:spLocks noGrp="1"/>
          </p:cNvSpPr>
          <p:nvPr/>
        </p:nvSpPr>
        <p:spPr bwMode="auto">
          <a:xfrm>
            <a:off x="5" y="6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/>
          <a:lstStyle/>
          <a:p>
            <a:pPr defTabSz="911957"/>
            <a:r>
              <a:rPr lang="pt-BR" sz="1200" dirty="0">
                <a:latin typeface="Calibri" pitchFamily="34" charset="0"/>
              </a:rPr>
              <a:t>Associação Brasileira dos Investidores em Autoprodução de Energia Elétrica - ABIAPE</a:t>
            </a:r>
          </a:p>
        </p:txBody>
      </p:sp>
      <p:sp>
        <p:nvSpPr>
          <p:cNvPr id="456708" name="Espaço Reservado para Número de Slide 4"/>
          <p:cNvSpPr txBox="1">
            <a:spLocks noGrp="1"/>
          </p:cNvSpPr>
          <p:nvPr/>
        </p:nvSpPr>
        <p:spPr bwMode="auto">
          <a:xfrm>
            <a:off x="3861715" y="9445897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 anchor="b"/>
          <a:lstStyle/>
          <a:p>
            <a:pPr algn="r" defTabSz="911957"/>
            <a:fld id="{683C20AE-613B-46E9-B4BB-7512A84F48AE}" type="slidenum">
              <a:rPr lang="pt-BR" sz="1200">
                <a:latin typeface="Calibri" pitchFamily="34" charset="0"/>
              </a:rPr>
              <a:pPr algn="r" defTabSz="911957"/>
              <a:t>2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70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6706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dirty="0" smtClean="0"/>
          </a:p>
        </p:txBody>
      </p:sp>
      <p:sp>
        <p:nvSpPr>
          <p:cNvPr id="456707" name="Espaço Reservado para Cabeçalho 3"/>
          <p:cNvSpPr txBox="1">
            <a:spLocks noGrp="1"/>
          </p:cNvSpPr>
          <p:nvPr/>
        </p:nvSpPr>
        <p:spPr bwMode="auto">
          <a:xfrm>
            <a:off x="5" y="6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/>
          <a:lstStyle/>
          <a:p>
            <a:pPr defTabSz="911957"/>
            <a:r>
              <a:rPr lang="pt-BR" sz="1200" dirty="0">
                <a:latin typeface="Calibri" pitchFamily="34" charset="0"/>
              </a:rPr>
              <a:t>Associação Brasileira dos Investidores em Autoprodução de Energia Elétrica - ABIAPE</a:t>
            </a:r>
          </a:p>
        </p:txBody>
      </p:sp>
      <p:sp>
        <p:nvSpPr>
          <p:cNvPr id="456708" name="Espaço Reservado para Número de Slide 4"/>
          <p:cNvSpPr txBox="1">
            <a:spLocks noGrp="1"/>
          </p:cNvSpPr>
          <p:nvPr/>
        </p:nvSpPr>
        <p:spPr bwMode="auto">
          <a:xfrm>
            <a:off x="3861715" y="9445897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 anchor="b"/>
          <a:lstStyle/>
          <a:p>
            <a:pPr algn="r" defTabSz="911957"/>
            <a:fld id="{683C20AE-613B-46E9-B4BB-7512A84F48AE}" type="slidenum">
              <a:rPr lang="pt-BR" sz="1200">
                <a:latin typeface="Calibri" pitchFamily="34" charset="0"/>
              </a:rPr>
              <a:pPr algn="r" defTabSz="911957"/>
              <a:t>3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3395" name="Espaço Reservado para Número de Slide 3"/>
          <p:cNvSpPr txBox="1">
            <a:spLocks noGrp="1"/>
          </p:cNvSpPr>
          <p:nvPr/>
        </p:nvSpPr>
        <p:spPr bwMode="auto">
          <a:xfrm>
            <a:off x="3861715" y="9445897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 anchor="b"/>
          <a:lstStyle/>
          <a:p>
            <a:pPr algn="r" defTabSz="911957"/>
            <a:fld id="{EA67B296-D748-40E4-8D8F-514318055632}" type="slidenum">
              <a:rPr lang="pt-BR" sz="1200">
                <a:latin typeface="Calibri" pitchFamily="34" charset="0"/>
              </a:rPr>
              <a:pPr algn="r" defTabSz="911957"/>
              <a:t>4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3395" name="Espaço Reservado para Número de Slide 3"/>
          <p:cNvSpPr txBox="1">
            <a:spLocks noGrp="1"/>
          </p:cNvSpPr>
          <p:nvPr/>
        </p:nvSpPr>
        <p:spPr bwMode="auto">
          <a:xfrm>
            <a:off x="3861715" y="9445897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 anchor="b"/>
          <a:lstStyle/>
          <a:p>
            <a:pPr algn="r" defTabSz="911957"/>
            <a:fld id="{EA67B296-D748-40E4-8D8F-514318055632}" type="slidenum">
              <a:rPr lang="pt-BR" sz="1200">
                <a:latin typeface="Calibri" pitchFamily="34" charset="0"/>
              </a:rPr>
              <a:pPr algn="r" defTabSz="911957"/>
              <a:t>5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3395" name="Espaço Reservado para Número de Slide 3"/>
          <p:cNvSpPr txBox="1">
            <a:spLocks noGrp="1"/>
          </p:cNvSpPr>
          <p:nvPr/>
        </p:nvSpPr>
        <p:spPr bwMode="auto">
          <a:xfrm>
            <a:off x="3861715" y="9445897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 anchor="b"/>
          <a:lstStyle/>
          <a:p>
            <a:pPr algn="r" defTabSz="911957"/>
            <a:fld id="{EA67B296-D748-40E4-8D8F-514318055632}" type="slidenum">
              <a:rPr lang="pt-BR" sz="1200">
                <a:latin typeface="Calibri" pitchFamily="34" charset="0"/>
              </a:rPr>
              <a:pPr algn="r" defTabSz="911957"/>
              <a:t>6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3395" name="Espaço Reservado para Número de Slide 3"/>
          <p:cNvSpPr txBox="1">
            <a:spLocks noGrp="1"/>
          </p:cNvSpPr>
          <p:nvPr/>
        </p:nvSpPr>
        <p:spPr bwMode="auto">
          <a:xfrm>
            <a:off x="3861715" y="9445897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 anchor="b"/>
          <a:lstStyle/>
          <a:p>
            <a:pPr algn="r" defTabSz="911957"/>
            <a:fld id="{EA67B296-D748-40E4-8D8F-514318055632}" type="slidenum">
              <a:rPr lang="pt-BR" sz="1200">
                <a:latin typeface="Calibri" pitchFamily="34" charset="0"/>
              </a:rPr>
              <a:pPr algn="r" defTabSz="911957"/>
              <a:t>7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3395" name="Espaço Reservado para Número de Slide 3"/>
          <p:cNvSpPr txBox="1">
            <a:spLocks noGrp="1"/>
          </p:cNvSpPr>
          <p:nvPr/>
        </p:nvSpPr>
        <p:spPr bwMode="auto">
          <a:xfrm>
            <a:off x="3861715" y="9445897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 anchor="b"/>
          <a:lstStyle/>
          <a:p>
            <a:pPr algn="r" defTabSz="911957"/>
            <a:fld id="{EA67B296-D748-40E4-8D8F-514318055632}" type="slidenum">
              <a:rPr lang="pt-BR" sz="1200">
                <a:latin typeface="Calibri" pitchFamily="34" charset="0"/>
              </a:rPr>
              <a:pPr algn="r" defTabSz="911957"/>
              <a:t>8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3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339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43395" name="Espaço Reservado para Número de Slide 3"/>
          <p:cNvSpPr txBox="1">
            <a:spLocks noGrp="1"/>
          </p:cNvSpPr>
          <p:nvPr/>
        </p:nvSpPr>
        <p:spPr bwMode="auto">
          <a:xfrm>
            <a:off x="3861715" y="9445897"/>
            <a:ext cx="2951906" cy="496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165" tIns="45581" rIns="91165" bIns="45581" anchor="b"/>
          <a:lstStyle/>
          <a:p>
            <a:pPr algn="r" defTabSz="911957"/>
            <a:fld id="{EA67B296-D748-40E4-8D8F-514318055632}" type="slidenum">
              <a:rPr lang="pt-BR" sz="1200">
                <a:latin typeface="Calibri" pitchFamily="34" charset="0"/>
              </a:rPr>
              <a:pPr algn="r" defTabSz="911957"/>
              <a:t>9</a:t>
            </a:fld>
            <a:endParaRPr lang="pt-BR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8"/>
          <p:cNvGraphicFramePr>
            <a:graphicFrameLocks noChangeAspect="1"/>
          </p:cNvGraphicFramePr>
          <p:nvPr/>
        </p:nvGraphicFramePr>
        <p:xfrm>
          <a:off x="7164288" y="6237312"/>
          <a:ext cx="1643063" cy="295275"/>
        </p:xfrm>
        <a:graphic>
          <a:graphicData uri="http://schemas.openxmlformats.org/presentationml/2006/ole">
            <p:oleObj spid="_x0000_s509956" name="CorelDRAW" r:id="rId3" imgW="3454400" imgH="575733" progId="">
              <p:embed/>
            </p:oleObj>
          </a:graphicData>
        </a:graphic>
      </p:graphicFrame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prstMaterial="matte">
            <a:bevelT w="63500" h="25400" prst="hardEdge"/>
            <a:bevelB w="165100" prst="coolSlant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0" y="188640"/>
            <a:ext cx="8686800" cy="504056"/>
          </a:xfrm>
        </p:spPr>
        <p:txBody>
          <a:bodyPr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lang="pt-BR" sz="2800" b="1" kern="1200" dirty="0" smtClean="0">
                <a:solidFill>
                  <a:schemeClr val="bg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estilo do título mestre</a:t>
            </a:r>
            <a:endParaRPr lang="pt-BR" dirty="0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323528" y="6237312"/>
            <a:ext cx="6480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defRPr lang="pt-BR" sz="2000" b="1" kern="1200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B56B8C4-4623-4833-967B-40C747F5856E}" type="slidenum">
              <a:rPr lang="pt-BR" smtClean="0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4_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>
            <a:spLocks noChangeArrowheads="1"/>
          </p:cNvSpPr>
          <p:nvPr userDrawn="1"/>
        </p:nvSpPr>
        <p:spPr bwMode="auto">
          <a:xfrm>
            <a:off x="0" y="228600"/>
            <a:ext cx="9144000" cy="457200"/>
          </a:xfrm>
          <a:prstGeom prst="rect">
            <a:avLst/>
          </a:prstGeom>
          <a:solidFill>
            <a:srgbClr val="000066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>
              <a:latin typeface="+mn-lt"/>
            </a:endParaRPr>
          </a:p>
        </p:txBody>
      </p:sp>
      <p:graphicFrame>
        <p:nvGraphicFramePr>
          <p:cNvPr id="524291" name="Object 8"/>
          <p:cNvGraphicFramePr>
            <a:graphicFrameLocks noChangeAspect="1"/>
          </p:cNvGraphicFramePr>
          <p:nvPr/>
        </p:nvGraphicFramePr>
        <p:xfrm>
          <a:off x="7164388" y="6237288"/>
          <a:ext cx="1643062" cy="295275"/>
        </p:xfrm>
        <a:graphic>
          <a:graphicData uri="http://schemas.openxmlformats.org/presentationml/2006/ole">
            <p:oleObj spid="_x0000_s634882" name="CorelDRAW" r:id="rId3" imgW="3454400" imgH="575733" progId="">
              <p:embed/>
            </p:oleObj>
          </a:graphicData>
        </a:graphic>
      </p:graphicFrame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dirty="0" smtClean="0"/>
              <a:t>Clique para editar o estilo do 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B56B8C4-4623-4833-967B-40C747F5856E}" type="slidenum">
              <a:rPr lang="pt-BR"/>
              <a:pPr>
                <a:defRPr/>
              </a:pPr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1" r:id="rId2"/>
    <p:sldLayoutId id="2147483664" r:id="rId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png"/><Relationship Id="rId14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32"/>
          <p:cNvSpPr/>
          <p:nvPr/>
        </p:nvSpPr>
        <p:spPr>
          <a:xfrm>
            <a:off x="0" y="6192688"/>
            <a:ext cx="9144000" cy="69269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0" y="3219211"/>
            <a:ext cx="9144000" cy="15671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115000"/>
              </a:lnSpc>
            </a:pPr>
            <a:r>
              <a:rPr lang="pt-BR" sz="4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Arial" pitchFamily="34" charset="0"/>
              </a:rPr>
              <a:t>“A Importância do Gás Natural para a Competitividade da Indústria Brasileira”</a:t>
            </a:r>
          </a:p>
          <a:p>
            <a:pPr algn="ctr">
              <a:lnSpc>
                <a:spcPct val="115000"/>
              </a:lnSpc>
            </a:pPr>
            <a:endParaRPr lang="pt-BR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  <a:reflection blurRad="6350" stA="55000" endA="300" endPos="45500" dir="5400000" sy="-100000" algn="bl" rotWithShape="0"/>
              </a:effectLst>
              <a:latin typeface="Calibri" pitchFamily="34" charset="0"/>
              <a:cs typeface="Arial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pt-BR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  <a:reflection blurRad="6350" stA="55000" endA="300" endPos="45500" dir="5400000" sy="-100000" algn="bl" rotWithShape="0"/>
                </a:effectLst>
                <a:latin typeface="Calibri" pitchFamily="34" charset="0"/>
                <a:cs typeface="Arial" pitchFamily="34" charset="0"/>
              </a:rPr>
              <a:t>Comissão de Desenvolvimento Econômico, Indústria e Comércio da Câmara dos Deputados</a:t>
            </a:r>
          </a:p>
        </p:txBody>
      </p:sp>
      <p:graphicFrame>
        <p:nvGraphicFramePr>
          <p:cNvPr id="1027" name="Object 12"/>
          <p:cNvGraphicFramePr>
            <a:graphicFrameLocks noChangeAspect="1"/>
          </p:cNvGraphicFramePr>
          <p:nvPr/>
        </p:nvGraphicFramePr>
        <p:xfrm>
          <a:off x="215983" y="6309320"/>
          <a:ext cx="1979753" cy="332656"/>
        </p:xfrm>
        <a:graphic>
          <a:graphicData uri="http://schemas.openxmlformats.org/presentationml/2006/ole">
            <p:oleObj spid="_x0000_s625666" name="CorelDRAW" r:id="rId4" imgW="3454400" imgH="575733" progId="">
              <p:embed/>
            </p:oleObj>
          </a:graphicData>
        </a:graphic>
      </p:graphicFrame>
      <p:cxnSp>
        <p:nvCxnSpPr>
          <p:cNvPr id="32" name="Conector reto 31"/>
          <p:cNvCxnSpPr/>
          <p:nvPr/>
        </p:nvCxnSpPr>
        <p:spPr>
          <a:xfrm rot="10800000" flipH="1">
            <a:off x="0" y="6165303"/>
            <a:ext cx="91440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6228184" y="6309320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ln w="1905"/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n-lt"/>
              </a:rPr>
              <a:t>24 de setembro de 2013</a:t>
            </a: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23928" y="1050832"/>
            <a:ext cx="2088232" cy="505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15" y="116633"/>
            <a:ext cx="106080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83488" y="916976"/>
            <a:ext cx="1324816" cy="65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243326" y="1024832"/>
            <a:ext cx="1857132" cy="554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55776" y="120202"/>
            <a:ext cx="1440160" cy="860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763689" y="1081764"/>
            <a:ext cx="2016224" cy="42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043608" y="185928"/>
            <a:ext cx="1512168" cy="79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1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767670" y="198031"/>
            <a:ext cx="2001148" cy="710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13" cstate="print"/>
          <a:srcRect t="23554"/>
          <a:stretch>
            <a:fillRect/>
          </a:stretch>
        </p:blipFill>
        <p:spPr bwMode="auto">
          <a:xfrm>
            <a:off x="7030" y="1052736"/>
            <a:ext cx="1872208" cy="489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" name="Conector reto 22"/>
          <p:cNvCxnSpPr/>
          <p:nvPr/>
        </p:nvCxnSpPr>
        <p:spPr>
          <a:xfrm rot="10800000" flipH="1">
            <a:off x="49785" y="1628799"/>
            <a:ext cx="9144000" cy="0"/>
          </a:xfrm>
          <a:prstGeom prst="line">
            <a:avLst/>
          </a:prstGeom>
          <a:ln w="31750">
            <a:solidFill>
              <a:schemeClr val="accent6">
                <a:lumMod val="75000"/>
              </a:schemeClr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5" name="Imagem 24" descr="Gerdau-horizontal.jpg"/>
          <p:cNvPicPr>
            <a:picLocks noChangeAspect="1"/>
          </p:cNvPicPr>
          <p:nvPr/>
        </p:nvPicPr>
        <p:blipFill>
          <a:blip r:embed="rId14" cstate="print"/>
          <a:srcRect l="13281" t="34529" r="14062" b="34528"/>
          <a:stretch>
            <a:fillRect/>
          </a:stretch>
        </p:blipFill>
        <p:spPr>
          <a:xfrm>
            <a:off x="4125512" y="285728"/>
            <a:ext cx="1660934" cy="500066"/>
          </a:xfrm>
          <a:prstGeom prst="rect">
            <a:avLst/>
          </a:prstGeom>
        </p:spPr>
      </p:pic>
      <p:pic>
        <p:nvPicPr>
          <p:cNvPr id="625667" name="Imagem 3" descr="image00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7786710" y="-1"/>
            <a:ext cx="1071570" cy="10553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572528" y="-99392"/>
            <a:ext cx="53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10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ATUAL – SETOR ELÉTRICO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0" y="3623123"/>
            <a:ext cx="9144000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Em momentos de despacho  termelétrico elevado, tal como em 2013, a oferta de gás nacional e boliviano (mais competitiva) é insuficiente para atender a demanda total.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Térmicas chegam a demandar mais que a indústria.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Aumento das importações de GNL (preço elevado).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Não há oferta de gás natural secundário para a indústria.</a:t>
            </a: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Reduz a competitividade da indústria.</a:t>
            </a:r>
          </a:p>
          <a:p>
            <a:pPr marL="0" lvl="2" indent="15875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Efeito deve se manter no futuro (CNPE 03)</a:t>
            </a:r>
          </a:p>
        </p:txBody>
      </p:sp>
      <p:graphicFrame>
        <p:nvGraphicFramePr>
          <p:cNvPr id="6" name="Gráfico 5"/>
          <p:cNvGraphicFramePr/>
          <p:nvPr/>
        </p:nvGraphicFramePr>
        <p:xfrm>
          <a:off x="0" y="71435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/>
          <p:nvPr/>
        </p:nvGraphicFramePr>
        <p:xfrm>
          <a:off x="4429124" y="714356"/>
          <a:ext cx="424529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857224" y="335756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OFERTA</a:t>
            </a:r>
            <a:endParaRPr lang="pt-BR" b="1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5102546" y="3357562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DEMANDA</a:t>
            </a:r>
            <a:endParaRPr lang="pt-BR" b="1" dirty="0"/>
          </a:p>
        </p:txBody>
      </p:sp>
      <p:cxnSp>
        <p:nvCxnSpPr>
          <p:cNvPr id="13" name="Conector reto 12"/>
          <p:cNvCxnSpPr/>
          <p:nvPr/>
        </p:nvCxnSpPr>
        <p:spPr>
          <a:xfrm>
            <a:off x="1824022" y="1326818"/>
            <a:ext cx="3929090" cy="0"/>
          </a:xfrm>
          <a:prstGeom prst="line">
            <a:avLst/>
          </a:prstGeom>
          <a:ln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572528" y="-99392"/>
            <a:ext cx="53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11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ATUAL – MERCADO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0" y="714356"/>
            <a:ext cx="9144000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Oferta reduzida e concentrada, com dependência de importações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85% da produção nacional é da Petrobras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Preço para indústria pouco competitivo, principalmente quando comparado com outras opções energéticas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Impulsiona o consumo de combustíveis mais poluentes.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Necessidade de otimizar a relação gás-energia elétrica. 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Após 5 anos, leilões de novas áreas foram retomados. </a:t>
            </a:r>
          </a:p>
          <a:p>
            <a:pPr marL="457200"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Falta estímulo para o pequeno produtor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Infraestrutura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transporte incipiente e verticalizada.</a:t>
            </a:r>
          </a:p>
          <a:p>
            <a:pPr marL="457200"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Faltam regras para monitorar 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capacidade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definir tarifas.</a:t>
            </a:r>
            <a:endParaRPr lang="pt-B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457200"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PEMAT até hoje não foi publicado.</a:t>
            </a:r>
          </a:p>
          <a:p>
            <a:pPr marL="0"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Desafios regulatórios nos Estados</a:t>
            </a:r>
          </a:p>
          <a:p>
            <a:pPr marL="457200" lvl="3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Margens de distribuição, critérios tarifários, etc.</a:t>
            </a:r>
          </a:p>
          <a:p>
            <a:pPr marL="457200" lvl="3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Regras para o mercado livre (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autoprodutor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autoimportador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 consumidor livre)</a:t>
            </a:r>
          </a:p>
          <a:p>
            <a:pPr marL="0"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Elevada carga tributária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8604448" y="-993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12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5643570" y="725647"/>
            <a:ext cx="350043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EPE projeta crescimento de 66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Mm³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/dia no </a:t>
            </a:r>
            <a:r>
              <a:rPr lang="pt-BR" sz="20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consumo esperado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gás natural até 2021, que chegaria a quase 140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Mm³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/dia</a:t>
            </a:r>
            <a:endParaRPr lang="pt-B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Indústria passa de 32,5 para 51,8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Mm³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/dia 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Demanda máxima com todas as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UTEs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ligadas chega a 186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Mm³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/dia</a:t>
            </a:r>
          </a:p>
          <a:p>
            <a:pPr marL="0" lvl="1"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Crescimento expressivo do segmento matéria-prima (refinarias e fertilizantes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pt-B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FUTURO – DEMANDA – PDE 2021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62529" name="Picture 1"/>
          <p:cNvPicPr>
            <a:picLocks noChangeAspect="1" noChangeArrowheads="1"/>
          </p:cNvPicPr>
          <p:nvPr/>
        </p:nvPicPr>
        <p:blipFill>
          <a:blip r:embed="rId3"/>
          <a:srcRect l="14060" t="14706" r="10277" b="29812"/>
          <a:stretch>
            <a:fillRect/>
          </a:stretch>
        </p:blipFill>
        <p:spPr bwMode="auto">
          <a:xfrm>
            <a:off x="0" y="688638"/>
            <a:ext cx="5715040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8604448" y="-993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13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720850"/>
            <a:ext cx="9090984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Expressivo aumento da oferta, chegando a quase 190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Mm³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/dia em 2021</a:t>
            </a:r>
          </a:p>
          <a:p>
            <a:pPr marL="457200"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Crescimento em função da produção de recursos contingentes (em fase de avaliação) e recursos não descobertos.</a:t>
            </a:r>
          </a:p>
          <a:p>
            <a:pPr marL="0"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Considera a manutenção da importação da Bolívia</a:t>
            </a:r>
          </a:p>
          <a:p>
            <a:pPr marL="0"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Aumento da importação de GNL com o terminal da Bahia (14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Mm³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/dia) </a:t>
            </a:r>
          </a:p>
        </p:txBody>
      </p:sp>
      <p:pic>
        <p:nvPicPr>
          <p:cNvPr id="675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71744"/>
            <a:ext cx="7072330" cy="4286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FUTURO – OFERTA – PDE 2021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8604448" y="-993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14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0" y="714356"/>
            <a:ext cx="887670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Balanço de oferta e demanda apresenta déficit (falta de gás) em alguns anos em cenários de elevado despacho termelétrico.</a:t>
            </a:r>
          </a:p>
          <a:p>
            <a:pPr marL="457200"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Déficit compensado pelo acionamento de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UTEs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bicombustíveis.</a:t>
            </a:r>
          </a:p>
          <a:p>
            <a:pPr marL="0"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Após 2017, EPE projeta </a:t>
            </a:r>
            <a:r>
              <a:rPr lang="pt-BR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sobreoferta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estrutural de gás natural no país</a:t>
            </a:r>
          </a:p>
        </p:txBody>
      </p:sp>
      <p:pic>
        <p:nvPicPr>
          <p:cNvPr id="66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500306"/>
            <a:ext cx="7122453" cy="4357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FUTURO – BALANÇO – PDE 2021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8604448" y="-993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15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4282" y="720850"/>
            <a:ext cx="887670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EPE projeta o preço do gás natural internalizado via GNL entre 5,19 e 6,35 US$/MMBtu nos próximos 10 anos.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Valor bastante inferior aos das últimas cargas importadas.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Preço baixo em função da metodologia de cálculo adotada que considera o preço 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 GNL na fonte como o do  </a:t>
            </a:r>
            <a:r>
              <a:rPr lang="pt-BR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Henry Hub 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dos EUA (efeito </a:t>
            </a:r>
            <a:r>
              <a:rPr lang="pt-BR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shale</a:t>
            </a:r>
            <a:r>
              <a:rPr lang="pt-BR" sz="2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000" b="1" i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gas</a:t>
            </a: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).</a:t>
            </a:r>
          </a:p>
          <a:p>
            <a:pPr>
              <a:spcBef>
                <a:spcPts val="600"/>
              </a:spcBef>
              <a:spcAft>
                <a:spcPts val="0"/>
              </a:spcAft>
            </a:pPr>
            <a:endParaRPr lang="pt-B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5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42" y="2857496"/>
            <a:ext cx="5500726" cy="3375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CENÁRIO FUTURO – PREÇO GNL BRASIL – PDE 2021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8604448" y="-993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16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214282" y="720850"/>
            <a:ext cx="88767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 EPE projeta, supondo a hipótese de competitividade com o óleo combustível de alto teor de enxofre, que o preço do gás natural no Brasil chegará a 7,12 US$/MMBtu em 2021.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Nível de preços que destravaria diversos projetos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Futuro distante para uma indústria com baixa competitividade</a:t>
            </a:r>
          </a:p>
          <a:p>
            <a:pPr lvl="1">
              <a:buFont typeface="Wingdings" pitchFamily="2" charset="2"/>
              <a:buChar char="Ø"/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Incerteza com relação a hipótese de competitividade e evolução dos preços do óleo. </a:t>
            </a:r>
          </a:p>
        </p:txBody>
      </p:sp>
      <p:pic>
        <p:nvPicPr>
          <p:cNvPr id="6604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2928934"/>
            <a:ext cx="6856623" cy="375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FUTURO – PREÇO GN BRASIL – PDE 2021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aixaDeTexto 17"/>
          <p:cNvSpPr txBox="1"/>
          <p:nvPr/>
        </p:nvSpPr>
        <p:spPr>
          <a:xfrm>
            <a:off x="8604448" y="-99392"/>
            <a:ext cx="5040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17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-32" y="690370"/>
            <a:ext cx="914403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Realizar as rodadas de licitação com maior </a:t>
            </a:r>
            <a:r>
              <a:rPr lang="pt-BR" sz="1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frequência</a:t>
            </a:r>
            <a:endParaRPr lang="pt-BR" sz="19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Estimular a entrada de pequenos produtores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Garantir melhor integração entre os setores de gás e energia elétrica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Estabelecer política de preços que garanta competitividade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Matriz de usos e preços 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Destravar os gargalos do transporte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1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Desverticalização</a:t>
            </a: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entre carregador e transportador (AP ANP 018/13)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Rapidez no processo de expansão da malha 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Regras claras e objetivas na aferição da capacidade e definição das tarifas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Criação do Operador Nacional Único do Gás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Garantir o acesso de terceiros interessados na </a:t>
            </a:r>
            <a:r>
              <a:rPr lang="pt-BR" sz="19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infraestrutura</a:t>
            </a: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ociosa e sem exclusividade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Reduzir a carga tributária (ICMS, PIS/COFINS, etc.) 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Regulamentar o mercado livre nos Estados de maneira uniforme e pró-mercado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19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Fortalecer a ANP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O QUE FAZER PARA MUDAR?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1357298"/>
            <a:ext cx="5214942" cy="2600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ixaDeTexto 6"/>
          <p:cNvSpPr txBox="1"/>
          <p:nvPr/>
        </p:nvSpPr>
        <p:spPr>
          <a:xfrm>
            <a:off x="8572528" y="-99392"/>
            <a:ext cx="53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18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600" b="1" dirty="0" smtClean="0">
                <a:solidFill>
                  <a:schemeClr val="bg1"/>
                </a:solidFill>
                <a:latin typeface="Arial" charset="0"/>
              </a:rPr>
              <a:t>ESPERANÇA DO AUTOPRODUTOR – A COGERAÇÃO</a:t>
            </a:r>
            <a:endParaRPr lang="pt-BR" sz="2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0" y="720850"/>
            <a:ext cx="9144000" cy="65248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Diversos projetos de </a:t>
            </a:r>
            <a:r>
              <a:rPr lang="pt-BR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cogeração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travados em função da disponibilidade e preço do gás natural.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Aproximadamente 3 GW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endParaRPr lang="pt-BR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Benefícios da </a:t>
            </a:r>
            <a:r>
              <a:rPr lang="pt-BR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cogeração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: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Geração distribuída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Eficiência energética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Menor impacto socioambiental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Redução dos custos produtivos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Menos investimentos em transmissão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Redução das perdas elétricas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Maior segurança e confiabilidade operacional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Mecanismo privado de expansão</a:t>
            </a:r>
          </a:p>
          <a:p>
            <a:pPr marL="514350" indent="-514350">
              <a:spcBef>
                <a:spcPts val="600"/>
              </a:spcBef>
              <a:spcAft>
                <a:spcPts val="0"/>
              </a:spcAft>
              <a:buFont typeface="+mj-lt"/>
              <a:buAutoNum type="romanUcPeriod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ial" pitchFamily="34" charset="0"/>
              </a:rPr>
              <a:t>Geração de Emprego e Renda para o Brasil</a:t>
            </a:r>
          </a:p>
          <a:p>
            <a:pPr lvl="1">
              <a:spcBef>
                <a:spcPts val="600"/>
              </a:spcBef>
              <a:spcAft>
                <a:spcPts val="0"/>
              </a:spcAft>
            </a:pPr>
            <a:endParaRPr lang="pt-BR" sz="2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pt-BR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</a:p>
        </p:txBody>
      </p:sp>
      <p:pic>
        <p:nvPicPr>
          <p:cNvPr id="10" name="Picture 2" descr="http://linguagemcontemporanea.files.wordpress.com/2008/06/verde-e-amarel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16" y="4214818"/>
            <a:ext cx="1915368" cy="1934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5" name="Rectangle 7"/>
          <p:cNvSpPr>
            <a:spLocks noChangeArrowheads="1"/>
          </p:cNvSpPr>
          <p:nvPr/>
        </p:nvSpPr>
        <p:spPr bwMode="auto">
          <a:xfrm>
            <a:off x="1033692" y="2514600"/>
            <a:ext cx="6978192" cy="2185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000" b="1" dirty="0">
                <a:solidFill>
                  <a:srgbClr val="000066"/>
                </a:solidFill>
                <a:latin typeface="Verdana" pitchFamily="34" charset="0"/>
              </a:rPr>
              <a:t>ASSOCIAÇÃO BRASILEIRA DOS INVESTIDORES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000" b="1" dirty="0">
                <a:solidFill>
                  <a:srgbClr val="000066"/>
                </a:solidFill>
                <a:latin typeface="Verdana" pitchFamily="34" charset="0"/>
              </a:rPr>
              <a:t>EM AUTOPRODUÇÃO DE ENERGIA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000" b="1" dirty="0">
                <a:solidFill>
                  <a:srgbClr val="000066"/>
                </a:solidFill>
                <a:latin typeface="Verdana" pitchFamily="34" charset="0"/>
              </a:rPr>
              <a:t>(61) 3326-7122</a:t>
            </a:r>
          </a:p>
          <a:p>
            <a:pPr algn="ctr">
              <a:lnSpc>
                <a:spcPct val="14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pt-BR" sz="2000" b="1" dirty="0" smtClean="0">
                <a:solidFill>
                  <a:srgbClr val="990033"/>
                </a:solidFill>
                <a:latin typeface="Verdana" pitchFamily="34" charset="0"/>
              </a:rPr>
              <a:t>www.abiape.com.br</a:t>
            </a:r>
          </a:p>
        </p:txBody>
      </p:sp>
      <p:graphicFrame>
        <p:nvGraphicFramePr>
          <p:cNvPr id="524290" name="Object 12"/>
          <p:cNvGraphicFramePr>
            <a:graphicFrameLocks noChangeAspect="1"/>
          </p:cNvGraphicFramePr>
          <p:nvPr/>
        </p:nvGraphicFramePr>
        <p:xfrm>
          <a:off x="2699792" y="1412776"/>
          <a:ext cx="3495675" cy="659383"/>
        </p:xfrm>
        <a:graphic>
          <a:graphicData uri="http://schemas.openxmlformats.org/presentationml/2006/ole">
            <p:oleObj spid="_x0000_s524292" name="CorelDRAW" r:id="rId4" imgW="3454400" imgH="575733" progId="">
              <p:embed/>
            </p:oleObj>
          </a:graphicData>
        </a:graphic>
      </p:graphicFrame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32" y="173332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MUITO OBRIGADO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PARTICIPAÇÃO DA ABIAPE – GÁS NATURAL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72528" y="-99392"/>
            <a:ext cx="53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2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6338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9444" y="714356"/>
            <a:ext cx="7225894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DÚVIDA DA INDÚSTRIA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572528" y="-99392"/>
            <a:ext cx="53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3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pic>
        <p:nvPicPr>
          <p:cNvPr id="5" name="Imagem 4" descr="thinking_animated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3214686"/>
            <a:ext cx="2732958" cy="2786082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6" name="Texto explicativo em forma de nuvem 5"/>
          <p:cNvSpPr/>
          <p:nvPr/>
        </p:nvSpPr>
        <p:spPr>
          <a:xfrm>
            <a:off x="357159" y="785794"/>
            <a:ext cx="8358246" cy="2749550"/>
          </a:xfrm>
          <a:prstGeom prst="cloudCallout">
            <a:avLst>
              <a:gd name="adj1" fmla="val -20643"/>
              <a:gd name="adj2" fmla="val 7386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 sz="3000" b="1" dirty="0" smtClean="0"/>
          </a:p>
          <a:p>
            <a:pPr algn="ctr">
              <a:defRPr/>
            </a:pPr>
            <a:r>
              <a:rPr lang="pt-BR" sz="3000" b="1" dirty="0" smtClean="0"/>
              <a:t>Temos gás (disponibilidade)?</a:t>
            </a:r>
          </a:p>
          <a:p>
            <a:pPr algn="ctr">
              <a:defRPr/>
            </a:pPr>
            <a:endParaRPr lang="pt-BR" sz="3000" b="1" dirty="0" smtClean="0"/>
          </a:p>
          <a:p>
            <a:pPr algn="ctr">
              <a:defRPr/>
            </a:pPr>
            <a:r>
              <a:rPr lang="pt-BR" sz="3000" b="1" dirty="0" smtClean="0"/>
              <a:t>Se temos gás, </a:t>
            </a:r>
          </a:p>
          <a:p>
            <a:pPr algn="ctr">
              <a:defRPr/>
            </a:pPr>
            <a:r>
              <a:rPr lang="pt-BR" sz="3000" b="1" dirty="0" smtClean="0"/>
              <a:t>qual é o preço (custo)?</a:t>
            </a:r>
            <a:endParaRPr lang="pt-BR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748464" y="-9939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4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ATUAL – OFERTA AO MERCADO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5" name="Gráfico 4"/>
          <p:cNvGraphicFramePr/>
          <p:nvPr/>
        </p:nvGraphicFramePr>
        <p:xfrm>
          <a:off x="0" y="714356"/>
          <a:ext cx="9144000" cy="48577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428595" y="4176722"/>
          <a:ext cx="8501124" cy="609600"/>
        </p:xfrm>
        <a:graphic>
          <a:graphicData uri="http://schemas.openxmlformats.org/drawingml/2006/table">
            <a:tbl>
              <a:tblPr/>
              <a:tblGrid>
                <a:gridCol w="942388"/>
                <a:gridCol w="942388"/>
                <a:gridCol w="942388"/>
                <a:gridCol w="942388"/>
                <a:gridCol w="942388"/>
                <a:gridCol w="942388"/>
                <a:gridCol w="942388"/>
                <a:gridCol w="942388"/>
                <a:gridCol w="9620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48%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C00000"/>
                          </a:solidFill>
                          <a:latin typeface="Calibri"/>
                        </a:rPr>
                        <a:t>51%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54%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49%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547641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Metade do gás natural ofertado no Brasil é </a:t>
            </a:r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importado</a:t>
            </a:r>
          </a:p>
          <a:p>
            <a:pPr lvl="1">
              <a:buFont typeface="Wingdings" pitchFamily="2" charset="2"/>
              <a:buChar char="Ø"/>
            </a:pPr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Oferta nacional insuficiente para atender a demanda</a:t>
            </a:r>
            <a:endParaRPr lang="pt-BR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748464" y="-9939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5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ATUAL – GÁS IMPORTADO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0" y="4071942"/>
            <a:ext cx="91440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66% do gás importado vem da Bolívia (</a:t>
            </a:r>
            <a:r>
              <a:rPr lang="pt-BR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Gasbol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Contrato vence em 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2019 – </a:t>
            </a:r>
            <a:r>
              <a:rPr lang="pt-BR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ToP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de 24 </a:t>
            </a:r>
            <a:r>
              <a:rPr lang="pt-BR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Mm³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/dia</a:t>
            </a:r>
            <a:endParaRPr lang="pt-BR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lvl="2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Preço, em US$,  atrelado a cesta de óleos internacionais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34% do gás importado é comprado no mercado spot de GNL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Maior volatilidade de preços (ex: tsunami Japão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  <a:endParaRPr lang="pt-BR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12" name="Gráfico 11"/>
          <p:cNvGraphicFramePr/>
          <p:nvPr/>
        </p:nvGraphicFramePr>
        <p:xfrm>
          <a:off x="0" y="714356"/>
          <a:ext cx="9144000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748464" y="-99392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6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ATUAL – PRODUÇÃO NACIONAL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0" y="714356"/>
          <a:ext cx="9144000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Tabela 9"/>
          <p:cNvGraphicFramePr>
            <a:graphicFrameLocks noGrp="1"/>
          </p:cNvGraphicFramePr>
          <p:nvPr/>
        </p:nvGraphicFramePr>
        <p:xfrm>
          <a:off x="428596" y="3357562"/>
          <a:ext cx="8501124" cy="609600"/>
        </p:xfrm>
        <a:graphic>
          <a:graphicData uri="http://schemas.openxmlformats.org/drawingml/2006/table">
            <a:tbl>
              <a:tblPr/>
              <a:tblGrid>
                <a:gridCol w="942388"/>
                <a:gridCol w="942388"/>
                <a:gridCol w="942388"/>
                <a:gridCol w="942388"/>
                <a:gridCol w="942388"/>
                <a:gridCol w="942388"/>
                <a:gridCol w="942388"/>
                <a:gridCol w="942388"/>
                <a:gridCol w="96202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22%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23%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20%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25%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26%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31%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2000" b="0" i="0" u="none" strike="noStrike" dirty="0">
                          <a:solidFill>
                            <a:srgbClr val="FF9900"/>
                          </a:solidFill>
                          <a:latin typeface="Calibri"/>
                        </a:rPr>
                        <a:t>33%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80%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74%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2000" b="0" i="0" u="none" strike="noStrike" kern="1200" dirty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+mn-cs"/>
                        </a:rPr>
                        <a:t>67%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11" name="CaixaDeTexto 10"/>
          <p:cNvSpPr txBox="1"/>
          <p:nvPr/>
        </p:nvSpPr>
        <p:spPr>
          <a:xfrm>
            <a:off x="0" y="4322452"/>
            <a:ext cx="9144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67% do gás produzido no Brasil é associado ao óleo</a:t>
            </a:r>
          </a:p>
          <a:p>
            <a:pPr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Menor custo marginal de 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produção</a:t>
            </a:r>
            <a:endParaRPr lang="pt-BR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Gás não associado vem aumentando sua participação nos últimos anos</a:t>
            </a:r>
          </a:p>
          <a:p>
            <a:pPr marL="0" lvl="1"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Diferentes preços: PPT, Fertilizantes e Nacional (atrelado a cesta de óleos internacionais)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572528" y="-99392"/>
            <a:ext cx="53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7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ATUAL – PRODUÇÃO NACIONAL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13" name="Gráfico 12"/>
          <p:cNvGraphicFramePr/>
          <p:nvPr/>
        </p:nvGraphicFramePr>
        <p:xfrm>
          <a:off x="0" y="714356"/>
          <a:ext cx="9144000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aixaDeTexto 13"/>
          <p:cNvSpPr txBox="1"/>
          <p:nvPr/>
        </p:nvSpPr>
        <p:spPr>
          <a:xfrm>
            <a:off x="0" y="4214818"/>
            <a:ext cx="91440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O aumento da produção nacional </a:t>
            </a:r>
            <a:r>
              <a:rPr lang="pt-BR" sz="22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não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foi acompanhado por um aumento dos níveis de </a:t>
            </a:r>
            <a:r>
              <a:rPr lang="pt-BR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reinjeção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Dúvida do pré-sal)</a:t>
            </a:r>
            <a:endParaRPr lang="pt-BR" sz="2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As queimas têm reduzido mesmo com aumento da produção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Consumo próprio tem aumentado</a:t>
            </a:r>
          </a:p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Sucessivos recordes na produção nacional e na oferta disponível ao mercado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572528" y="-99392"/>
            <a:ext cx="53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8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ATUAL – PREÇOS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graphicFrame>
        <p:nvGraphicFramePr>
          <p:cNvPr id="6" name="Gráfico 5"/>
          <p:cNvGraphicFramePr>
            <a:graphicFrameLocks noGrp="1"/>
          </p:cNvGraphicFramePr>
          <p:nvPr/>
        </p:nvGraphicFramePr>
        <p:xfrm>
          <a:off x="0" y="642918"/>
          <a:ext cx="9144000" cy="47149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CaixaDeTexto 8"/>
          <p:cNvSpPr txBox="1"/>
          <p:nvPr/>
        </p:nvSpPr>
        <p:spPr>
          <a:xfrm>
            <a:off x="0" y="5214950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Petrobras vem aplicando, a seu exclusivo critério, descontos de aproximadamente 30% sobre os preços contratuais do gás nacional para as distribuidoras do Nordeste e Sudeste (com exceção </a:t>
            </a:r>
            <a:r>
              <a:rPr lang="pt-BR" sz="2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Gasmig</a:t>
            </a:r>
            <a:r>
              <a:rPr lang="pt-BR" sz="2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aixaDeTexto 6"/>
          <p:cNvSpPr txBox="1"/>
          <p:nvPr/>
        </p:nvSpPr>
        <p:spPr>
          <a:xfrm>
            <a:off x="8572528" y="-99392"/>
            <a:ext cx="535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3666CF4B-19FB-422C-BC93-D50B0C976A1E}" type="slidenum">
              <a:rPr lang="pt-BR" sz="2000" b="1" cap="all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+mn-lt"/>
              </a:rPr>
              <a:pPr/>
              <a:t>9</a:t>
            </a:fld>
            <a:endParaRPr lang="pt-BR" sz="20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+mn-lt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0" y="188640"/>
            <a:ext cx="9144000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pt-BR" sz="2800" b="1" dirty="0" smtClean="0">
                <a:solidFill>
                  <a:schemeClr val="bg1"/>
                </a:solidFill>
                <a:latin typeface="Arial" charset="0"/>
              </a:rPr>
              <a:t>CENÁRIO ATUAL – PREÇOS GNL</a:t>
            </a:r>
            <a:endParaRPr lang="pt-BR" sz="2800" b="1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645122" name="Picture 2"/>
          <p:cNvPicPr>
            <a:picLocks noChangeAspect="1" noChangeArrowheads="1"/>
          </p:cNvPicPr>
          <p:nvPr/>
        </p:nvPicPr>
        <p:blipFill>
          <a:blip r:embed="rId3"/>
          <a:srcRect l="3774" t="6101" r="3773" b="6038"/>
          <a:stretch>
            <a:fillRect/>
          </a:stretch>
        </p:blipFill>
        <p:spPr bwMode="auto">
          <a:xfrm>
            <a:off x="1214413" y="714355"/>
            <a:ext cx="7000925" cy="514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CaixaDeTexto 9"/>
          <p:cNvSpPr txBox="1"/>
          <p:nvPr/>
        </p:nvSpPr>
        <p:spPr>
          <a:xfrm>
            <a:off x="0" y="5871022"/>
            <a:ext cx="9144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  <a:buFont typeface="Wingdings" pitchFamily="2" charset="2"/>
              <a:buChar char="Ø"/>
            </a:pPr>
            <a:r>
              <a:rPr lang="pt-BR" sz="23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Em 2013, as cargas de GNL importadas no Brasil variaram entre 11,5 e 18,0 US$/</a:t>
            </a:r>
            <a:r>
              <a:rPr lang="pt-BR" sz="23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MMBtu</a:t>
            </a:r>
            <a:endParaRPr lang="pt-BR" sz="23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15292</TotalTime>
  <Words>1235</Words>
  <Application>Microsoft Office PowerPoint</Application>
  <PresentationFormat>Apresentação na tela (4:3)</PresentationFormat>
  <Paragraphs>202</Paragraphs>
  <Slides>19</Slides>
  <Notes>19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1" baseType="lpstr">
      <vt:lpstr>Tema do Office</vt:lpstr>
      <vt:lpstr>CorelDRAW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Cristiano</dc:creator>
  <cp:lastModifiedBy>ABIAPE</cp:lastModifiedBy>
  <cp:revision>1628</cp:revision>
  <dcterms:created xsi:type="dcterms:W3CDTF">2009-10-27T01:16:39Z</dcterms:created>
  <dcterms:modified xsi:type="dcterms:W3CDTF">2013-09-24T11:44:28Z</dcterms:modified>
</cp:coreProperties>
</file>