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5"/>
  </p:notesMasterIdLst>
  <p:sldIdLst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9" r:id="rId11"/>
    <p:sldId id="275" r:id="rId12"/>
    <p:sldId id="276" r:id="rId13"/>
    <p:sldId id="277" r:id="rId14"/>
  </p:sldIdLst>
  <p:sldSz cx="9144000" cy="6858000" type="screen4x3"/>
  <p:notesSz cx="6797675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03283-1456-439C-AAAA-D5B36D0854CB}" type="datetimeFigureOut">
              <a:rPr lang="en-US" smtClean="0"/>
              <a:t>9/23/2013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9187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15147-5AAD-4844-9A96-E3A7855D5A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51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EF915E2-65FF-46E7-8165-65A345FE9DD0}" type="slidenum">
              <a:rPr lang="en-US" altLang="en-US" sz="1200">
                <a:solidFill>
                  <a:prstClr val="black"/>
                </a:solidFill>
              </a:rPr>
              <a:pPr eaLnBrk="1" hangingPunct="1"/>
              <a:t>2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235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5038" y="741363"/>
            <a:ext cx="4929187" cy="3695700"/>
          </a:xfrm>
          <a:ln/>
        </p:spPr>
      </p:sp>
      <p:sp>
        <p:nvSpPr>
          <p:cNvPr id="23556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681975"/>
            <a:ext cx="5438140" cy="4433844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en-US" smtClean="0"/>
          </a:p>
        </p:txBody>
      </p:sp>
      <p:sp>
        <p:nvSpPr>
          <p:cNvPr id="23557" name="Slide Number Placeholder 3"/>
          <p:cNvSpPr txBox="1">
            <a:spLocks noGrp="1"/>
          </p:cNvSpPr>
          <p:nvPr/>
        </p:nvSpPr>
        <p:spPr bwMode="auto">
          <a:xfrm>
            <a:off x="3850443" y="9363950"/>
            <a:ext cx="2945659" cy="49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fld id="{6458A253-DEE5-4295-B8AB-67DC4E8DA019}" type="slidenum">
              <a:rPr lang="pt-BR" altLang="en-US" sz="1200">
                <a:solidFill>
                  <a:prstClr val="black"/>
                </a:solidFill>
                <a:cs typeface="Arial" pitchFamily="34" charset="0"/>
              </a:rPr>
              <a:pPr algn="r" fontAlgn="base">
                <a:spcBef>
                  <a:spcPct val="50000"/>
                </a:spcBef>
                <a:spcAft>
                  <a:spcPct val="0"/>
                </a:spcAft>
              </a:pPr>
              <a:t>2</a:t>
            </a:fld>
            <a:endParaRPr lang="pt-BR" altLang="en-US" sz="120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59781-C5AD-40A6-AFDD-C676EE98900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06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E4332-ECE5-453C-9CB5-AFFB9E68E44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424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15C3F-EE4C-4307-AD93-525C5920F8D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761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034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101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138497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9390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6956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4132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88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646295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4299A-1A78-49AB-95F3-5EB6B8F56F1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58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29971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5338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8117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370CF-07BE-4D29-8283-8C8EA94938E7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96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C94D1-4148-4995-8DE9-CD0E3CEE214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61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2E1A8-EDDD-4014-A637-04E6EB1E5F8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61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AC324-CF6E-49E0-A631-FEAC759EED6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B9FA8-5327-48B6-AD56-5DA5386FAFB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90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658E0-885E-417B-9C2A-FAFD54E903D3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58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5704D-810D-4D5B-B1D2-E95CC97351CE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63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AE2EA0-E535-447B-9BA8-3AE929435E11}" type="slidenum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19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ângulo retângulo 4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27" name="Grupo 15"/>
          <p:cNvGrpSpPr>
            <a:grpSpLocks/>
          </p:cNvGrpSpPr>
          <p:nvPr userDrawn="1"/>
        </p:nvGrpSpPr>
        <p:grpSpPr bwMode="auto">
          <a:xfrm>
            <a:off x="-3175" y="5857875"/>
            <a:ext cx="9147175" cy="1006475"/>
            <a:chOff x="-3765" y="4880373"/>
            <a:chExt cx="9147765" cy="1984715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032" y="4880373"/>
              <a:ext cx="7456968" cy="91409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0" name="Conector reto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8" name="Espaço Reservado para Título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estilo do título mestre</a:t>
            </a:r>
            <a:endParaRPr lang="en-US" altLang="en-US" smtClean="0"/>
          </a:p>
        </p:txBody>
      </p:sp>
      <p:sp>
        <p:nvSpPr>
          <p:cNvPr id="1029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os estilos do texto mestre</a:t>
            </a:r>
          </a:p>
          <a:p>
            <a:pPr lvl="1"/>
            <a:r>
              <a:rPr lang="pt-BR" altLang="en-US" smtClean="0"/>
              <a:t>Segundo nível</a:t>
            </a:r>
          </a:p>
          <a:p>
            <a:pPr lvl="2"/>
            <a:r>
              <a:rPr lang="pt-BR" altLang="en-US" smtClean="0"/>
              <a:t>Terceiro nível</a:t>
            </a:r>
          </a:p>
          <a:p>
            <a:pPr lvl="3"/>
            <a:r>
              <a:rPr lang="pt-BR" altLang="en-US" smtClean="0"/>
              <a:t>Quarto nível</a:t>
            </a:r>
          </a:p>
          <a:p>
            <a:pPr lvl="4"/>
            <a:r>
              <a:rPr lang="pt-BR" altLang="en-US" smtClean="0"/>
              <a:t>Quinto nível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8759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8.xml"/><Relationship Id="rId4" Type="http://schemas.openxmlformats.org/officeDocument/2006/relationships/tags" Target="../tags/tag3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tags" Target="../tags/tag41.xml"/><Relationship Id="rId21" Type="http://schemas.openxmlformats.org/officeDocument/2006/relationships/tags" Target="../tags/tag23.xml"/><Relationship Id="rId34" Type="http://schemas.openxmlformats.org/officeDocument/2006/relationships/tags" Target="../tags/tag36.xml"/><Relationship Id="rId42" Type="http://schemas.openxmlformats.org/officeDocument/2006/relationships/tags" Target="../tags/tag44.xml"/><Relationship Id="rId47" Type="http://schemas.openxmlformats.org/officeDocument/2006/relationships/tags" Target="../tags/tag49.xml"/><Relationship Id="rId50" Type="http://schemas.openxmlformats.org/officeDocument/2006/relationships/tags" Target="../tags/tag52.xml"/><Relationship Id="rId55" Type="http://schemas.openxmlformats.org/officeDocument/2006/relationships/tags" Target="../tags/tag57.xml"/><Relationship Id="rId63" Type="http://schemas.openxmlformats.org/officeDocument/2006/relationships/image" Target="../media/image9.jpeg"/><Relationship Id="rId68" Type="http://schemas.openxmlformats.org/officeDocument/2006/relationships/image" Target="../media/image14.jpeg"/><Relationship Id="rId76" Type="http://schemas.openxmlformats.org/officeDocument/2006/relationships/image" Target="../media/image22.jpeg"/><Relationship Id="rId7" Type="http://schemas.openxmlformats.org/officeDocument/2006/relationships/tags" Target="../tags/tag9.xml"/><Relationship Id="rId71" Type="http://schemas.openxmlformats.org/officeDocument/2006/relationships/image" Target="../media/image17.jpe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9" Type="http://schemas.openxmlformats.org/officeDocument/2006/relationships/tags" Target="../tags/tag31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37" Type="http://schemas.openxmlformats.org/officeDocument/2006/relationships/tags" Target="../tags/tag39.xml"/><Relationship Id="rId40" Type="http://schemas.openxmlformats.org/officeDocument/2006/relationships/tags" Target="../tags/tag42.xml"/><Relationship Id="rId45" Type="http://schemas.openxmlformats.org/officeDocument/2006/relationships/tags" Target="../tags/tag47.xml"/><Relationship Id="rId53" Type="http://schemas.openxmlformats.org/officeDocument/2006/relationships/tags" Target="../tags/tag55.xml"/><Relationship Id="rId58" Type="http://schemas.openxmlformats.org/officeDocument/2006/relationships/slideLayout" Target="../slideLayouts/slideLayout18.xml"/><Relationship Id="rId66" Type="http://schemas.openxmlformats.org/officeDocument/2006/relationships/image" Target="../media/image12.png"/><Relationship Id="rId74" Type="http://schemas.openxmlformats.org/officeDocument/2006/relationships/image" Target="../media/image2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tags" Target="../tags/tag38.xml"/><Relationship Id="rId49" Type="http://schemas.openxmlformats.org/officeDocument/2006/relationships/tags" Target="../tags/tag51.xml"/><Relationship Id="rId57" Type="http://schemas.openxmlformats.org/officeDocument/2006/relationships/tags" Target="../tags/tag59.xml"/><Relationship Id="rId61" Type="http://schemas.openxmlformats.org/officeDocument/2006/relationships/image" Target="../media/image7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tags" Target="../tags/tag33.xml"/><Relationship Id="rId44" Type="http://schemas.openxmlformats.org/officeDocument/2006/relationships/tags" Target="../tags/tag46.xml"/><Relationship Id="rId52" Type="http://schemas.openxmlformats.org/officeDocument/2006/relationships/tags" Target="../tags/tag54.xml"/><Relationship Id="rId60" Type="http://schemas.openxmlformats.org/officeDocument/2006/relationships/image" Target="../media/image6.emf"/><Relationship Id="rId65" Type="http://schemas.openxmlformats.org/officeDocument/2006/relationships/image" Target="../media/image11.jpeg"/><Relationship Id="rId73" Type="http://schemas.openxmlformats.org/officeDocument/2006/relationships/image" Target="../media/image19.jpe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tags" Target="../tags/tag37.xml"/><Relationship Id="rId43" Type="http://schemas.openxmlformats.org/officeDocument/2006/relationships/tags" Target="../tags/tag45.xml"/><Relationship Id="rId48" Type="http://schemas.openxmlformats.org/officeDocument/2006/relationships/tags" Target="../tags/tag50.xml"/><Relationship Id="rId56" Type="http://schemas.openxmlformats.org/officeDocument/2006/relationships/tags" Target="../tags/tag58.xml"/><Relationship Id="rId64" Type="http://schemas.openxmlformats.org/officeDocument/2006/relationships/image" Target="../media/image10.jpeg"/><Relationship Id="rId69" Type="http://schemas.openxmlformats.org/officeDocument/2006/relationships/image" Target="../media/image15.png"/><Relationship Id="rId77" Type="http://schemas.openxmlformats.org/officeDocument/2006/relationships/image" Target="../media/image23.jpeg"/><Relationship Id="rId8" Type="http://schemas.openxmlformats.org/officeDocument/2006/relationships/tags" Target="../tags/tag10.xml"/><Relationship Id="rId51" Type="http://schemas.openxmlformats.org/officeDocument/2006/relationships/tags" Target="../tags/tag53.xml"/><Relationship Id="rId72" Type="http://schemas.openxmlformats.org/officeDocument/2006/relationships/image" Target="../media/image18.jpeg"/><Relationship Id="rId3" Type="http://schemas.openxmlformats.org/officeDocument/2006/relationships/tags" Target="../tags/tag5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38" Type="http://schemas.openxmlformats.org/officeDocument/2006/relationships/tags" Target="../tags/tag40.xml"/><Relationship Id="rId46" Type="http://schemas.openxmlformats.org/officeDocument/2006/relationships/tags" Target="../tags/tag48.xml"/><Relationship Id="rId59" Type="http://schemas.openxmlformats.org/officeDocument/2006/relationships/oleObject" Target="../embeddings/oleObject2.bin"/><Relationship Id="rId67" Type="http://schemas.openxmlformats.org/officeDocument/2006/relationships/image" Target="../media/image13.jpeg"/><Relationship Id="rId20" Type="http://schemas.openxmlformats.org/officeDocument/2006/relationships/tags" Target="../tags/tag22.xml"/><Relationship Id="rId41" Type="http://schemas.openxmlformats.org/officeDocument/2006/relationships/tags" Target="../tags/tag43.xml"/><Relationship Id="rId54" Type="http://schemas.openxmlformats.org/officeDocument/2006/relationships/tags" Target="../tags/tag56.xml"/><Relationship Id="rId62" Type="http://schemas.openxmlformats.org/officeDocument/2006/relationships/image" Target="../media/image8.jpeg"/><Relationship Id="rId70" Type="http://schemas.openxmlformats.org/officeDocument/2006/relationships/image" Target="../media/image16.jpeg"/><Relationship Id="rId75" Type="http://schemas.openxmlformats.org/officeDocument/2006/relationships/image" Target="../media/image21.jpeg"/><Relationship Id="rId1" Type="http://schemas.openxmlformats.org/officeDocument/2006/relationships/vmlDrawing" Target="../drawings/vmlDrawing2.vml"/><Relationship Id="rId6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 txBox="1">
            <a:spLocks noChangeArrowheads="1"/>
          </p:cNvSpPr>
          <p:nvPr/>
        </p:nvSpPr>
        <p:spPr bwMode="auto">
          <a:xfrm>
            <a:off x="250825" y="4724400"/>
            <a:ext cx="5299075" cy="177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6EA0B0"/>
              </a:buClr>
              <a:buSzPct val="68000"/>
              <a:buFont typeface="Wingdings" pitchFamily="2" charset="2"/>
              <a:buNone/>
            </a:pPr>
            <a:r>
              <a:rPr lang="pt-BR" altLang="en-US" sz="2000" b="1" dirty="0">
                <a:solidFill>
                  <a:srgbClr val="6EA0B0"/>
                </a:solidFill>
              </a:rPr>
              <a:t>Eduardo Carlos Spalding</a:t>
            </a:r>
            <a:endParaRPr lang="pt-BR" altLang="en-US" sz="700" dirty="0">
              <a:solidFill>
                <a:srgbClr val="6EA0B0"/>
              </a:solidFill>
            </a:endParaRPr>
          </a:p>
          <a:p>
            <a:pPr algn="ctr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6EA0B0"/>
              </a:buClr>
              <a:buSzPct val="68000"/>
              <a:buFont typeface="Wingdings" pitchFamily="2" charset="2"/>
              <a:buNone/>
            </a:pPr>
            <a:r>
              <a:rPr lang="pt-BR" altLang="en-US" sz="1600" dirty="0" smtClean="0">
                <a:solidFill>
                  <a:srgbClr val="6EA0B0"/>
                </a:solidFill>
              </a:rPr>
              <a:t>Comissão de Energia</a:t>
            </a:r>
            <a:endParaRPr lang="pt-BR" altLang="en-US" sz="1600" dirty="0">
              <a:solidFill>
                <a:srgbClr val="6EA0B0"/>
              </a:solidFill>
            </a:endParaRPr>
          </a:p>
          <a:p>
            <a:pPr algn="ctr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6EA0B0"/>
              </a:buClr>
              <a:buSzPct val="68000"/>
              <a:buFont typeface="Wingdings" pitchFamily="2" charset="2"/>
              <a:buNone/>
            </a:pPr>
            <a:r>
              <a:rPr lang="pt-BR" altLang="en-US" sz="1600" dirty="0" smtClean="0">
                <a:solidFill>
                  <a:srgbClr val="6EA0B0"/>
                </a:solidFill>
              </a:rPr>
              <a:t>ABAL – Associação Brasileira do Aluminio</a:t>
            </a:r>
            <a:endParaRPr lang="pt-BR" altLang="en-US" sz="1600" dirty="0">
              <a:solidFill>
                <a:srgbClr val="6EA0B0"/>
              </a:solidFill>
            </a:endParaRPr>
          </a:p>
          <a:p>
            <a:pPr algn="ctr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6EA0B0"/>
              </a:buClr>
              <a:buSzPct val="68000"/>
              <a:buFont typeface="Wingdings" pitchFamily="2" charset="2"/>
              <a:buNone/>
            </a:pPr>
            <a:endParaRPr lang="pt-BR" altLang="en-US" sz="1400" dirty="0">
              <a:solidFill>
                <a:srgbClr val="6EA0B0"/>
              </a:solidFill>
            </a:endParaRPr>
          </a:p>
        </p:txBody>
      </p:sp>
      <p:sp>
        <p:nvSpPr>
          <p:cNvPr id="4099" name="CaixaDeTexto 4"/>
          <p:cNvSpPr txBox="1">
            <a:spLocks noChangeArrowheads="1"/>
          </p:cNvSpPr>
          <p:nvPr/>
        </p:nvSpPr>
        <p:spPr bwMode="auto">
          <a:xfrm>
            <a:off x="1600200" y="1447800"/>
            <a:ext cx="5975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en-US" sz="1800" b="1" dirty="0" smtClean="0">
                <a:solidFill>
                  <a:srgbClr val="6EA0B0"/>
                </a:solidFill>
              </a:rPr>
              <a:t>SEMINÁRIO DA COMISSÃO DE DESENVOLVIMENTO ECONÔMICO, INDÚSTRIA E COMÉRCIO</a:t>
            </a:r>
            <a:endParaRPr lang="pt-BR" altLang="en-US" sz="1800" b="1" dirty="0">
              <a:solidFill>
                <a:srgbClr val="6EA0B0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600172" y="5373688"/>
            <a:ext cx="31951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6EA0B0"/>
              </a:buClr>
              <a:buSzPct val="68000"/>
              <a:buFont typeface="Wingdings" pitchFamily="2" charset="2"/>
              <a:buNone/>
            </a:pPr>
            <a:r>
              <a:rPr lang="pt-BR" altLang="en-US" sz="1600" dirty="0" smtClean="0">
                <a:solidFill>
                  <a:srgbClr val="6EA0B0"/>
                </a:solidFill>
              </a:rPr>
              <a:t>Brasilia, 24 </a:t>
            </a:r>
            <a:r>
              <a:rPr lang="pt-BR" altLang="en-US" sz="1600" dirty="0">
                <a:solidFill>
                  <a:srgbClr val="6EA0B0"/>
                </a:solidFill>
              </a:rPr>
              <a:t>de </a:t>
            </a:r>
            <a:r>
              <a:rPr lang="pt-BR" altLang="en-US" sz="1600" dirty="0" smtClean="0">
                <a:solidFill>
                  <a:srgbClr val="6EA0B0"/>
                </a:solidFill>
              </a:rPr>
              <a:t>setembro </a:t>
            </a:r>
            <a:r>
              <a:rPr lang="pt-BR" altLang="en-US" sz="1600" dirty="0">
                <a:solidFill>
                  <a:srgbClr val="6EA0B0"/>
                </a:solidFill>
              </a:rPr>
              <a:t>de </a:t>
            </a:r>
            <a:r>
              <a:rPr lang="pt-BR" altLang="en-US" sz="1600" dirty="0" smtClean="0">
                <a:solidFill>
                  <a:srgbClr val="6EA0B0"/>
                </a:solidFill>
              </a:rPr>
              <a:t>2013</a:t>
            </a:r>
            <a:endParaRPr lang="pt-BR" altLang="en-US" sz="1600" dirty="0">
              <a:solidFill>
                <a:srgbClr val="6EA0B0"/>
              </a:solidFill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116013" y="2565400"/>
            <a:ext cx="715962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en-US" sz="3600" b="1" dirty="0" smtClean="0">
                <a:solidFill>
                  <a:srgbClr val="6EA0B0"/>
                </a:solidFill>
              </a:rPr>
              <a:t>A Importância do Gás Natural para a Competitividade da Indústria Brasileira</a:t>
            </a:r>
            <a:endParaRPr lang="pt-BR" altLang="en-US" sz="3600" b="1" dirty="0">
              <a:solidFill>
                <a:srgbClr val="6EA0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32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en-US" sz="2800" smtClean="0">
                <a:latin typeface="Myriad Pro"/>
              </a:rPr>
              <a:t>Importancia do GN competitivo para a industria prim</a:t>
            </a:r>
            <a:r>
              <a:rPr lang="pt-BR" altLang="en-US" sz="2800" smtClean="0">
                <a:latin typeface="Calibri"/>
              </a:rPr>
              <a:t>á</a:t>
            </a:r>
            <a:r>
              <a:rPr lang="pt-BR" altLang="en-US" sz="2800" smtClean="0">
                <a:latin typeface="Myriad Pro"/>
              </a:rPr>
              <a:t>ria do aluminio</a:t>
            </a:r>
            <a:endParaRPr lang="en-US" altLang="en-US" sz="2800" smtClean="0">
              <a:latin typeface="Myriad Pro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pt-BR" altLang="en-US" smtClean="0"/>
              <a:t>  </a:t>
            </a:r>
            <a:r>
              <a:rPr lang="pt-BR" altLang="en-US" sz="1800" smtClean="0">
                <a:latin typeface="Calibri" pitchFamily="34" charset="0"/>
              </a:rPr>
              <a:t>Se alcançar preço competitivo e for disponivel, o GN terá enorme utilização nas refinarias de alumina do Brasil.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pt-BR" altLang="en-US" sz="1800" smtClean="0">
                <a:latin typeface="Calibri" pitchFamily="34" charset="0"/>
              </a:rPr>
              <a:t>    Nas refinarias existentes, deslocará o oleo combustivel utilizado na Calcinação, e tambem nas co-gerações, quando técnica e econômicamente viavel.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pt-BR" altLang="en-US" sz="1800" smtClean="0">
                <a:latin typeface="Calibri" pitchFamily="34" charset="0"/>
              </a:rPr>
              <a:t>    Nas refinarias futuras, na faixa de preço US$ 6-7/MMBTU,  deslocará o carvão importado na co-geração, e terá uso absoluto na Calcinação.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endParaRPr lang="pt-BR" altLang="en-US" sz="1800" smtClean="0">
              <a:latin typeface="Calibri" pitchFamily="34" charset="0"/>
            </a:endParaRP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pt-BR" altLang="en-US" sz="1800" u="sng" smtClean="0">
                <a:latin typeface="Calibri" pitchFamily="34" charset="0"/>
              </a:rPr>
              <a:t>             Consumo de GN nas Refinarias de Alumina –Brasil (muito preliminar)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pt-BR" altLang="en-US" sz="1800" smtClean="0">
                <a:latin typeface="Calibri" pitchFamily="34" charset="0"/>
              </a:rPr>
              <a:t>        Consumo Previsto    Cons. Incremental     % GN            Utilização Potencial de GN(*)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pt-BR" altLang="en-US" sz="1800" smtClean="0">
                <a:latin typeface="Calibri" pitchFamily="34" charset="0"/>
              </a:rPr>
              <a:t>                    MTPA                       MTPA                    %                                     MM3/D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pt-BR" altLang="en-US" sz="1800" smtClean="0">
                <a:latin typeface="Calibri" pitchFamily="34" charset="0"/>
              </a:rPr>
              <a:t>    Atual         9                                -                          40                                       2.5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pt-BR" altLang="en-US" sz="1800" smtClean="0">
                <a:latin typeface="Calibri" pitchFamily="34" charset="0"/>
              </a:rPr>
              <a:t>    2014         13                               4                        70                                       2.0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pt-BR" altLang="en-US" sz="1800" smtClean="0">
                <a:latin typeface="Calibri" pitchFamily="34" charset="0"/>
              </a:rPr>
              <a:t>    2020         20                               7                        100                                     </a:t>
            </a:r>
            <a:r>
              <a:rPr lang="pt-BR" altLang="en-US" sz="1800" u="sng" smtClean="0">
                <a:latin typeface="Calibri" pitchFamily="34" charset="0"/>
              </a:rPr>
              <a:t>5.0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pt-BR" altLang="en-US" sz="1800" smtClean="0">
                <a:latin typeface="Calibri" pitchFamily="34" charset="0"/>
              </a:rPr>
              <a:t>                 Potencial Total Estimado                                                                  9.5  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pt-BR" altLang="en-US" sz="1800" smtClean="0">
                <a:latin typeface="Calibri" pitchFamily="34" charset="0"/>
              </a:rPr>
              <a:t>                 Consumo total dos Associados ABRACE(2012):                           11.5                   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pt-BR" altLang="en-US" sz="1800" smtClean="0">
                <a:latin typeface="Calibri" pitchFamily="34" charset="0"/>
              </a:rPr>
              <a:t>(*)-Assumindo consumo de 500 a 700KM3/D de GN  por 1 MTPA de alumina produzida, e preço de US$7/MMBTU</a:t>
            </a:r>
            <a:endParaRPr lang="en-US" altLang="en-US" sz="180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94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52513"/>
            <a:ext cx="792003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ítulo 1"/>
          <p:cNvSpPr txBox="1">
            <a:spLocks/>
          </p:cNvSpPr>
          <p:nvPr/>
        </p:nvSpPr>
        <p:spPr bwMode="auto">
          <a:xfrm>
            <a:off x="396875" y="250825"/>
            <a:ext cx="8462963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ts val="3400"/>
              </a:lnSpc>
            </a:pPr>
            <a:r>
              <a:rPr lang="pt-BR" altLang="en-US" sz="2800" b="1">
                <a:solidFill>
                  <a:srgbClr val="002060"/>
                </a:solidFill>
                <a:latin typeface="Myriad Pro"/>
              </a:rPr>
              <a:t>Proje</a:t>
            </a:r>
            <a:r>
              <a:rPr lang="pt-BR" altLang="en-US" sz="2800" b="1">
                <a:solidFill>
                  <a:srgbClr val="002060"/>
                </a:solidFill>
                <a:latin typeface="Arial"/>
              </a:rPr>
              <a:t>ç</a:t>
            </a:r>
            <a:r>
              <a:rPr lang="pt-BR" altLang="en-US" sz="2800" b="1">
                <a:solidFill>
                  <a:srgbClr val="002060"/>
                </a:solidFill>
                <a:latin typeface="Myriad Pro"/>
              </a:rPr>
              <a:t>ão de consumo de GN do aluminio a partir de diferentes cen</a:t>
            </a:r>
            <a:r>
              <a:rPr lang="pt-BR" altLang="en-US" sz="2800" b="1">
                <a:solidFill>
                  <a:srgbClr val="002060"/>
                </a:solidFill>
                <a:latin typeface="Arial"/>
              </a:rPr>
              <a:t>á</a:t>
            </a:r>
            <a:r>
              <a:rPr lang="pt-BR" altLang="en-US" sz="2800" b="1">
                <a:solidFill>
                  <a:srgbClr val="002060"/>
                </a:solidFill>
                <a:latin typeface="Myriad Pro"/>
              </a:rPr>
              <a:t>rios de pre</a:t>
            </a:r>
            <a:r>
              <a:rPr lang="pt-BR" altLang="en-US" sz="2800" b="1">
                <a:solidFill>
                  <a:srgbClr val="002060"/>
                </a:solidFill>
                <a:latin typeface="Arial"/>
              </a:rPr>
              <a:t>ç</a:t>
            </a:r>
            <a:r>
              <a:rPr lang="pt-BR" altLang="en-US" sz="2800" b="1">
                <a:solidFill>
                  <a:srgbClr val="002060"/>
                </a:solidFill>
                <a:latin typeface="Myriad Pro"/>
              </a:rPr>
              <a:t>o do GN</a:t>
            </a:r>
          </a:p>
        </p:txBody>
      </p:sp>
      <p:sp>
        <p:nvSpPr>
          <p:cNvPr id="7" name="TextBox 15"/>
          <p:cNvSpPr txBox="1"/>
          <p:nvPr/>
        </p:nvSpPr>
        <p:spPr>
          <a:xfrm>
            <a:off x="684213" y="6057900"/>
            <a:ext cx="1927225" cy="466725"/>
          </a:xfrm>
          <a:prstGeom prst="rect">
            <a:avLst/>
          </a:prstGeom>
          <a:noFill/>
          <a:effectLst/>
        </p:spPr>
        <p:txBody>
          <a:bodyPr lIns="45719" rIns="45719" anchor="b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i="1" kern="0" dirty="0">
                <a:solidFill>
                  <a:sysClr val="windowText" lastClr="000000"/>
                </a:solidFill>
                <a:latin typeface="Myriad Pro" pitchFamily="34" charset="0"/>
                <a:cs typeface="Arial" charset="0"/>
              </a:rPr>
              <a:t>Fonte: +Gas Brasil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i="1" kern="0" dirty="0">
                <a:solidFill>
                  <a:sysClr val="windowText" lastClr="000000"/>
                </a:solidFill>
                <a:latin typeface="Myriad Pro" pitchFamily="34" charset="0"/>
                <a:cs typeface="Arial" charset="0"/>
              </a:rPr>
              <a:t>Elaboração: UFRJ</a:t>
            </a:r>
          </a:p>
        </p:txBody>
      </p:sp>
    </p:spTree>
    <p:extLst>
      <p:ext uri="{BB962C8B-B14F-4D97-AF65-F5344CB8AC3E}">
        <p14:creationId xmlns:p14="http://schemas.microsoft.com/office/powerpoint/2010/main" val="384325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1"/>
          <p:cNvSpPr txBox="1">
            <a:spLocks noChangeArrowheads="1"/>
          </p:cNvSpPr>
          <p:nvPr/>
        </p:nvSpPr>
        <p:spPr bwMode="auto">
          <a:xfrm>
            <a:off x="2484438" y="2276475"/>
            <a:ext cx="42481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pt-BR" altLang="en-US" sz="4400">
                <a:solidFill>
                  <a:srgbClr val="002060"/>
                </a:solidFill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366956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think-cell Slide" r:id="rId7" imgW="270" imgH="270" progId="">
                  <p:embed/>
                </p:oleObj>
              </mc:Choice>
              <mc:Fallback>
                <p:oleObj name="think-cell Slide" r:id="rId7" imgW="270" imgH="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/>
          <p:cNvSpPr/>
          <p:nvPr>
            <p:custDataLst>
              <p:tags r:id="rId3"/>
            </p:custDataLst>
          </p:nvPr>
        </p:nvSpPr>
        <p:spPr bwMode="auto">
          <a:xfrm>
            <a:off x="4572000" y="1952625"/>
            <a:ext cx="3787775" cy="3527425"/>
          </a:xfrm>
          <a:prstGeom prst="roundRect">
            <a:avLst>
              <a:gd name="adj" fmla="val 5348"/>
            </a:avLst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288000" anchor="ctr"/>
          <a:lstStyle/>
          <a:p>
            <a:pPr marL="0" lvl="1" algn="ctr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srgbClr val="FFFFFF"/>
                </a:solidFill>
                <a:cs typeface="Arial" pitchFamily="34" charset="0"/>
              </a:rPr>
              <a:t>Qual o futuro </a:t>
            </a:r>
          </a:p>
          <a:p>
            <a:pPr marL="0" lvl="1" algn="ctr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srgbClr val="FFFFFF"/>
                </a:solidFill>
                <a:cs typeface="Arial" pitchFamily="34" charset="0"/>
              </a:rPr>
              <a:t>do Gás Natural </a:t>
            </a:r>
          </a:p>
          <a:p>
            <a:pPr marL="0" lvl="1" algn="ctr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srgbClr val="FFFFFF"/>
                </a:solidFill>
                <a:cs typeface="Arial" pitchFamily="34" charset="0"/>
              </a:rPr>
              <a:t>no Brasil nos próximos 15 anos?</a:t>
            </a:r>
          </a:p>
          <a:p>
            <a:pPr marL="0" lvl="1" algn="ctr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t-BR" sz="30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12292" name="Picture 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1952625"/>
            <a:ext cx="3763962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ítulo 1"/>
          <p:cNvSpPr txBox="1">
            <a:spLocks/>
          </p:cNvSpPr>
          <p:nvPr/>
        </p:nvSpPr>
        <p:spPr bwMode="auto">
          <a:xfrm>
            <a:off x="396875" y="393700"/>
            <a:ext cx="8229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lnSpc>
                <a:spcPts val="34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en-US" sz="2800" b="1">
                <a:solidFill>
                  <a:srgbClr val="002060"/>
                </a:solidFill>
                <a:latin typeface="Myriad Pro"/>
                <a:ea typeface="MS PGothic" pitchFamily="34" charset="-128"/>
                <a:cs typeface="Arial" pitchFamily="34" charset="0"/>
              </a:rPr>
              <a:t>Projeções da oferta de gás natural no Brasil</a:t>
            </a:r>
          </a:p>
        </p:txBody>
      </p:sp>
    </p:spTree>
    <p:extLst>
      <p:ext uri="{BB962C8B-B14F-4D97-AF65-F5344CB8AC3E}">
        <p14:creationId xmlns:p14="http://schemas.microsoft.com/office/powerpoint/2010/main" val="418352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1016000"/>
            <a:ext cx="7212013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ítulo 1"/>
          <p:cNvSpPr txBox="1">
            <a:spLocks/>
          </p:cNvSpPr>
          <p:nvPr/>
        </p:nvSpPr>
        <p:spPr bwMode="auto">
          <a:xfrm>
            <a:off x="396875" y="393700"/>
            <a:ext cx="85280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lnSpc>
                <a:spcPts val="3400"/>
              </a:lnSpc>
            </a:pPr>
            <a:r>
              <a:rPr lang="pt-BR" altLang="en-US" sz="2800" b="1">
                <a:solidFill>
                  <a:srgbClr val="002060"/>
                </a:solidFill>
                <a:latin typeface="Myriad Pro"/>
                <a:ea typeface="MS PGothic" pitchFamily="34" charset="-128"/>
                <a:cs typeface="Arial" pitchFamily="34" charset="0"/>
              </a:rPr>
              <a:t>Projeção de Oferta considerando re-injeção</a:t>
            </a:r>
          </a:p>
        </p:txBody>
      </p:sp>
      <p:sp>
        <p:nvSpPr>
          <p:cNvPr id="4" name="TextBox 15"/>
          <p:cNvSpPr txBox="1"/>
          <p:nvPr/>
        </p:nvSpPr>
        <p:spPr>
          <a:xfrm>
            <a:off x="1062038" y="6057900"/>
            <a:ext cx="1549400" cy="323850"/>
          </a:xfrm>
          <a:prstGeom prst="rect">
            <a:avLst/>
          </a:prstGeom>
          <a:noFill/>
          <a:effectLst/>
        </p:spPr>
        <p:txBody>
          <a:bodyPr lIns="45719" rIns="45719" anchor="b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i="1" kern="0" dirty="0">
                <a:solidFill>
                  <a:sysClr val="windowText" lastClr="000000"/>
                </a:solidFill>
                <a:latin typeface="Myriad Pro" pitchFamily="34" charset="0"/>
                <a:cs typeface="Arial" charset="0"/>
              </a:rPr>
              <a:t>Fonte: ANP</a:t>
            </a:r>
          </a:p>
        </p:txBody>
      </p:sp>
    </p:spTree>
    <p:extLst>
      <p:ext uri="{BB962C8B-B14F-4D97-AF65-F5344CB8AC3E}">
        <p14:creationId xmlns:p14="http://schemas.microsoft.com/office/powerpoint/2010/main" val="99960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 bwMode="auto">
          <a:xfrm>
            <a:off x="450850" y="2686050"/>
            <a:ext cx="4111625" cy="3101975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endParaRPr lang="pt-BR" sz="1800">
              <a:solidFill>
                <a:schemeClr val="bg1"/>
              </a:solidFill>
            </a:endParaRP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think-cell Slide" r:id="rId59" imgW="360" imgH="360" progId="">
                  <p:embed/>
                </p:oleObj>
              </mc:Choice>
              <mc:Fallback>
                <p:oleObj name="think-cell Slide" r:id="rId59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extBox 5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8938" y="1725613"/>
            <a:ext cx="32242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pt-BR" altLang="en-US" sz="1600" b="1">
                <a:solidFill>
                  <a:srgbClr val="002060"/>
                </a:solidFill>
                <a:cs typeface="Arial" pitchFamily="34" charset="0"/>
              </a:rPr>
              <a:t>Bacias Sedimentares Brasileiras e Operadores de Exploração (ex-Petrobras)</a:t>
            </a:r>
          </a:p>
        </p:txBody>
      </p:sp>
      <p:grpSp>
        <p:nvGrpSpPr>
          <p:cNvPr id="14341" name="Grupo 2"/>
          <p:cNvGrpSpPr>
            <a:grpSpLocks/>
          </p:cNvGrpSpPr>
          <p:nvPr/>
        </p:nvGrpSpPr>
        <p:grpSpPr bwMode="auto">
          <a:xfrm>
            <a:off x="3875088" y="1584325"/>
            <a:ext cx="4864100" cy="4365625"/>
            <a:chOff x="4196917" y="1583854"/>
            <a:chExt cx="5270890" cy="4365425"/>
          </a:xfrm>
        </p:grpSpPr>
        <p:grpSp>
          <p:nvGrpSpPr>
            <p:cNvPr id="14346" name="Grupo 2"/>
            <p:cNvGrpSpPr>
              <a:grpSpLocks/>
            </p:cNvGrpSpPr>
            <p:nvPr>
              <p:custDataLst>
                <p:tags r:id="rId7"/>
              </p:custDataLst>
            </p:nvPr>
          </p:nvGrpSpPr>
          <p:grpSpPr bwMode="auto">
            <a:xfrm>
              <a:off x="4323999" y="1583854"/>
              <a:ext cx="5070304" cy="4365425"/>
              <a:chOff x="30534" y="1340768"/>
              <a:chExt cx="5189538" cy="4465638"/>
            </a:xfrm>
          </p:grpSpPr>
          <p:pic>
            <p:nvPicPr>
              <p:cNvPr id="59" name="Picture 4" descr="bacias_sedimentares_eng"/>
              <p:cNvPicPr>
                <a:picLocks noChangeArrowheads="1"/>
              </p:cNvPicPr>
              <p:nvPr/>
            </p:nvPicPr>
            <p:blipFill>
              <a:blip r:embed="rId61" cstate="email">
                <a:extLst/>
              </a:blip>
              <a:srcRect/>
              <a:stretch>
                <a:fillRect/>
              </a:stretch>
            </p:blipFill>
            <p:spPr bwMode="auto">
              <a:xfrm>
                <a:off x="30534" y="1340768"/>
                <a:ext cx="5189538" cy="4465638"/>
              </a:xfrm>
              <a:prstGeom prst="roundRect">
                <a:avLst/>
              </a:prstGeom>
              <a:noFill/>
              <a:ln>
                <a:noFill/>
              </a:ln>
              <a:extLst/>
            </p:spPr>
          </p:pic>
          <p:sp>
            <p:nvSpPr>
              <p:cNvPr id="14401" name="Rectangle 6"/>
              <p:cNvSpPr>
                <a:spLocks noChangeArrowheads="1"/>
              </p:cNvSpPr>
              <p:nvPr/>
            </p:nvSpPr>
            <p:spPr bwMode="auto">
              <a:xfrm>
                <a:off x="3051608" y="5403284"/>
                <a:ext cx="1814537" cy="303586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pt-BR" altLang="en-US" sz="1200">
                  <a:cs typeface="Arial" pitchFamily="34" charset="0"/>
                </a:endParaRPr>
              </a:p>
            </p:txBody>
          </p:sp>
        </p:grpSp>
        <p:sp>
          <p:nvSpPr>
            <p:cNvPr id="14347" name="Rectangle 6"/>
            <p:cNvSpPr>
              <a:spLocks noChangeArrowheads="1"/>
            </p:cNvSpPr>
            <p:nvPr/>
          </p:nvSpPr>
          <p:spPr bwMode="auto">
            <a:xfrm>
              <a:off x="7313091" y="5538250"/>
              <a:ext cx="1772846" cy="29677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pt-BR" altLang="en-US" sz="1200">
                <a:cs typeface="Arial" pitchFamily="34" charset="0"/>
              </a:endParaRPr>
            </a:p>
          </p:txBody>
        </p:sp>
        <p:sp>
          <p:nvSpPr>
            <p:cNvPr id="14348" name="Rectangle 6"/>
            <p:cNvSpPr>
              <a:spLocks noChangeArrowheads="1"/>
            </p:cNvSpPr>
            <p:nvPr/>
          </p:nvSpPr>
          <p:spPr bwMode="auto">
            <a:xfrm>
              <a:off x="7346321" y="5534555"/>
              <a:ext cx="1772846" cy="29677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pt-BR" altLang="en-US" sz="1200">
                <a:cs typeface="Arial" pitchFamily="34" charset="0"/>
              </a:endParaRPr>
            </a:p>
          </p:txBody>
        </p:sp>
        <p:sp>
          <p:nvSpPr>
            <p:cNvPr id="14349" name="Rectangle 6"/>
            <p:cNvSpPr>
              <a:spLocks noChangeArrowheads="1"/>
            </p:cNvSpPr>
            <p:nvPr/>
          </p:nvSpPr>
          <p:spPr bwMode="auto">
            <a:xfrm>
              <a:off x="7399009" y="5491261"/>
              <a:ext cx="1772846" cy="29677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pt-BR" altLang="en-US" sz="1200">
                <a:cs typeface="Arial" pitchFamily="34" charset="0"/>
              </a:endParaRPr>
            </a:p>
          </p:txBody>
        </p:sp>
        <p:pic>
          <p:nvPicPr>
            <p:cNvPr id="14350" name="Imagem 1434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2394" y="2222191"/>
              <a:ext cx="375217" cy="155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1" name="Imagem 14349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0637" y="2084755"/>
              <a:ext cx="375217" cy="215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2" name="Imagem 14353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2394" y="2421104"/>
              <a:ext cx="375217" cy="155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3" name="Imagem 14353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3401" y="2326422"/>
              <a:ext cx="375217" cy="155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4" name="Imagem 7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9211" y="2042901"/>
              <a:ext cx="218877" cy="26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5" name="Espaço Reservado para Conteúdo 4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3436" y="4486345"/>
              <a:ext cx="375217" cy="102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6" name="Imagem 14353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1302" y="4276836"/>
              <a:ext cx="312681" cy="129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7" name="Imagem 10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291" y="4428751"/>
              <a:ext cx="312681" cy="184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8" name="Espaço Reservado para Conteúdo 3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7653" y="3819210"/>
              <a:ext cx="187609" cy="199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9" name="Imagem 42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1947" y="4062519"/>
              <a:ext cx="299433" cy="134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0" name="Imagem 14350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644" y="4654143"/>
              <a:ext cx="281413" cy="162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1" name="Imagem 14360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5252" y="3829926"/>
              <a:ext cx="187500" cy="163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2" name="Imagem 8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0564" y="4220179"/>
              <a:ext cx="312134" cy="153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3" name="Espaço Reservado para Conteúdo 1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147" y="4019207"/>
              <a:ext cx="254970" cy="146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4" name="Imagem 14360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8430" y="5370915"/>
              <a:ext cx="187500" cy="163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5" name="Imagem 14349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5167" y="5545391"/>
              <a:ext cx="328388" cy="188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6" name="Imagem 14358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3675" y="5565433"/>
              <a:ext cx="350467" cy="169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7" name="Imagem 14357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2833" y="5360570"/>
              <a:ext cx="539901" cy="139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8" name="Rounded Rectangle 7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543766" y="5333451"/>
              <a:ext cx="926454" cy="443504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accent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pt-BR" altLang="en-US" sz="14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4369" name="Group 79"/>
            <p:cNvGrpSpPr>
              <a:grpSpLocks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8129708" y="4776996"/>
              <a:ext cx="926454" cy="443504"/>
              <a:chOff x="4810187" y="4812568"/>
              <a:chExt cx="1069975" cy="466725"/>
            </a:xfrm>
          </p:grpSpPr>
          <p:pic>
            <p:nvPicPr>
              <p:cNvPr id="14395" name="Imagem 14349"/>
              <p:cNvPicPr>
                <a:picLocks noChangeAspect="1"/>
              </p:cNvPicPr>
              <p:nvPr>
                <p:custDataLst>
                  <p:tags r:id="rId53"/>
                </p:custDataLst>
              </p:nvPr>
            </p:nvPicPr>
            <p:blipFill>
              <a:blip r:embed="rId7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9551" y="5045129"/>
                <a:ext cx="379260" cy="198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96" name="Imagem 14358"/>
              <p:cNvPicPr>
                <a:picLocks noChangeAspect="1"/>
              </p:cNvPicPr>
              <p:nvPr>
                <p:custDataLst>
                  <p:tags r:id="rId54"/>
                </p:custDataLst>
              </p:nvPr>
            </p:nvPicPr>
            <p:blipFill>
              <a:blip r:embed="rId7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5028" y="4837620"/>
                <a:ext cx="404759" cy="1778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97" name="Rounded Rectangle 82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4810187" y="4812568"/>
                <a:ext cx="1069975" cy="466725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solidFill>
                  <a:schemeClr val="accent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pt-BR" altLang="en-US" sz="1400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pic>
            <p:nvPicPr>
              <p:cNvPr id="14398" name="Imagem 7"/>
              <p:cNvPicPr>
                <a:picLocks noChangeAspect="1"/>
              </p:cNvPicPr>
              <p:nvPr>
                <p:custDataLst>
                  <p:tags r:id="rId56"/>
                </p:custDataLst>
              </p:nvPr>
            </p:nvPicPr>
            <p:blipFill>
              <a:blip r:embed="rId6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97774" y="4979379"/>
                <a:ext cx="252784" cy="274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99" name="Imagem 14360"/>
              <p:cNvPicPr>
                <a:picLocks noChangeAspect="1"/>
              </p:cNvPicPr>
              <p:nvPr>
                <p:custDataLst>
                  <p:tags r:id="rId57"/>
                </p:custDataLst>
              </p:nvPr>
            </p:nvPicPr>
            <p:blipFill>
              <a:blip r:embed="rId7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7579" y="4839900"/>
                <a:ext cx="216546" cy="172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370" name="Imagem 14358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1760" y="4399061"/>
              <a:ext cx="350467" cy="169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1" name="Imagem 14349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8637" y="4389325"/>
              <a:ext cx="328388" cy="188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72" name="Rounded Rectangle 87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470220" y="4352503"/>
              <a:ext cx="926454" cy="262483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accent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pt-BR" altLang="en-US" sz="14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pic>
          <p:nvPicPr>
            <p:cNvPr id="14373" name="Imagem 14360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7852" y="4401761"/>
              <a:ext cx="187500" cy="163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74" name="Group 89"/>
            <p:cNvGrpSpPr>
              <a:grpSpLocks/>
            </p:cNvGrpSpPr>
            <p:nvPr>
              <p:custDataLst>
                <p:tags r:id="rId32"/>
              </p:custDataLst>
            </p:nvPr>
          </p:nvGrpSpPr>
          <p:grpSpPr bwMode="auto">
            <a:xfrm>
              <a:off x="8892927" y="3850724"/>
              <a:ext cx="574880" cy="162920"/>
              <a:chOff x="5465401" y="3652838"/>
              <a:chExt cx="663937" cy="171450"/>
            </a:xfrm>
          </p:grpSpPr>
          <p:pic>
            <p:nvPicPr>
              <p:cNvPr id="14393" name="Imagem 14357"/>
              <p:cNvPicPr>
                <a:picLocks noChangeAspect="1"/>
              </p:cNvPicPr>
              <p:nvPr>
                <p:custDataLst>
                  <p:tags r:id="rId51"/>
                </p:custDataLst>
              </p:nvPr>
            </p:nvPicPr>
            <p:blipFill>
              <a:blip r:embed="rId7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5599" y="3665067"/>
                <a:ext cx="623540" cy="146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94" name="Rounded Rectangle 91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5465401" y="3652838"/>
                <a:ext cx="663937" cy="171450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solidFill>
                  <a:schemeClr val="accent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pt-BR" altLang="en-US" sz="1400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4375" name="Group 92"/>
            <p:cNvGrpSpPr>
              <a:grpSpLocks/>
            </p:cNvGrpSpPr>
            <p:nvPr>
              <p:custDataLst>
                <p:tags r:id="rId33"/>
              </p:custDataLst>
            </p:nvPr>
          </p:nvGrpSpPr>
          <p:grpSpPr bwMode="auto">
            <a:xfrm>
              <a:off x="8864936" y="3542810"/>
              <a:ext cx="574880" cy="162920"/>
              <a:chOff x="5465401" y="3652838"/>
              <a:chExt cx="663937" cy="171450"/>
            </a:xfrm>
          </p:grpSpPr>
          <p:pic>
            <p:nvPicPr>
              <p:cNvPr id="14391" name="Imagem 14357"/>
              <p:cNvPicPr>
                <a:picLocks noChangeAspect="1"/>
              </p:cNvPicPr>
              <p:nvPr>
                <p:custDataLst>
                  <p:tags r:id="rId49"/>
                </p:custDataLst>
              </p:nvPr>
            </p:nvPicPr>
            <p:blipFill>
              <a:blip r:embed="rId7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5599" y="3665067"/>
                <a:ext cx="623540" cy="146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92" name="Rounded Rectangle 94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5465401" y="3652838"/>
                <a:ext cx="663937" cy="171450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solidFill>
                  <a:schemeClr val="accent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pt-BR" altLang="en-US" sz="1400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376" name="Freeform 95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 flipH="1" flipV="1">
              <a:off x="7459590" y="5078233"/>
              <a:ext cx="80000" cy="490569"/>
            </a:xfrm>
            <a:custGeom>
              <a:avLst/>
              <a:gdLst>
                <a:gd name="T0" fmla="*/ 0 w 1046100"/>
                <a:gd name="T1" fmla="*/ 0 h 728727"/>
                <a:gd name="T2" fmla="*/ 6118 w 1046100"/>
                <a:gd name="T3" fmla="*/ 0 h 728727"/>
                <a:gd name="T4" fmla="*/ 6118 w 1046100"/>
                <a:gd name="T5" fmla="*/ 330244 h 728727"/>
                <a:gd name="T6" fmla="*/ 0 60000 65536"/>
                <a:gd name="T7" fmla="*/ 0 60000 65536"/>
                <a:gd name="T8" fmla="*/ 0 60000 65536"/>
                <a:gd name="T9" fmla="*/ 0 w 1046100"/>
                <a:gd name="T10" fmla="*/ 0 h 728727"/>
                <a:gd name="T11" fmla="*/ 1046100 w 1046100"/>
                <a:gd name="T12" fmla="*/ 728727 h 7287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6100" h="728727">
                  <a:moveTo>
                    <a:pt x="0" y="0"/>
                  </a:moveTo>
                  <a:lnTo>
                    <a:pt x="1046099" y="0"/>
                  </a:lnTo>
                  <a:lnTo>
                    <a:pt x="1046099" y="728726"/>
                  </a:lnTo>
                </a:path>
              </a:pathLst>
            </a:custGeom>
            <a:noFill/>
            <a:ln w="9525" cap="flat" cmpd="sng" algn="ctr">
              <a:solidFill>
                <a:schemeClr val="accent1"/>
              </a:solidFill>
              <a:prstDash val="sysDot"/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377" name="Freeform 96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5598985" y="4035548"/>
              <a:ext cx="1673339" cy="238949"/>
            </a:xfrm>
            <a:custGeom>
              <a:avLst/>
              <a:gdLst>
                <a:gd name="T0" fmla="*/ 0 w 1046100"/>
                <a:gd name="T1" fmla="*/ 0 h 728727"/>
                <a:gd name="T2" fmla="*/ 2676666 w 1046100"/>
                <a:gd name="T3" fmla="*/ 0 h 728727"/>
                <a:gd name="T4" fmla="*/ 2676666 w 1046100"/>
                <a:gd name="T5" fmla="*/ 78351 h 728727"/>
                <a:gd name="T6" fmla="*/ 0 60000 65536"/>
                <a:gd name="T7" fmla="*/ 0 60000 65536"/>
                <a:gd name="T8" fmla="*/ 0 60000 65536"/>
                <a:gd name="T9" fmla="*/ 0 w 1046100"/>
                <a:gd name="T10" fmla="*/ 0 h 728727"/>
                <a:gd name="T11" fmla="*/ 1046100 w 1046100"/>
                <a:gd name="T12" fmla="*/ 728727 h 7287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6100" h="728727">
                  <a:moveTo>
                    <a:pt x="0" y="0"/>
                  </a:moveTo>
                  <a:lnTo>
                    <a:pt x="1046099" y="0"/>
                  </a:lnTo>
                  <a:lnTo>
                    <a:pt x="1046099" y="728726"/>
                  </a:lnTo>
                </a:path>
              </a:pathLst>
            </a:custGeom>
            <a:noFill/>
            <a:ln w="9525" cap="flat" cmpd="sng" algn="ctr">
              <a:solidFill>
                <a:schemeClr val="accent1"/>
              </a:solidFill>
              <a:prstDash val="sysDot"/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378" name="Freeform 97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 flipH="1" flipV="1">
              <a:off x="8199514" y="4442942"/>
              <a:ext cx="269964" cy="57832"/>
            </a:xfrm>
            <a:custGeom>
              <a:avLst/>
              <a:gdLst>
                <a:gd name="T0" fmla="*/ 0 w 1046100"/>
                <a:gd name="T1" fmla="*/ 0 h 728727"/>
                <a:gd name="T2" fmla="*/ 69669 w 1046100"/>
                <a:gd name="T3" fmla="*/ 0 h 728727"/>
                <a:gd name="T4" fmla="*/ 69669 w 1046100"/>
                <a:gd name="T5" fmla="*/ 4590 h 728727"/>
                <a:gd name="T6" fmla="*/ 0 60000 65536"/>
                <a:gd name="T7" fmla="*/ 0 60000 65536"/>
                <a:gd name="T8" fmla="*/ 0 60000 65536"/>
                <a:gd name="T9" fmla="*/ 0 w 1046100"/>
                <a:gd name="T10" fmla="*/ 0 h 728727"/>
                <a:gd name="T11" fmla="*/ 1046100 w 1046100"/>
                <a:gd name="T12" fmla="*/ 728727 h 7287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6100" h="728727">
                  <a:moveTo>
                    <a:pt x="0" y="0"/>
                  </a:moveTo>
                  <a:lnTo>
                    <a:pt x="1046099" y="0"/>
                  </a:lnTo>
                  <a:lnTo>
                    <a:pt x="1046099" y="728726"/>
                  </a:lnTo>
                </a:path>
              </a:pathLst>
            </a:custGeom>
            <a:noFill/>
            <a:ln w="9525" cap="flat" cmpd="sng" algn="ctr">
              <a:solidFill>
                <a:schemeClr val="accent1"/>
              </a:solidFill>
              <a:prstDash val="sysDot"/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379" name="Freeform 98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 flipH="1" flipV="1">
              <a:off x="8364613" y="3680838"/>
              <a:ext cx="498738" cy="0"/>
            </a:xfrm>
            <a:custGeom>
              <a:avLst/>
              <a:gdLst>
                <a:gd name="T0" fmla="*/ 0 w 1046100"/>
                <a:gd name="T1" fmla="*/ 0 h 728727"/>
                <a:gd name="T2" fmla="*/ 237778 w 1046100"/>
                <a:gd name="T3" fmla="*/ 0 h 728727"/>
                <a:gd name="T4" fmla="*/ 237778 w 1046100"/>
                <a:gd name="T5" fmla="*/ 0 h 728727"/>
                <a:gd name="T6" fmla="*/ 0 60000 65536"/>
                <a:gd name="T7" fmla="*/ 0 60000 65536"/>
                <a:gd name="T8" fmla="*/ 0 60000 65536"/>
                <a:gd name="T9" fmla="*/ 0 w 1046100"/>
                <a:gd name="T10" fmla="*/ 0 h 728727"/>
                <a:gd name="T11" fmla="*/ 1046100 w 1046100"/>
                <a:gd name="T12" fmla="*/ 0 h 7287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6100" h="728727">
                  <a:moveTo>
                    <a:pt x="0" y="0"/>
                  </a:moveTo>
                  <a:lnTo>
                    <a:pt x="1046099" y="0"/>
                  </a:lnTo>
                  <a:lnTo>
                    <a:pt x="1046099" y="728726"/>
                  </a:lnTo>
                </a:path>
              </a:pathLst>
            </a:custGeom>
            <a:noFill/>
            <a:ln w="9525" cap="flat" cmpd="sng" algn="ctr">
              <a:solidFill>
                <a:schemeClr val="accent1"/>
              </a:solidFill>
              <a:prstDash val="sysDot"/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380" name="Freeform 99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 flipH="1" flipV="1">
              <a:off x="8232744" y="3945943"/>
              <a:ext cx="654594" cy="0"/>
            </a:xfrm>
            <a:custGeom>
              <a:avLst/>
              <a:gdLst>
                <a:gd name="T0" fmla="*/ 0 w 1046100"/>
                <a:gd name="T1" fmla="*/ 0 h 728727"/>
                <a:gd name="T2" fmla="*/ 409610 w 1046100"/>
                <a:gd name="T3" fmla="*/ 0 h 728727"/>
                <a:gd name="T4" fmla="*/ 409610 w 1046100"/>
                <a:gd name="T5" fmla="*/ 0 h 728727"/>
                <a:gd name="T6" fmla="*/ 0 60000 65536"/>
                <a:gd name="T7" fmla="*/ 0 60000 65536"/>
                <a:gd name="T8" fmla="*/ 0 60000 65536"/>
                <a:gd name="T9" fmla="*/ 0 w 1046100"/>
                <a:gd name="T10" fmla="*/ 0 h 728727"/>
                <a:gd name="T11" fmla="*/ 1046100 w 1046100"/>
                <a:gd name="T12" fmla="*/ 0 h 7287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6100" h="728727">
                  <a:moveTo>
                    <a:pt x="0" y="0"/>
                  </a:moveTo>
                  <a:lnTo>
                    <a:pt x="1046099" y="0"/>
                  </a:lnTo>
                  <a:lnTo>
                    <a:pt x="1046099" y="728726"/>
                  </a:lnTo>
                </a:path>
              </a:pathLst>
            </a:custGeom>
            <a:noFill/>
            <a:ln w="9525" cap="flat" cmpd="sng" algn="ctr">
              <a:solidFill>
                <a:schemeClr val="accent1"/>
              </a:solidFill>
              <a:prstDash val="sysDot"/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14381" name="Group 100"/>
            <p:cNvGrpSpPr>
              <a:grpSpLocks/>
            </p:cNvGrpSpPr>
            <p:nvPr>
              <p:custDataLst>
                <p:tags r:id="rId39"/>
              </p:custDataLst>
            </p:nvPr>
          </p:nvGrpSpPr>
          <p:grpSpPr bwMode="auto">
            <a:xfrm>
              <a:off x="7565156" y="1586321"/>
              <a:ext cx="376316" cy="262483"/>
              <a:chOff x="5029200" y="1476374"/>
              <a:chExt cx="434613" cy="276226"/>
            </a:xfrm>
          </p:grpSpPr>
          <p:pic>
            <p:nvPicPr>
              <p:cNvPr id="14389" name="Imagem 14349"/>
              <p:cNvPicPr>
                <a:picLocks noChangeAspect="1"/>
              </p:cNvPicPr>
              <p:nvPr>
                <p:custDataLst>
                  <p:tags r:id="rId47"/>
                </p:custDataLst>
              </p:nvPr>
            </p:nvPicPr>
            <p:blipFill>
              <a:blip r:embed="rId7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6876" y="1515295"/>
                <a:ext cx="379260" cy="198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90" name="Rounded Rectangle 102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5029200" y="1476374"/>
                <a:ext cx="434613" cy="276226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solidFill>
                  <a:schemeClr val="accent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pt-BR" altLang="en-US" sz="1400" b="1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382" name="Freeform 103"/>
            <p:cNvSpPr>
              <a:spLocks/>
            </p:cNvSpPr>
            <p:nvPr>
              <p:custDataLst>
                <p:tags r:id="rId40"/>
              </p:custDataLst>
            </p:nvPr>
          </p:nvSpPr>
          <p:spPr bwMode="auto">
            <a:xfrm flipH="1">
              <a:off x="7399009" y="1725708"/>
              <a:ext cx="166146" cy="508177"/>
            </a:xfrm>
            <a:custGeom>
              <a:avLst/>
              <a:gdLst>
                <a:gd name="T0" fmla="*/ 0 w 1046100"/>
                <a:gd name="T1" fmla="*/ 0 h 728727"/>
                <a:gd name="T2" fmla="*/ 26388 w 1046100"/>
                <a:gd name="T3" fmla="*/ 0 h 728727"/>
                <a:gd name="T4" fmla="*/ 26388 w 1046100"/>
                <a:gd name="T5" fmla="*/ 354376 h 728727"/>
                <a:gd name="T6" fmla="*/ 0 60000 65536"/>
                <a:gd name="T7" fmla="*/ 0 60000 65536"/>
                <a:gd name="T8" fmla="*/ 0 60000 65536"/>
                <a:gd name="T9" fmla="*/ 0 w 1046100"/>
                <a:gd name="T10" fmla="*/ 0 h 728727"/>
                <a:gd name="T11" fmla="*/ 1046100 w 1046100"/>
                <a:gd name="T12" fmla="*/ 728727 h 7287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6100" h="728727">
                  <a:moveTo>
                    <a:pt x="0" y="0"/>
                  </a:moveTo>
                  <a:lnTo>
                    <a:pt x="1046099" y="0"/>
                  </a:lnTo>
                  <a:lnTo>
                    <a:pt x="1046099" y="728726"/>
                  </a:lnTo>
                </a:path>
              </a:pathLst>
            </a:custGeom>
            <a:noFill/>
            <a:ln w="9525" cap="flat" cmpd="sng" algn="ctr">
              <a:solidFill>
                <a:schemeClr val="accent1"/>
              </a:solidFill>
              <a:prstDash val="sysDot"/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383" name="Rounded Rectangle 104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196917" y="2160180"/>
              <a:ext cx="458570" cy="429023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chemeClr val="accent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pt-BR" altLang="en-US" sz="14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384" name="Freeform 105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 flipH="1" flipV="1">
              <a:off x="4398169" y="2587373"/>
              <a:ext cx="544740" cy="195504"/>
            </a:xfrm>
            <a:custGeom>
              <a:avLst/>
              <a:gdLst>
                <a:gd name="T0" fmla="*/ 0 w 1046100"/>
                <a:gd name="T1" fmla="*/ 0 h 728727"/>
                <a:gd name="T2" fmla="*/ 283664 w 1046100"/>
                <a:gd name="T3" fmla="*/ 0 h 728727"/>
                <a:gd name="T4" fmla="*/ 283664 w 1046100"/>
                <a:gd name="T5" fmla="*/ 52450 h 728727"/>
                <a:gd name="T6" fmla="*/ 0 60000 65536"/>
                <a:gd name="T7" fmla="*/ 0 60000 65536"/>
                <a:gd name="T8" fmla="*/ 0 60000 65536"/>
                <a:gd name="T9" fmla="*/ 0 w 1046100"/>
                <a:gd name="T10" fmla="*/ 0 h 728727"/>
                <a:gd name="T11" fmla="*/ 1046100 w 1046100"/>
                <a:gd name="T12" fmla="*/ 728727 h 7287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6100" h="728727">
                  <a:moveTo>
                    <a:pt x="0" y="0"/>
                  </a:moveTo>
                  <a:lnTo>
                    <a:pt x="1046099" y="0"/>
                  </a:lnTo>
                  <a:lnTo>
                    <a:pt x="1046099" y="728726"/>
                  </a:lnTo>
                </a:path>
              </a:pathLst>
            </a:custGeom>
            <a:noFill/>
            <a:ln w="9525" cap="flat" cmpd="sng" algn="ctr">
              <a:solidFill>
                <a:schemeClr val="accent1"/>
              </a:solidFill>
              <a:prstDash val="sysDot"/>
              <a:round/>
              <a:headEnd type="oval" w="sm" len="sm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385" name="Rounded Rectangle 106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789880" y="3780833"/>
              <a:ext cx="812277" cy="1078890"/>
            </a:xfrm>
            <a:prstGeom prst="roundRect">
              <a:avLst>
                <a:gd name="adj" fmla="val 7731"/>
              </a:avLst>
            </a:prstGeom>
            <a:noFill/>
            <a:ln w="9525" algn="ctr">
              <a:solidFill>
                <a:schemeClr val="accent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pt-BR" altLang="en-US" sz="14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386" name="Rounded Rectangle 107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8558925" y="2015254"/>
              <a:ext cx="715085" cy="485139"/>
            </a:xfrm>
            <a:prstGeom prst="roundRect">
              <a:avLst>
                <a:gd name="adj" fmla="val 12190"/>
              </a:avLst>
            </a:prstGeom>
            <a:noFill/>
            <a:ln w="9525" algn="ctr">
              <a:solidFill>
                <a:schemeClr val="accent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pt-BR" altLang="en-US" sz="14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387" name="Freeform 108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 flipV="1">
              <a:off x="7516086" y="2493241"/>
              <a:ext cx="1494008" cy="275153"/>
            </a:xfrm>
            <a:custGeom>
              <a:avLst/>
              <a:gdLst>
                <a:gd name="T0" fmla="*/ 0 w 1046100"/>
                <a:gd name="T1" fmla="*/ 0 h 728727"/>
                <a:gd name="T2" fmla="*/ 2133695 w 1046100"/>
                <a:gd name="T3" fmla="*/ 0 h 728727"/>
                <a:gd name="T4" fmla="*/ 2133695 w 1046100"/>
                <a:gd name="T5" fmla="*/ 103892 h 728727"/>
                <a:gd name="T6" fmla="*/ 0 60000 65536"/>
                <a:gd name="T7" fmla="*/ 0 60000 65536"/>
                <a:gd name="T8" fmla="*/ 0 60000 65536"/>
                <a:gd name="T9" fmla="*/ 0 w 1046100"/>
                <a:gd name="T10" fmla="*/ 0 h 728727"/>
                <a:gd name="T11" fmla="*/ 1046100 w 1046100"/>
                <a:gd name="T12" fmla="*/ 728727 h 7287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6100" h="728727">
                  <a:moveTo>
                    <a:pt x="0" y="0"/>
                  </a:moveTo>
                  <a:lnTo>
                    <a:pt x="1046099" y="0"/>
                  </a:lnTo>
                  <a:lnTo>
                    <a:pt x="1046099" y="728726"/>
                  </a:lnTo>
                </a:path>
              </a:pathLst>
            </a:custGeom>
            <a:noFill/>
            <a:ln w="9525" cap="flat" cmpd="sng" algn="ctr">
              <a:solidFill>
                <a:schemeClr val="accent1"/>
              </a:solidFill>
              <a:prstDash val="sysDot"/>
              <a:round/>
              <a:headEnd type="oval" w="sm" len="sm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388" name="Freeform 109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 flipH="1" flipV="1">
              <a:off x="7892700" y="4768782"/>
              <a:ext cx="239325" cy="238854"/>
            </a:xfrm>
            <a:custGeom>
              <a:avLst/>
              <a:gdLst>
                <a:gd name="T0" fmla="*/ 0 w 1046100"/>
                <a:gd name="T1" fmla="*/ 0 h 728727"/>
                <a:gd name="T2" fmla="*/ 54752 w 1046100"/>
                <a:gd name="T3" fmla="*/ 0 h 728727"/>
                <a:gd name="T4" fmla="*/ 54752 w 1046100"/>
                <a:gd name="T5" fmla="*/ 78289 h 728727"/>
                <a:gd name="T6" fmla="*/ 0 60000 65536"/>
                <a:gd name="T7" fmla="*/ 0 60000 65536"/>
                <a:gd name="T8" fmla="*/ 0 60000 65536"/>
                <a:gd name="T9" fmla="*/ 0 w 1046100"/>
                <a:gd name="T10" fmla="*/ 0 h 728727"/>
                <a:gd name="T11" fmla="*/ 1046100 w 1046100"/>
                <a:gd name="T12" fmla="*/ 728727 h 7287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6100" h="728727">
                  <a:moveTo>
                    <a:pt x="0" y="0"/>
                  </a:moveTo>
                  <a:lnTo>
                    <a:pt x="1046099" y="0"/>
                  </a:lnTo>
                  <a:lnTo>
                    <a:pt x="1046099" y="728726"/>
                  </a:lnTo>
                </a:path>
              </a:pathLst>
            </a:custGeom>
            <a:noFill/>
            <a:ln w="9525" cap="flat" cmpd="sng" algn="ctr">
              <a:solidFill>
                <a:schemeClr val="accent1"/>
              </a:solidFill>
              <a:prstDash val="sysDot"/>
              <a:round/>
              <a:headEnd type="none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14342" name="Rectangle 7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0850" y="873125"/>
            <a:ext cx="8245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tIns="45719" rIns="45719" bIns="45719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pt-BR" altLang="en-US" sz="1800" i="1">
                <a:solidFill>
                  <a:srgbClr val="002060"/>
                </a:solidFill>
                <a:cs typeface="Arial" pitchFamily="34" charset="0"/>
              </a:rPr>
              <a:t>Além dos dados disponíveis, a oferta pode ser </a:t>
            </a:r>
            <a:r>
              <a:rPr lang="pt-BR" altLang="en-US" sz="1800" b="1" i="1">
                <a:solidFill>
                  <a:srgbClr val="002060"/>
                </a:solidFill>
                <a:cs typeface="Arial" pitchFamily="34" charset="0"/>
              </a:rPr>
              <a:t>ainda maior se produtores independentes </a:t>
            </a:r>
            <a:r>
              <a:rPr lang="pt-BR" altLang="en-US" sz="1800" i="1">
                <a:solidFill>
                  <a:srgbClr val="002060"/>
                </a:solidFill>
                <a:cs typeface="Arial" pitchFamily="34" charset="0"/>
              </a:rPr>
              <a:t>conseguirem viabilizar as suas atividades exploratórias</a:t>
            </a:r>
          </a:p>
        </p:txBody>
      </p:sp>
      <p:sp>
        <p:nvSpPr>
          <p:cNvPr id="14343" name="TextBox 4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7338" y="6057900"/>
            <a:ext cx="6661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rIns="45719" anchor="b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algn="l">
              <a:spcBef>
                <a:spcPts val="400"/>
              </a:spcBef>
            </a:pPr>
            <a:endParaRPr lang="pt-BR" altLang="en-US" sz="1000">
              <a:cs typeface="Arial" pitchFamily="34" charset="0"/>
            </a:endParaRPr>
          </a:p>
          <a:p>
            <a:pPr marL="0" lvl="1" algn="l">
              <a:spcBef>
                <a:spcPts val="400"/>
              </a:spcBef>
            </a:pPr>
            <a:endParaRPr lang="pt-BR" altLang="en-US" sz="1000">
              <a:cs typeface="Arial" pitchFamily="34" charset="0"/>
            </a:endParaRPr>
          </a:p>
          <a:p>
            <a:pPr marL="0" lvl="1" algn="l">
              <a:spcBef>
                <a:spcPts val="400"/>
              </a:spcBef>
            </a:pPr>
            <a:r>
              <a:rPr lang="pt-BR" altLang="en-US" sz="1000" i="1">
                <a:cs typeface="Arial" pitchFamily="34" charset="0"/>
              </a:rPr>
              <a:t>Fonte: Gas Energy / +Gás Brasil</a:t>
            </a:r>
          </a:p>
        </p:txBody>
      </p:sp>
      <p:sp>
        <p:nvSpPr>
          <p:cNvPr id="14344" name="Título 1"/>
          <p:cNvSpPr txBox="1">
            <a:spLocks/>
          </p:cNvSpPr>
          <p:nvPr/>
        </p:nvSpPr>
        <p:spPr bwMode="auto">
          <a:xfrm>
            <a:off x="396875" y="188913"/>
            <a:ext cx="8229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ts val="3400"/>
              </a:lnSpc>
            </a:pPr>
            <a:r>
              <a:rPr lang="pt-BR" altLang="en-US" sz="2800" b="1">
                <a:solidFill>
                  <a:srgbClr val="002060"/>
                </a:solidFill>
                <a:latin typeface="Myriad Pro"/>
                <a:ea typeface="MS PGothic" pitchFamily="34" charset="-128"/>
                <a:cs typeface="Arial" pitchFamily="34" charset="0"/>
              </a:rPr>
              <a:t>Potencial brasileiro</a:t>
            </a:r>
          </a:p>
        </p:txBody>
      </p:sp>
      <p:sp>
        <p:nvSpPr>
          <p:cNvPr id="14345" name="TextBox 5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88963" y="2816225"/>
            <a:ext cx="3024187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266700" indent="-1778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533400" indent="-1778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algn="l">
              <a:spcBef>
                <a:spcPct val="50000"/>
              </a:spcBef>
              <a:buSzPct val="65000"/>
              <a:buFont typeface="Wingdings" pitchFamily="2" charset="2"/>
              <a:buChar char="l"/>
            </a:pPr>
            <a:r>
              <a:rPr lang="pt-BR" altLang="en-US" sz="1600" b="1">
                <a:solidFill>
                  <a:srgbClr val="002060"/>
                </a:solidFill>
                <a:cs typeface="Arial" pitchFamily="34" charset="0"/>
              </a:rPr>
              <a:t>O Brasil possui um grade potencial não explorado</a:t>
            </a:r>
          </a:p>
          <a:p>
            <a:pPr lvl="2" algn="l">
              <a:spcBef>
                <a:spcPct val="50000"/>
              </a:spcBef>
              <a:buSzPct val="100000"/>
              <a:buFontTx/>
              <a:buChar char="–"/>
            </a:pPr>
            <a:r>
              <a:rPr lang="pt-BR" altLang="en-US" sz="1600">
                <a:solidFill>
                  <a:srgbClr val="002060"/>
                </a:solidFill>
                <a:cs typeface="Arial" pitchFamily="34" charset="0"/>
              </a:rPr>
              <a:t>Apenas </a:t>
            </a:r>
            <a:r>
              <a:rPr lang="pt-BR" altLang="en-US" sz="1600" b="1">
                <a:solidFill>
                  <a:srgbClr val="002060"/>
                </a:solidFill>
                <a:cs typeface="Arial" pitchFamily="34" charset="0"/>
              </a:rPr>
              <a:t>5% dessas bacias estão concedidas para exploração e produção</a:t>
            </a:r>
            <a:r>
              <a:rPr lang="pt-BR" altLang="en-US" sz="1600">
                <a:solidFill>
                  <a:srgbClr val="002060"/>
                </a:solidFill>
                <a:cs typeface="Arial" pitchFamily="34" charset="0"/>
              </a:rPr>
              <a:t>, sendo que apenas </a:t>
            </a:r>
            <a:r>
              <a:rPr lang="pt-BR" altLang="en-US" sz="1600" b="1">
                <a:solidFill>
                  <a:srgbClr val="002060"/>
                </a:solidFill>
                <a:cs typeface="Arial" pitchFamily="34" charset="0"/>
              </a:rPr>
              <a:t>6% da área</a:t>
            </a:r>
            <a:r>
              <a:rPr lang="pt-BR" altLang="en-US" sz="1600">
                <a:solidFill>
                  <a:srgbClr val="002060"/>
                </a:solidFill>
                <a:cs typeface="Arial" pitchFamily="34" charset="0"/>
              </a:rPr>
              <a:t> concedida está em fase de </a:t>
            </a:r>
            <a:r>
              <a:rPr lang="pt-BR" altLang="en-US" sz="1600" b="1">
                <a:solidFill>
                  <a:srgbClr val="002060"/>
                </a:solidFill>
                <a:cs typeface="Arial" pitchFamily="34" charset="0"/>
              </a:rPr>
              <a:t>desenvolvimento ou produção</a:t>
            </a:r>
          </a:p>
        </p:txBody>
      </p:sp>
    </p:spTree>
    <p:extLst>
      <p:ext uri="{BB962C8B-B14F-4D97-AF65-F5344CB8AC3E}">
        <p14:creationId xmlns:p14="http://schemas.microsoft.com/office/powerpoint/2010/main" val="1394671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288" y="1484313"/>
            <a:ext cx="7993062" cy="4094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pt-BR" sz="2000" dirty="0"/>
              <a:t>Preços mais competitivos implicariam numa ampliação significativa do consumo de gás natural na indústria brasileira.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endParaRPr lang="pt-BR" sz="2000" dirty="0"/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pt-BR" sz="2000" dirty="0"/>
              <a:t>Foi utilizado o modelo GEE-MATRIZ, que permite projetar a matriz energética da indústria para diferentes cenários de competição </a:t>
            </a:r>
            <a:r>
              <a:rPr lang="pt-BR" sz="2000" dirty="0" smtClean="0"/>
              <a:t>inter-energética</a:t>
            </a:r>
            <a:r>
              <a:rPr lang="pt-BR" sz="2000" dirty="0"/>
              <a:t>. Este modelo é baseado no Balanço de Energia Útil – BEU (MME, 2005) e considera os diferenciais de rendimento energético entre as fontes.</a:t>
            </a:r>
          </a:p>
          <a:p>
            <a:pPr algn="just">
              <a:defRPr/>
            </a:pPr>
            <a:endParaRPr lang="pt-BR" sz="2000" dirty="0"/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pt-BR" sz="2000" dirty="0"/>
              <a:t>No cenário de maior competitividade do gás a demanda poderia atingir 109 MMm³/dia, na mesma data. Essa diferença se explica principalmente pela substituição de outras fontes energética pelo gás e pelo consumo adicional associado à cogeração. </a:t>
            </a:r>
          </a:p>
        </p:txBody>
      </p:sp>
      <p:sp>
        <p:nvSpPr>
          <p:cNvPr id="15363" name="Título 1"/>
          <p:cNvSpPr txBox="1">
            <a:spLocks/>
          </p:cNvSpPr>
          <p:nvPr/>
        </p:nvSpPr>
        <p:spPr bwMode="auto">
          <a:xfrm>
            <a:off x="179388" y="188913"/>
            <a:ext cx="88566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ts val="3400"/>
              </a:lnSpc>
            </a:pPr>
            <a:r>
              <a:rPr lang="pt-BR" altLang="en-US" sz="2800" b="1">
                <a:solidFill>
                  <a:srgbClr val="002060"/>
                </a:solidFill>
                <a:latin typeface="Myriad Pro"/>
                <a:ea typeface="MS PGothic" pitchFamily="34" charset="-128"/>
              </a:rPr>
              <a:t>Premissas para a demanda potencial de gás natural pela indústria – setores energo intensivos</a:t>
            </a:r>
          </a:p>
        </p:txBody>
      </p:sp>
      <p:sp>
        <p:nvSpPr>
          <p:cNvPr id="4" name="TextBox 15"/>
          <p:cNvSpPr txBox="1"/>
          <p:nvPr/>
        </p:nvSpPr>
        <p:spPr>
          <a:xfrm>
            <a:off x="684213" y="5949950"/>
            <a:ext cx="1927225" cy="466725"/>
          </a:xfrm>
          <a:prstGeom prst="rect">
            <a:avLst/>
          </a:prstGeom>
          <a:noFill/>
          <a:effectLst/>
        </p:spPr>
        <p:txBody>
          <a:bodyPr lIns="45719" rIns="45719" anchor="b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i="1" kern="0" dirty="0">
                <a:solidFill>
                  <a:sysClr val="windowText" lastClr="000000"/>
                </a:solidFill>
                <a:latin typeface="Myriad Pro" pitchFamily="34" charset="0"/>
                <a:cs typeface="Arial" charset="0"/>
              </a:rPr>
              <a:t>Fonte: +Gas Brasil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i="1" kern="0" dirty="0">
                <a:solidFill>
                  <a:sysClr val="windowText" lastClr="000000"/>
                </a:solidFill>
                <a:latin typeface="Myriad Pro" pitchFamily="34" charset="0"/>
                <a:cs typeface="Arial" charset="0"/>
              </a:rPr>
              <a:t>Elaboração: UFRJ</a:t>
            </a:r>
          </a:p>
        </p:txBody>
      </p:sp>
    </p:spTree>
    <p:extLst>
      <p:ext uri="{BB962C8B-B14F-4D97-AF65-F5344CB8AC3E}">
        <p14:creationId xmlns:p14="http://schemas.microsoft.com/office/powerpoint/2010/main" val="226268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266825"/>
            <a:ext cx="8474075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Título 1"/>
          <p:cNvSpPr txBox="1">
            <a:spLocks/>
          </p:cNvSpPr>
          <p:nvPr/>
        </p:nvSpPr>
        <p:spPr bwMode="auto">
          <a:xfrm>
            <a:off x="9293" y="304800"/>
            <a:ext cx="8915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ts val="3400"/>
              </a:lnSpc>
            </a:pPr>
            <a:r>
              <a:rPr lang="pt-BR" altLang="en-US" sz="2800" b="1" dirty="0">
                <a:solidFill>
                  <a:srgbClr val="002060"/>
                </a:solidFill>
                <a:latin typeface="Myriad Pro"/>
                <a:ea typeface="MS PGothic" pitchFamily="34" charset="-128"/>
              </a:rPr>
              <a:t>Demanda potencial de gás natural pela indústria</a:t>
            </a:r>
          </a:p>
        </p:txBody>
      </p:sp>
      <p:sp>
        <p:nvSpPr>
          <p:cNvPr id="17412" name="Retângulo 3"/>
          <p:cNvSpPr>
            <a:spLocks noChangeArrowheads="1"/>
          </p:cNvSpPr>
          <p:nvPr/>
        </p:nvSpPr>
        <p:spPr bwMode="auto">
          <a:xfrm>
            <a:off x="296863" y="5688013"/>
            <a:ext cx="78755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pt-BR" altLang="en-US" sz="1100"/>
              <a:t>Fonte: Gas Energy e UFRJ / +Gas Brasil</a:t>
            </a:r>
          </a:p>
        </p:txBody>
      </p:sp>
    </p:spTree>
    <p:extLst>
      <p:ext uri="{BB962C8B-B14F-4D97-AF65-F5344CB8AC3E}">
        <p14:creationId xmlns:p14="http://schemas.microsoft.com/office/powerpoint/2010/main" val="347886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 txBox="1">
            <a:spLocks/>
          </p:cNvSpPr>
          <p:nvPr/>
        </p:nvSpPr>
        <p:spPr bwMode="auto">
          <a:xfrm>
            <a:off x="107950" y="777875"/>
            <a:ext cx="916622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pt-BR" altLang="en-US" sz="1800" b="1">
                <a:solidFill>
                  <a:srgbClr val="1A4871"/>
                </a:solidFill>
                <a:latin typeface="Myriad Pro"/>
                <a:ea typeface="MS PGothic" pitchFamily="34" charset="-128"/>
              </a:rPr>
              <a:t>Indústrias energo-intensivas em diferentes cenários de competitividade do GN </a:t>
            </a:r>
          </a:p>
          <a:p>
            <a:endParaRPr lang="pt-BR" altLang="en-US" sz="1400" b="1">
              <a:solidFill>
                <a:srgbClr val="1A4871"/>
              </a:solidFill>
              <a:latin typeface="Myriad Pro"/>
              <a:ea typeface="MS PGothic" pitchFamily="34" charset="-128"/>
            </a:endParaRPr>
          </a:p>
          <a:p>
            <a:r>
              <a:rPr lang="pt-BR" altLang="en-US" sz="1400" b="1">
                <a:solidFill>
                  <a:srgbClr val="1A4871"/>
                </a:solidFill>
                <a:latin typeface="Myriad Pro"/>
                <a:ea typeface="MS PGothic" pitchFamily="34" charset="-128"/>
              </a:rPr>
              <a:t>(Siderurgia, Pelotização de minério de ferro, Alumínio, Química, Cerâmica, Vidro, Papel e Celulose)</a:t>
            </a:r>
          </a:p>
          <a:p>
            <a:endParaRPr lang="pt-BR" altLang="en-US" sz="1800" b="1">
              <a:solidFill>
                <a:srgbClr val="00B050"/>
              </a:solidFill>
              <a:latin typeface="Myriad Pro"/>
              <a:ea typeface="MS PGothic" pitchFamily="34" charset="-128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700213"/>
            <a:ext cx="7559675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Retângulo 16"/>
          <p:cNvSpPr>
            <a:spLocks noChangeArrowheads="1"/>
          </p:cNvSpPr>
          <p:nvPr/>
        </p:nvSpPr>
        <p:spPr bwMode="auto">
          <a:xfrm>
            <a:off x="296863" y="5589588"/>
            <a:ext cx="78755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pt-BR" altLang="en-US" sz="1100"/>
              <a:t>Fonte: UFRJ / +Gas Brasil</a:t>
            </a:r>
          </a:p>
        </p:txBody>
      </p:sp>
      <p:sp>
        <p:nvSpPr>
          <p:cNvPr id="16389" name="Título 1"/>
          <p:cNvSpPr txBox="1">
            <a:spLocks/>
          </p:cNvSpPr>
          <p:nvPr/>
        </p:nvSpPr>
        <p:spPr bwMode="auto">
          <a:xfrm>
            <a:off x="0" y="188913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ts val="3400"/>
              </a:lnSpc>
            </a:pPr>
            <a:r>
              <a:rPr lang="pt-BR" altLang="en-US" sz="2800" b="1">
                <a:solidFill>
                  <a:srgbClr val="002060"/>
                </a:solidFill>
                <a:latin typeface="Myriad Pro"/>
                <a:ea typeface="MS PGothic" pitchFamily="34" charset="-128"/>
              </a:rPr>
              <a:t>Projeção da Demanda </a:t>
            </a:r>
          </a:p>
        </p:txBody>
      </p:sp>
    </p:spTree>
    <p:extLst>
      <p:ext uri="{BB962C8B-B14F-4D97-AF65-F5344CB8AC3E}">
        <p14:creationId xmlns:p14="http://schemas.microsoft.com/office/powerpoint/2010/main" val="143745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en-US" sz="2800" smtClean="0">
                <a:latin typeface="Myriad Pro"/>
              </a:rPr>
              <a:t>Produ</a:t>
            </a:r>
            <a:r>
              <a:rPr lang="pt-BR" altLang="en-US" sz="2800" smtClean="0"/>
              <a:t>ç</a:t>
            </a:r>
            <a:r>
              <a:rPr lang="pt-BR" altLang="en-US" sz="2800" smtClean="0">
                <a:latin typeface="Myriad Pro"/>
              </a:rPr>
              <a:t>ão de Alumina</a:t>
            </a:r>
            <a:endParaRPr lang="en-US" altLang="en-US" sz="2800" smtClean="0">
              <a:latin typeface="Myriad Pro"/>
            </a:endParaRPr>
          </a:p>
        </p:txBody>
      </p:sp>
      <p:graphicFrame>
        <p:nvGraphicFramePr>
          <p:cNvPr id="2662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345608"/>
              </p:ext>
            </p:extLst>
          </p:nvPr>
        </p:nvGraphicFramePr>
        <p:xfrm>
          <a:off x="1547664" y="1196752"/>
          <a:ext cx="6793607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Acrobat Document" r:id="rId3" imgW="6858000" imgH="5143500" progId="AcroExch.Document.7">
                  <p:embed/>
                </p:oleObj>
              </mc:Choice>
              <mc:Fallback>
                <p:oleObj name="Acrobat Document" r:id="rId3" imgW="6858000" imgH="51435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196752"/>
                        <a:ext cx="6793607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090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eaLnBrk="1" fontAlgn="auto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lang="pt-BR" altLang="en-US" sz="2800" kern="1200" dirty="0" smtClean="0">
                <a:solidFill>
                  <a:srgbClr val="002060"/>
                </a:solidFill>
                <a:latin typeface="Myriad Pro"/>
                <a:ea typeface="MS PGothic" pitchFamily="34" charset="-128"/>
              </a:rPr>
              <a:t>Desenvolvimento da Alumina Brasileira &amp; Gás Natural Competitivo</a:t>
            </a:r>
            <a:endParaRPr lang="pt-BR" altLang="en-US" sz="2800" kern="1200" dirty="0">
              <a:solidFill>
                <a:srgbClr val="002060"/>
              </a:solidFill>
              <a:latin typeface="Myriad Pro"/>
              <a:ea typeface="MS PGothic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en-US" sz="1800" dirty="0"/>
              <a:t>O Brasil é o único país do mundo que reúne, ao mesmo tempo, todos os requisitos para atração de investimentos da industria de alumínio: bauxita abundante e de qualidade, infra-estrutura existente, logística favorável , energia elétrica renovável e competitiva, e mercado relevante, em expansão</a:t>
            </a:r>
            <a:r>
              <a:rPr lang="pt-BR" altLang="en-US" sz="1800" dirty="0" smtClean="0"/>
              <a:t>.</a:t>
            </a:r>
            <a:endParaRPr lang="pt-BR" altLang="en-US" sz="1800" b="1" dirty="0"/>
          </a:p>
          <a:p>
            <a:pPr algn="just"/>
            <a:r>
              <a:rPr lang="pt-BR" altLang="en-US" sz="1800" dirty="0"/>
              <a:t>Dono da terceira maior reserva de bauxita do mundo, com 2,7 bilhões de toneladas, o Brasil é hoje o segundo maior produtor do minério, com 25,4 milhões de tons produzidas em 2007.</a:t>
            </a:r>
          </a:p>
          <a:p>
            <a:pPr algn="just"/>
            <a:r>
              <a:rPr lang="pt-BR" altLang="en-US" sz="1800" dirty="0"/>
              <a:t>Graças à bauxita abundante e de qualidade, o Brasil é o quarto maior produtor mundial de alumina, atrás apenas da Austrália, China e Estados Unidos.</a:t>
            </a:r>
          </a:p>
          <a:p>
            <a:pPr algn="just"/>
            <a:r>
              <a:rPr lang="pt-BR" altLang="en-US" sz="1800" dirty="0"/>
              <a:t>A produção de alumina foi de 7,1 milhões de tons em 2007, e o Norte do Brasil oferece enorme potencial para expansão da capacidade hoje instalada, com transporte hidroviário competitivo.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9891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pal4.wCEelJ38EoFkBb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HbJq420iWFPa98Mory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keCwxxaESMBd391eP70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0wuCPPoTEO2xIshhKtT6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ZLAvlDdb0ys37KRQrPuk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CfFMkOIQ0WVTbCgDgGED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vFK.ZOGlE6Bx8LU8_xvP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uErtugck2.bTJEWwhLZ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9Xvdz5l0Wad7cz.hPZ8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6wChfmf4UmigTFy3qica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Hug1BV0EE.dfLrixIC5O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yZbBJhI0iLd5e8Neh8w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Bg1T3LD0yBhCYA_aSAY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JOLeQ0sEuOnz59AKUpf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thPAexIUmf2mePkiYdH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DxVA_hVEkKnEKwKyHYS4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8iHzaeiqkGiJaa9fcm13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8bMr.w70KFoZus_xc0p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Uend0AHEmugcySeLp8W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9Y3fa8GX0e3mkCSEhoBJ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bbvrJFgMUKkpS7JzvwTu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48vHBmXlE6MYARZhFAkD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dy.jCrQE.UhXByo_BW5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gMFfe90dECOc0cgEAxSF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4SB7K88nEejC3oHezwTN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j2INugoIE6tj7VhIwtUv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VBv2Y.7UEu4F1RZhaNI_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F5x5f20aweyhkzt3Jp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tuaGpekRUGgBp3ruCWsy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LCjQYrzmUuhkE3pTwc5j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7uP0grLCEqgjqbWZt.W7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fyFl1wRUKB0t3G.VLPR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c2HaZcREunNCk7wcxOJ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r241MYQ0GLQzye907Bz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EqcmnTAkSBG.EEcnx.h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NaR6hlkyK03PB62q5A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WgSQxAm0.IzyuYOzR8i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uLDOPIoDEKWvU6m.jCZ3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3erin1wkESJ6hxOW6Kk2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th6ZDNYr0OtkUYb2ROCF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IFDQGATkEKvUO4TZoLu6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AHXkbzoEm_oTNEV_2Bo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NQB01yKEGDOfkvrvIlC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9oP93gulEi9ww.poqKUB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aHLFGH9kqrqXdKYVY8a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9oP93gulEi9ww.poqKUB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aHLFGH9kqrqXdKYVY8a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9oP93gulEi9ww.poqKUB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AHXkbzoEm_oTNEV_2Bo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h7dPH9FkisrA8jbRc51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9oP93gulEi9ww.poqKUB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tyEziO7EilTfYIgRIXF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nkll3o8k23X3_KnnE2B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7kO8Rq8Hke5om4E2xNjy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SvnG_nzUi.NL4HAYYgj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THBNZV1UqiHkAeqe8vZ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5jbxOQrwkaMg2K551Vszw"/>
</p:tagLst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oncurso">
  <a:themeElements>
    <a:clrScheme name="4_Concurso 1">
      <a:dk1>
        <a:srgbClr val="000000"/>
      </a:dk1>
      <a:lt1>
        <a:srgbClr val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FFFFFF"/>
      </a:accent3>
      <a:accent4>
        <a:srgbClr val="000000"/>
      </a:accent4>
      <a:accent5>
        <a:srgbClr val="BACDD4"/>
      </a:accent5>
      <a:accent6>
        <a:srgbClr val="B99E08"/>
      </a:accent6>
      <a:hlink>
        <a:srgbClr val="00C8C3"/>
      </a:hlink>
      <a:folHlink>
        <a:srgbClr val="A116E0"/>
      </a:folHlink>
    </a:clrScheme>
    <a:fontScheme name="4_Concurs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4_Concurso 1">
        <a:dk1>
          <a:srgbClr val="000000"/>
        </a:dk1>
        <a:lt1>
          <a:srgbClr val="FFFFFF"/>
        </a:lt1>
        <a:dk2>
          <a:srgbClr val="3B3B3B"/>
        </a:dk2>
        <a:lt2>
          <a:srgbClr val="D4D2D0"/>
        </a:lt2>
        <a:accent1>
          <a:srgbClr val="6EA0B0"/>
        </a:accent1>
        <a:accent2>
          <a:srgbClr val="CCAF0A"/>
        </a:accent2>
        <a:accent3>
          <a:srgbClr val="FFFFFF"/>
        </a:accent3>
        <a:accent4>
          <a:srgbClr val="000000"/>
        </a:accent4>
        <a:accent5>
          <a:srgbClr val="BACDD4"/>
        </a:accent5>
        <a:accent6>
          <a:srgbClr val="B99E08"/>
        </a:accent6>
        <a:hlink>
          <a:srgbClr val="00C8C3"/>
        </a:hlink>
        <a:folHlink>
          <a:srgbClr val="A116E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680</Words>
  <Application>Microsoft Office PowerPoint</Application>
  <PresentationFormat>Apresentação na tela (4:3)</PresentationFormat>
  <Paragraphs>61</Paragraphs>
  <Slides>12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Design padrão</vt:lpstr>
      <vt:lpstr>4_Concurso</vt:lpstr>
      <vt:lpstr>think-cell Slide</vt:lpstr>
      <vt:lpstr>Acrobat Document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Produção de Alumina</vt:lpstr>
      <vt:lpstr>Desenvolvimento da Alumina Brasileira &amp; Gás Natural Competitivo</vt:lpstr>
      <vt:lpstr>Importancia do GN competitivo para a industria primária do aluminio</vt:lpstr>
      <vt:lpstr>Apresentação do PowerPoint</vt:lpstr>
      <vt:lpstr>Apresentação do PowerPoint</vt:lpstr>
    </vt:vector>
  </TitlesOfParts>
  <Company>Rio Tinto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Spalding, Eduardo (RTA - Contractor)</dc:creator>
  <cp:lastModifiedBy>Ricardo de Azambuja Pinto</cp:lastModifiedBy>
  <cp:revision>6</cp:revision>
  <cp:lastPrinted>2013-09-23T20:27:43Z</cp:lastPrinted>
  <dcterms:created xsi:type="dcterms:W3CDTF">2013-09-21T11:48:46Z</dcterms:created>
  <dcterms:modified xsi:type="dcterms:W3CDTF">2013-09-23T20:31:42Z</dcterms:modified>
</cp:coreProperties>
</file>