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6"/>
  </p:notesMasterIdLst>
  <p:sldIdLst>
    <p:sldId id="316" r:id="rId5"/>
    <p:sldId id="5015" r:id="rId6"/>
    <p:sldId id="1568" r:id="rId7"/>
    <p:sldId id="5084" r:id="rId8"/>
    <p:sldId id="5044" r:id="rId9"/>
    <p:sldId id="3506" r:id="rId10"/>
    <p:sldId id="318" r:id="rId11"/>
    <p:sldId id="319" r:id="rId12"/>
    <p:sldId id="5079" r:id="rId13"/>
    <p:sldId id="320" r:id="rId14"/>
    <p:sldId id="5021" r:id="rId15"/>
  </p:sldIdLst>
  <p:sldSz cx="9144000" cy="5143500" type="screen16x9"/>
  <p:notesSz cx="7099300" cy="10234613"/>
  <p:defaultTextStyle>
    <a:defPPr>
      <a:defRPr lang="pt-B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425"/>
    <a:srgbClr val="44546A"/>
    <a:srgbClr val="156AAA"/>
    <a:srgbClr val="E2F0D9"/>
    <a:srgbClr val="385723"/>
    <a:srgbClr val="ED7D31"/>
    <a:srgbClr val="00A050"/>
    <a:srgbClr val="675C53"/>
    <a:srgbClr val="121212"/>
    <a:srgbClr val="008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5441" autoAdjust="0"/>
  </p:normalViewPr>
  <p:slideViewPr>
    <p:cSldViewPr snapToGrid="0">
      <p:cViewPr varScale="1">
        <p:scale>
          <a:sx n="153" d="100"/>
          <a:sy n="153" d="100"/>
        </p:scale>
        <p:origin x="168" y="144"/>
      </p:cViewPr>
      <p:guideLst>
        <p:guide orient="horz" pos="125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DVA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solidFill>
                  <a:srgbClr val="0070C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DD-4FE8-829A-1C9FFB1E5B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DD-4FE8-829A-1C9FFB1E5B8F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DD-4FE8-829A-1C9FFB1E5B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DD-4FE8-829A-1C9FFB1E5B8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ADD-4FE8-829A-1C9FFB1E5B8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ADD-4FE8-829A-1C9FFB1E5B8F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80E7475A-7D33-C940-B727-544025A80CB6}" type="PERCENTAGE">
                      <a:rPr lang="en-US" sz="1800" b="1" i="0" u="none" strike="noStrike" kern="1200" baseline="0">
                        <a:solidFill>
                          <a:srgbClr val="002E63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rPr>
                      <a:pPr/>
                      <a:t>[PORCENTAGEM]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ADD-4FE8-829A-1C9FFB1E5B8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ADD-4FE8-829A-1C9FFB1E5B8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fld id="{89D0CF38-D7CD-4465-A75C-E4D90D68BC74}" type="PERCENTAGE">
                      <a:rPr lang="en-US" smtClean="0"/>
                      <a:pPr/>
                      <a:t>[PORCENTAGEM]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ADD-4FE8-829A-1C9FFB1E5B8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800" b="1" i="0" u="none" strike="noStrike" kern="1200" baseline="0">
                    <a:solidFill>
                      <a:srgbClr val="002E63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4"/>
                <c:pt idx="0">
                  <c:v>ICMS</c:v>
                </c:pt>
                <c:pt idx="1">
                  <c:v>Royalties e participação especial</c:v>
                </c:pt>
                <c:pt idx="2">
                  <c:v>PIS/Cofins</c:v>
                </c:pt>
                <c:pt idx="3">
                  <c:v>Outros impostos e contribuições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 formatCode="#,##0">
                  <c:v>46.153999999999996</c:v>
                </c:pt>
                <c:pt idx="1">
                  <c:v>32.406000000000006</c:v>
                </c:pt>
                <c:pt idx="2">
                  <c:v>8.8379999999999992</c:v>
                </c:pt>
                <c:pt idx="3">
                  <c:v>10.802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ADD-4FE8-829A-1C9FFB1E5B8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lang="en-US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917" cy="51337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0725" y="0"/>
            <a:ext cx="3076917" cy="51337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A89D6DBA-F569-49E5-B29F-22A0B0A0980F}" type="datetimeFigureOut">
              <a:rPr lang="pt-BR" smtClean="0"/>
              <a:t>13/10/2021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06" tIns="47453" rIns="94906" bIns="47453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925409"/>
            <a:ext cx="5679440" cy="4029878"/>
          </a:xfrm>
          <a:prstGeom prst="rect">
            <a:avLst/>
          </a:prstGeom>
        </p:spPr>
        <p:txBody>
          <a:bodyPr vert="horz" lIns="94906" tIns="47453" rIns="94906" bIns="47453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243"/>
            <a:ext cx="3076917" cy="513370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0725" y="9721243"/>
            <a:ext cx="3076917" cy="513370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781CE94C-1BD2-462F-85F1-4E30A34ECA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505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/>
              <a:t>Plataforma P-75 como símbolo de projetos nos quais a empresa irá concentrar seus investimentos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E94C-1BD2-462F-85F1-4E30A34ECA6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29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 pagamento de tributos é apurado pelo regime de caixa enquanto o valor adicionado é pelo regime de competência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5A732B-312C-4A43-BB30-88BC5C06894A}" type="slidenum">
              <a:rPr kumimoji="0" lang="pt-BR" sz="1200" b="0" i="0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05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Origem das Imagens:</a:t>
            </a:r>
            <a:br>
              <a:rPr lang="pt-BR" dirty="0"/>
            </a:br>
            <a:r>
              <a:rPr lang="pt-BR" dirty="0"/>
              <a:t>Posto de Gasolina BR Rio de Janeiro: https://oglobo.globo.com/economia/critica-de-bolsonaro-icms-dos-combustiveis-foi-gota-dagua-para-governadores-1-24230176</a:t>
            </a:r>
          </a:p>
          <a:p>
            <a:r>
              <a:rPr lang="pt-BR" dirty="0"/>
              <a:t>Refinaria Esquerda: https://clickpetroleoegas.com.br/vendas-de-refinarias-da-petrobras-podem-atrasar-em-consequencia-do-risco-de-interferencia-nos-precos-dos-combustiveis/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B6919-25AF-4149-9529-7879B7A3E03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862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46A4-7552-487A-A09B-5FFED91AFE67}" type="datetime1">
              <a:rPr lang="pt-BR" smtClean="0"/>
              <a:t>13/10/2021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49BB-1578-4D4A-955F-3534627668E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986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B05F-7E13-4157-931A-2A4D1C299400}" type="datetime1">
              <a:rPr lang="pt-BR" smtClean="0"/>
              <a:t>13/10/2021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49BB-1578-4D4A-955F-3534627668E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197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EADD-5B69-4B8C-940C-8620CE73EDA2}" type="datetime1">
              <a:rPr lang="pt-BR" smtClean="0"/>
              <a:t>13/10/2021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49BB-1578-4D4A-955F-3534627668E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7375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995"/>
            <a:ext cx="9144000" cy="1017880"/>
          </a:xfrm>
        </p:spPr>
        <p:txBody>
          <a:bodyPr lIns="360000" tIns="360000" rIns="360000" bIns="360000" anchor="t">
            <a:spAutoFit/>
          </a:bodyPr>
          <a:lstStyle>
            <a:lvl1pPr>
              <a:defRPr sz="2100" b="1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5" name="Retângulo Arredondado 4"/>
          <p:cNvSpPr/>
          <p:nvPr userDrawn="1"/>
        </p:nvSpPr>
        <p:spPr>
          <a:xfrm>
            <a:off x="1197000" y="1451479"/>
            <a:ext cx="6750000" cy="3263396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13" dirty="0"/>
          </a:p>
        </p:txBody>
      </p:sp>
      <p:sp>
        <p:nvSpPr>
          <p:cNvPr id="12" name="Espaço Reservado para Gráfico 11"/>
          <p:cNvSpPr>
            <a:spLocks noGrp="1"/>
          </p:cNvSpPr>
          <p:nvPr>
            <p:ph type="chart" sz="quarter" idx="10"/>
          </p:nvPr>
        </p:nvSpPr>
        <p:spPr>
          <a:xfrm>
            <a:off x="1467000" y="1779409"/>
            <a:ext cx="6210000" cy="2781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endParaRPr lang="pt-BR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2" hasCustomPrompt="1"/>
          </p:nvPr>
        </p:nvSpPr>
        <p:spPr>
          <a:xfrm>
            <a:off x="1792649" y="1275049"/>
            <a:ext cx="1114601" cy="279307"/>
          </a:xfrm>
          <a:solidFill>
            <a:schemeClr val="bg1"/>
          </a:solidFill>
        </p:spPr>
        <p:txBody>
          <a:bodyPr wrap="none">
            <a:spAutoFit/>
          </a:bodyPr>
          <a:lstStyle>
            <a:lvl1pPr marL="0" indent="0" algn="l">
              <a:buNone/>
              <a:defRPr sz="1350" i="1">
                <a:solidFill>
                  <a:schemeClr val="accent5"/>
                </a:solidFill>
              </a:defRPr>
            </a:lvl1pPr>
          </a:lstStyle>
          <a:p>
            <a:pPr lvl="0"/>
            <a:r>
              <a:rPr lang="pt-BR" dirty="0"/>
              <a:t>Título gráfico</a:t>
            </a:r>
          </a:p>
        </p:txBody>
      </p:sp>
      <p:sp>
        <p:nvSpPr>
          <p:cNvPr id="18" name="Espaço Reservado para Imagem 17"/>
          <p:cNvSpPr>
            <a:spLocks noGrp="1"/>
          </p:cNvSpPr>
          <p:nvPr>
            <p:ph type="pic" sz="quarter" idx="14" hasCustomPrompt="1"/>
          </p:nvPr>
        </p:nvSpPr>
        <p:spPr>
          <a:xfrm>
            <a:off x="1383655" y="1200662"/>
            <a:ext cx="459000" cy="405000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ICO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5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96F9C02-7183-49B9-A8AD-C51207C94AE9}" type="datetime1">
              <a:rPr lang="pt-BR" smtClean="0"/>
              <a:t>13/10/2021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C80BC96-7230-4E0B-ABB7-7FD14D5F72B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931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-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838" y="193652"/>
            <a:ext cx="1488850" cy="43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6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D169-75F0-4FBE-8E65-4A20FBA76583}" type="datetime1">
              <a:rPr lang="pt-BR" smtClean="0"/>
              <a:t>13/10/2021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49BB-1578-4D4A-955F-3534627668E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6571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12EA-B8E3-447F-886F-E3F8114F6E33}" type="datetime1">
              <a:rPr lang="pt-BR" smtClean="0"/>
              <a:t>13/10/2021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49BB-1578-4D4A-955F-3534627668E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777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6F6A-5BED-4C1D-A9B1-6E6A6690212F}" type="datetime1">
              <a:rPr lang="pt-BR" smtClean="0"/>
              <a:t>13/10/2021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49BB-1578-4D4A-955F-3534627668E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730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6663-E29E-46C7-B537-85C88DFF18C0}" type="datetime1">
              <a:rPr lang="pt-BR" smtClean="0"/>
              <a:t>13/10/2021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49BB-1578-4D4A-955F-3534627668E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440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49B1-4DBE-4ED3-ADB1-F05DE1DE6713}" type="datetime1">
              <a:rPr lang="pt-BR" smtClean="0"/>
              <a:t>13/10/2021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49BB-1578-4D4A-955F-3534627668E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531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E6AD-BBCC-4629-B121-86FE4390B14C}" type="datetime1">
              <a:rPr lang="pt-BR" smtClean="0"/>
              <a:t>13/10/2021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49BB-1578-4D4A-955F-3534627668E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466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48CF-3834-43D6-ADB5-BDC59E4DF4CF}" type="datetime1">
              <a:rPr lang="pt-BR" smtClean="0"/>
              <a:t>13/10/2021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49BB-1578-4D4A-955F-3534627668E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8141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7C1-C63C-494A-8C07-776AA7AA46AF}" type="datetime1">
              <a:rPr lang="pt-BR" smtClean="0"/>
              <a:t>13/10/2021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49BB-1578-4D4A-955F-3534627668E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921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BA1A1-C4AD-41F7-B14D-7D9578CDEEA5}" type="datetime1">
              <a:rPr lang="pt-BR" smtClean="0"/>
              <a:t>13/10/2021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949BB-1578-4D4A-955F-3534627668E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290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emf"/><Relationship Id="rId5" Type="http://schemas.openxmlformats.org/officeDocument/2006/relationships/package" Target="../embeddings/Planilha_do_Microsoft_Excel4.xlsx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1.xml"/><Relationship Id="rId7" Type="http://schemas.openxmlformats.org/officeDocument/2006/relationships/image" Target="../media/image5.emf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package" Target="../embeddings/Planilha_do_Microsoft_Excel2.xlsx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package" Target="../embeddings/Planilha_do_Microsoft_Excel3.xlsx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58" b="2862"/>
          <a:stretch/>
        </p:blipFill>
        <p:spPr>
          <a:xfrm>
            <a:off x="2961352" y="-1"/>
            <a:ext cx="6182648" cy="514350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784121" y="1079282"/>
            <a:ext cx="5143500" cy="29849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257195A6-7F69-4BCC-8229-3F931986C5D4}"/>
              </a:ext>
            </a:extLst>
          </p:cNvPr>
          <p:cNvSpPr txBox="1">
            <a:spLocks/>
          </p:cNvSpPr>
          <p:nvPr/>
        </p:nvSpPr>
        <p:spPr>
          <a:xfrm>
            <a:off x="142870" y="1680882"/>
            <a:ext cx="3819529" cy="179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i="1" dirty="0">
                <a:solidFill>
                  <a:srgbClr val="008542"/>
                </a:solidFill>
                <a:latin typeface="Trebuchet MS" panose="020B0603020202020204" pitchFamily="34" charset="0"/>
              </a:rPr>
              <a:t>PREÇOS DOS COMBUSTÍVEIS</a:t>
            </a:r>
          </a:p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FDC82F"/>
                </a:solidFill>
                <a:latin typeface="Trebuchet MS" panose="020B0603020202020204" pitchFamily="34" charset="0"/>
              </a:rPr>
              <a:t>—</a:t>
            </a:r>
            <a:endParaRPr lang="pt-BR" sz="2800" dirty="0">
              <a:latin typeface="Trebuchet MS" panose="020B0603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0" y="377167"/>
            <a:ext cx="1287968" cy="375109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257195A6-7F69-4BCC-8229-3F931986C5D4}"/>
              </a:ext>
            </a:extLst>
          </p:cNvPr>
          <p:cNvSpPr txBox="1">
            <a:spLocks/>
          </p:cNvSpPr>
          <p:nvPr/>
        </p:nvSpPr>
        <p:spPr>
          <a:xfrm>
            <a:off x="142870" y="4344650"/>
            <a:ext cx="1887949" cy="583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200" i="1" dirty="0">
                <a:solidFill>
                  <a:srgbClr val="675C53"/>
                </a:solidFill>
                <a:latin typeface="Trebuchet MS" panose="020B0603020202020204" pitchFamily="34" charset="0"/>
              </a:rPr>
              <a:t>13 de outubro de 2021</a:t>
            </a:r>
            <a:endParaRPr lang="pt-BR" sz="1800" i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20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2B0C633-B12D-4555-8F8A-BDBE205B8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86" y="1438608"/>
            <a:ext cx="2038350" cy="2771775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xmlns="" id="{FE57A2A8-5788-4C31-B5F8-AA1BB1798B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219" b="54303"/>
          <a:stretch/>
        </p:blipFill>
        <p:spPr>
          <a:xfrm>
            <a:off x="824102" y="2363973"/>
            <a:ext cx="2038350" cy="595312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B1EA4D5-E9DF-4238-BC92-C6582EE4E1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161" b="45419"/>
          <a:stretch/>
        </p:blipFill>
        <p:spPr>
          <a:xfrm>
            <a:off x="824102" y="2104988"/>
            <a:ext cx="2038161" cy="209587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8CD33774-E670-406A-9DAF-76931357B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1" y="17965"/>
            <a:ext cx="88086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800" b="1" kern="0" dirty="0">
                <a:solidFill>
                  <a:srgbClr val="208425"/>
                </a:solidFill>
                <a:latin typeface="Trebuchet MS" pitchFamily="34" charset="0"/>
              </a:rPr>
              <a:t>COMPOSIÇÃO DOS PREÇOS AO CONSUMIDOR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800" b="1" kern="0" dirty="0">
                <a:solidFill>
                  <a:srgbClr val="FDC82F"/>
                </a:solidFill>
                <a:latin typeface="Trebuchet MS" pitchFamily="34" charset="0"/>
              </a:rPr>
              <a:t>—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F0D772FB-FE6F-40BA-BEF9-16601932883A}"/>
              </a:ext>
            </a:extLst>
          </p:cNvPr>
          <p:cNvSpPr txBox="1"/>
          <p:nvPr/>
        </p:nvSpPr>
        <p:spPr>
          <a:xfrm>
            <a:off x="980257" y="674270"/>
            <a:ext cx="1836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000" b="1">
                <a:solidFill>
                  <a:srgbClr val="004165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sz="1600" i="1" dirty="0">
                <a:solidFill>
                  <a:srgbClr val="675C53"/>
                </a:solidFill>
              </a:rPr>
              <a:t>Gás de Cozinha</a:t>
            </a:r>
          </a:p>
          <a:p>
            <a:r>
              <a:rPr lang="pt-BR" sz="1600" i="1" dirty="0">
                <a:solidFill>
                  <a:srgbClr val="675C53"/>
                </a:solidFill>
              </a:rPr>
              <a:t>(GLP P-13)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A55CE469-CF27-44BE-8805-824F8D500754}"/>
              </a:ext>
            </a:extLst>
          </p:cNvPr>
          <p:cNvSpPr txBox="1"/>
          <p:nvPr/>
        </p:nvSpPr>
        <p:spPr>
          <a:xfrm>
            <a:off x="395895" y="4388659"/>
            <a:ext cx="8895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pt-BR" sz="1000" i="1" dirty="0">
                <a:solidFill>
                  <a:srgbClr val="675C53"/>
                </a:solidFill>
                <a:latin typeface="Trebuchet MS" panose="020B0603020202020204" pitchFamily="34" charset="0"/>
              </a:rPr>
              <a:t>Período da coleta de Período da coleta de  03/10/2021 a 09/10/2021.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000" i="1" dirty="0">
                <a:solidFill>
                  <a:srgbClr val="675C53"/>
                </a:solidFill>
                <a:latin typeface="Trebuchet MS" panose="020B0603020202020204" pitchFamily="34" charset="0"/>
              </a:rPr>
              <a:t>Média das 27 unidades federativas.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000" i="1" dirty="0">
                <a:solidFill>
                  <a:srgbClr val="675C53"/>
                </a:solidFill>
                <a:latin typeface="Trebuchet MS" panose="020B0603020202020204" pitchFamily="34" charset="0"/>
              </a:rPr>
              <a:t>Tributos federais incidentes GLP: R$ 0,00/kg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000" i="1" dirty="0">
                <a:solidFill>
                  <a:srgbClr val="675C53"/>
                </a:solidFill>
                <a:latin typeface="Trebuchet MS" panose="020B0603020202020204" pitchFamily="34" charset="0"/>
              </a:rPr>
              <a:t>Elaboração a partir de dados da ANP.</a:t>
            </a:r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xmlns="" id="{0ECD190B-A3A7-4D7F-B912-DE62635EBE7A}"/>
              </a:ext>
            </a:extLst>
          </p:cNvPr>
          <p:cNvGrpSpPr/>
          <p:nvPr/>
        </p:nvGrpSpPr>
        <p:grpSpPr>
          <a:xfrm>
            <a:off x="1441917" y="4171078"/>
            <a:ext cx="1856218" cy="261610"/>
            <a:chOff x="820206" y="5731569"/>
            <a:chExt cx="2474957" cy="348814"/>
          </a:xfrm>
        </p:grpSpPr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xmlns="" id="{ECF2419F-0CD5-4BC0-9D2A-27FD79CF6B5C}"/>
                </a:ext>
              </a:extLst>
            </p:cNvPr>
            <p:cNvSpPr txBox="1"/>
            <p:nvPr/>
          </p:nvSpPr>
          <p:spPr>
            <a:xfrm>
              <a:off x="1004991" y="5731569"/>
              <a:ext cx="2290172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>
                  <a:solidFill>
                    <a:srgbClr val="675C53"/>
                  </a:solidFill>
                  <a:latin typeface="Trebuchet MS" panose="020B0603020202020204" pitchFamily="34" charset="0"/>
                </a:rPr>
                <a:t>Distribuição e Revenda</a:t>
              </a:r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xmlns="" id="{36E01DCB-9395-483F-A19F-720CB45FA9B6}"/>
                </a:ext>
              </a:extLst>
            </p:cNvPr>
            <p:cNvSpPr/>
            <p:nvPr/>
          </p:nvSpPr>
          <p:spPr>
            <a:xfrm>
              <a:off x="820206" y="5809209"/>
              <a:ext cx="184247" cy="184247"/>
            </a:xfrm>
            <a:prstGeom prst="rect">
              <a:avLst/>
            </a:prstGeom>
            <a:solidFill>
              <a:srgbClr val="FDC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50" dirty="0">
                <a:solidFill>
                  <a:srgbClr val="675C53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xmlns="" id="{0DEB3252-4B99-42E5-BBCD-766C84916D36}"/>
              </a:ext>
            </a:extLst>
          </p:cNvPr>
          <p:cNvGrpSpPr/>
          <p:nvPr/>
        </p:nvGrpSpPr>
        <p:grpSpPr>
          <a:xfrm>
            <a:off x="500934" y="4171078"/>
            <a:ext cx="1243332" cy="261610"/>
            <a:chOff x="3718294" y="5731569"/>
            <a:chExt cx="1657775" cy="348814"/>
          </a:xfrm>
        </p:grpSpPr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xmlns="" id="{CBAE9A87-C9E6-43C4-B8BD-8083B7F161B3}"/>
                </a:ext>
              </a:extLst>
            </p:cNvPr>
            <p:cNvSpPr txBox="1"/>
            <p:nvPr/>
          </p:nvSpPr>
          <p:spPr>
            <a:xfrm>
              <a:off x="3889595" y="5731569"/>
              <a:ext cx="1486474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defRPr sz="1400">
                  <a:latin typeface="Trebuchet MS" panose="020B0603020202020204" pitchFamily="34" charset="0"/>
                </a:defRPr>
              </a:lvl1pPr>
            </a:lstStyle>
            <a:p>
              <a:r>
                <a:rPr lang="pt-BR" sz="1050" dirty="0">
                  <a:solidFill>
                    <a:srgbClr val="675C53"/>
                  </a:solidFill>
                </a:rPr>
                <a:t>ICMS</a:t>
              </a: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xmlns="" id="{AC48BB04-FF47-4094-9BA5-17137959318D}"/>
                </a:ext>
              </a:extLst>
            </p:cNvPr>
            <p:cNvSpPr/>
            <p:nvPr/>
          </p:nvSpPr>
          <p:spPr>
            <a:xfrm>
              <a:off x="3718294" y="5809209"/>
              <a:ext cx="184248" cy="184248"/>
            </a:xfrm>
            <a:prstGeom prst="rect">
              <a:avLst/>
            </a:prstGeom>
            <a:solidFill>
              <a:srgbClr val="E17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50" dirty="0">
                <a:solidFill>
                  <a:srgbClr val="675C53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B2CFC925-4362-4E58-97AF-CBB2460A5F9F}"/>
              </a:ext>
            </a:extLst>
          </p:cNvPr>
          <p:cNvGrpSpPr/>
          <p:nvPr/>
        </p:nvGrpSpPr>
        <p:grpSpPr>
          <a:xfrm>
            <a:off x="3483451" y="4171078"/>
            <a:ext cx="1939298" cy="261610"/>
            <a:chOff x="9220785" y="5731569"/>
            <a:chExt cx="2585731" cy="348814"/>
          </a:xfrm>
        </p:grpSpPr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xmlns="" id="{E82345D2-F8B3-4710-B876-113EF3BEFFBF}"/>
                </a:ext>
              </a:extLst>
            </p:cNvPr>
            <p:cNvSpPr txBox="1"/>
            <p:nvPr/>
          </p:nvSpPr>
          <p:spPr>
            <a:xfrm>
              <a:off x="9405236" y="5731569"/>
              <a:ext cx="240128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defRPr sz="1400">
                  <a:latin typeface="Trebuchet MS" panose="020B0603020202020204" pitchFamily="34" charset="0"/>
                </a:defRPr>
              </a:lvl1pPr>
            </a:lstStyle>
            <a:p>
              <a:r>
                <a:rPr lang="pt-BR" sz="1050" dirty="0">
                  <a:solidFill>
                    <a:srgbClr val="675C53"/>
                  </a:solidFill>
                </a:rPr>
                <a:t>Realização Petrobras</a:t>
              </a: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xmlns="" id="{62DA1EE3-587D-4204-802D-3F6E32BFB554}"/>
                </a:ext>
              </a:extLst>
            </p:cNvPr>
            <p:cNvSpPr/>
            <p:nvPr/>
          </p:nvSpPr>
          <p:spPr>
            <a:xfrm>
              <a:off x="9220785" y="5809209"/>
              <a:ext cx="184248" cy="184248"/>
            </a:xfrm>
            <a:prstGeom prst="rect">
              <a:avLst/>
            </a:prstGeom>
            <a:solidFill>
              <a:srgbClr val="0085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50" b="1" dirty="0">
                <a:solidFill>
                  <a:srgbClr val="675C53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56" name="CaixaDeTexto 55">
            <a:extLst>
              <a:ext uri="{FF2B5EF4-FFF2-40B4-BE49-F238E27FC236}">
                <a16:creationId xmlns:a16="http://schemas.microsoft.com/office/drawing/2014/main" xmlns="" id="{6535F379-1360-48FD-8796-F4ACFE8FFD97}"/>
              </a:ext>
            </a:extLst>
          </p:cNvPr>
          <p:cNvSpPr txBox="1"/>
          <p:nvPr/>
        </p:nvSpPr>
        <p:spPr>
          <a:xfrm>
            <a:off x="1128717" y="1202387"/>
            <a:ext cx="1438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4165"/>
                </a:solidFill>
                <a:latin typeface="Trebuchet MS" panose="020B0603020202020204" pitchFamily="34" charset="0"/>
              </a:rPr>
              <a:t>R$98,</a:t>
            </a:r>
            <a:r>
              <a:rPr lang="pt-BR" sz="1600" b="1" baseline="30000" dirty="0">
                <a:solidFill>
                  <a:srgbClr val="004165"/>
                </a:solidFill>
                <a:latin typeface="Trebuchet MS" panose="020B0603020202020204" pitchFamily="34" charset="0"/>
              </a:rPr>
              <a:t>67</a:t>
            </a:r>
            <a:r>
              <a:rPr lang="pt-BR" sz="1600" b="1" dirty="0">
                <a:solidFill>
                  <a:srgbClr val="004165"/>
                </a:solidFill>
                <a:latin typeface="Trebuchet MS" panose="020B0603020202020204" pitchFamily="34" charset="0"/>
              </a:rPr>
              <a:t>/13kg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xmlns="" id="{28A63057-C751-4C4A-B168-A0FE6040BB1C}"/>
              </a:ext>
            </a:extLst>
          </p:cNvPr>
          <p:cNvSpPr txBox="1"/>
          <p:nvPr/>
        </p:nvSpPr>
        <p:spPr>
          <a:xfrm>
            <a:off x="2852432" y="3200146"/>
            <a:ext cx="1438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4165"/>
                </a:solidFill>
                <a:latin typeface="Trebuchet MS" panose="020B0603020202020204" pitchFamily="34" charset="0"/>
              </a:rPr>
              <a:t>R$</a:t>
            </a:r>
            <a:r>
              <a:rPr lang="pt-BR" sz="1400" b="1" dirty="0">
                <a:solidFill>
                  <a:srgbClr val="004165"/>
                </a:solidFill>
                <a:latin typeface="Trebuchet MS" panose="020B0603020202020204" pitchFamily="34" charset="0"/>
              </a:rPr>
              <a:t>47,</a:t>
            </a:r>
            <a:r>
              <a:rPr lang="pt-BR" sz="1400" b="1" baseline="30000" dirty="0">
                <a:solidFill>
                  <a:srgbClr val="004165"/>
                </a:solidFill>
                <a:latin typeface="Trebuchet MS" panose="020B0603020202020204" pitchFamily="34" charset="0"/>
              </a:rPr>
              <a:t>33</a:t>
            </a:r>
            <a:r>
              <a:rPr lang="pt-BR" sz="1400" b="1" dirty="0">
                <a:solidFill>
                  <a:srgbClr val="004165"/>
                </a:solidFill>
                <a:latin typeface="Trebuchet MS" panose="020B0603020202020204" pitchFamily="34" charset="0"/>
              </a:rPr>
              <a:t>/13kg</a:t>
            </a:r>
          </a:p>
        </p:txBody>
      </p:sp>
      <p:sp>
        <p:nvSpPr>
          <p:cNvPr id="86" name="Retângulo 85">
            <a:extLst>
              <a:ext uri="{FF2B5EF4-FFF2-40B4-BE49-F238E27FC236}">
                <a16:creationId xmlns:a16="http://schemas.microsoft.com/office/drawing/2014/main" xmlns="" id="{C8B9102B-6661-4FB2-9083-2AF3A100A9F1}"/>
              </a:ext>
            </a:extLst>
          </p:cNvPr>
          <p:cNvSpPr/>
          <p:nvPr/>
        </p:nvSpPr>
        <p:spPr>
          <a:xfrm>
            <a:off x="1561824" y="3177913"/>
            <a:ext cx="744386" cy="323016"/>
          </a:xfrm>
          <a:prstGeom prst="rect">
            <a:avLst/>
          </a:prstGeom>
          <a:solidFill>
            <a:srgbClr val="0085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Trebuchet MS" panose="020B0603020202020204" pitchFamily="34" charset="0"/>
              </a:rPr>
              <a:t>48,0%</a:t>
            </a:r>
          </a:p>
        </p:txBody>
      </p:sp>
      <p:sp>
        <p:nvSpPr>
          <p:cNvPr id="90" name="Retângulo 89">
            <a:extLst>
              <a:ext uri="{FF2B5EF4-FFF2-40B4-BE49-F238E27FC236}">
                <a16:creationId xmlns:a16="http://schemas.microsoft.com/office/drawing/2014/main" xmlns="" id="{5AC6042B-55BE-4B54-BD43-EC0E56D00999}"/>
              </a:ext>
            </a:extLst>
          </p:cNvPr>
          <p:cNvSpPr/>
          <p:nvPr/>
        </p:nvSpPr>
        <p:spPr>
          <a:xfrm>
            <a:off x="1630671" y="2120268"/>
            <a:ext cx="627625" cy="178807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Trebuchet MS" panose="020B0603020202020204" pitchFamily="34" charset="0"/>
              </a:rPr>
              <a:t>15,1</a:t>
            </a:r>
            <a:r>
              <a:rPr lang="pt-BR" sz="1200" dirty="0">
                <a:latin typeface="Trebuchet MS" panose="020B0603020202020204" pitchFamily="34" charset="0"/>
              </a:rPr>
              <a:t>%</a:t>
            </a:r>
          </a:p>
        </p:txBody>
      </p:sp>
      <p:sp>
        <p:nvSpPr>
          <p:cNvPr id="92" name="Retângulo 91">
            <a:extLst>
              <a:ext uri="{FF2B5EF4-FFF2-40B4-BE49-F238E27FC236}">
                <a16:creationId xmlns:a16="http://schemas.microsoft.com/office/drawing/2014/main" xmlns="" id="{EEE2D5B0-DC36-41B4-8A4A-F28F7CFDEDE0}"/>
              </a:ext>
            </a:extLst>
          </p:cNvPr>
          <p:cNvSpPr/>
          <p:nvPr/>
        </p:nvSpPr>
        <p:spPr>
          <a:xfrm>
            <a:off x="1605046" y="2532155"/>
            <a:ext cx="657942" cy="222158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36,9%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xmlns="" id="{28A63057-C751-4C4A-B168-A0FE6040BB1C}"/>
              </a:ext>
            </a:extLst>
          </p:cNvPr>
          <p:cNvSpPr txBox="1"/>
          <p:nvPr/>
        </p:nvSpPr>
        <p:spPr>
          <a:xfrm>
            <a:off x="2852432" y="2489346"/>
            <a:ext cx="1438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4165"/>
                </a:solidFill>
                <a:latin typeface="Trebuchet MS" panose="020B0603020202020204" pitchFamily="34" charset="0"/>
              </a:rPr>
              <a:t>R$</a:t>
            </a:r>
            <a:r>
              <a:rPr lang="pt-BR" sz="1400" b="1" dirty="0">
                <a:solidFill>
                  <a:srgbClr val="004165"/>
                </a:solidFill>
                <a:latin typeface="Trebuchet MS" panose="020B0603020202020204" pitchFamily="34" charset="0"/>
              </a:rPr>
              <a:t>36,</a:t>
            </a:r>
            <a:r>
              <a:rPr lang="pt-BR" sz="1400" b="1" baseline="30000" dirty="0">
                <a:solidFill>
                  <a:srgbClr val="004165"/>
                </a:solidFill>
                <a:latin typeface="Trebuchet MS" panose="020B0603020202020204" pitchFamily="34" charset="0"/>
              </a:rPr>
              <a:t>45</a:t>
            </a:r>
            <a:r>
              <a:rPr lang="pt-BR" sz="1400" b="1" dirty="0">
                <a:solidFill>
                  <a:srgbClr val="004165"/>
                </a:solidFill>
                <a:latin typeface="Trebuchet MS" panose="020B0603020202020204" pitchFamily="34" charset="0"/>
              </a:rPr>
              <a:t>/13kg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xmlns="" id="{28A63057-C751-4C4A-B168-A0FE6040BB1C}"/>
              </a:ext>
            </a:extLst>
          </p:cNvPr>
          <p:cNvSpPr txBox="1"/>
          <p:nvPr/>
        </p:nvSpPr>
        <p:spPr>
          <a:xfrm>
            <a:off x="2852432" y="2060223"/>
            <a:ext cx="1438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4165"/>
                </a:solidFill>
                <a:latin typeface="Trebuchet MS" panose="020B0603020202020204" pitchFamily="34" charset="0"/>
              </a:rPr>
              <a:t>R$</a:t>
            </a:r>
            <a:r>
              <a:rPr lang="pt-BR" sz="1400" b="1" dirty="0">
                <a:solidFill>
                  <a:srgbClr val="004165"/>
                </a:solidFill>
                <a:latin typeface="Trebuchet MS" panose="020B0603020202020204" pitchFamily="34" charset="0"/>
              </a:rPr>
              <a:t>14,</a:t>
            </a:r>
            <a:r>
              <a:rPr lang="pt-BR" sz="1400" b="1" baseline="30000" dirty="0">
                <a:solidFill>
                  <a:srgbClr val="004165"/>
                </a:solidFill>
                <a:latin typeface="Trebuchet MS" panose="020B0603020202020204" pitchFamily="34" charset="0"/>
              </a:rPr>
              <a:t>89</a:t>
            </a:r>
            <a:r>
              <a:rPr lang="pt-BR" sz="1400" b="1" dirty="0">
                <a:solidFill>
                  <a:srgbClr val="004165"/>
                </a:solidFill>
                <a:latin typeface="Trebuchet MS" panose="020B0603020202020204" pitchFamily="34" charset="0"/>
              </a:rPr>
              <a:t>/13kg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xmlns="" id="{F9830683-F5BA-49DF-AD0E-12E3EEB025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14301" y="630270"/>
          <a:ext cx="3779076" cy="3432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Worksheet" r:id="rId5" imgW="4667171" imgH="4238588" progId="Excel.Sheet.12">
                  <p:embed/>
                </p:oleObj>
              </mc:Choice>
              <mc:Fallback>
                <p:oleObj name="Worksheet" r:id="rId5" imgW="4667171" imgH="4238588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xmlns="" id="{F9830683-F5BA-49DF-AD0E-12E3EEB025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14301" y="630270"/>
                        <a:ext cx="3779076" cy="3432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6185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90F9C52A-6CAD-4E10-A673-AACF6D76300E}"/>
              </a:ext>
            </a:extLst>
          </p:cNvPr>
          <p:cNvSpPr>
            <a:spLocks/>
          </p:cNvSpPr>
          <p:nvPr/>
        </p:nvSpPr>
        <p:spPr bwMode="auto">
          <a:xfrm>
            <a:off x="850901" y="810819"/>
            <a:ext cx="7442199" cy="3582031"/>
          </a:xfrm>
          <a:prstGeom prst="rect">
            <a:avLst/>
          </a:prstGeom>
          <a:noFill/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62000" anchor="ctr"/>
          <a:lstStyle>
            <a:lvl1pPr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65485" algn="ctr" eaLnBrk="0" fontAlgn="base" hangingPunct="0">
              <a:lnSpc>
                <a:spcPct val="90000"/>
              </a:lnSpc>
              <a:spcAft>
                <a:spcPct val="0"/>
              </a:spcAft>
              <a:tabLst>
                <a:tab pos="65485" algn="l"/>
              </a:tabLst>
              <a:defRPr/>
            </a:pPr>
            <a:r>
              <a:rPr lang="pt-BR" altLang="pt-BR" sz="2250" b="1" u="none" dirty="0">
                <a:solidFill>
                  <a:schemeClr val="tx2"/>
                </a:solidFill>
                <a:latin typeface="+mj-lt"/>
                <a:cs typeface="Arial" pitchFamily="34" charset="0"/>
              </a:rPr>
              <a:t>A Petrobras é comprometida com a eficiência e  com a entrega de produtos de qualidade aos seus clientes. </a:t>
            </a:r>
          </a:p>
          <a:p>
            <a:pPr marL="65485" algn="ctr" eaLnBrk="0" fontAlgn="base" hangingPunct="0">
              <a:lnSpc>
                <a:spcPct val="90000"/>
              </a:lnSpc>
              <a:spcAft>
                <a:spcPct val="0"/>
              </a:spcAft>
              <a:tabLst>
                <a:tab pos="65485" algn="l"/>
              </a:tabLst>
              <a:defRPr/>
            </a:pPr>
            <a:endParaRPr lang="pt-BR" altLang="pt-BR" sz="2800" b="1" u="none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marL="65485" algn="ctr" eaLnBrk="0" fontAlgn="base" hangingPunct="0">
              <a:lnSpc>
                <a:spcPct val="90000"/>
              </a:lnSpc>
              <a:spcAft>
                <a:spcPct val="0"/>
              </a:spcAft>
              <a:tabLst>
                <a:tab pos="65485" algn="l"/>
              </a:tabLst>
              <a:defRPr/>
            </a:pPr>
            <a:r>
              <a:rPr lang="pt-BR" altLang="pt-BR" sz="2250" b="1" u="none" dirty="0">
                <a:solidFill>
                  <a:schemeClr val="tx2"/>
                </a:solidFill>
                <a:latin typeface="+mj-lt"/>
                <a:cs typeface="Arial" pitchFamily="34" charset="0"/>
              </a:rPr>
              <a:t>Hoje a parcela da Petrobras no </a:t>
            </a:r>
            <a:r>
              <a:rPr lang="pt-BR" altLang="pt-BR" sz="2250" b="1" u="none" dirty="0">
                <a:solidFill>
                  <a:schemeClr val="accent6"/>
                </a:solidFill>
                <a:latin typeface="+mj-lt"/>
                <a:cs typeface="Arial" pitchFamily="34" charset="0"/>
              </a:rPr>
              <a:t>preço da gasolina, por exemplo</a:t>
            </a:r>
            <a:r>
              <a:rPr lang="pt-BR" altLang="pt-BR" sz="2250" b="1" u="none" dirty="0">
                <a:solidFill>
                  <a:schemeClr val="tx2"/>
                </a:solidFill>
                <a:latin typeface="+mj-lt"/>
                <a:cs typeface="Arial" pitchFamily="34" charset="0"/>
              </a:rPr>
              <a:t>, é de 2 R$/litro. </a:t>
            </a:r>
          </a:p>
          <a:p>
            <a:pPr marL="65485" algn="ctr" eaLnBrk="0" fontAlgn="base" hangingPunct="0">
              <a:lnSpc>
                <a:spcPct val="90000"/>
              </a:lnSpc>
              <a:spcAft>
                <a:spcPct val="0"/>
              </a:spcAft>
              <a:tabLst>
                <a:tab pos="65485" algn="l"/>
              </a:tabLst>
              <a:defRPr/>
            </a:pPr>
            <a:endParaRPr lang="pt-BR" altLang="pt-BR" sz="2800" b="1" u="none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marL="65485" algn="ctr" eaLnBrk="0" fontAlgn="base" hangingPunct="0">
              <a:lnSpc>
                <a:spcPct val="90000"/>
              </a:lnSpc>
              <a:spcAft>
                <a:spcPct val="0"/>
              </a:spcAft>
              <a:tabLst>
                <a:tab pos="65485" algn="l"/>
              </a:tabLst>
              <a:defRPr/>
            </a:pPr>
            <a:r>
              <a:rPr lang="pt-BR" altLang="pt-BR" sz="2250" b="1" u="none" dirty="0">
                <a:solidFill>
                  <a:schemeClr val="tx2"/>
                </a:solidFill>
                <a:latin typeface="+mj-lt"/>
                <a:cs typeface="Arial" pitchFamily="34" charset="0"/>
              </a:rPr>
              <a:t>Uma Petrobras saudável contribui, de forma efetiva, para a sociedade brasileira tendo gerado entre 2019 e 2021, </a:t>
            </a:r>
          </a:p>
          <a:p>
            <a:pPr marL="65485" algn="ctr" eaLnBrk="0" fontAlgn="base" hangingPunct="0">
              <a:lnSpc>
                <a:spcPct val="90000"/>
              </a:lnSpc>
              <a:spcAft>
                <a:spcPct val="0"/>
              </a:spcAft>
              <a:tabLst>
                <a:tab pos="65485" algn="l"/>
              </a:tabLst>
              <a:defRPr/>
            </a:pPr>
            <a:r>
              <a:rPr lang="pt-BR" altLang="pt-BR" sz="2250" b="1" u="none" dirty="0">
                <a:solidFill>
                  <a:schemeClr val="accent6"/>
                </a:solidFill>
                <a:latin typeface="+mj-lt"/>
                <a:cs typeface="Arial" pitchFamily="34" charset="0"/>
              </a:rPr>
              <a:t>R$</a:t>
            </a:r>
            <a:r>
              <a:rPr lang="pt-BR" altLang="pt-BR" b="1" u="none" dirty="0">
                <a:solidFill>
                  <a:schemeClr val="accent6"/>
                </a:solidFill>
                <a:latin typeface="+mj-lt"/>
                <a:cs typeface="Arial" pitchFamily="34" charset="0"/>
              </a:rPr>
              <a:t>20 bilhões de dividendos para a União</a:t>
            </a:r>
            <a:r>
              <a:rPr lang="pt-BR" altLang="pt-BR" sz="1800" b="1" u="none" dirty="0">
                <a:solidFill>
                  <a:schemeClr val="accent6"/>
                </a:solidFill>
                <a:latin typeface="+mj-lt"/>
                <a:cs typeface="Arial" pitchFamily="34" charset="0"/>
              </a:rPr>
              <a:t>*</a:t>
            </a:r>
            <a:r>
              <a:rPr lang="pt-BR" altLang="pt-BR" sz="2250" b="1" u="none" dirty="0">
                <a:solidFill>
                  <a:schemeClr val="accent6"/>
                </a:solidFill>
                <a:latin typeface="+mj-lt"/>
                <a:cs typeface="Arial" pitchFamily="34" charset="0"/>
              </a:rPr>
              <a:t> </a:t>
            </a:r>
            <a:r>
              <a:rPr lang="pt-BR" altLang="pt-BR" sz="2250" b="1" u="none" dirty="0">
                <a:solidFill>
                  <a:schemeClr val="tx2"/>
                </a:solidFill>
                <a:latin typeface="+mj-lt"/>
                <a:cs typeface="Arial" pitchFamily="34" charset="0"/>
              </a:rPr>
              <a:t>e</a:t>
            </a:r>
            <a:r>
              <a:rPr lang="pt-BR" altLang="pt-BR" sz="2250" b="1" u="none" dirty="0">
                <a:solidFill>
                  <a:schemeClr val="accent6"/>
                </a:solidFill>
                <a:latin typeface="+mj-lt"/>
                <a:cs typeface="Arial" pitchFamily="34" charset="0"/>
              </a:rPr>
              <a:t> </a:t>
            </a:r>
          </a:p>
          <a:p>
            <a:pPr marL="65485" algn="ctr" eaLnBrk="0" fontAlgn="base" hangingPunct="0">
              <a:lnSpc>
                <a:spcPct val="90000"/>
              </a:lnSpc>
              <a:spcAft>
                <a:spcPct val="0"/>
              </a:spcAft>
              <a:tabLst>
                <a:tab pos="65485" algn="l"/>
              </a:tabLst>
              <a:defRPr/>
            </a:pPr>
            <a:r>
              <a:rPr lang="pt-BR" altLang="pt-BR" sz="2250" b="1" u="none" dirty="0">
                <a:solidFill>
                  <a:schemeClr val="accent6"/>
                </a:solidFill>
                <a:latin typeface="+mj-lt"/>
                <a:cs typeface="Arial" pitchFamily="34" charset="0"/>
              </a:rPr>
              <a:t>R$</a:t>
            </a:r>
            <a:r>
              <a:rPr lang="pt-BR" altLang="pt-BR" b="1" u="none" dirty="0">
                <a:solidFill>
                  <a:schemeClr val="accent6"/>
                </a:solidFill>
                <a:latin typeface="+mj-lt"/>
                <a:cs typeface="Arial" pitchFamily="34" charset="0"/>
              </a:rPr>
              <a:t>543 bilhões em tributos </a:t>
            </a:r>
            <a:r>
              <a:rPr lang="pt-BR" altLang="pt-BR" b="1" u="none" dirty="0">
                <a:solidFill>
                  <a:schemeClr val="tx2"/>
                </a:solidFill>
                <a:latin typeface="+mj-lt"/>
                <a:cs typeface="Arial" pitchFamily="34" charset="0"/>
              </a:rPr>
              <a:t>para União</a:t>
            </a:r>
            <a:r>
              <a:rPr lang="pt-BR" altLang="pt-BR" sz="2250" b="1" u="none" dirty="0">
                <a:solidFill>
                  <a:schemeClr val="tx2"/>
                </a:solidFill>
                <a:latin typeface="+mj-lt"/>
                <a:cs typeface="Arial" pitchFamily="34" charset="0"/>
              </a:rPr>
              <a:t>, Estados e Municípios. </a:t>
            </a:r>
            <a:endParaRPr lang="pt-BR" altLang="pt-BR" sz="2250" b="1" u="none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4428B64-A268-4972-B4BA-B8514EDB6706}"/>
              </a:ext>
            </a:extLst>
          </p:cNvPr>
          <p:cNvSpPr txBox="1"/>
          <p:nvPr/>
        </p:nvSpPr>
        <p:spPr>
          <a:xfrm>
            <a:off x="885056" y="4829939"/>
            <a:ext cx="4600134" cy="21358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788" dirty="0">
                <a:solidFill>
                  <a:schemeClr val="accent1">
                    <a:lumMod val="50000"/>
                  </a:schemeClr>
                </a:solidFill>
              </a:rPr>
              <a:t>* Grupo controlador: União Federal, BNDES, BNDESPAR, Fundo de Participação Social e CEF)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A0AD038-DD74-49F4-B454-694DB8E9E7A3}"/>
              </a:ext>
            </a:extLst>
          </p:cNvPr>
          <p:cNvSpPr txBox="1">
            <a:spLocks/>
          </p:cNvSpPr>
          <p:nvPr/>
        </p:nvSpPr>
        <p:spPr>
          <a:xfrm>
            <a:off x="137896" y="99976"/>
            <a:ext cx="1494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600">
                <a:latin typeface="Trebuchet MS" panose="020B0603020202020204" pitchFamily="34" charset="0"/>
              </a:defRPr>
            </a:lvl1pPr>
          </a:lstStyle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800" b="1" kern="0" dirty="0">
                <a:solidFill>
                  <a:srgbClr val="208425"/>
                </a:solidFill>
                <a:sym typeface="Arial"/>
              </a:rPr>
              <a:t>CONCLUSÃO</a:t>
            </a:r>
          </a:p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>
                <a:solidFill>
                  <a:srgbClr val="FDC82F"/>
                </a:solidFill>
                <a:ea typeface="+mj-ea"/>
                <a:cs typeface="+mj-cs"/>
              </a:rPr>
              <a:t>—</a:t>
            </a:r>
            <a:endParaRPr lang="pt-BR" sz="2400" b="1" dirty="0">
              <a:solidFill>
                <a:srgbClr val="FDC82F"/>
              </a:solidFill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5124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lipse 42">
            <a:extLst>
              <a:ext uri="{FF2B5EF4-FFF2-40B4-BE49-F238E27FC236}">
                <a16:creationId xmlns:a16="http://schemas.microsoft.com/office/drawing/2014/main" xmlns="" id="{6D1BCD11-2BD6-408B-B02C-D3AB4269882C}"/>
              </a:ext>
            </a:extLst>
          </p:cNvPr>
          <p:cNvSpPr>
            <a:spLocks noChangeAspect="1"/>
          </p:cNvSpPr>
          <p:nvPr/>
        </p:nvSpPr>
        <p:spPr>
          <a:xfrm>
            <a:off x="126054" y="1992915"/>
            <a:ext cx="1945149" cy="1945149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2" name="Hexágono 41">
            <a:extLst>
              <a:ext uri="{FF2B5EF4-FFF2-40B4-BE49-F238E27FC236}">
                <a16:creationId xmlns:a16="http://schemas.microsoft.com/office/drawing/2014/main" xmlns="" id="{A2A0537D-7B8C-4B64-9099-9B3C1E5C99A6}"/>
              </a:ext>
            </a:extLst>
          </p:cNvPr>
          <p:cNvSpPr/>
          <p:nvPr/>
        </p:nvSpPr>
        <p:spPr>
          <a:xfrm>
            <a:off x="1903770" y="3735163"/>
            <a:ext cx="7046981" cy="1291969"/>
          </a:xfrm>
          <a:prstGeom prst="hexagon">
            <a:avLst/>
          </a:prstGeom>
          <a:solidFill>
            <a:srgbClr val="1742C2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rtlCol="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50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40" name="Hexágono 39">
            <a:extLst>
              <a:ext uri="{FF2B5EF4-FFF2-40B4-BE49-F238E27FC236}">
                <a16:creationId xmlns:a16="http://schemas.microsoft.com/office/drawing/2014/main" xmlns="" id="{753DAD9B-E7F0-4A48-98D7-B2324B57BA8F}"/>
              </a:ext>
            </a:extLst>
          </p:cNvPr>
          <p:cNvSpPr/>
          <p:nvPr/>
        </p:nvSpPr>
        <p:spPr>
          <a:xfrm>
            <a:off x="2383236" y="2356146"/>
            <a:ext cx="6617608" cy="1291975"/>
          </a:xfrm>
          <a:prstGeom prst="hexagon">
            <a:avLst/>
          </a:prstGeom>
          <a:solidFill>
            <a:srgbClr val="1742C2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rtlCol="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500" b="1">
              <a:solidFill>
                <a:prstClr val="white"/>
              </a:solidFill>
              <a:latin typeface="Century Gothic" panose="020F0302020204030204"/>
            </a:endParaRPr>
          </a:p>
        </p:txBody>
      </p:sp>
      <p:sp>
        <p:nvSpPr>
          <p:cNvPr id="39" name="Hexágono 38">
            <a:extLst>
              <a:ext uri="{FF2B5EF4-FFF2-40B4-BE49-F238E27FC236}">
                <a16:creationId xmlns:a16="http://schemas.microsoft.com/office/drawing/2014/main" xmlns="" id="{74E3DC75-8846-4EAB-A579-69367F17867E}"/>
              </a:ext>
            </a:extLst>
          </p:cNvPr>
          <p:cNvSpPr/>
          <p:nvPr/>
        </p:nvSpPr>
        <p:spPr>
          <a:xfrm>
            <a:off x="1907803" y="1036762"/>
            <a:ext cx="7127636" cy="1228730"/>
          </a:xfrm>
          <a:prstGeom prst="hexagon">
            <a:avLst/>
          </a:prstGeom>
          <a:solidFill>
            <a:srgbClr val="1742C2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rtlCol="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500" b="1">
              <a:solidFill>
                <a:prstClr val="white"/>
              </a:solidFill>
              <a:latin typeface="Century Gothic" panose="020F0302020204030204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6FC899FF-5946-47F6-89C1-7A05F8B36689}"/>
              </a:ext>
            </a:extLst>
          </p:cNvPr>
          <p:cNvSpPr/>
          <p:nvPr/>
        </p:nvSpPr>
        <p:spPr>
          <a:xfrm>
            <a:off x="3214136" y="1105065"/>
            <a:ext cx="4990725" cy="95923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450"/>
              </a:spcAft>
              <a:defRPr/>
            </a:pPr>
            <a:r>
              <a:rPr lang="pt-BR" sz="2100" dirty="0">
                <a:solidFill>
                  <a:srgbClr val="FFFF00"/>
                </a:solidFill>
              </a:rPr>
              <a:t>ESTATAL</a:t>
            </a:r>
            <a:r>
              <a:rPr lang="pt-BR" sz="1800" dirty="0">
                <a:solidFill>
                  <a:srgbClr val="FFFF00"/>
                </a:solidFill>
              </a:rPr>
              <a:t> (Administração Indireta).</a:t>
            </a:r>
          </a:p>
          <a:p>
            <a:pPr marL="64294" lvl="1" eaLnBrk="0" fontAlgn="base" hangingPunct="0">
              <a:spcBef>
                <a:spcPct val="0"/>
              </a:spcBef>
              <a:spcAft>
                <a:spcPts val="450"/>
              </a:spcAft>
              <a:defRPr/>
            </a:pPr>
            <a:r>
              <a:rPr lang="pt-BR" sz="1650" dirty="0">
                <a:solidFill>
                  <a:prstClr val="white"/>
                </a:solidFill>
              </a:rPr>
              <a:t>&gt; Serve à sociedade com produtos de qualidade.</a:t>
            </a:r>
          </a:p>
          <a:p>
            <a:pPr marL="64294" lvl="1" eaLnBrk="0" fontAlgn="base" hangingPunct="0">
              <a:spcBef>
                <a:spcPct val="0"/>
              </a:spcBef>
              <a:spcAft>
                <a:spcPts val="450"/>
              </a:spcAft>
              <a:defRPr/>
            </a:pPr>
            <a:r>
              <a:rPr lang="pt-BR" sz="1650" dirty="0">
                <a:solidFill>
                  <a:srgbClr val="FFFF00"/>
                </a:solidFill>
              </a:rPr>
              <a:t>&gt; Monitorada</a:t>
            </a:r>
            <a:r>
              <a:rPr lang="pt-BR" sz="1650" dirty="0">
                <a:solidFill>
                  <a:prstClr val="white"/>
                </a:solidFill>
              </a:rPr>
              <a:t> pelo TCU, CGU, STF, SEST, MME, Congresso.</a:t>
            </a:r>
          </a:p>
        </p:txBody>
      </p:sp>
      <p:sp>
        <p:nvSpPr>
          <p:cNvPr id="5" name="Hexágono 4">
            <a:extLst>
              <a:ext uri="{FF2B5EF4-FFF2-40B4-BE49-F238E27FC236}">
                <a16:creationId xmlns:a16="http://schemas.microsoft.com/office/drawing/2014/main" xmlns="" id="{7A5FB820-BB87-4946-B047-2094998EFC32}"/>
              </a:ext>
            </a:extLst>
          </p:cNvPr>
          <p:cNvSpPr/>
          <p:nvPr/>
        </p:nvSpPr>
        <p:spPr>
          <a:xfrm>
            <a:off x="2168052" y="1168576"/>
            <a:ext cx="963879" cy="830929"/>
          </a:xfrm>
          <a:prstGeom prst="hexagon">
            <a:avLst/>
          </a:prstGeom>
          <a:solidFill>
            <a:schemeClr val="bg1">
              <a:lumMod val="20000"/>
              <a:lumOff val="80000"/>
            </a:schemeClr>
          </a:solidFill>
          <a:ln w="57150">
            <a:solidFill>
              <a:srgbClr val="00A050"/>
            </a:solidFill>
          </a:ln>
        </p:spPr>
        <p:txBody>
          <a:bodyPr lIns="0" tIns="0" rIns="0" bIns="0" rtlCol="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500" b="1">
              <a:solidFill>
                <a:prstClr val="white"/>
              </a:solidFill>
              <a:latin typeface="Century Gothic" panose="020F0302020204030204"/>
            </a:endParaRPr>
          </a:p>
        </p:txBody>
      </p:sp>
      <p:sp>
        <p:nvSpPr>
          <p:cNvPr id="6" name="Hexágono 5">
            <a:extLst>
              <a:ext uri="{FF2B5EF4-FFF2-40B4-BE49-F238E27FC236}">
                <a16:creationId xmlns:a16="http://schemas.microsoft.com/office/drawing/2014/main" xmlns="" id="{AE058D6C-C39A-4147-B60D-5E32F69D640E}"/>
              </a:ext>
            </a:extLst>
          </p:cNvPr>
          <p:cNvSpPr/>
          <p:nvPr/>
        </p:nvSpPr>
        <p:spPr>
          <a:xfrm>
            <a:off x="2168052" y="3934846"/>
            <a:ext cx="963879" cy="830929"/>
          </a:xfrm>
          <a:prstGeom prst="hexagon">
            <a:avLst/>
          </a:prstGeom>
          <a:solidFill>
            <a:schemeClr val="bg1">
              <a:lumMod val="20000"/>
              <a:lumOff val="80000"/>
            </a:schemeClr>
          </a:solidFill>
          <a:ln w="57150">
            <a:solidFill>
              <a:srgbClr val="ED7D31"/>
            </a:solidFill>
          </a:ln>
        </p:spPr>
        <p:txBody>
          <a:bodyPr lIns="0" tIns="0" rIns="0" bIns="0" rtlCol="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500" b="1">
              <a:solidFill>
                <a:prstClr val="white"/>
              </a:solidFill>
              <a:latin typeface="Century Gothic" panose="020F0302020204030204"/>
            </a:endParaRPr>
          </a:p>
        </p:txBody>
      </p:sp>
      <p:sp>
        <p:nvSpPr>
          <p:cNvPr id="7" name="Hexágono 6">
            <a:extLst>
              <a:ext uri="{FF2B5EF4-FFF2-40B4-BE49-F238E27FC236}">
                <a16:creationId xmlns:a16="http://schemas.microsoft.com/office/drawing/2014/main" xmlns="" id="{0FB6BE10-B5A0-4631-8C14-082A1197E288}"/>
              </a:ext>
            </a:extLst>
          </p:cNvPr>
          <p:cNvSpPr/>
          <p:nvPr/>
        </p:nvSpPr>
        <p:spPr>
          <a:xfrm>
            <a:off x="2649170" y="2551711"/>
            <a:ext cx="963879" cy="830929"/>
          </a:xfrm>
          <a:prstGeom prst="hexagon">
            <a:avLst/>
          </a:prstGeom>
          <a:solidFill>
            <a:schemeClr val="bg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 lIns="0" tIns="0" rIns="0" bIns="0" rtlCol="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500" b="1">
              <a:solidFill>
                <a:prstClr val="white"/>
              </a:solidFill>
              <a:latin typeface="Century Gothic" panose="020F0302020204030204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AA16C3D3-78F0-40D7-83E6-ED26BAE6E2CE}"/>
              </a:ext>
            </a:extLst>
          </p:cNvPr>
          <p:cNvSpPr/>
          <p:nvPr/>
        </p:nvSpPr>
        <p:spPr>
          <a:xfrm>
            <a:off x="3707957" y="2404332"/>
            <a:ext cx="4664441" cy="114390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450"/>
              </a:spcAft>
              <a:defRPr/>
            </a:pPr>
            <a:r>
              <a:rPr lang="pt-BR" sz="2100" dirty="0">
                <a:solidFill>
                  <a:srgbClr val="FFFF00"/>
                </a:solidFill>
              </a:rPr>
              <a:t>EMPRESA DE ECONOMIA MISTA.</a:t>
            </a:r>
          </a:p>
          <a:p>
            <a:pPr marL="64294" lvl="1" eaLnBrk="0" fontAlgn="base" hangingPunct="0">
              <a:spcBef>
                <a:spcPct val="0"/>
              </a:spcBef>
              <a:spcAft>
                <a:spcPts val="450"/>
              </a:spcAft>
              <a:defRPr/>
            </a:pPr>
            <a:r>
              <a:rPr lang="pt-BR" sz="1500" dirty="0">
                <a:solidFill>
                  <a:prstClr val="white"/>
                </a:solidFill>
              </a:rPr>
              <a:t>&gt; Compromisso com transparência, governança, integridade, retorno social (</a:t>
            </a:r>
            <a:r>
              <a:rPr lang="pt-BR" sz="1500" dirty="0">
                <a:solidFill>
                  <a:srgbClr val="FFFF00"/>
                </a:solidFill>
              </a:rPr>
              <a:t>tributos</a:t>
            </a:r>
            <a:r>
              <a:rPr lang="pt-BR" sz="1500" dirty="0">
                <a:solidFill>
                  <a:prstClr val="white"/>
                </a:solidFill>
              </a:rPr>
              <a:t>) e </a:t>
            </a:r>
            <a:r>
              <a:rPr lang="pt-BR" sz="1500" dirty="0">
                <a:solidFill>
                  <a:srgbClr val="FFFF00"/>
                </a:solidFill>
              </a:rPr>
              <a:t>INVESTIDOR</a:t>
            </a:r>
            <a:r>
              <a:rPr lang="pt-BR" sz="1500" dirty="0">
                <a:solidFill>
                  <a:prstClr val="white"/>
                </a:solidFill>
              </a:rPr>
              <a:t>.</a:t>
            </a:r>
          </a:p>
          <a:p>
            <a:pPr marL="64294" lvl="1" eaLnBrk="0" fontAlgn="base" hangingPunct="0">
              <a:spcBef>
                <a:spcPct val="0"/>
              </a:spcBef>
              <a:spcAft>
                <a:spcPts val="450"/>
              </a:spcAft>
              <a:defRPr/>
            </a:pPr>
            <a:r>
              <a:rPr lang="pt-BR" sz="1500" dirty="0">
                <a:solidFill>
                  <a:srgbClr val="FFFF00"/>
                </a:solidFill>
              </a:rPr>
              <a:t>&gt; Monitorada</a:t>
            </a:r>
            <a:r>
              <a:rPr lang="pt-BR" sz="1500" dirty="0">
                <a:solidFill>
                  <a:prstClr val="white"/>
                </a:solidFill>
              </a:rPr>
              <a:t> pela Receita Federal, CVM, SEC.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DFF2A601-1F86-49D0-9794-8BC599D81FAB}"/>
              </a:ext>
            </a:extLst>
          </p:cNvPr>
          <p:cNvSpPr/>
          <p:nvPr/>
        </p:nvSpPr>
        <p:spPr>
          <a:xfrm>
            <a:off x="3246324" y="3810418"/>
            <a:ext cx="5562042" cy="107978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450"/>
              </a:spcAft>
              <a:defRPr/>
            </a:pPr>
            <a:r>
              <a:rPr lang="pt-BR" sz="2100" dirty="0">
                <a:solidFill>
                  <a:srgbClr val="FFFF00"/>
                </a:solidFill>
              </a:rPr>
              <a:t>PROMOVE ENERGIA QUE MOVE O BRASIL</a:t>
            </a:r>
          </a:p>
          <a:p>
            <a:pPr marL="64294" lvl="1" eaLnBrk="0" fontAlgn="base" hangingPunct="0">
              <a:spcBef>
                <a:spcPct val="0"/>
              </a:spcBef>
              <a:defRPr/>
            </a:pPr>
            <a:r>
              <a:rPr lang="pt-BR" sz="1500" dirty="0">
                <a:solidFill>
                  <a:prstClr val="white"/>
                </a:solidFill>
              </a:rPr>
              <a:t>&gt; Abastecimento de combustíveis, insumos petroquímicos </a:t>
            </a:r>
          </a:p>
          <a:p>
            <a:pPr marL="64294" lvl="1" eaLnBrk="0" fontAlgn="base" hangingPunct="0">
              <a:spcBef>
                <a:spcPct val="0"/>
              </a:spcBef>
              <a:defRPr/>
            </a:pPr>
            <a:r>
              <a:rPr lang="pt-BR" sz="1500" dirty="0">
                <a:solidFill>
                  <a:prstClr val="white"/>
                </a:solidFill>
              </a:rPr>
              <a:t>e energia elétrica. </a:t>
            </a:r>
          </a:p>
          <a:p>
            <a:pPr marL="64294" lvl="1" eaLnBrk="0" fontAlgn="base" hangingPunct="0">
              <a:spcBef>
                <a:spcPct val="0"/>
              </a:spcBef>
              <a:spcAft>
                <a:spcPts val="450"/>
              </a:spcAft>
              <a:defRPr/>
            </a:pPr>
            <a:r>
              <a:rPr lang="pt-BR" sz="1500" dirty="0">
                <a:solidFill>
                  <a:srgbClr val="FFFF00"/>
                </a:solidFill>
              </a:rPr>
              <a:t>&gt; Regulada</a:t>
            </a:r>
            <a:r>
              <a:rPr lang="pt-BR" sz="1500" dirty="0">
                <a:solidFill>
                  <a:prstClr val="white"/>
                </a:solidFill>
              </a:rPr>
              <a:t> pela ANP, ANEEL, ONS, ANTAQ, </a:t>
            </a:r>
            <a:r>
              <a:rPr lang="pt-BR" sz="1500" dirty="0" smtClean="0">
                <a:solidFill>
                  <a:prstClr val="white"/>
                </a:solidFill>
              </a:rPr>
              <a:t>IBAMA, CADE.</a:t>
            </a:r>
            <a:endParaRPr lang="pt-BR" sz="1500" dirty="0">
              <a:solidFill>
                <a:prstClr val="white"/>
              </a:solidFill>
            </a:endParaRP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xmlns="" id="{4F2F38EE-5C4E-42D1-A292-713002B5AD11}"/>
              </a:ext>
            </a:extLst>
          </p:cNvPr>
          <p:cNvGrpSpPr/>
          <p:nvPr/>
        </p:nvGrpSpPr>
        <p:grpSpPr>
          <a:xfrm>
            <a:off x="529722" y="2622419"/>
            <a:ext cx="1160212" cy="689510"/>
            <a:chOff x="-8115608" y="-3139122"/>
            <a:chExt cx="5282077" cy="3139122"/>
          </a:xfrm>
        </p:grpSpPr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xmlns="" id="{48C25472-6F70-4AB9-B6E2-D7C366CCBEC0}"/>
                </a:ext>
              </a:extLst>
            </p:cNvPr>
            <p:cNvSpPr/>
            <p:nvPr/>
          </p:nvSpPr>
          <p:spPr>
            <a:xfrm>
              <a:off x="-5992168" y="-2225963"/>
              <a:ext cx="280863" cy="142641"/>
            </a:xfrm>
            <a:custGeom>
              <a:avLst/>
              <a:gdLst>
                <a:gd name="connsiteX0" fmla="*/ 40159 w 280863"/>
                <a:gd name="connsiteY0" fmla="*/ 127 h 142641"/>
                <a:gd name="connsiteX1" fmla="*/ 214955 w 280863"/>
                <a:gd name="connsiteY1" fmla="*/ 127 h 142641"/>
                <a:gd name="connsiteX2" fmla="*/ 280837 w 280863"/>
                <a:gd name="connsiteY2" fmla="*/ 59000 h 142641"/>
                <a:gd name="connsiteX3" fmla="*/ 186699 w 280863"/>
                <a:gd name="connsiteY3" fmla="*/ 142769 h 142641"/>
                <a:gd name="connsiteX4" fmla="*/ -27 w 280863"/>
                <a:gd name="connsiteY4" fmla="*/ 142769 h 14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863" h="142641">
                  <a:moveTo>
                    <a:pt x="40159" y="127"/>
                  </a:moveTo>
                  <a:lnTo>
                    <a:pt x="214955" y="127"/>
                  </a:lnTo>
                  <a:cubicBezTo>
                    <a:pt x="249446" y="127"/>
                    <a:pt x="280837" y="22170"/>
                    <a:pt x="280837" y="59000"/>
                  </a:cubicBezTo>
                  <a:cubicBezTo>
                    <a:pt x="280837" y="108274"/>
                    <a:pt x="241409" y="142769"/>
                    <a:pt x="186699" y="142769"/>
                  </a:cubicBezTo>
                  <a:lnTo>
                    <a:pt x="-27" y="142769"/>
                  </a:lnTo>
                  <a:close/>
                </a:path>
              </a:pathLst>
            </a:custGeom>
            <a:solidFill>
              <a:srgbClr val="00853F"/>
            </a:solidFill>
            <a:ln w="663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800" b="1" u="sng">
                <a:solidFill>
                  <a:prstClr val="white"/>
                </a:solidFill>
                <a:latin typeface="Century Gothic" panose="020F0302020204030204"/>
              </a:endParaRPr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xmlns="" id="{2D64A762-287A-4786-B8AE-840B0F8DE8CE}"/>
                </a:ext>
              </a:extLst>
            </p:cNvPr>
            <p:cNvSpPr/>
            <p:nvPr/>
          </p:nvSpPr>
          <p:spPr>
            <a:xfrm>
              <a:off x="-5141252" y="-2225184"/>
              <a:ext cx="294090" cy="172724"/>
            </a:xfrm>
            <a:custGeom>
              <a:avLst/>
              <a:gdLst>
                <a:gd name="connsiteX0" fmla="*/ 47944 w 294090"/>
                <a:gd name="connsiteY0" fmla="*/ 127 h 172724"/>
                <a:gd name="connsiteX1" fmla="*/ 212865 w 294090"/>
                <a:gd name="connsiteY1" fmla="*/ 127 h 172724"/>
                <a:gd name="connsiteX2" fmla="*/ 294064 w 294090"/>
                <a:gd name="connsiteY2" fmla="*/ 68334 h 172724"/>
                <a:gd name="connsiteX3" fmla="*/ 168031 w 294090"/>
                <a:gd name="connsiteY3" fmla="*/ 172852 h 172724"/>
                <a:gd name="connsiteX4" fmla="*/ -27 w 294090"/>
                <a:gd name="connsiteY4" fmla="*/ 172852 h 172724"/>
                <a:gd name="connsiteX5" fmla="*/ 47944 w 294090"/>
                <a:gd name="connsiteY5" fmla="*/ 127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090" h="172724">
                  <a:moveTo>
                    <a:pt x="47944" y="127"/>
                  </a:moveTo>
                  <a:lnTo>
                    <a:pt x="212865" y="127"/>
                  </a:lnTo>
                  <a:cubicBezTo>
                    <a:pt x="290929" y="127"/>
                    <a:pt x="294064" y="53291"/>
                    <a:pt x="294064" y="68334"/>
                  </a:cubicBezTo>
                  <a:cubicBezTo>
                    <a:pt x="294064" y="103607"/>
                    <a:pt x="262925" y="172852"/>
                    <a:pt x="168031" y="172852"/>
                  </a:cubicBezTo>
                  <a:lnTo>
                    <a:pt x="-27" y="172852"/>
                  </a:lnTo>
                  <a:cubicBezTo>
                    <a:pt x="-27" y="172852"/>
                    <a:pt x="47151" y="4535"/>
                    <a:pt x="47944" y="127"/>
                  </a:cubicBezTo>
                </a:path>
              </a:pathLst>
            </a:custGeom>
            <a:solidFill>
              <a:srgbClr val="00853F"/>
            </a:solidFill>
            <a:ln w="663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800" b="1" u="sng">
                <a:solidFill>
                  <a:prstClr val="white"/>
                </a:solidFill>
                <a:latin typeface="Century Gothic" panose="020F0302020204030204"/>
              </a:endParaRPr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xmlns="" id="{FB319A26-F58D-4485-9A9B-39FE5C424911}"/>
                </a:ext>
              </a:extLst>
            </p:cNvPr>
            <p:cNvSpPr/>
            <p:nvPr/>
          </p:nvSpPr>
          <p:spPr>
            <a:xfrm>
              <a:off x="-6082702" y="-1935238"/>
              <a:ext cx="293218" cy="166500"/>
            </a:xfrm>
            <a:custGeom>
              <a:avLst/>
              <a:gdLst>
                <a:gd name="connsiteX0" fmla="*/ 48232 w 293218"/>
                <a:gd name="connsiteY0" fmla="*/ 127 h 166500"/>
                <a:gd name="connsiteX1" fmla="*/ 199169 w 293218"/>
                <a:gd name="connsiteY1" fmla="*/ 127 h 166500"/>
                <a:gd name="connsiteX2" fmla="*/ 287325 w 293218"/>
                <a:gd name="connsiteY2" fmla="*/ 37213 h 166500"/>
                <a:gd name="connsiteX3" fmla="*/ 286027 w 293218"/>
                <a:gd name="connsiteY3" fmla="*/ 102829 h 166500"/>
                <a:gd name="connsiteX4" fmla="*/ 167778 w 293218"/>
                <a:gd name="connsiteY4" fmla="*/ 166628 h 166500"/>
                <a:gd name="connsiteX5" fmla="*/ -27 w 293218"/>
                <a:gd name="connsiteY5" fmla="*/ 166628 h 166500"/>
                <a:gd name="connsiteX6" fmla="*/ 48232 w 293218"/>
                <a:gd name="connsiteY6" fmla="*/ 127 h 16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218" h="166500">
                  <a:moveTo>
                    <a:pt x="48232" y="127"/>
                  </a:moveTo>
                  <a:lnTo>
                    <a:pt x="199169" y="127"/>
                  </a:lnTo>
                  <a:cubicBezTo>
                    <a:pt x="273088" y="127"/>
                    <a:pt x="277233" y="20097"/>
                    <a:pt x="287325" y="37213"/>
                  </a:cubicBezTo>
                  <a:cubicBezTo>
                    <a:pt x="297452" y="54332"/>
                    <a:pt x="292767" y="90380"/>
                    <a:pt x="286027" y="102829"/>
                  </a:cubicBezTo>
                  <a:cubicBezTo>
                    <a:pt x="276945" y="118391"/>
                    <a:pt x="262168" y="166628"/>
                    <a:pt x="167778" y="166628"/>
                  </a:cubicBezTo>
                  <a:lnTo>
                    <a:pt x="-27" y="166628"/>
                  </a:lnTo>
                  <a:cubicBezTo>
                    <a:pt x="-27" y="166628"/>
                    <a:pt x="48232" y="387"/>
                    <a:pt x="48232" y="127"/>
                  </a:cubicBezTo>
                </a:path>
              </a:pathLst>
            </a:custGeom>
            <a:solidFill>
              <a:srgbClr val="00853F"/>
            </a:solidFill>
            <a:ln w="663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800" b="1" u="sng">
                <a:solidFill>
                  <a:prstClr val="white"/>
                </a:solidFill>
                <a:latin typeface="Century Gothic" panose="020F0302020204030204"/>
              </a:endParaRPr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xmlns="" id="{28986852-E1F3-40F1-8393-24148BB8D5D6}"/>
                </a:ext>
              </a:extLst>
            </p:cNvPr>
            <p:cNvSpPr/>
            <p:nvPr/>
          </p:nvSpPr>
          <p:spPr>
            <a:xfrm>
              <a:off x="-6533177" y="-2380274"/>
              <a:ext cx="2093706" cy="1322922"/>
            </a:xfrm>
            <a:custGeom>
              <a:avLst/>
              <a:gdLst>
                <a:gd name="connsiteX0" fmla="*/ 2093680 w 2093706"/>
                <a:gd name="connsiteY0" fmla="*/ 127 h 1322922"/>
                <a:gd name="connsiteX1" fmla="*/ 2093680 w 2093706"/>
                <a:gd name="connsiteY1" fmla="*/ 1323050 h 1322922"/>
                <a:gd name="connsiteX2" fmla="*/ -27 w 2093706"/>
                <a:gd name="connsiteY2" fmla="*/ 1323050 h 1322922"/>
                <a:gd name="connsiteX3" fmla="*/ -27 w 2093706"/>
                <a:gd name="connsiteY3" fmla="*/ 127 h 1322922"/>
                <a:gd name="connsiteX4" fmla="*/ 402730 w 2093706"/>
                <a:gd name="connsiteY4" fmla="*/ 127 h 1322922"/>
                <a:gd name="connsiteX5" fmla="*/ 179437 w 2093706"/>
                <a:gd name="connsiteY5" fmla="*/ 770386 h 1322922"/>
                <a:gd name="connsiteX6" fmla="*/ 636417 w 2093706"/>
                <a:gd name="connsiteY6" fmla="*/ 770386 h 1322922"/>
                <a:gd name="connsiteX7" fmla="*/ 908992 w 2093706"/>
                <a:gd name="connsiteY7" fmla="*/ 690506 h 1322922"/>
                <a:gd name="connsiteX8" fmla="*/ 967341 w 2093706"/>
                <a:gd name="connsiteY8" fmla="*/ 464614 h 1322922"/>
                <a:gd name="connsiteX9" fmla="*/ 894972 w 2093706"/>
                <a:gd name="connsiteY9" fmla="*/ 378514 h 1322922"/>
                <a:gd name="connsiteX10" fmla="*/ 997435 w 2093706"/>
                <a:gd name="connsiteY10" fmla="*/ 277888 h 1322922"/>
                <a:gd name="connsiteX11" fmla="*/ 981073 w 2093706"/>
                <a:gd name="connsiteY11" fmla="*/ 74818 h 1322922"/>
                <a:gd name="connsiteX12" fmla="*/ 774380 w 2093706"/>
                <a:gd name="connsiteY12" fmla="*/ 127 h 1322922"/>
                <a:gd name="connsiteX13" fmla="*/ 1263775 w 2093706"/>
                <a:gd name="connsiteY13" fmla="*/ 127 h 1322922"/>
                <a:gd name="connsiteX14" fmla="*/ 1039674 w 2093706"/>
                <a:gd name="connsiteY14" fmla="*/ 771939 h 1322922"/>
                <a:gd name="connsiteX15" fmla="*/ 1266370 w 2093706"/>
                <a:gd name="connsiteY15" fmla="*/ 771939 h 1322922"/>
                <a:gd name="connsiteX16" fmla="*/ 1349083 w 2093706"/>
                <a:gd name="connsiteY16" fmla="*/ 479139 h 1322922"/>
                <a:gd name="connsiteX17" fmla="*/ 1478756 w 2093706"/>
                <a:gd name="connsiteY17" fmla="*/ 479139 h 1322922"/>
                <a:gd name="connsiteX18" fmla="*/ 1566695 w 2093706"/>
                <a:gd name="connsiteY18" fmla="*/ 562908 h 1322922"/>
                <a:gd name="connsiteX19" fmla="*/ 1573940 w 2093706"/>
                <a:gd name="connsiteY19" fmla="*/ 777904 h 1322922"/>
                <a:gd name="connsiteX20" fmla="*/ 1784524 w 2093706"/>
                <a:gd name="connsiteY20" fmla="*/ 777904 h 1322922"/>
                <a:gd name="connsiteX21" fmla="*/ 1774145 w 2093706"/>
                <a:gd name="connsiteY21" fmla="*/ 518819 h 1322922"/>
                <a:gd name="connsiteX22" fmla="*/ 1695036 w 2093706"/>
                <a:gd name="connsiteY22" fmla="*/ 428826 h 1322922"/>
                <a:gd name="connsiteX23" fmla="*/ 1844424 w 2093706"/>
                <a:gd name="connsiteY23" fmla="*/ 310303 h 1322922"/>
                <a:gd name="connsiteX24" fmla="*/ 1865183 w 2093706"/>
                <a:gd name="connsiteY24" fmla="*/ 122020 h 1322922"/>
                <a:gd name="connsiteX25" fmla="*/ 1656653 w 2093706"/>
                <a:gd name="connsiteY25" fmla="*/ 127 h 132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93706" h="1322922">
                  <a:moveTo>
                    <a:pt x="2093680" y="127"/>
                  </a:moveTo>
                  <a:lnTo>
                    <a:pt x="2093680" y="1323050"/>
                  </a:lnTo>
                  <a:lnTo>
                    <a:pt x="-27" y="1323050"/>
                  </a:lnTo>
                  <a:lnTo>
                    <a:pt x="-27" y="127"/>
                  </a:lnTo>
                  <a:lnTo>
                    <a:pt x="402730" y="127"/>
                  </a:lnTo>
                  <a:lnTo>
                    <a:pt x="179437" y="770386"/>
                  </a:lnTo>
                  <a:lnTo>
                    <a:pt x="636417" y="770386"/>
                  </a:lnTo>
                  <a:cubicBezTo>
                    <a:pt x="834280" y="770386"/>
                    <a:pt x="868770" y="724222"/>
                    <a:pt x="908992" y="690506"/>
                  </a:cubicBezTo>
                  <a:cubicBezTo>
                    <a:pt x="962656" y="645639"/>
                    <a:pt x="991452" y="538789"/>
                    <a:pt x="967341" y="464614"/>
                  </a:cubicBezTo>
                  <a:cubicBezTo>
                    <a:pt x="950222" y="411966"/>
                    <a:pt x="900414" y="380067"/>
                    <a:pt x="894972" y="378514"/>
                  </a:cubicBezTo>
                  <a:cubicBezTo>
                    <a:pt x="956962" y="349984"/>
                    <a:pt x="993002" y="287223"/>
                    <a:pt x="997435" y="277888"/>
                  </a:cubicBezTo>
                  <a:cubicBezTo>
                    <a:pt x="1020249" y="230427"/>
                    <a:pt x="1038125" y="144063"/>
                    <a:pt x="981073" y="74818"/>
                  </a:cubicBezTo>
                  <a:cubicBezTo>
                    <a:pt x="933607" y="17243"/>
                    <a:pt x="841307" y="1162"/>
                    <a:pt x="774380" y="127"/>
                  </a:cubicBezTo>
                  <a:lnTo>
                    <a:pt x="1263775" y="127"/>
                  </a:lnTo>
                  <a:lnTo>
                    <a:pt x="1039674" y="771939"/>
                  </a:lnTo>
                  <a:lnTo>
                    <a:pt x="1266370" y="771939"/>
                  </a:lnTo>
                  <a:lnTo>
                    <a:pt x="1349083" y="479139"/>
                  </a:lnTo>
                  <a:lnTo>
                    <a:pt x="1478756" y="479139"/>
                  </a:lnTo>
                  <a:cubicBezTo>
                    <a:pt x="1572894" y="479139"/>
                    <a:pt x="1564353" y="537751"/>
                    <a:pt x="1566695" y="562908"/>
                  </a:cubicBezTo>
                  <a:lnTo>
                    <a:pt x="1573940" y="777904"/>
                  </a:lnTo>
                  <a:lnTo>
                    <a:pt x="1784524" y="777904"/>
                  </a:lnTo>
                  <a:cubicBezTo>
                    <a:pt x="1784524" y="777904"/>
                    <a:pt x="1774938" y="536454"/>
                    <a:pt x="1774145" y="518819"/>
                  </a:cubicBezTo>
                  <a:cubicBezTo>
                    <a:pt x="1771298" y="456837"/>
                    <a:pt x="1730319" y="428826"/>
                    <a:pt x="1695036" y="428826"/>
                  </a:cubicBezTo>
                  <a:cubicBezTo>
                    <a:pt x="1762467" y="410672"/>
                    <a:pt x="1821106" y="349465"/>
                    <a:pt x="1844424" y="310303"/>
                  </a:cubicBezTo>
                  <a:cubicBezTo>
                    <a:pt x="1871418" y="265177"/>
                    <a:pt x="1891889" y="193341"/>
                    <a:pt x="1865183" y="122020"/>
                  </a:cubicBezTo>
                  <a:cubicBezTo>
                    <a:pt x="1826296" y="18541"/>
                    <a:pt x="1726427" y="1421"/>
                    <a:pt x="1656653" y="127"/>
                  </a:cubicBezTo>
                  <a:close/>
                </a:path>
              </a:pathLst>
            </a:custGeom>
            <a:solidFill>
              <a:srgbClr val="00853F"/>
            </a:solidFill>
            <a:ln w="663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800" b="1" u="sng">
                <a:solidFill>
                  <a:prstClr val="white"/>
                </a:solidFill>
                <a:latin typeface="Century Gothic" panose="020F0302020204030204"/>
              </a:endParaRPr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xmlns="" id="{219ECDF4-2E9D-44AB-AE52-8397B14A5B0F}"/>
                </a:ext>
              </a:extLst>
            </p:cNvPr>
            <p:cNvSpPr/>
            <p:nvPr/>
          </p:nvSpPr>
          <p:spPr>
            <a:xfrm>
              <a:off x="-6533440" y="-3139122"/>
              <a:ext cx="2093717" cy="1577743"/>
            </a:xfrm>
            <a:custGeom>
              <a:avLst/>
              <a:gdLst>
                <a:gd name="connsiteX0" fmla="*/ -27 w 2093717"/>
                <a:gd name="connsiteY0" fmla="*/ 1577871 h 1577743"/>
                <a:gd name="connsiteX1" fmla="*/ 2093691 w 2093717"/>
                <a:gd name="connsiteY1" fmla="*/ 1577871 h 1577743"/>
                <a:gd name="connsiteX2" fmla="*/ 2093691 w 2093717"/>
                <a:gd name="connsiteY2" fmla="*/ 127 h 1577743"/>
                <a:gd name="connsiteX3" fmla="*/ -27 w 2093717"/>
                <a:gd name="connsiteY3" fmla="*/ 127 h 157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3717" h="1577743">
                  <a:moveTo>
                    <a:pt x="-27" y="1577871"/>
                  </a:moveTo>
                  <a:lnTo>
                    <a:pt x="2093691" y="1577871"/>
                  </a:lnTo>
                  <a:lnTo>
                    <a:pt x="2093691" y="127"/>
                  </a:lnTo>
                  <a:lnTo>
                    <a:pt x="-27" y="127"/>
                  </a:lnTo>
                  <a:close/>
                </a:path>
              </a:pathLst>
            </a:custGeom>
            <a:solidFill>
              <a:srgbClr val="FFFFFF"/>
            </a:solidFill>
            <a:ln w="1172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800" b="1" u="sng">
                <a:solidFill>
                  <a:prstClr val="white"/>
                </a:solidFill>
                <a:latin typeface="Century Gothic" panose="020F0302020204030204"/>
              </a:endParaRPr>
            </a:p>
          </p:txBody>
        </p:sp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xmlns="" id="{38AA8728-06E4-4759-84F2-8DCB4F4C38DC}"/>
                </a:ext>
              </a:extLst>
            </p:cNvPr>
            <p:cNvSpPr/>
            <p:nvPr/>
          </p:nvSpPr>
          <p:spPr>
            <a:xfrm>
              <a:off x="-6533440" y="-3139122"/>
              <a:ext cx="2093717" cy="505724"/>
            </a:xfrm>
            <a:custGeom>
              <a:avLst/>
              <a:gdLst>
                <a:gd name="connsiteX0" fmla="*/ -27 w 2093717"/>
                <a:gd name="connsiteY0" fmla="*/ 505852 h 505724"/>
                <a:gd name="connsiteX1" fmla="*/ 2093691 w 2093717"/>
                <a:gd name="connsiteY1" fmla="*/ 505852 h 505724"/>
                <a:gd name="connsiteX2" fmla="*/ 2093691 w 2093717"/>
                <a:gd name="connsiteY2" fmla="*/ 127 h 505724"/>
                <a:gd name="connsiteX3" fmla="*/ -27 w 2093717"/>
                <a:gd name="connsiteY3" fmla="*/ 127 h 50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3717" h="505724">
                  <a:moveTo>
                    <a:pt x="-27" y="505852"/>
                  </a:moveTo>
                  <a:lnTo>
                    <a:pt x="2093691" y="505852"/>
                  </a:lnTo>
                  <a:lnTo>
                    <a:pt x="2093691" y="127"/>
                  </a:lnTo>
                  <a:lnTo>
                    <a:pt x="-27" y="127"/>
                  </a:lnTo>
                  <a:close/>
                </a:path>
              </a:pathLst>
            </a:custGeom>
            <a:solidFill>
              <a:srgbClr val="FFCC30"/>
            </a:solidFill>
            <a:ln w="663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800" b="1" u="sng">
                <a:solidFill>
                  <a:prstClr val="white"/>
                </a:solidFill>
                <a:latin typeface="Century Gothic" panose="020F0302020204030204"/>
              </a:endParaRPr>
            </a:p>
          </p:txBody>
        </p:sp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xmlns="" id="{9F5FEE39-4391-45EC-BB65-C9E5846E9908}"/>
                </a:ext>
              </a:extLst>
            </p:cNvPr>
            <p:cNvSpPr/>
            <p:nvPr/>
          </p:nvSpPr>
          <p:spPr>
            <a:xfrm>
              <a:off x="-6533177" y="-2380274"/>
              <a:ext cx="2093706" cy="1322922"/>
            </a:xfrm>
            <a:custGeom>
              <a:avLst/>
              <a:gdLst>
                <a:gd name="connsiteX0" fmla="*/ 2093680 w 2093706"/>
                <a:gd name="connsiteY0" fmla="*/ 127 h 1322922"/>
                <a:gd name="connsiteX1" fmla="*/ 2093680 w 2093706"/>
                <a:gd name="connsiteY1" fmla="*/ 1323050 h 1322922"/>
                <a:gd name="connsiteX2" fmla="*/ -27 w 2093706"/>
                <a:gd name="connsiteY2" fmla="*/ 1323050 h 1322922"/>
                <a:gd name="connsiteX3" fmla="*/ -27 w 2093706"/>
                <a:gd name="connsiteY3" fmla="*/ 127 h 1322922"/>
                <a:gd name="connsiteX4" fmla="*/ 402730 w 2093706"/>
                <a:gd name="connsiteY4" fmla="*/ 127 h 1322922"/>
                <a:gd name="connsiteX5" fmla="*/ 179437 w 2093706"/>
                <a:gd name="connsiteY5" fmla="*/ 770386 h 1322922"/>
                <a:gd name="connsiteX6" fmla="*/ 636417 w 2093706"/>
                <a:gd name="connsiteY6" fmla="*/ 770386 h 1322922"/>
                <a:gd name="connsiteX7" fmla="*/ 908992 w 2093706"/>
                <a:gd name="connsiteY7" fmla="*/ 690506 h 1322922"/>
                <a:gd name="connsiteX8" fmla="*/ 967341 w 2093706"/>
                <a:gd name="connsiteY8" fmla="*/ 464614 h 1322922"/>
                <a:gd name="connsiteX9" fmla="*/ 894972 w 2093706"/>
                <a:gd name="connsiteY9" fmla="*/ 378514 h 1322922"/>
                <a:gd name="connsiteX10" fmla="*/ 997435 w 2093706"/>
                <a:gd name="connsiteY10" fmla="*/ 277888 h 1322922"/>
                <a:gd name="connsiteX11" fmla="*/ 981073 w 2093706"/>
                <a:gd name="connsiteY11" fmla="*/ 74818 h 1322922"/>
                <a:gd name="connsiteX12" fmla="*/ 774380 w 2093706"/>
                <a:gd name="connsiteY12" fmla="*/ 127 h 1322922"/>
                <a:gd name="connsiteX13" fmla="*/ 1263775 w 2093706"/>
                <a:gd name="connsiteY13" fmla="*/ 127 h 1322922"/>
                <a:gd name="connsiteX14" fmla="*/ 1039674 w 2093706"/>
                <a:gd name="connsiteY14" fmla="*/ 771939 h 1322922"/>
                <a:gd name="connsiteX15" fmla="*/ 1266370 w 2093706"/>
                <a:gd name="connsiteY15" fmla="*/ 771939 h 1322922"/>
                <a:gd name="connsiteX16" fmla="*/ 1349083 w 2093706"/>
                <a:gd name="connsiteY16" fmla="*/ 479139 h 1322922"/>
                <a:gd name="connsiteX17" fmla="*/ 1478756 w 2093706"/>
                <a:gd name="connsiteY17" fmla="*/ 479139 h 1322922"/>
                <a:gd name="connsiteX18" fmla="*/ 1566695 w 2093706"/>
                <a:gd name="connsiteY18" fmla="*/ 562908 h 1322922"/>
                <a:gd name="connsiteX19" fmla="*/ 1573940 w 2093706"/>
                <a:gd name="connsiteY19" fmla="*/ 777904 h 1322922"/>
                <a:gd name="connsiteX20" fmla="*/ 1784524 w 2093706"/>
                <a:gd name="connsiteY20" fmla="*/ 777904 h 1322922"/>
                <a:gd name="connsiteX21" fmla="*/ 1774145 w 2093706"/>
                <a:gd name="connsiteY21" fmla="*/ 518819 h 1322922"/>
                <a:gd name="connsiteX22" fmla="*/ 1695036 w 2093706"/>
                <a:gd name="connsiteY22" fmla="*/ 428826 h 1322922"/>
                <a:gd name="connsiteX23" fmla="*/ 1844424 w 2093706"/>
                <a:gd name="connsiteY23" fmla="*/ 310303 h 1322922"/>
                <a:gd name="connsiteX24" fmla="*/ 1865183 w 2093706"/>
                <a:gd name="connsiteY24" fmla="*/ 122020 h 1322922"/>
                <a:gd name="connsiteX25" fmla="*/ 1656653 w 2093706"/>
                <a:gd name="connsiteY25" fmla="*/ 127 h 132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93706" h="1322922">
                  <a:moveTo>
                    <a:pt x="2093680" y="127"/>
                  </a:moveTo>
                  <a:lnTo>
                    <a:pt x="2093680" y="1323050"/>
                  </a:lnTo>
                  <a:lnTo>
                    <a:pt x="-27" y="1323050"/>
                  </a:lnTo>
                  <a:lnTo>
                    <a:pt x="-27" y="127"/>
                  </a:lnTo>
                  <a:lnTo>
                    <a:pt x="402730" y="127"/>
                  </a:lnTo>
                  <a:lnTo>
                    <a:pt x="179437" y="770386"/>
                  </a:lnTo>
                  <a:lnTo>
                    <a:pt x="636417" y="770386"/>
                  </a:lnTo>
                  <a:cubicBezTo>
                    <a:pt x="834280" y="770386"/>
                    <a:pt x="868770" y="724222"/>
                    <a:pt x="908992" y="690506"/>
                  </a:cubicBezTo>
                  <a:cubicBezTo>
                    <a:pt x="962656" y="645639"/>
                    <a:pt x="991452" y="538789"/>
                    <a:pt x="967341" y="464614"/>
                  </a:cubicBezTo>
                  <a:cubicBezTo>
                    <a:pt x="950222" y="411966"/>
                    <a:pt x="900414" y="380067"/>
                    <a:pt x="894972" y="378514"/>
                  </a:cubicBezTo>
                  <a:cubicBezTo>
                    <a:pt x="956962" y="349984"/>
                    <a:pt x="993002" y="287223"/>
                    <a:pt x="997435" y="277888"/>
                  </a:cubicBezTo>
                  <a:cubicBezTo>
                    <a:pt x="1020249" y="230427"/>
                    <a:pt x="1038125" y="144063"/>
                    <a:pt x="981073" y="74818"/>
                  </a:cubicBezTo>
                  <a:cubicBezTo>
                    <a:pt x="933607" y="17243"/>
                    <a:pt x="841307" y="1162"/>
                    <a:pt x="774380" y="127"/>
                  </a:cubicBezTo>
                  <a:lnTo>
                    <a:pt x="1263775" y="127"/>
                  </a:lnTo>
                  <a:lnTo>
                    <a:pt x="1039674" y="771939"/>
                  </a:lnTo>
                  <a:lnTo>
                    <a:pt x="1266370" y="771939"/>
                  </a:lnTo>
                  <a:lnTo>
                    <a:pt x="1349083" y="479139"/>
                  </a:lnTo>
                  <a:lnTo>
                    <a:pt x="1478756" y="479139"/>
                  </a:lnTo>
                  <a:cubicBezTo>
                    <a:pt x="1572894" y="479139"/>
                    <a:pt x="1564353" y="537751"/>
                    <a:pt x="1566695" y="562908"/>
                  </a:cubicBezTo>
                  <a:lnTo>
                    <a:pt x="1573940" y="777904"/>
                  </a:lnTo>
                  <a:lnTo>
                    <a:pt x="1784524" y="777904"/>
                  </a:lnTo>
                  <a:cubicBezTo>
                    <a:pt x="1784524" y="777904"/>
                    <a:pt x="1774938" y="536454"/>
                    <a:pt x="1774145" y="518819"/>
                  </a:cubicBezTo>
                  <a:cubicBezTo>
                    <a:pt x="1771298" y="456837"/>
                    <a:pt x="1730319" y="428826"/>
                    <a:pt x="1695036" y="428826"/>
                  </a:cubicBezTo>
                  <a:cubicBezTo>
                    <a:pt x="1762467" y="410672"/>
                    <a:pt x="1821106" y="349465"/>
                    <a:pt x="1844424" y="310303"/>
                  </a:cubicBezTo>
                  <a:cubicBezTo>
                    <a:pt x="1871418" y="265177"/>
                    <a:pt x="1891889" y="193341"/>
                    <a:pt x="1865183" y="122020"/>
                  </a:cubicBezTo>
                  <a:cubicBezTo>
                    <a:pt x="1826296" y="18541"/>
                    <a:pt x="1726427" y="1421"/>
                    <a:pt x="1656653" y="127"/>
                  </a:cubicBezTo>
                  <a:close/>
                </a:path>
              </a:pathLst>
            </a:custGeom>
            <a:solidFill>
              <a:srgbClr val="008B4F"/>
            </a:solidFill>
            <a:ln w="663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800" b="1" u="sng">
                <a:solidFill>
                  <a:prstClr val="white"/>
                </a:solidFill>
                <a:latin typeface="Century Gothic" panose="020F0302020204030204"/>
              </a:endParaRPr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xmlns="" id="{09F16953-885B-42F0-AA70-115B23D6F37B}"/>
                </a:ext>
              </a:extLst>
            </p:cNvPr>
            <p:cNvSpPr/>
            <p:nvPr/>
          </p:nvSpPr>
          <p:spPr>
            <a:xfrm>
              <a:off x="-5992168" y="-2225963"/>
              <a:ext cx="280863" cy="142641"/>
            </a:xfrm>
            <a:custGeom>
              <a:avLst/>
              <a:gdLst>
                <a:gd name="connsiteX0" fmla="*/ 40159 w 280863"/>
                <a:gd name="connsiteY0" fmla="*/ 127 h 142641"/>
                <a:gd name="connsiteX1" fmla="*/ 214955 w 280863"/>
                <a:gd name="connsiteY1" fmla="*/ 127 h 142641"/>
                <a:gd name="connsiteX2" fmla="*/ 280837 w 280863"/>
                <a:gd name="connsiteY2" fmla="*/ 59000 h 142641"/>
                <a:gd name="connsiteX3" fmla="*/ 186699 w 280863"/>
                <a:gd name="connsiteY3" fmla="*/ 142769 h 142641"/>
                <a:gd name="connsiteX4" fmla="*/ -27 w 280863"/>
                <a:gd name="connsiteY4" fmla="*/ 142769 h 14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863" h="142641">
                  <a:moveTo>
                    <a:pt x="40159" y="127"/>
                  </a:moveTo>
                  <a:lnTo>
                    <a:pt x="214955" y="127"/>
                  </a:lnTo>
                  <a:cubicBezTo>
                    <a:pt x="249446" y="127"/>
                    <a:pt x="280837" y="22170"/>
                    <a:pt x="280837" y="59000"/>
                  </a:cubicBezTo>
                  <a:cubicBezTo>
                    <a:pt x="280837" y="108274"/>
                    <a:pt x="241409" y="142769"/>
                    <a:pt x="186699" y="142769"/>
                  </a:cubicBezTo>
                  <a:lnTo>
                    <a:pt x="-27" y="142769"/>
                  </a:lnTo>
                  <a:close/>
                </a:path>
              </a:pathLst>
            </a:custGeom>
            <a:solidFill>
              <a:srgbClr val="00853F"/>
            </a:solidFill>
            <a:ln w="663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800" b="1" u="sng">
                <a:solidFill>
                  <a:prstClr val="white"/>
                </a:solidFill>
                <a:latin typeface="Century Gothic" panose="020F0302020204030204"/>
              </a:endParaRPr>
            </a:p>
          </p:txBody>
        </p:sp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xmlns="" id="{DD1D026A-549C-4873-9768-919A4C0776BD}"/>
                </a:ext>
              </a:extLst>
            </p:cNvPr>
            <p:cNvSpPr/>
            <p:nvPr/>
          </p:nvSpPr>
          <p:spPr>
            <a:xfrm>
              <a:off x="-5141252" y="-2225184"/>
              <a:ext cx="294090" cy="172724"/>
            </a:xfrm>
            <a:custGeom>
              <a:avLst/>
              <a:gdLst>
                <a:gd name="connsiteX0" fmla="*/ 47944 w 294090"/>
                <a:gd name="connsiteY0" fmla="*/ 127 h 172724"/>
                <a:gd name="connsiteX1" fmla="*/ 212865 w 294090"/>
                <a:gd name="connsiteY1" fmla="*/ 127 h 172724"/>
                <a:gd name="connsiteX2" fmla="*/ 294064 w 294090"/>
                <a:gd name="connsiteY2" fmla="*/ 68334 h 172724"/>
                <a:gd name="connsiteX3" fmla="*/ 168031 w 294090"/>
                <a:gd name="connsiteY3" fmla="*/ 172852 h 172724"/>
                <a:gd name="connsiteX4" fmla="*/ -27 w 294090"/>
                <a:gd name="connsiteY4" fmla="*/ 172852 h 172724"/>
                <a:gd name="connsiteX5" fmla="*/ 47944 w 294090"/>
                <a:gd name="connsiteY5" fmla="*/ 127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090" h="172724">
                  <a:moveTo>
                    <a:pt x="47944" y="127"/>
                  </a:moveTo>
                  <a:lnTo>
                    <a:pt x="212865" y="127"/>
                  </a:lnTo>
                  <a:cubicBezTo>
                    <a:pt x="290929" y="127"/>
                    <a:pt x="294064" y="53291"/>
                    <a:pt x="294064" y="68334"/>
                  </a:cubicBezTo>
                  <a:cubicBezTo>
                    <a:pt x="294064" y="103607"/>
                    <a:pt x="262925" y="172852"/>
                    <a:pt x="168031" y="172852"/>
                  </a:cubicBezTo>
                  <a:lnTo>
                    <a:pt x="-27" y="172852"/>
                  </a:lnTo>
                  <a:cubicBezTo>
                    <a:pt x="-27" y="172852"/>
                    <a:pt x="47151" y="4535"/>
                    <a:pt x="47944" y="127"/>
                  </a:cubicBezTo>
                </a:path>
              </a:pathLst>
            </a:custGeom>
            <a:solidFill>
              <a:srgbClr val="00853F"/>
            </a:solidFill>
            <a:ln w="663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800" b="1" u="sng">
                <a:solidFill>
                  <a:prstClr val="white"/>
                </a:solidFill>
                <a:latin typeface="Century Gothic" panose="020F0302020204030204"/>
              </a:endParaRPr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xmlns="" id="{7AC0D067-9FF7-43FD-A478-09AD663A3FD7}"/>
                </a:ext>
              </a:extLst>
            </p:cNvPr>
            <p:cNvSpPr/>
            <p:nvPr/>
          </p:nvSpPr>
          <p:spPr>
            <a:xfrm>
              <a:off x="-6082702" y="-1935238"/>
              <a:ext cx="293218" cy="166500"/>
            </a:xfrm>
            <a:custGeom>
              <a:avLst/>
              <a:gdLst>
                <a:gd name="connsiteX0" fmla="*/ 48232 w 293218"/>
                <a:gd name="connsiteY0" fmla="*/ 127 h 166500"/>
                <a:gd name="connsiteX1" fmla="*/ 199169 w 293218"/>
                <a:gd name="connsiteY1" fmla="*/ 127 h 166500"/>
                <a:gd name="connsiteX2" fmla="*/ 287325 w 293218"/>
                <a:gd name="connsiteY2" fmla="*/ 37213 h 166500"/>
                <a:gd name="connsiteX3" fmla="*/ 286027 w 293218"/>
                <a:gd name="connsiteY3" fmla="*/ 102829 h 166500"/>
                <a:gd name="connsiteX4" fmla="*/ 167778 w 293218"/>
                <a:gd name="connsiteY4" fmla="*/ 166628 h 166500"/>
                <a:gd name="connsiteX5" fmla="*/ -27 w 293218"/>
                <a:gd name="connsiteY5" fmla="*/ 166628 h 166500"/>
                <a:gd name="connsiteX6" fmla="*/ 48232 w 293218"/>
                <a:gd name="connsiteY6" fmla="*/ 127 h 16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218" h="166500">
                  <a:moveTo>
                    <a:pt x="48232" y="127"/>
                  </a:moveTo>
                  <a:lnTo>
                    <a:pt x="199169" y="127"/>
                  </a:lnTo>
                  <a:cubicBezTo>
                    <a:pt x="273088" y="127"/>
                    <a:pt x="277233" y="20097"/>
                    <a:pt x="287325" y="37213"/>
                  </a:cubicBezTo>
                  <a:cubicBezTo>
                    <a:pt x="297452" y="54332"/>
                    <a:pt x="292767" y="90380"/>
                    <a:pt x="286027" y="102829"/>
                  </a:cubicBezTo>
                  <a:cubicBezTo>
                    <a:pt x="276945" y="118391"/>
                    <a:pt x="262168" y="166628"/>
                    <a:pt x="167778" y="166628"/>
                  </a:cubicBezTo>
                  <a:lnTo>
                    <a:pt x="-27" y="166628"/>
                  </a:lnTo>
                  <a:cubicBezTo>
                    <a:pt x="-27" y="166628"/>
                    <a:pt x="48232" y="387"/>
                    <a:pt x="48232" y="127"/>
                  </a:cubicBezTo>
                </a:path>
              </a:pathLst>
            </a:custGeom>
            <a:solidFill>
              <a:srgbClr val="00853F"/>
            </a:solidFill>
            <a:ln w="663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800" b="1" u="sng">
                <a:solidFill>
                  <a:prstClr val="white"/>
                </a:solidFill>
                <a:latin typeface="Century Gothic" panose="020F0302020204030204"/>
              </a:endParaRPr>
            </a:p>
          </p:txBody>
        </p:sp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xmlns="" id="{4C98D4EA-B628-498A-8245-AF967D660FF9}"/>
                </a:ext>
              </a:extLst>
            </p:cNvPr>
            <p:cNvSpPr/>
            <p:nvPr/>
          </p:nvSpPr>
          <p:spPr>
            <a:xfrm>
              <a:off x="-8115608" y="-543975"/>
              <a:ext cx="5282077" cy="543975"/>
            </a:xfrm>
            <a:custGeom>
              <a:avLst/>
              <a:gdLst>
                <a:gd name="connsiteX0" fmla="*/ 4421791 w 5282077"/>
                <a:gd name="connsiteY0" fmla="*/ 462472 h 543975"/>
                <a:gd name="connsiteX1" fmla="*/ 4421791 w 5282077"/>
                <a:gd name="connsiteY1" fmla="*/ 354788 h 543975"/>
                <a:gd name="connsiteX2" fmla="*/ 4474735 w 5282077"/>
                <a:gd name="connsiteY2" fmla="*/ 354788 h 543975"/>
                <a:gd name="connsiteX3" fmla="*/ 4472824 w 5282077"/>
                <a:gd name="connsiteY3" fmla="*/ 169121 h 543975"/>
                <a:gd name="connsiteX4" fmla="*/ 4421755 w 5282077"/>
                <a:gd name="connsiteY4" fmla="*/ 260131 h 543975"/>
                <a:gd name="connsiteX5" fmla="*/ 4421755 w 5282077"/>
                <a:gd name="connsiteY5" fmla="*/ 30869 h 543975"/>
                <a:gd name="connsiteX6" fmla="*/ 4432892 w 5282077"/>
                <a:gd name="connsiteY6" fmla="*/ 13154 h 543975"/>
                <a:gd name="connsiteX7" fmla="*/ 4605021 w 5282077"/>
                <a:gd name="connsiteY7" fmla="*/ 13154 h 543975"/>
                <a:gd name="connsiteX8" fmla="*/ 4644089 w 5282077"/>
                <a:gd name="connsiteY8" fmla="*/ 530208 h 543975"/>
                <a:gd name="connsiteX9" fmla="*/ 4474735 w 5282077"/>
                <a:gd name="connsiteY9" fmla="*/ 530208 h 543975"/>
                <a:gd name="connsiteX10" fmla="*/ 4473870 w 5282077"/>
                <a:gd name="connsiteY10" fmla="*/ 462472 h 543975"/>
                <a:gd name="connsiteX11" fmla="*/ 5279592 w 5282077"/>
                <a:gd name="connsiteY11" fmla="*/ 163563 h 543975"/>
                <a:gd name="connsiteX12" fmla="*/ 5104687 w 5282077"/>
                <a:gd name="connsiteY12" fmla="*/ 127 h 543975"/>
                <a:gd name="connsiteX13" fmla="*/ 4833050 w 5282077"/>
                <a:gd name="connsiteY13" fmla="*/ 165474 h 543975"/>
                <a:gd name="connsiteX14" fmla="*/ 5068395 w 5282077"/>
                <a:gd name="connsiteY14" fmla="*/ 387267 h 543975"/>
                <a:gd name="connsiteX15" fmla="*/ 4986583 w 5282077"/>
                <a:gd name="connsiteY15" fmla="*/ 425304 h 543975"/>
                <a:gd name="connsiteX16" fmla="*/ 4941784 w 5282077"/>
                <a:gd name="connsiteY16" fmla="*/ 412278 h 543975"/>
                <a:gd name="connsiteX17" fmla="*/ 4926143 w 5282077"/>
                <a:gd name="connsiteY17" fmla="*/ 371462 h 543975"/>
                <a:gd name="connsiteX18" fmla="*/ 4763239 w 5282077"/>
                <a:gd name="connsiteY18" fmla="*/ 371462 h 543975"/>
                <a:gd name="connsiteX19" fmla="*/ 4943694 w 5282077"/>
                <a:gd name="connsiteY19" fmla="*/ 544103 h 543975"/>
                <a:gd name="connsiteX20" fmla="*/ 5236884 w 5282077"/>
                <a:gd name="connsiteY20" fmla="*/ 365904 h 543975"/>
                <a:gd name="connsiteX21" fmla="*/ 5000494 w 5282077"/>
                <a:gd name="connsiteY21" fmla="*/ 148626 h 543975"/>
                <a:gd name="connsiteX22" fmla="*/ 5062844 w 5282077"/>
                <a:gd name="connsiteY22" fmla="*/ 118926 h 543975"/>
                <a:gd name="connsiteX23" fmla="*/ 5103822 w 5282077"/>
                <a:gd name="connsiteY23" fmla="*/ 128305 h 543975"/>
                <a:gd name="connsiteX24" fmla="*/ 5118779 w 5282077"/>
                <a:gd name="connsiteY24" fmla="*/ 163562 h 543975"/>
                <a:gd name="connsiteX25" fmla="*/ 4421791 w 5282077"/>
                <a:gd name="connsiteY25" fmla="*/ 30869 h 543975"/>
                <a:gd name="connsiteX26" fmla="*/ 4421791 w 5282077"/>
                <a:gd name="connsiteY26" fmla="*/ 260131 h 543975"/>
                <a:gd name="connsiteX27" fmla="*/ 4367767 w 5282077"/>
                <a:gd name="connsiteY27" fmla="*/ 354788 h 543975"/>
                <a:gd name="connsiteX28" fmla="*/ 4421791 w 5282077"/>
                <a:gd name="connsiteY28" fmla="*/ 354788 h 543975"/>
                <a:gd name="connsiteX29" fmla="*/ 4421791 w 5282077"/>
                <a:gd name="connsiteY29" fmla="*/ 462472 h 543975"/>
                <a:gd name="connsiteX30" fmla="*/ 4304552 w 5282077"/>
                <a:gd name="connsiteY30" fmla="*/ 462472 h 543975"/>
                <a:gd name="connsiteX31" fmla="*/ 4266312 w 5282077"/>
                <a:gd name="connsiteY31" fmla="*/ 530208 h 543975"/>
                <a:gd name="connsiteX32" fmla="*/ 4110004 w 5282077"/>
                <a:gd name="connsiteY32" fmla="*/ 530208 h 543975"/>
                <a:gd name="connsiteX33" fmla="*/ 4110004 w 5282077"/>
                <a:gd name="connsiteY33" fmla="*/ 514404 h 543975"/>
                <a:gd name="connsiteX34" fmla="*/ 4110004 w 5282077"/>
                <a:gd name="connsiteY34" fmla="*/ 169990 h 543975"/>
                <a:gd name="connsiteX35" fmla="*/ 4112815 w 5282077"/>
                <a:gd name="connsiteY35" fmla="*/ 160783 h 543975"/>
                <a:gd name="connsiteX36" fmla="*/ 4110004 w 5282077"/>
                <a:gd name="connsiteY36" fmla="*/ 66994 h 543975"/>
                <a:gd name="connsiteX37" fmla="*/ 4110004 w 5282077"/>
                <a:gd name="connsiteY37" fmla="*/ 66995 h 543975"/>
                <a:gd name="connsiteX38" fmla="*/ 4110004 w 5282077"/>
                <a:gd name="connsiteY38" fmla="*/ 169990 h 543975"/>
                <a:gd name="connsiteX39" fmla="*/ 3989989 w 5282077"/>
                <a:gd name="connsiteY39" fmla="*/ 286878 h 543975"/>
                <a:gd name="connsiteX40" fmla="*/ 4038284 w 5282077"/>
                <a:gd name="connsiteY40" fmla="*/ 424262 h 543975"/>
                <a:gd name="connsiteX41" fmla="*/ 4031003 w 5282077"/>
                <a:gd name="connsiteY41" fmla="*/ 514404 h 543975"/>
                <a:gd name="connsiteX42" fmla="*/ 4026282 w 5282077"/>
                <a:gd name="connsiteY42" fmla="*/ 530208 h 543975"/>
                <a:gd name="connsiteX43" fmla="*/ 3868929 w 5282077"/>
                <a:gd name="connsiteY43" fmla="*/ 530208 h 543975"/>
                <a:gd name="connsiteX44" fmla="*/ 3868929 w 5282077"/>
                <a:gd name="connsiteY44" fmla="*/ 449446 h 543975"/>
                <a:gd name="connsiteX45" fmla="*/ 3871885 w 5282077"/>
                <a:gd name="connsiteY45" fmla="*/ 440067 h 543975"/>
                <a:gd name="connsiteX46" fmla="*/ 3868929 w 5282077"/>
                <a:gd name="connsiteY46" fmla="*/ 362084 h 543975"/>
                <a:gd name="connsiteX47" fmla="*/ 3868929 w 5282077"/>
                <a:gd name="connsiteY47" fmla="*/ 236859 h 543975"/>
                <a:gd name="connsiteX48" fmla="*/ 3948146 w 5282077"/>
                <a:gd name="connsiteY48" fmla="*/ 187707 h 543975"/>
                <a:gd name="connsiteX49" fmla="*/ 3894986 w 5282077"/>
                <a:gd name="connsiteY49" fmla="*/ 133864 h 543975"/>
                <a:gd name="connsiteX50" fmla="*/ 3868929 w 5282077"/>
                <a:gd name="connsiteY50" fmla="*/ 133864 h 543975"/>
                <a:gd name="connsiteX51" fmla="*/ 3868929 w 5282077"/>
                <a:gd name="connsiteY51" fmla="*/ 13155 h 543975"/>
                <a:gd name="connsiteX52" fmla="*/ 3924864 w 5282077"/>
                <a:gd name="connsiteY52" fmla="*/ 13155 h 543975"/>
                <a:gd name="connsiteX53" fmla="*/ 4110004 w 5282077"/>
                <a:gd name="connsiteY53" fmla="*/ 66996 h 543975"/>
                <a:gd name="connsiteX54" fmla="*/ 4110004 w 5282077"/>
                <a:gd name="connsiteY54" fmla="*/ 514404 h 543975"/>
                <a:gd name="connsiteX55" fmla="*/ 4099769 w 5282077"/>
                <a:gd name="connsiteY55" fmla="*/ 530210 h 543975"/>
                <a:gd name="connsiteX56" fmla="*/ 4110004 w 5282077"/>
                <a:gd name="connsiteY56" fmla="*/ 530210 h 543975"/>
                <a:gd name="connsiteX57" fmla="*/ 3868929 w 5282077"/>
                <a:gd name="connsiteY57" fmla="*/ 13155 h 543975"/>
                <a:gd name="connsiteX58" fmla="*/ 3868929 w 5282077"/>
                <a:gd name="connsiteY58" fmla="*/ 133864 h 543975"/>
                <a:gd name="connsiteX59" fmla="*/ 3815950 w 5282077"/>
                <a:gd name="connsiteY59" fmla="*/ 133864 h 543975"/>
                <a:gd name="connsiteX60" fmla="*/ 3787117 w 5282077"/>
                <a:gd name="connsiteY60" fmla="*/ 236859 h 543975"/>
                <a:gd name="connsiteX61" fmla="*/ 3868929 w 5282077"/>
                <a:gd name="connsiteY61" fmla="*/ 236859 h 543975"/>
                <a:gd name="connsiteX62" fmla="*/ 3868929 w 5282077"/>
                <a:gd name="connsiteY62" fmla="*/ 362084 h 543975"/>
                <a:gd name="connsiteX63" fmla="*/ 3806579 w 5282077"/>
                <a:gd name="connsiteY63" fmla="*/ 350099 h 543975"/>
                <a:gd name="connsiteX64" fmla="*/ 3754465 w 5282077"/>
                <a:gd name="connsiteY64" fmla="*/ 350099 h 543975"/>
                <a:gd name="connsiteX65" fmla="*/ 3703431 w 5282077"/>
                <a:gd name="connsiteY65" fmla="*/ 530209 h 543975"/>
                <a:gd name="connsiteX66" fmla="*/ 3533211 w 5282077"/>
                <a:gd name="connsiteY66" fmla="*/ 530209 h 543975"/>
                <a:gd name="connsiteX67" fmla="*/ 3681014 w 5282077"/>
                <a:gd name="connsiteY67" fmla="*/ 13154 h 543975"/>
                <a:gd name="connsiteX68" fmla="*/ 3868929 w 5282077"/>
                <a:gd name="connsiteY68" fmla="*/ 449447 h 543975"/>
                <a:gd name="connsiteX69" fmla="*/ 3854189 w 5282077"/>
                <a:gd name="connsiteY69" fmla="*/ 530210 h 543975"/>
                <a:gd name="connsiteX70" fmla="*/ 3868929 w 5282077"/>
                <a:gd name="connsiteY70" fmla="*/ 530210 h 543975"/>
                <a:gd name="connsiteX71" fmla="*/ 3225101 w 5282077"/>
                <a:gd name="connsiteY71" fmla="*/ 529167 h 543975"/>
                <a:gd name="connsiteX72" fmla="*/ 3459581 w 5282077"/>
                <a:gd name="connsiteY72" fmla="*/ 374242 h 543975"/>
                <a:gd name="connsiteX73" fmla="*/ 3406601 w 5282077"/>
                <a:gd name="connsiteY73" fmla="*/ 256311 h 543975"/>
                <a:gd name="connsiteX74" fmla="*/ 3506109 w 5282077"/>
                <a:gd name="connsiteY74" fmla="*/ 143070 h 543975"/>
                <a:gd name="connsiteX75" fmla="*/ 3333979 w 5282077"/>
                <a:gd name="connsiteY75" fmla="*/ 13155 h 543975"/>
                <a:gd name="connsiteX76" fmla="*/ 3225101 w 5282077"/>
                <a:gd name="connsiteY76" fmla="*/ 13155 h 543975"/>
                <a:gd name="connsiteX77" fmla="*/ 3225101 w 5282077"/>
                <a:gd name="connsiteY77" fmla="*/ 133864 h 543975"/>
                <a:gd name="connsiteX78" fmla="*/ 3281901 w 5282077"/>
                <a:gd name="connsiteY78" fmla="*/ 133864 h 543975"/>
                <a:gd name="connsiteX79" fmla="*/ 3338701 w 5282077"/>
                <a:gd name="connsiteY79" fmla="*/ 174680 h 543975"/>
                <a:gd name="connsiteX80" fmla="*/ 3267989 w 5282077"/>
                <a:gd name="connsiteY80" fmla="*/ 220185 h 543975"/>
                <a:gd name="connsiteX81" fmla="*/ 3225101 w 5282077"/>
                <a:gd name="connsiteY81" fmla="*/ 220185 h 543975"/>
                <a:gd name="connsiteX82" fmla="*/ 3225101 w 5282077"/>
                <a:gd name="connsiteY82" fmla="*/ 313974 h 543975"/>
                <a:gd name="connsiteX83" fmla="*/ 3304102 w 5282077"/>
                <a:gd name="connsiteY83" fmla="*/ 362084 h 543975"/>
                <a:gd name="connsiteX84" fmla="*/ 3225101 w 5282077"/>
                <a:gd name="connsiteY84" fmla="*/ 409500 h 543975"/>
                <a:gd name="connsiteX85" fmla="*/ 3225101 w 5282077"/>
                <a:gd name="connsiteY85" fmla="*/ 13155 h 543975"/>
                <a:gd name="connsiteX86" fmla="*/ 3225101 w 5282077"/>
                <a:gd name="connsiteY86" fmla="*/ 133864 h 543975"/>
                <a:gd name="connsiteX87" fmla="*/ 3221461 w 5282077"/>
                <a:gd name="connsiteY87" fmla="*/ 133864 h 543975"/>
                <a:gd name="connsiteX88" fmla="*/ 3197134 w 5282077"/>
                <a:gd name="connsiteY88" fmla="*/ 220185 h 543975"/>
                <a:gd name="connsiteX89" fmla="*/ 3225101 w 5282077"/>
                <a:gd name="connsiteY89" fmla="*/ 220185 h 543975"/>
                <a:gd name="connsiteX90" fmla="*/ 3225101 w 5282077"/>
                <a:gd name="connsiteY90" fmla="*/ 313974 h 543975"/>
                <a:gd name="connsiteX91" fmla="*/ 3170211 w 5282077"/>
                <a:gd name="connsiteY91" fmla="*/ 313974 h 543975"/>
                <a:gd name="connsiteX92" fmla="*/ 3143289 w 5282077"/>
                <a:gd name="connsiteY92" fmla="*/ 409500 h 543975"/>
                <a:gd name="connsiteX93" fmla="*/ 3225101 w 5282077"/>
                <a:gd name="connsiteY93" fmla="*/ 409500 h 543975"/>
                <a:gd name="connsiteX94" fmla="*/ 3225101 w 5282077"/>
                <a:gd name="connsiteY94" fmla="*/ 529167 h 543975"/>
                <a:gd name="connsiteX95" fmla="*/ 3191583 w 5282077"/>
                <a:gd name="connsiteY95" fmla="*/ 530213 h 543975"/>
                <a:gd name="connsiteX96" fmla="*/ 2939408 w 5282077"/>
                <a:gd name="connsiteY96" fmla="*/ 530213 h 543975"/>
                <a:gd name="connsiteX97" fmla="*/ 3086489 w 5282077"/>
                <a:gd name="connsiteY97" fmla="*/ 13158 h 543975"/>
                <a:gd name="connsiteX98" fmla="*/ 2618431 w 5282077"/>
                <a:gd name="connsiteY98" fmla="*/ 535767 h 543975"/>
                <a:gd name="connsiteX99" fmla="*/ 2618431 w 5282077"/>
                <a:gd name="connsiteY99" fmla="*/ 410368 h 543975"/>
                <a:gd name="connsiteX100" fmla="*/ 2721759 w 5282077"/>
                <a:gd name="connsiteY100" fmla="*/ 269337 h 543975"/>
                <a:gd name="connsiteX101" fmla="*/ 2658544 w 5282077"/>
                <a:gd name="connsiteY101" fmla="*/ 126395 h 543975"/>
                <a:gd name="connsiteX102" fmla="*/ 2618431 w 5282077"/>
                <a:gd name="connsiteY102" fmla="*/ 133865 h 543975"/>
                <a:gd name="connsiteX103" fmla="*/ 2618431 w 5282077"/>
                <a:gd name="connsiteY103" fmla="*/ 8466 h 543975"/>
                <a:gd name="connsiteX104" fmla="*/ 2695701 w 5282077"/>
                <a:gd name="connsiteY104" fmla="*/ 130 h 543975"/>
                <a:gd name="connsiteX105" fmla="*/ 2891113 w 5282077"/>
                <a:gd name="connsiteY105" fmla="*/ 269339 h 543975"/>
                <a:gd name="connsiteX106" fmla="*/ 2618431 w 5282077"/>
                <a:gd name="connsiteY106" fmla="*/ 535768 h 543975"/>
                <a:gd name="connsiteX107" fmla="*/ 2618431 w 5282077"/>
                <a:gd name="connsiteY107" fmla="*/ 8466 h 543975"/>
                <a:gd name="connsiteX108" fmla="*/ 2618431 w 5282077"/>
                <a:gd name="connsiteY108" fmla="*/ 133865 h 543975"/>
                <a:gd name="connsiteX109" fmla="*/ 2518022 w 5282077"/>
                <a:gd name="connsiteY109" fmla="*/ 269339 h 543975"/>
                <a:gd name="connsiteX110" fmla="*/ 2577416 w 5282077"/>
                <a:gd name="connsiteY110" fmla="*/ 417838 h 543975"/>
                <a:gd name="connsiteX111" fmla="*/ 2618431 w 5282077"/>
                <a:gd name="connsiteY111" fmla="*/ 410368 h 543975"/>
                <a:gd name="connsiteX112" fmla="*/ 2618431 w 5282077"/>
                <a:gd name="connsiteY112" fmla="*/ 535767 h 543975"/>
                <a:gd name="connsiteX113" fmla="*/ 2541123 w 5282077"/>
                <a:gd name="connsiteY113" fmla="*/ 544103 h 543975"/>
                <a:gd name="connsiteX114" fmla="*/ 2348523 w 5282077"/>
                <a:gd name="connsiteY114" fmla="*/ 267426 h 543975"/>
                <a:gd name="connsiteX115" fmla="*/ 2618431 w 5282077"/>
                <a:gd name="connsiteY115" fmla="*/ 8464 h 543975"/>
                <a:gd name="connsiteX116" fmla="*/ 2022861 w 5282077"/>
                <a:gd name="connsiteY116" fmla="*/ 530209 h 543975"/>
                <a:gd name="connsiteX117" fmla="*/ 2022861 w 5282077"/>
                <a:gd name="connsiteY117" fmla="*/ 449446 h 543975"/>
                <a:gd name="connsiteX118" fmla="*/ 2025636 w 5282077"/>
                <a:gd name="connsiteY118" fmla="*/ 440068 h 543975"/>
                <a:gd name="connsiteX119" fmla="*/ 2022861 w 5282077"/>
                <a:gd name="connsiteY119" fmla="*/ 362084 h 543975"/>
                <a:gd name="connsiteX120" fmla="*/ 2022861 w 5282077"/>
                <a:gd name="connsiteY120" fmla="*/ 236858 h 543975"/>
                <a:gd name="connsiteX121" fmla="*/ 2102078 w 5282077"/>
                <a:gd name="connsiteY121" fmla="*/ 187706 h 543975"/>
                <a:gd name="connsiteX122" fmla="*/ 2048918 w 5282077"/>
                <a:gd name="connsiteY122" fmla="*/ 133865 h 543975"/>
                <a:gd name="connsiteX123" fmla="*/ 2022861 w 5282077"/>
                <a:gd name="connsiteY123" fmla="*/ 133865 h 543975"/>
                <a:gd name="connsiteX124" fmla="*/ 2022861 w 5282077"/>
                <a:gd name="connsiteY124" fmla="*/ 13155 h 543975"/>
                <a:gd name="connsiteX125" fmla="*/ 2079660 w 5282077"/>
                <a:gd name="connsiteY125" fmla="*/ 13155 h 543975"/>
                <a:gd name="connsiteX126" fmla="*/ 2266711 w 5282077"/>
                <a:gd name="connsiteY126" fmla="*/ 160786 h 543975"/>
                <a:gd name="connsiteX127" fmla="*/ 2143921 w 5282077"/>
                <a:gd name="connsiteY127" fmla="*/ 286879 h 543975"/>
                <a:gd name="connsiteX128" fmla="*/ 2192215 w 5282077"/>
                <a:gd name="connsiteY128" fmla="*/ 424263 h 543975"/>
                <a:gd name="connsiteX129" fmla="*/ 2184899 w 5282077"/>
                <a:gd name="connsiteY129" fmla="*/ 514405 h 543975"/>
                <a:gd name="connsiteX130" fmla="*/ 2180214 w 5282077"/>
                <a:gd name="connsiteY130" fmla="*/ 530210 h 543975"/>
                <a:gd name="connsiteX131" fmla="*/ 2022861 w 5282077"/>
                <a:gd name="connsiteY131" fmla="*/ 13154 h 543975"/>
                <a:gd name="connsiteX132" fmla="*/ 2022861 w 5282077"/>
                <a:gd name="connsiteY132" fmla="*/ 133863 h 543975"/>
                <a:gd name="connsiteX133" fmla="*/ 1969881 w 5282077"/>
                <a:gd name="connsiteY133" fmla="*/ 133863 h 543975"/>
                <a:gd name="connsiteX134" fmla="*/ 1941059 w 5282077"/>
                <a:gd name="connsiteY134" fmla="*/ 236858 h 543975"/>
                <a:gd name="connsiteX135" fmla="*/ 2022861 w 5282077"/>
                <a:gd name="connsiteY135" fmla="*/ 236858 h 543975"/>
                <a:gd name="connsiteX136" fmla="*/ 2022861 w 5282077"/>
                <a:gd name="connsiteY136" fmla="*/ 362083 h 543975"/>
                <a:gd name="connsiteX137" fmla="*/ 1960510 w 5282077"/>
                <a:gd name="connsiteY137" fmla="*/ 350098 h 543975"/>
                <a:gd name="connsiteX138" fmla="*/ 1908406 w 5282077"/>
                <a:gd name="connsiteY138" fmla="*/ 350098 h 543975"/>
                <a:gd name="connsiteX139" fmla="*/ 1858209 w 5282077"/>
                <a:gd name="connsiteY139" fmla="*/ 530208 h 543975"/>
                <a:gd name="connsiteX140" fmla="*/ 1707455 w 5282077"/>
                <a:gd name="connsiteY140" fmla="*/ 530208 h 543975"/>
                <a:gd name="connsiteX141" fmla="*/ 1707455 w 5282077"/>
                <a:gd name="connsiteY141" fmla="*/ 462471 h 543975"/>
                <a:gd name="connsiteX142" fmla="*/ 1835979 w 5282077"/>
                <a:gd name="connsiteY142" fmla="*/ 13153 h 543975"/>
                <a:gd name="connsiteX143" fmla="*/ 2022861 w 5282077"/>
                <a:gd name="connsiteY143" fmla="*/ 449446 h 543975"/>
                <a:gd name="connsiteX144" fmla="*/ 2007940 w 5282077"/>
                <a:gd name="connsiteY144" fmla="*/ 530209 h 543975"/>
                <a:gd name="connsiteX145" fmla="*/ 2022861 w 5282077"/>
                <a:gd name="connsiteY145" fmla="*/ 530209 h 543975"/>
                <a:gd name="connsiteX146" fmla="*/ 1707455 w 5282077"/>
                <a:gd name="connsiteY146" fmla="*/ 81932 h 543975"/>
                <a:gd name="connsiteX147" fmla="*/ 1727079 w 5282077"/>
                <a:gd name="connsiteY147" fmla="*/ 13154 h 543975"/>
                <a:gd name="connsiteX148" fmla="*/ 1707455 w 5282077"/>
                <a:gd name="connsiteY148" fmla="*/ 13154 h 543975"/>
                <a:gd name="connsiteX149" fmla="*/ 329452 w 5282077"/>
                <a:gd name="connsiteY149" fmla="*/ 133863 h 543975"/>
                <a:gd name="connsiteX150" fmla="*/ 330314 w 5282077"/>
                <a:gd name="connsiteY150" fmla="*/ 133863 h 543975"/>
                <a:gd name="connsiteX151" fmla="*/ 405693 w 5282077"/>
                <a:gd name="connsiteY151" fmla="*/ 188574 h 543975"/>
                <a:gd name="connsiteX152" fmla="*/ 329445 w 5282077"/>
                <a:gd name="connsiteY152" fmla="*/ 249016 h 543975"/>
                <a:gd name="connsiteX153" fmla="*/ 329445 w 5282077"/>
                <a:gd name="connsiteY153" fmla="*/ 368683 h 543975"/>
                <a:gd name="connsiteX154" fmla="*/ 567565 w 5282077"/>
                <a:gd name="connsiteY154" fmla="*/ 187706 h 543975"/>
                <a:gd name="connsiteX155" fmla="*/ 396488 w 5282077"/>
                <a:gd name="connsiteY155" fmla="*/ 13154 h 543975"/>
                <a:gd name="connsiteX156" fmla="*/ 329442 w 5282077"/>
                <a:gd name="connsiteY156" fmla="*/ 13154 h 543975"/>
                <a:gd name="connsiteX157" fmla="*/ 1707455 w 5282077"/>
                <a:gd name="connsiteY157" fmla="*/ 13154 h 543975"/>
                <a:gd name="connsiteX158" fmla="*/ 1707455 w 5282077"/>
                <a:gd name="connsiteY158" fmla="*/ 81932 h 543975"/>
                <a:gd name="connsiteX159" fmla="*/ 1688001 w 5282077"/>
                <a:gd name="connsiteY159" fmla="*/ 149669 h 543975"/>
                <a:gd name="connsiteX160" fmla="*/ 1535333 w 5282077"/>
                <a:gd name="connsiteY160" fmla="*/ 149669 h 543975"/>
                <a:gd name="connsiteX161" fmla="*/ 1427478 w 5282077"/>
                <a:gd name="connsiteY161" fmla="*/ 530209 h 543975"/>
                <a:gd name="connsiteX162" fmla="*/ 1257093 w 5282077"/>
                <a:gd name="connsiteY162" fmla="*/ 530209 h 543975"/>
                <a:gd name="connsiteX163" fmla="*/ 1365993 w 5282077"/>
                <a:gd name="connsiteY163" fmla="*/ 149669 h 543975"/>
                <a:gd name="connsiteX164" fmla="*/ 1213498 w 5282077"/>
                <a:gd name="connsiteY164" fmla="*/ 149669 h 543975"/>
                <a:gd name="connsiteX165" fmla="*/ 1252404 w 5282077"/>
                <a:gd name="connsiteY165" fmla="*/ 13154 h 543975"/>
                <a:gd name="connsiteX166" fmla="*/ 1707455 w 5282077"/>
                <a:gd name="connsiteY166" fmla="*/ 462472 h 543975"/>
                <a:gd name="connsiteX167" fmla="*/ 1688001 w 5282077"/>
                <a:gd name="connsiteY167" fmla="*/ 530209 h 543975"/>
                <a:gd name="connsiteX168" fmla="*/ 1707455 w 5282077"/>
                <a:gd name="connsiteY168" fmla="*/ 530209 h 543975"/>
                <a:gd name="connsiteX169" fmla="*/ 1007858 w 5282077"/>
                <a:gd name="connsiteY169" fmla="*/ 530209 h 543975"/>
                <a:gd name="connsiteX170" fmla="*/ 575040 w 5282077"/>
                <a:gd name="connsiteY170" fmla="*/ 530209 h 543975"/>
                <a:gd name="connsiteX171" fmla="*/ 723019 w 5282077"/>
                <a:gd name="connsiteY171" fmla="*/ 13154 h 543975"/>
                <a:gd name="connsiteX172" fmla="*/ 1144545 w 5282077"/>
                <a:gd name="connsiteY172" fmla="*/ 13154 h 543975"/>
                <a:gd name="connsiteX173" fmla="*/ 1111024 w 5282077"/>
                <a:gd name="connsiteY173" fmla="*/ 133863 h 543975"/>
                <a:gd name="connsiteX174" fmla="*/ 857969 w 5282077"/>
                <a:gd name="connsiteY174" fmla="*/ 133863 h 543975"/>
                <a:gd name="connsiteX175" fmla="*/ 836608 w 5282077"/>
                <a:gd name="connsiteY175" fmla="*/ 208027 h 543975"/>
                <a:gd name="connsiteX176" fmla="*/ 1050584 w 5282077"/>
                <a:gd name="connsiteY176" fmla="*/ 208027 h 543975"/>
                <a:gd name="connsiteX177" fmla="*/ 1016194 w 5282077"/>
                <a:gd name="connsiteY177" fmla="*/ 328736 h 543975"/>
                <a:gd name="connsiteX178" fmla="*/ 803087 w 5282077"/>
                <a:gd name="connsiteY178" fmla="*/ 328736 h 543975"/>
                <a:gd name="connsiteX179" fmla="*/ 779811 w 5282077"/>
                <a:gd name="connsiteY179" fmla="*/ 409499 h 543975"/>
                <a:gd name="connsiteX180" fmla="*/ 1042248 w 5282077"/>
                <a:gd name="connsiteY180" fmla="*/ 409499 h 543975"/>
                <a:gd name="connsiteX181" fmla="*/ 249385 w 5282077"/>
                <a:gd name="connsiteY181" fmla="*/ 249016 h 543975"/>
                <a:gd name="connsiteX182" fmla="*/ 282902 w 5282077"/>
                <a:gd name="connsiteY182" fmla="*/ 133863 h 543975"/>
                <a:gd name="connsiteX183" fmla="*/ 329452 w 5282077"/>
                <a:gd name="connsiteY183" fmla="*/ 133863 h 543975"/>
                <a:gd name="connsiteX184" fmla="*/ 329452 w 5282077"/>
                <a:gd name="connsiteY184" fmla="*/ 13154 h 543975"/>
                <a:gd name="connsiteX185" fmla="*/ 147084 w 5282077"/>
                <a:gd name="connsiteY185" fmla="*/ 13154 h 543975"/>
                <a:gd name="connsiteX186" fmla="*/ -27 w 5282077"/>
                <a:gd name="connsiteY186" fmla="*/ 530209 h 543975"/>
                <a:gd name="connsiteX187" fmla="*/ 169317 w 5282077"/>
                <a:gd name="connsiteY187" fmla="*/ 530209 h 543975"/>
                <a:gd name="connsiteX188" fmla="*/ 215863 w 5282077"/>
                <a:gd name="connsiteY188" fmla="*/ 369552 h 543975"/>
                <a:gd name="connsiteX189" fmla="*/ 301489 w 5282077"/>
                <a:gd name="connsiteY189" fmla="*/ 369552 h 543975"/>
                <a:gd name="connsiteX190" fmla="*/ 329452 w 5282077"/>
                <a:gd name="connsiteY190" fmla="*/ 368681 h 543975"/>
                <a:gd name="connsiteX191" fmla="*/ 329452 w 5282077"/>
                <a:gd name="connsiteY191" fmla="*/ 249014 h 54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5282077" h="543975">
                  <a:moveTo>
                    <a:pt x="4421791" y="462472"/>
                  </a:moveTo>
                  <a:lnTo>
                    <a:pt x="4421791" y="354788"/>
                  </a:lnTo>
                  <a:lnTo>
                    <a:pt x="4474735" y="354788"/>
                  </a:lnTo>
                  <a:lnTo>
                    <a:pt x="4472824" y="169121"/>
                  </a:lnTo>
                  <a:lnTo>
                    <a:pt x="4421755" y="260131"/>
                  </a:lnTo>
                  <a:lnTo>
                    <a:pt x="4421755" y="30869"/>
                  </a:lnTo>
                  <a:lnTo>
                    <a:pt x="4432892" y="13154"/>
                  </a:lnTo>
                  <a:lnTo>
                    <a:pt x="4605021" y="13154"/>
                  </a:lnTo>
                  <a:lnTo>
                    <a:pt x="4644089" y="530208"/>
                  </a:lnTo>
                  <a:lnTo>
                    <a:pt x="4474735" y="530208"/>
                  </a:lnTo>
                  <a:lnTo>
                    <a:pt x="4473870" y="462472"/>
                  </a:lnTo>
                  <a:close/>
                  <a:moveTo>
                    <a:pt x="5279592" y="163563"/>
                  </a:moveTo>
                  <a:cubicBezTo>
                    <a:pt x="5293648" y="73422"/>
                    <a:pt x="5249030" y="127"/>
                    <a:pt x="5104687" y="127"/>
                  </a:cubicBezTo>
                  <a:cubicBezTo>
                    <a:pt x="4975302" y="127"/>
                    <a:pt x="4864658" y="54837"/>
                    <a:pt x="4833050" y="165474"/>
                  </a:cubicBezTo>
                  <a:cubicBezTo>
                    <a:pt x="4777115" y="362083"/>
                    <a:pt x="5089766" y="308415"/>
                    <a:pt x="5068395" y="387267"/>
                  </a:cubicBezTo>
                  <a:cubicBezTo>
                    <a:pt x="5060934" y="411409"/>
                    <a:pt x="5029326" y="425304"/>
                    <a:pt x="4986583" y="425304"/>
                  </a:cubicBezTo>
                  <a:cubicBezTo>
                    <a:pt x="4969751" y="425304"/>
                    <a:pt x="4953065" y="420612"/>
                    <a:pt x="4941784" y="412278"/>
                  </a:cubicBezTo>
                  <a:cubicBezTo>
                    <a:pt x="4929783" y="403071"/>
                    <a:pt x="4924233" y="390046"/>
                    <a:pt x="4926143" y="371462"/>
                  </a:cubicBezTo>
                  <a:lnTo>
                    <a:pt x="4763239" y="371462"/>
                  </a:lnTo>
                  <a:cubicBezTo>
                    <a:pt x="4739957" y="464209"/>
                    <a:pt x="4806993" y="544103"/>
                    <a:pt x="4943694" y="544103"/>
                  </a:cubicBezTo>
                  <a:cubicBezTo>
                    <a:pt x="5086126" y="544103"/>
                    <a:pt x="5202465" y="485572"/>
                    <a:pt x="5236884" y="365904"/>
                  </a:cubicBezTo>
                  <a:cubicBezTo>
                    <a:pt x="5289828" y="178326"/>
                    <a:pt x="4978077" y="225742"/>
                    <a:pt x="5000494" y="148626"/>
                  </a:cubicBezTo>
                  <a:cubicBezTo>
                    <a:pt x="5006044" y="130042"/>
                    <a:pt x="5025686" y="118926"/>
                    <a:pt x="5062844" y="118926"/>
                  </a:cubicBezTo>
                  <a:cubicBezTo>
                    <a:pt x="5079495" y="118926"/>
                    <a:pt x="5093587" y="121708"/>
                    <a:pt x="5103822" y="128305"/>
                  </a:cubicBezTo>
                  <a:cubicBezTo>
                    <a:pt x="5114959" y="134732"/>
                    <a:pt x="5120509" y="145847"/>
                    <a:pt x="5118779" y="163562"/>
                  </a:cubicBezTo>
                  <a:close/>
                  <a:moveTo>
                    <a:pt x="4421791" y="30869"/>
                  </a:moveTo>
                  <a:lnTo>
                    <a:pt x="4421791" y="260131"/>
                  </a:lnTo>
                  <a:lnTo>
                    <a:pt x="4367767" y="354788"/>
                  </a:lnTo>
                  <a:lnTo>
                    <a:pt x="4421791" y="354788"/>
                  </a:lnTo>
                  <a:lnTo>
                    <a:pt x="4421791" y="462472"/>
                  </a:lnTo>
                  <a:lnTo>
                    <a:pt x="4304552" y="462472"/>
                  </a:lnTo>
                  <a:lnTo>
                    <a:pt x="4266312" y="530208"/>
                  </a:lnTo>
                  <a:lnTo>
                    <a:pt x="4110004" y="530208"/>
                  </a:lnTo>
                  <a:lnTo>
                    <a:pt x="4110004" y="514404"/>
                  </a:lnTo>
                  <a:close/>
                  <a:moveTo>
                    <a:pt x="4110004" y="169990"/>
                  </a:moveTo>
                  <a:cubicBezTo>
                    <a:pt x="4110869" y="167208"/>
                    <a:pt x="4111915" y="164432"/>
                    <a:pt x="4112815" y="160783"/>
                  </a:cubicBezTo>
                  <a:cubicBezTo>
                    <a:pt x="4123916" y="121704"/>
                    <a:pt x="4123916" y="90267"/>
                    <a:pt x="4110004" y="66994"/>
                  </a:cubicBezTo>
                  <a:close/>
                  <a:moveTo>
                    <a:pt x="4110004" y="66995"/>
                  </a:moveTo>
                  <a:lnTo>
                    <a:pt x="4110004" y="169990"/>
                  </a:lnTo>
                  <a:cubicBezTo>
                    <a:pt x="4091443" y="225742"/>
                    <a:pt x="4051294" y="271247"/>
                    <a:pt x="3989989" y="286878"/>
                  </a:cubicBezTo>
                  <a:cubicBezTo>
                    <a:pt x="4039329" y="307373"/>
                    <a:pt x="4068161" y="320400"/>
                    <a:pt x="4038284" y="424262"/>
                  </a:cubicBezTo>
                  <a:cubicBezTo>
                    <a:pt x="4019687" y="492172"/>
                    <a:pt x="4010496" y="514404"/>
                    <a:pt x="4031003" y="514404"/>
                  </a:cubicBezTo>
                  <a:lnTo>
                    <a:pt x="4026282" y="530208"/>
                  </a:lnTo>
                  <a:lnTo>
                    <a:pt x="3868929" y="530208"/>
                  </a:lnTo>
                  <a:lnTo>
                    <a:pt x="3868929" y="449446"/>
                  </a:lnTo>
                  <a:cubicBezTo>
                    <a:pt x="3870047" y="446664"/>
                    <a:pt x="3870839" y="442846"/>
                    <a:pt x="3871885" y="440067"/>
                  </a:cubicBezTo>
                  <a:cubicBezTo>
                    <a:pt x="3883021" y="399252"/>
                    <a:pt x="3885796" y="375111"/>
                    <a:pt x="3868929" y="362084"/>
                  </a:cubicBezTo>
                  <a:lnTo>
                    <a:pt x="3868929" y="236859"/>
                  </a:lnTo>
                  <a:cubicBezTo>
                    <a:pt x="3912718" y="234077"/>
                    <a:pt x="3938776" y="220185"/>
                    <a:pt x="3948146" y="187707"/>
                  </a:cubicBezTo>
                  <a:cubicBezTo>
                    <a:pt x="3958382" y="151406"/>
                    <a:pt x="3935100" y="133864"/>
                    <a:pt x="3894986" y="133864"/>
                  </a:cubicBezTo>
                  <a:lnTo>
                    <a:pt x="3868929" y="133864"/>
                  </a:lnTo>
                  <a:lnTo>
                    <a:pt x="3868929" y="13155"/>
                  </a:lnTo>
                  <a:lnTo>
                    <a:pt x="3924864" y="13155"/>
                  </a:lnTo>
                  <a:cubicBezTo>
                    <a:pt x="4029958" y="13155"/>
                    <a:pt x="4087587" y="30870"/>
                    <a:pt x="4110004" y="66996"/>
                  </a:cubicBezTo>
                  <a:moveTo>
                    <a:pt x="4110004" y="514404"/>
                  </a:moveTo>
                  <a:lnTo>
                    <a:pt x="4099769" y="530210"/>
                  </a:lnTo>
                  <a:lnTo>
                    <a:pt x="4110004" y="530210"/>
                  </a:lnTo>
                  <a:close/>
                  <a:moveTo>
                    <a:pt x="3868929" y="13155"/>
                  </a:moveTo>
                  <a:lnTo>
                    <a:pt x="3868929" y="133864"/>
                  </a:lnTo>
                  <a:lnTo>
                    <a:pt x="3815950" y="133864"/>
                  </a:lnTo>
                  <a:lnTo>
                    <a:pt x="3787117" y="236859"/>
                  </a:lnTo>
                  <a:lnTo>
                    <a:pt x="3868929" y="236859"/>
                  </a:lnTo>
                  <a:lnTo>
                    <a:pt x="3868929" y="362084"/>
                  </a:lnTo>
                  <a:cubicBezTo>
                    <a:pt x="3857829" y="353748"/>
                    <a:pt x="3838367" y="350099"/>
                    <a:pt x="3806579" y="350099"/>
                  </a:cubicBezTo>
                  <a:lnTo>
                    <a:pt x="3754465" y="350099"/>
                  </a:lnTo>
                  <a:lnTo>
                    <a:pt x="3703431" y="530209"/>
                  </a:lnTo>
                  <a:lnTo>
                    <a:pt x="3533211" y="530209"/>
                  </a:lnTo>
                  <a:lnTo>
                    <a:pt x="3681014" y="13154"/>
                  </a:lnTo>
                  <a:close/>
                  <a:moveTo>
                    <a:pt x="3868929" y="449447"/>
                  </a:moveTo>
                  <a:cubicBezTo>
                    <a:pt x="3857829" y="490262"/>
                    <a:pt x="3853143" y="519962"/>
                    <a:pt x="3854189" y="530210"/>
                  </a:cubicBezTo>
                  <a:lnTo>
                    <a:pt x="3868929" y="530210"/>
                  </a:lnTo>
                  <a:close/>
                  <a:moveTo>
                    <a:pt x="3225101" y="529167"/>
                  </a:moveTo>
                  <a:cubicBezTo>
                    <a:pt x="3342341" y="522740"/>
                    <a:pt x="3428838" y="480015"/>
                    <a:pt x="3459581" y="374242"/>
                  </a:cubicBezTo>
                  <a:cubicBezTo>
                    <a:pt x="3475367" y="318490"/>
                    <a:pt x="3458716" y="270206"/>
                    <a:pt x="3406601" y="256311"/>
                  </a:cubicBezTo>
                  <a:cubicBezTo>
                    <a:pt x="3445669" y="234948"/>
                    <a:pt x="3491188" y="196911"/>
                    <a:pt x="3506109" y="143070"/>
                  </a:cubicBezTo>
                  <a:cubicBezTo>
                    <a:pt x="3535807" y="40944"/>
                    <a:pt x="3450354" y="13155"/>
                    <a:pt x="3333979" y="13155"/>
                  </a:cubicBezTo>
                  <a:lnTo>
                    <a:pt x="3225101" y="13155"/>
                  </a:lnTo>
                  <a:lnTo>
                    <a:pt x="3225101" y="133864"/>
                  </a:lnTo>
                  <a:lnTo>
                    <a:pt x="3281901" y="133864"/>
                  </a:lnTo>
                  <a:cubicBezTo>
                    <a:pt x="3317149" y="133864"/>
                    <a:pt x="3350666" y="134735"/>
                    <a:pt x="3338701" y="174680"/>
                  </a:cubicBezTo>
                  <a:cubicBezTo>
                    <a:pt x="3330159" y="205248"/>
                    <a:pt x="3301326" y="220185"/>
                    <a:pt x="3267989" y="220185"/>
                  </a:cubicBezTo>
                  <a:lnTo>
                    <a:pt x="3225101" y="220185"/>
                  </a:lnTo>
                  <a:lnTo>
                    <a:pt x="3225101" y="313974"/>
                  </a:lnTo>
                  <a:cubicBezTo>
                    <a:pt x="3279126" y="314845"/>
                    <a:pt x="3317149" y="317621"/>
                    <a:pt x="3304102" y="362084"/>
                  </a:cubicBezTo>
                  <a:cubicBezTo>
                    <a:pt x="3294046" y="398384"/>
                    <a:pt x="3263304" y="408631"/>
                    <a:pt x="3225101" y="409500"/>
                  </a:cubicBezTo>
                  <a:close/>
                  <a:moveTo>
                    <a:pt x="3225101" y="13155"/>
                  </a:moveTo>
                  <a:lnTo>
                    <a:pt x="3225101" y="133864"/>
                  </a:lnTo>
                  <a:lnTo>
                    <a:pt x="3221461" y="133864"/>
                  </a:lnTo>
                  <a:lnTo>
                    <a:pt x="3197134" y="220185"/>
                  </a:lnTo>
                  <a:lnTo>
                    <a:pt x="3225101" y="220185"/>
                  </a:lnTo>
                  <a:lnTo>
                    <a:pt x="3225101" y="313974"/>
                  </a:lnTo>
                  <a:lnTo>
                    <a:pt x="3170211" y="313974"/>
                  </a:lnTo>
                  <a:lnTo>
                    <a:pt x="3143289" y="409500"/>
                  </a:lnTo>
                  <a:lnTo>
                    <a:pt x="3225101" y="409500"/>
                  </a:lnTo>
                  <a:lnTo>
                    <a:pt x="3225101" y="529167"/>
                  </a:lnTo>
                  <a:cubicBezTo>
                    <a:pt x="3214001" y="530213"/>
                    <a:pt x="3202683" y="530213"/>
                    <a:pt x="3191583" y="530213"/>
                  </a:cubicBezTo>
                  <a:lnTo>
                    <a:pt x="2939408" y="530213"/>
                  </a:lnTo>
                  <a:lnTo>
                    <a:pt x="3086489" y="13158"/>
                  </a:lnTo>
                  <a:close/>
                  <a:moveTo>
                    <a:pt x="2618431" y="535767"/>
                  </a:moveTo>
                  <a:lnTo>
                    <a:pt x="2618431" y="410368"/>
                  </a:lnTo>
                  <a:cubicBezTo>
                    <a:pt x="2668599" y="390915"/>
                    <a:pt x="2702153" y="337073"/>
                    <a:pt x="2721759" y="269337"/>
                  </a:cubicBezTo>
                  <a:cubicBezTo>
                    <a:pt x="2741221" y="198821"/>
                    <a:pt x="2733760" y="124485"/>
                    <a:pt x="2658544" y="126395"/>
                  </a:cubicBezTo>
                  <a:cubicBezTo>
                    <a:pt x="2644488" y="126395"/>
                    <a:pt x="2631441" y="129176"/>
                    <a:pt x="2618431" y="133865"/>
                  </a:cubicBezTo>
                  <a:lnTo>
                    <a:pt x="2618431" y="8466"/>
                  </a:lnTo>
                  <a:cubicBezTo>
                    <a:pt x="2643587" y="2908"/>
                    <a:pt x="2669644" y="130"/>
                    <a:pt x="2695701" y="130"/>
                  </a:cubicBezTo>
                  <a:cubicBezTo>
                    <a:pt x="2880842" y="130"/>
                    <a:pt x="2930181" y="132823"/>
                    <a:pt x="2891113" y="269339"/>
                  </a:cubicBezTo>
                  <a:cubicBezTo>
                    <a:pt x="2850099" y="415059"/>
                    <a:pt x="2742266" y="507979"/>
                    <a:pt x="2618431" y="535768"/>
                  </a:cubicBezTo>
                  <a:moveTo>
                    <a:pt x="2618431" y="8466"/>
                  </a:moveTo>
                  <a:lnTo>
                    <a:pt x="2618431" y="133865"/>
                  </a:lnTo>
                  <a:cubicBezTo>
                    <a:pt x="2565451" y="155229"/>
                    <a:pt x="2532798" y="216365"/>
                    <a:pt x="2518022" y="269339"/>
                  </a:cubicBezTo>
                  <a:cubicBezTo>
                    <a:pt x="2499281" y="335164"/>
                    <a:pt x="2495640" y="417838"/>
                    <a:pt x="2577416" y="417838"/>
                  </a:cubicBezTo>
                  <a:cubicBezTo>
                    <a:pt x="2592373" y="417838"/>
                    <a:pt x="2606249" y="415056"/>
                    <a:pt x="2618431" y="410368"/>
                  </a:cubicBezTo>
                  <a:lnTo>
                    <a:pt x="2618431" y="535767"/>
                  </a:lnTo>
                  <a:cubicBezTo>
                    <a:pt x="2593238" y="541324"/>
                    <a:pt x="2567181" y="544103"/>
                    <a:pt x="2541123" y="544103"/>
                  </a:cubicBezTo>
                  <a:cubicBezTo>
                    <a:pt x="2378400" y="544103"/>
                    <a:pt x="2298318" y="443888"/>
                    <a:pt x="2348523" y="267426"/>
                  </a:cubicBezTo>
                  <a:cubicBezTo>
                    <a:pt x="2386726" y="131953"/>
                    <a:pt x="2491964" y="36427"/>
                    <a:pt x="2618431" y="8464"/>
                  </a:cubicBezTo>
                  <a:moveTo>
                    <a:pt x="2022861" y="530209"/>
                  </a:moveTo>
                  <a:lnTo>
                    <a:pt x="2022861" y="449446"/>
                  </a:lnTo>
                  <a:cubicBezTo>
                    <a:pt x="2023978" y="446665"/>
                    <a:pt x="2024771" y="442845"/>
                    <a:pt x="2025636" y="440068"/>
                  </a:cubicBezTo>
                  <a:cubicBezTo>
                    <a:pt x="2036916" y="399252"/>
                    <a:pt x="2039691" y="375111"/>
                    <a:pt x="2022861" y="362084"/>
                  </a:cubicBezTo>
                  <a:lnTo>
                    <a:pt x="2022861" y="236858"/>
                  </a:lnTo>
                  <a:cubicBezTo>
                    <a:pt x="2066614" y="234077"/>
                    <a:pt x="2092671" y="220185"/>
                    <a:pt x="2102078" y="187706"/>
                  </a:cubicBezTo>
                  <a:cubicBezTo>
                    <a:pt x="2112313" y="151407"/>
                    <a:pt x="2089031" y="133865"/>
                    <a:pt x="2048918" y="133865"/>
                  </a:cubicBezTo>
                  <a:lnTo>
                    <a:pt x="2022861" y="133865"/>
                  </a:lnTo>
                  <a:lnTo>
                    <a:pt x="2022861" y="13155"/>
                  </a:lnTo>
                  <a:lnTo>
                    <a:pt x="2079660" y="13155"/>
                  </a:lnTo>
                  <a:cubicBezTo>
                    <a:pt x="2251790" y="13155"/>
                    <a:pt x="2295543" y="60570"/>
                    <a:pt x="2266711" y="160786"/>
                  </a:cubicBezTo>
                  <a:cubicBezTo>
                    <a:pt x="2250024" y="220185"/>
                    <a:pt x="2209046" y="270206"/>
                    <a:pt x="2143921" y="286879"/>
                  </a:cubicBezTo>
                  <a:cubicBezTo>
                    <a:pt x="2193260" y="307374"/>
                    <a:pt x="2222093" y="320400"/>
                    <a:pt x="2192215" y="424263"/>
                  </a:cubicBezTo>
                  <a:cubicBezTo>
                    <a:pt x="2173618" y="492173"/>
                    <a:pt x="2164428" y="514405"/>
                    <a:pt x="2184899" y="514405"/>
                  </a:cubicBezTo>
                  <a:lnTo>
                    <a:pt x="2180214" y="530210"/>
                  </a:lnTo>
                  <a:close/>
                  <a:moveTo>
                    <a:pt x="2022861" y="13154"/>
                  </a:moveTo>
                  <a:lnTo>
                    <a:pt x="2022861" y="133863"/>
                  </a:lnTo>
                  <a:lnTo>
                    <a:pt x="1969881" y="133863"/>
                  </a:lnTo>
                  <a:lnTo>
                    <a:pt x="1941059" y="236858"/>
                  </a:lnTo>
                  <a:lnTo>
                    <a:pt x="2022861" y="236858"/>
                  </a:lnTo>
                  <a:lnTo>
                    <a:pt x="2022861" y="362083"/>
                  </a:lnTo>
                  <a:cubicBezTo>
                    <a:pt x="2011760" y="353747"/>
                    <a:pt x="1992298" y="350098"/>
                    <a:pt x="1960510" y="350098"/>
                  </a:cubicBezTo>
                  <a:lnTo>
                    <a:pt x="1908406" y="350098"/>
                  </a:lnTo>
                  <a:lnTo>
                    <a:pt x="1858209" y="530208"/>
                  </a:lnTo>
                  <a:lnTo>
                    <a:pt x="1707455" y="530208"/>
                  </a:lnTo>
                  <a:lnTo>
                    <a:pt x="1707455" y="462471"/>
                  </a:lnTo>
                  <a:lnTo>
                    <a:pt x="1835979" y="13153"/>
                  </a:lnTo>
                  <a:close/>
                  <a:moveTo>
                    <a:pt x="2022861" y="449446"/>
                  </a:moveTo>
                  <a:cubicBezTo>
                    <a:pt x="2011760" y="490261"/>
                    <a:pt x="2007075" y="519961"/>
                    <a:pt x="2007940" y="530209"/>
                  </a:cubicBezTo>
                  <a:lnTo>
                    <a:pt x="2022861" y="530209"/>
                  </a:lnTo>
                  <a:close/>
                  <a:moveTo>
                    <a:pt x="1707455" y="81932"/>
                  </a:moveTo>
                  <a:lnTo>
                    <a:pt x="1727079" y="13154"/>
                  </a:lnTo>
                  <a:lnTo>
                    <a:pt x="1707455" y="13154"/>
                  </a:lnTo>
                  <a:close/>
                  <a:moveTo>
                    <a:pt x="329452" y="133863"/>
                  </a:moveTo>
                  <a:lnTo>
                    <a:pt x="330314" y="133863"/>
                  </a:lnTo>
                  <a:cubicBezTo>
                    <a:pt x="366614" y="133863"/>
                    <a:pt x="419759" y="140291"/>
                    <a:pt x="405693" y="188574"/>
                  </a:cubicBezTo>
                  <a:cubicBezTo>
                    <a:pt x="394578" y="230431"/>
                    <a:pt x="364877" y="246063"/>
                    <a:pt x="329445" y="249016"/>
                  </a:cubicBezTo>
                  <a:lnTo>
                    <a:pt x="329445" y="368683"/>
                  </a:lnTo>
                  <a:cubicBezTo>
                    <a:pt x="460575" y="360346"/>
                    <a:pt x="538733" y="292610"/>
                    <a:pt x="567565" y="187706"/>
                  </a:cubicBezTo>
                  <a:cubicBezTo>
                    <a:pt x="598304" y="81932"/>
                    <a:pt x="545332" y="13154"/>
                    <a:pt x="396488" y="13154"/>
                  </a:cubicBezTo>
                  <a:lnTo>
                    <a:pt x="329442" y="13154"/>
                  </a:lnTo>
                  <a:close/>
                  <a:moveTo>
                    <a:pt x="1707455" y="13154"/>
                  </a:moveTo>
                  <a:lnTo>
                    <a:pt x="1707455" y="81932"/>
                  </a:lnTo>
                  <a:lnTo>
                    <a:pt x="1688001" y="149669"/>
                  </a:lnTo>
                  <a:lnTo>
                    <a:pt x="1535333" y="149669"/>
                  </a:lnTo>
                  <a:lnTo>
                    <a:pt x="1427478" y="530209"/>
                  </a:lnTo>
                  <a:lnTo>
                    <a:pt x="1257093" y="530209"/>
                  </a:lnTo>
                  <a:lnTo>
                    <a:pt x="1365993" y="149669"/>
                  </a:lnTo>
                  <a:lnTo>
                    <a:pt x="1213498" y="149669"/>
                  </a:lnTo>
                  <a:lnTo>
                    <a:pt x="1252404" y="13154"/>
                  </a:lnTo>
                  <a:close/>
                  <a:moveTo>
                    <a:pt x="1707455" y="462472"/>
                  </a:moveTo>
                  <a:lnTo>
                    <a:pt x="1688001" y="530209"/>
                  </a:lnTo>
                  <a:lnTo>
                    <a:pt x="1707455" y="530209"/>
                  </a:lnTo>
                  <a:close/>
                  <a:moveTo>
                    <a:pt x="1007858" y="530209"/>
                  </a:moveTo>
                  <a:lnTo>
                    <a:pt x="575040" y="530209"/>
                  </a:lnTo>
                  <a:lnTo>
                    <a:pt x="723019" y="13154"/>
                  </a:lnTo>
                  <a:lnTo>
                    <a:pt x="1144545" y="13154"/>
                  </a:lnTo>
                  <a:lnTo>
                    <a:pt x="1111024" y="133863"/>
                  </a:lnTo>
                  <a:lnTo>
                    <a:pt x="857969" y="133863"/>
                  </a:lnTo>
                  <a:lnTo>
                    <a:pt x="836608" y="208027"/>
                  </a:lnTo>
                  <a:lnTo>
                    <a:pt x="1050584" y="208027"/>
                  </a:lnTo>
                  <a:lnTo>
                    <a:pt x="1016194" y="328736"/>
                  </a:lnTo>
                  <a:lnTo>
                    <a:pt x="803087" y="328736"/>
                  </a:lnTo>
                  <a:lnTo>
                    <a:pt x="779811" y="409499"/>
                  </a:lnTo>
                  <a:lnTo>
                    <a:pt x="1042248" y="409499"/>
                  </a:lnTo>
                  <a:close/>
                  <a:moveTo>
                    <a:pt x="249385" y="249016"/>
                  </a:moveTo>
                  <a:lnTo>
                    <a:pt x="282902" y="133863"/>
                  </a:lnTo>
                  <a:lnTo>
                    <a:pt x="329452" y="133863"/>
                  </a:lnTo>
                  <a:lnTo>
                    <a:pt x="329452" y="13154"/>
                  </a:lnTo>
                  <a:lnTo>
                    <a:pt x="147084" y="13154"/>
                  </a:lnTo>
                  <a:lnTo>
                    <a:pt x="-27" y="530209"/>
                  </a:lnTo>
                  <a:lnTo>
                    <a:pt x="169317" y="530209"/>
                  </a:lnTo>
                  <a:lnTo>
                    <a:pt x="215863" y="369552"/>
                  </a:lnTo>
                  <a:lnTo>
                    <a:pt x="301489" y="369552"/>
                  </a:lnTo>
                  <a:cubicBezTo>
                    <a:pt x="310863" y="369552"/>
                    <a:pt x="320071" y="369552"/>
                    <a:pt x="329452" y="368681"/>
                  </a:cubicBezTo>
                  <a:lnTo>
                    <a:pt x="329452" y="249014"/>
                  </a:lnTo>
                  <a:close/>
                </a:path>
              </a:pathLst>
            </a:custGeom>
            <a:solidFill>
              <a:srgbClr val="008B4F"/>
            </a:solidFill>
            <a:ln w="44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800" b="1" u="sng">
                <a:solidFill>
                  <a:prstClr val="white"/>
                </a:solidFill>
                <a:latin typeface="Century Gothic" panose="020F0302020204030204"/>
              </a:endParaRPr>
            </a:p>
          </p:txBody>
        </p:sp>
      </p:grp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xmlns="" id="{7D3850DF-49C8-46ED-96EB-FBF1C8B65235}"/>
              </a:ext>
            </a:extLst>
          </p:cNvPr>
          <p:cNvCxnSpPr>
            <a:cxnSpLocks/>
          </p:cNvCxnSpPr>
          <p:nvPr/>
        </p:nvCxnSpPr>
        <p:spPr>
          <a:xfrm flipH="1">
            <a:off x="1403774" y="1581778"/>
            <a:ext cx="419268" cy="267226"/>
          </a:xfrm>
          <a:prstGeom prst="straightConnector1">
            <a:avLst/>
          </a:prstGeom>
          <a:ln w="19050">
            <a:solidFill>
              <a:srgbClr val="00A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xmlns="" id="{A694AACD-ACFA-4BEA-A225-F4E8185F55BA}"/>
              </a:ext>
            </a:extLst>
          </p:cNvPr>
          <p:cNvCxnSpPr/>
          <p:nvPr/>
        </p:nvCxnSpPr>
        <p:spPr>
          <a:xfrm>
            <a:off x="1824139" y="1582749"/>
            <a:ext cx="343913" cy="0"/>
          </a:xfrm>
          <a:prstGeom prst="line">
            <a:avLst/>
          </a:prstGeom>
          <a:ln w="19050">
            <a:solidFill>
              <a:srgbClr val="00A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xmlns="" id="{3CEAF8FD-7513-4226-85E8-7D5BEC927C8A}"/>
              </a:ext>
            </a:extLst>
          </p:cNvPr>
          <p:cNvCxnSpPr>
            <a:cxnSpLocks/>
          </p:cNvCxnSpPr>
          <p:nvPr/>
        </p:nvCxnSpPr>
        <p:spPr>
          <a:xfrm flipH="1">
            <a:off x="2215936" y="2967955"/>
            <a:ext cx="433235" cy="0"/>
          </a:xfrm>
          <a:prstGeom prst="line">
            <a:avLst/>
          </a:prstGeom>
          <a:ln w="190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Agrupar 55">
            <a:extLst>
              <a:ext uri="{FF2B5EF4-FFF2-40B4-BE49-F238E27FC236}">
                <a16:creationId xmlns:a16="http://schemas.microsoft.com/office/drawing/2014/main" xmlns="" id="{378C692F-01D5-482C-BF27-7F10740B2048}"/>
              </a:ext>
            </a:extLst>
          </p:cNvPr>
          <p:cNvGrpSpPr/>
          <p:nvPr/>
        </p:nvGrpSpPr>
        <p:grpSpPr>
          <a:xfrm flipV="1">
            <a:off x="1488535" y="4014705"/>
            <a:ext cx="679517" cy="335604"/>
            <a:chOff x="2465481" y="5787288"/>
            <a:chExt cx="906023" cy="447472"/>
          </a:xfrm>
        </p:grpSpPr>
        <p:cxnSp>
          <p:nvCxnSpPr>
            <p:cNvPr id="54" name="Conector de Seta Reta 53">
              <a:extLst>
                <a:ext uri="{FF2B5EF4-FFF2-40B4-BE49-F238E27FC236}">
                  <a16:creationId xmlns:a16="http://schemas.microsoft.com/office/drawing/2014/main" xmlns="" id="{08CDB7B7-4FDC-44A8-9463-35933A74EF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65481" y="5787288"/>
              <a:ext cx="447472" cy="447472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to 54">
              <a:extLst>
                <a:ext uri="{FF2B5EF4-FFF2-40B4-BE49-F238E27FC236}">
                  <a16:creationId xmlns:a16="http://schemas.microsoft.com/office/drawing/2014/main" xmlns="" id="{2F834D5D-03B9-4E3A-A0AC-AB1131D1833E}"/>
                </a:ext>
              </a:extLst>
            </p:cNvPr>
            <p:cNvCxnSpPr/>
            <p:nvPr/>
          </p:nvCxnSpPr>
          <p:spPr>
            <a:xfrm>
              <a:off x="2912953" y="5787288"/>
              <a:ext cx="458551" cy="0"/>
            </a:xfrm>
            <a:prstGeom prst="line">
              <a:avLst/>
            </a:prstGeom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Freeform 5">
            <a:extLst>
              <a:ext uri="{FF2B5EF4-FFF2-40B4-BE49-F238E27FC236}">
                <a16:creationId xmlns:a16="http://schemas.microsoft.com/office/drawing/2014/main" xmlns="" id="{786B8ACA-FA39-4C27-8871-9F5B8FD18F44}"/>
              </a:ext>
            </a:extLst>
          </p:cNvPr>
          <p:cNvSpPr>
            <a:spLocks noEditPoints="1"/>
          </p:cNvSpPr>
          <p:nvPr/>
        </p:nvSpPr>
        <p:spPr bwMode="auto">
          <a:xfrm>
            <a:off x="2424361" y="1386379"/>
            <a:ext cx="555751" cy="392741"/>
          </a:xfrm>
          <a:custGeom>
            <a:avLst/>
            <a:gdLst>
              <a:gd name="T0" fmla="*/ 13016 w 13545"/>
              <a:gd name="T1" fmla="*/ 8293 h 9563"/>
              <a:gd name="T2" fmla="*/ 11931 w 13545"/>
              <a:gd name="T3" fmla="*/ 9034 h 9563"/>
              <a:gd name="T4" fmla="*/ 6878 w 13545"/>
              <a:gd name="T5" fmla="*/ 4166 h 9563"/>
              <a:gd name="T6" fmla="*/ 7318 w 13545"/>
              <a:gd name="T7" fmla="*/ 4018 h 9563"/>
              <a:gd name="T8" fmla="*/ 6878 w 13545"/>
              <a:gd name="T9" fmla="*/ 4166 h 9563"/>
              <a:gd name="T10" fmla="*/ 11376 w 13545"/>
              <a:gd name="T11" fmla="*/ 8293 h 9563"/>
              <a:gd name="T12" fmla="*/ 10291 w 13545"/>
              <a:gd name="T13" fmla="*/ 9034 h 9563"/>
              <a:gd name="T14" fmla="*/ 8677 w 13545"/>
              <a:gd name="T15" fmla="*/ 8293 h 9563"/>
              <a:gd name="T16" fmla="*/ 9762 w 13545"/>
              <a:gd name="T17" fmla="*/ 9034 h 9563"/>
              <a:gd name="T18" fmla="*/ 8677 w 13545"/>
              <a:gd name="T19" fmla="*/ 8293 h 9563"/>
              <a:gd name="T20" fmla="*/ 8122 w 13545"/>
              <a:gd name="T21" fmla="*/ 8293 h 9563"/>
              <a:gd name="T22" fmla="*/ 7037 w 13545"/>
              <a:gd name="T23" fmla="*/ 9034 h 9563"/>
              <a:gd name="T24" fmla="*/ 5423 w 13545"/>
              <a:gd name="T25" fmla="*/ 8293 h 9563"/>
              <a:gd name="T26" fmla="*/ 6508 w 13545"/>
              <a:gd name="T27" fmla="*/ 9034 h 9563"/>
              <a:gd name="T28" fmla="*/ 5423 w 13545"/>
              <a:gd name="T29" fmla="*/ 8293 h 9563"/>
              <a:gd name="T30" fmla="*/ 4868 w 13545"/>
              <a:gd name="T31" fmla="*/ 8293 h 9563"/>
              <a:gd name="T32" fmla="*/ 3783 w 13545"/>
              <a:gd name="T33" fmla="*/ 9034 h 9563"/>
              <a:gd name="T34" fmla="*/ 2169 w 13545"/>
              <a:gd name="T35" fmla="*/ 8293 h 9563"/>
              <a:gd name="T36" fmla="*/ 3254 w 13545"/>
              <a:gd name="T37" fmla="*/ 9034 h 9563"/>
              <a:gd name="T38" fmla="*/ 2169 w 13545"/>
              <a:gd name="T39" fmla="*/ 8293 h 9563"/>
              <a:gd name="T40" fmla="*/ 1614 w 13545"/>
              <a:gd name="T41" fmla="*/ 8293 h 9563"/>
              <a:gd name="T42" fmla="*/ 529 w 13545"/>
              <a:gd name="T43" fmla="*/ 9034 h 9563"/>
              <a:gd name="T44" fmla="*/ 5079 w 13545"/>
              <a:gd name="T45" fmla="*/ 5039 h 9563"/>
              <a:gd name="T46" fmla="*/ 5609 w 13545"/>
              <a:gd name="T47" fmla="*/ 7764 h 9563"/>
              <a:gd name="T48" fmla="*/ 5079 w 13545"/>
              <a:gd name="T49" fmla="*/ 5039 h 9563"/>
              <a:gd name="T50" fmla="*/ 4550 w 13545"/>
              <a:gd name="T51" fmla="*/ 674 h 9563"/>
              <a:gd name="T52" fmla="*/ 3810 w 13545"/>
              <a:gd name="T53" fmla="*/ 7764 h 9563"/>
              <a:gd name="T54" fmla="*/ 1905 w 13545"/>
              <a:gd name="T55" fmla="*/ 7023 h 9563"/>
              <a:gd name="T56" fmla="*/ 688 w 13545"/>
              <a:gd name="T57" fmla="*/ 7764 h 9563"/>
              <a:gd name="T58" fmla="*/ 8757 w 13545"/>
              <a:gd name="T59" fmla="*/ 6811 h 9563"/>
              <a:gd name="T60" fmla="*/ 11081 w 13545"/>
              <a:gd name="T61" fmla="*/ 7733 h 9563"/>
              <a:gd name="T62" fmla="*/ 9127 w 13545"/>
              <a:gd name="T63" fmla="*/ 7182 h 9563"/>
              <a:gd name="T64" fmla="*/ 5079 w 13545"/>
              <a:gd name="T65" fmla="*/ 3981 h 9563"/>
              <a:gd name="T66" fmla="*/ 5609 w 13545"/>
              <a:gd name="T67" fmla="*/ 4483 h 9563"/>
              <a:gd name="T68" fmla="*/ 5079 w 13545"/>
              <a:gd name="T69" fmla="*/ 3981 h 9563"/>
              <a:gd name="T70" fmla="*/ 3035 w 13545"/>
              <a:gd name="T71" fmla="*/ 6871 h 9563"/>
              <a:gd name="T72" fmla="*/ 254 w 13545"/>
              <a:gd name="T73" fmla="*/ 7435 h 9563"/>
              <a:gd name="T74" fmla="*/ 0 w 13545"/>
              <a:gd name="T75" fmla="*/ 9325 h 9563"/>
              <a:gd name="T76" fmla="*/ 13307 w 13545"/>
              <a:gd name="T77" fmla="*/ 9563 h 9563"/>
              <a:gd name="T78" fmla="*/ 13545 w 13545"/>
              <a:gd name="T79" fmla="*/ 8002 h 9563"/>
              <a:gd name="T80" fmla="*/ 12654 w 13545"/>
              <a:gd name="T81" fmla="*/ 7640 h 9563"/>
              <a:gd name="T82" fmla="*/ 13545 w 13545"/>
              <a:gd name="T83" fmla="*/ 6573 h 9563"/>
              <a:gd name="T84" fmla="*/ 8175 w 13545"/>
              <a:gd name="T85" fmla="*/ 6282 h 9563"/>
              <a:gd name="T86" fmla="*/ 8512 w 13545"/>
              <a:gd name="T87" fmla="*/ 7373 h 9563"/>
              <a:gd name="T88" fmla="*/ 7408 w 13545"/>
              <a:gd name="T89" fmla="*/ 7764 h 9563"/>
              <a:gd name="T90" fmla="*/ 6878 w 13545"/>
              <a:gd name="T91" fmla="*/ 5356 h 9563"/>
              <a:gd name="T92" fmla="*/ 6138 w 13545"/>
              <a:gd name="T93" fmla="*/ 7764 h 9563"/>
              <a:gd name="T94" fmla="*/ 6878 w 13545"/>
              <a:gd name="T95" fmla="*/ 674 h 9563"/>
              <a:gd name="T96" fmla="*/ 7408 w 13545"/>
              <a:gd name="T97" fmla="*/ 3055 h 9563"/>
              <a:gd name="T98" fmla="*/ 7169 w 13545"/>
              <a:gd name="T99" fmla="*/ 145 h 9563"/>
              <a:gd name="T100" fmla="*/ 5609 w 13545"/>
              <a:gd name="T101" fmla="*/ 383 h 9563"/>
              <a:gd name="T102" fmla="*/ 5079 w 13545"/>
              <a:gd name="T103" fmla="*/ 3425 h 9563"/>
              <a:gd name="T104" fmla="*/ 4841 w 13545"/>
              <a:gd name="T105" fmla="*/ 145 h 9563"/>
              <a:gd name="T106" fmla="*/ 3281 w 13545"/>
              <a:gd name="T107" fmla="*/ 7076 h 9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545" h="9563">
                <a:moveTo>
                  <a:pt x="11931" y="8293"/>
                </a:moveTo>
                <a:lnTo>
                  <a:pt x="13016" y="8293"/>
                </a:lnTo>
                <a:lnTo>
                  <a:pt x="13016" y="9034"/>
                </a:lnTo>
                <a:lnTo>
                  <a:pt x="11931" y="9034"/>
                </a:lnTo>
                <a:lnTo>
                  <a:pt x="11931" y="8293"/>
                </a:lnTo>
                <a:close/>
                <a:moveTo>
                  <a:pt x="6878" y="4166"/>
                </a:moveTo>
                <a:cubicBezTo>
                  <a:pt x="6878" y="4625"/>
                  <a:pt x="7408" y="4625"/>
                  <a:pt x="7408" y="4166"/>
                </a:cubicBezTo>
                <a:cubicBezTo>
                  <a:pt x="7408" y="4122"/>
                  <a:pt x="7349" y="4043"/>
                  <a:pt x="7318" y="4018"/>
                </a:cubicBezTo>
                <a:cubicBezTo>
                  <a:pt x="7216" y="3935"/>
                  <a:pt x="7070" y="3935"/>
                  <a:pt x="6968" y="4018"/>
                </a:cubicBezTo>
                <a:cubicBezTo>
                  <a:pt x="6937" y="4043"/>
                  <a:pt x="6878" y="4122"/>
                  <a:pt x="6878" y="4166"/>
                </a:cubicBezTo>
                <a:close/>
                <a:moveTo>
                  <a:pt x="10291" y="8293"/>
                </a:moveTo>
                <a:lnTo>
                  <a:pt x="11376" y="8293"/>
                </a:lnTo>
                <a:lnTo>
                  <a:pt x="11376" y="9034"/>
                </a:lnTo>
                <a:lnTo>
                  <a:pt x="10291" y="9034"/>
                </a:lnTo>
                <a:lnTo>
                  <a:pt x="10291" y="8293"/>
                </a:lnTo>
                <a:close/>
                <a:moveTo>
                  <a:pt x="8677" y="8293"/>
                </a:moveTo>
                <a:lnTo>
                  <a:pt x="9762" y="8293"/>
                </a:lnTo>
                <a:lnTo>
                  <a:pt x="9762" y="9034"/>
                </a:lnTo>
                <a:lnTo>
                  <a:pt x="8677" y="9034"/>
                </a:lnTo>
                <a:lnTo>
                  <a:pt x="8677" y="8293"/>
                </a:lnTo>
                <a:close/>
                <a:moveTo>
                  <a:pt x="7037" y="8293"/>
                </a:moveTo>
                <a:lnTo>
                  <a:pt x="8122" y="8293"/>
                </a:lnTo>
                <a:lnTo>
                  <a:pt x="8122" y="9034"/>
                </a:lnTo>
                <a:lnTo>
                  <a:pt x="7037" y="9034"/>
                </a:lnTo>
                <a:lnTo>
                  <a:pt x="7037" y="8293"/>
                </a:lnTo>
                <a:close/>
                <a:moveTo>
                  <a:pt x="5423" y="8293"/>
                </a:moveTo>
                <a:lnTo>
                  <a:pt x="6508" y="8293"/>
                </a:lnTo>
                <a:lnTo>
                  <a:pt x="6508" y="9034"/>
                </a:lnTo>
                <a:lnTo>
                  <a:pt x="5423" y="9034"/>
                </a:lnTo>
                <a:lnTo>
                  <a:pt x="5423" y="8293"/>
                </a:lnTo>
                <a:close/>
                <a:moveTo>
                  <a:pt x="3783" y="8293"/>
                </a:moveTo>
                <a:lnTo>
                  <a:pt x="4868" y="8293"/>
                </a:lnTo>
                <a:lnTo>
                  <a:pt x="4868" y="9034"/>
                </a:lnTo>
                <a:lnTo>
                  <a:pt x="3783" y="9034"/>
                </a:lnTo>
                <a:lnTo>
                  <a:pt x="3783" y="8293"/>
                </a:lnTo>
                <a:close/>
                <a:moveTo>
                  <a:pt x="2169" y="8293"/>
                </a:moveTo>
                <a:lnTo>
                  <a:pt x="3254" y="8293"/>
                </a:lnTo>
                <a:lnTo>
                  <a:pt x="3254" y="9034"/>
                </a:lnTo>
                <a:lnTo>
                  <a:pt x="2169" y="9034"/>
                </a:lnTo>
                <a:lnTo>
                  <a:pt x="2169" y="8293"/>
                </a:lnTo>
                <a:close/>
                <a:moveTo>
                  <a:pt x="529" y="8293"/>
                </a:moveTo>
                <a:lnTo>
                  <a:pt x="1614" y="8293"/>
                </a:lnTo>
                <a:lnTo>
                  <a:pt x="1614" y="9034"/>
                </a:lnTo>
                <a:lnTo>
                  <a:pt x="529" y="9034"/>
                </a:lnTo>
                <a:lnTo>
                  <a:pt x="529" y="8293"/>
                </a:lnTo>
                <a:close/>
                <a:moveTo>
                  <a:pt x="5079" y="5039"/>
                </a:moveTo>
                <a:lnTo>
                  <a:pt x="5609" y="5039"/>
                </a:lnTo>
                <a:lnTo>
                  <a:pt x="5609" y="7764"/>
                </a:lnTo>
                <a:lnTo>
                  <a:pt x="5079" y="7764"/>
                </a:lnTo>
                <a:lnTo>
                  <a:pt x="5079" y="5039"/>
                </a:lnTo>
                <a:close/>
                <a:moveTo>
                  <a:pt x="3810" y="674"/>
                </a:moveTo>
                <a:lnTo>
                  <a:pt x="4550" y="674"/>
                </a:lnTo>
                <a:lnTo>
                  <a:pt x="4550" y="7764"/>
                </a:lnTo>
                <a:lnTo>
                  <a:pt x="3810" y="7764"/>
                </a:lnTo>
                <a:lnTo>
                  <a:pt x="3810" y="674"/>
                </a:lnTo>
                <a:close/>
                <a:moveTo>
                  <a:pt x="1905" y="7023"/>
                </a:moveTo>
                <a:cubicBezTo>
                  <a:pt x="2447" y="7023"/>
                  <a:pt x="2849" y="7356"/>
                  <a:pt x="3122" y="7764"/>
                </a:cubicBezTo>
                <a:lnTo>
                  <a:pt x="688" y="7764"/>
                </a:lnTo>
                <a:cubicBezTo>
                  <a:pt x="963" y="7353"/>
                  <a:pt x="1377" y="7023"/>
                  <a:pt x="1905" y="7023"/>
                </a:cubicBezTo>
                <a:close/>
                <a:moveTo>
                  <a:pt x="8757" y="6811"/>
                </a:moveTo>
                <a:lnTo>
                  <a:pt x="12725" y="6811"/>
                </a:lnTo>
                <a:cubicBezTo>
                  <a:pt x="12416" y="7272"/>
                  <a:pt x="11638" y="7677"/>
                  <a:pt x="11081" y="7733"/>
                </a:cubicBezTo>
                <a:cubicBezTo>
                  <a:pt x="10672" y="7775"/>
                  <a:pt x="10547" y="7782"/>
                  <a:pt x="10116" y="7674"/>
                </a:cubicBezTo>
                <a:cubicBezTo>
                  <a:pt x="9716" y="7574"/>
                  <a:pt x="9432" y="7419"/>
                  <a:pt x="9127" y="7182"/>
                </a:cubicBezTo>
                <a:cubicBezTo>
                  <a:pt x="9004" y="7086"/>
                  <a:pt x="8843" y="6940"/>
                  <a:pt x="8757" y="6811"/>
                </a:cubicBezTo>
                <a:close/>
                <a:moveTo>
                  <a:pt x="5079" y="3981"/>
                </a:moveTo>
                <a:lnTo>
                  <a:pt x="5609" y="3981"/>
                </a:lnTo>
                <a:lnTo>
                  <a:pt x="5609" y="4483"/>
                </a:lnTo>
                <a:lnTo>
                  <a:pt x="5079" y="4483"/>
                </a:lnTo>
                <a:lnTo>
                  <a:pt x="5079" y="3981"/>
                </a:lnTo>
                <a:close/>
                <a:moveTo>
                  <a:pt x="3281" y="7076"/>
                </a:moveTo>
                <a:cubicBezTo>
                  <a:pt x="3201" y="7022"/>
                  <a:pt x="3130" y="6942"/>
                  <a:pt x="3035" y="6871"/>
                </a:cubicBezTo>
                <a:cubicBezTo>
                  <a:pt x="2946" y="6805"/>
                  <a:pt x="2844" y="6742"/>
                  <a:pt x="2743" y="6687"/>
                </a:cubicBezTo>
                <a:cubicBezTo>
                  <a:pt x="1901" y="6235"/>
                  <a:pt x="818" y="6571"/>
                  <a:pt x="254" y="7435"/>
                </a:cubicBezTo>
                <a:cubicBezTo>
                  <a:pt x="176" y="7554"/>
                  <a:pt x="0" y="7862"/>
                  <a:pt x="0" y="8028"/>
                </a:cubicBezTo>
                <a:lnTo>
                  <a:pt x="0" y="9325"/>
                </a:lnTo>
                <a:cubicBezTo>
                  <a:pt x="0" y="9455"/>
                  <a:pt x="107" y="9563"/>
                  <a:pt x="238" y="9563"/>
                </a:cubicBezTo>
                <a:lnTo>
                  <a:pt x="13307" y="9563"/>
                </a:lnTo>
                <a:cubicBezTo>
                  <a:pt x="13438" y="9563"/>
                  <a:pt x="13545" y="9455"/>
                  <a:pt x="13545" y="9325"/>
                </a:cubicBezTo>
                <a:lnTo>
                  <a:pt x="13545" y="8002"/>
                </a:lnTo>
                <a:cubicBezTo>
                  <a:pt x="13545" y="7671"/>
                  <a:pt x="13002" y="7764"/>
                  <a:pt x="12513" y="7764"/>
                </a:cubicBezTo>
                <a:cubicBezTo>
                  <a:pt x="12545" y="7721"/>
                  <a:pt x="12602" y="7681"/>
                  <a:pt x="12654" y="7640"/>
                </a:cubicBezTo>
                <a:cubicBezTo>
                  <a:pt x="12976" y="7383"/>
                  <a:pt x="12872" y="7447"/>
                  <a:pt x="13089" y="7228"/>
                </a:cubicBezTo>
                <a:cubicBezTo>
                  <a:pt x="13176" y="7141"/>
                  <a:pt x="13545" y="6708"/>
                  <a:pt x="13545" y="6573"/>
                </a:cubicBezTo>
                <a:cubicBezTo>
                  <a:pt x="13545" y="6411"/>
                  <a:pt x="13476" y="6282"/>
                  <a:pt x="13307" y="6282"/>
                </a:cubicBezTo>
                <a:lnTo>
                  <a:pt x="8175" y="6282"/>
                </a:lnTo>
                <a:cubicBezTo>
                  <a:pt x="7985" y="6282"/>
                  <a:pt x="7832" y="6515"/>
                  <a:pt x="8019" y="6755"/>
                </a:cubicBezTo>
                <a:lnTo>
                  <a:pt x="8512" y="7373"/>
                </a:lnTo>
                <a:lnTo>
                  <a:pt x="8968" y="7764"/>
                </a:lnTo>
                <a:lnTo>
                  <a:pt x="7408" y="7764"/>
                </a:lnTo>
                <a:lnTo>
                  <a:pt x="7408" y="5356"/>
                </a:lnTo>
                <a:cubicBezTo>
                  <a:pt x="7408" y="5087"/>
                  <a:pt x="6878" y="5087"/>
                  <a:pt x="6878" y="5356"/>
                </a:cubicBezTo>
                <a:lnTo>
                  <a:pt x="6878" y="7764"/>
                </a:lnTo>
                <a:lnTo>
                  <a:pt x="6138" y="7764"/>
                </a:lnTo>
                <a:lnTo>
                  <a:pt x="6138" y="674"/>
                </a:lnTo>
                <a:lnTo>
                  <a:pt x="6878" y="674"/>
                </a:lnTo>
                <a:lnTo>
                  <a:pt x="6878" y="3055"/>
                </a:lnTo>
                <a:cubicBezTo>
                  <a:pt x="6878" y="3386"/>
                  <a:pt x="7408" y="3386"/>
                  <a:pt x="7408" y="3055"/>
                </a:cubicBezTo>
                <a:lnTo>
                  <a:pt x="7408" y="383"/>
                </a:lnTo>
                <a:cubicBezTo>
                  <a:pt x="7408" y="252"/>
                  <a:pt x="7300" y="145"/>
                  <a:pt x="7169" y="145"/>
                </a:cubicBezTo>
                <a:lnTo>
                  <a:pt x="5847" y="145"/>
                </a:lnTo>
                <a:cubicBezTo>
                  <a:pt x="5716" y="145"/>
                  <a:pt x="5609" y="252"/>
                  <a:pt x="5609" y="383"/>
                </a:cubicBezTo>
                <a:lnTo>
                  <a:pt x="5609" y="3425"/>
                </a:lnTo>
                <a:lnTo>
                  <a:pt x="5079" y="3425"/>
                </a:lnTo>
                <a:lnTo>
                  <a:pt x="5079" y="383"/>
                </a:lnTo>
                <a:cubicBezTo>
                  <a:pt x="5079" y="252"/>
                  <a:pt x="4972" y="145"/>
                  <a:pt x="4841" y="145"/>
                </a:cubicBezTo>
                <a:cubicBezTo>
                  <a:pt x="3144" y="145"/>
                  <a:pt x="3281" y="0"/>
                  <a:pt x="3281" y="780"/>
                </a:cubicBezTo>
                <a:lnTo>
                  <a:pt x="3281" y="7076"/>
                </a:lnTo>
                <a:close/>
              </a:path>
            </a:pathLst>
          </a:custGeom>
          <a:solidFill>
            <a:srgbClr val="00A05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800" b="1" u="sng">
              <a:solidFill>
                <a:prstClr val="white"/>
              </a:solidFill>
              <a:latin typeface="Century Gothic" panose="020F0302020204030204"/>
            </a:endParaRPr>
          </a:p>
        </p:txBody>
      </p:sp>
      <p:grpSp>
        <p:nvGrpSpPr>
          <p:cNvPr id="65" name="Gráfico 63">
            <a:extLst>
              <a:ext uri="{FF2B5EF4-FFF2-40B4-BE49-F238E27FC236}">
                <a16:creationId xmlns:a16="http://schemas.microsoft.com/office/drawing/2014/main" xmlns="" id="{90A237C9-E1F6-4586-8372-C62A631B9CF7}"/>
              </a:ext>
            </a:extLst>
          </p:cNvPr>
          <p:cNvGrpSpPr/>
          <p:nvPr/>
        </p:nvGrpSpPr>
        <p:grpSpPr>
          <a:xfrm>
            <a:off x="2893672" y="2761001"/>
            <a:ext cx="474877" cy="432197"/>
            <a:chOff x="5810250" y="3114675"/>
            <a:chExt cx="575608" cy="523875"/>
          </a:xfrm>
          <a:solidFill>
            <a:schemeClr val="accent1"/>
          </a:solidFill>
        </p:grpSpPr>
        <p:sp>
          <p:nvSpPr>
            <p:cNvPr id="66" name="Forma Livre: Forma 65">
              <a:extLst>
                <a:ext uri="{FF2B5EF4-FFF2-40B4-BE49-F238E27FC236}">
                  <a16:creationId xmlns:a16="http://schemas.microsoft.com/office/drawing/2014/main" xmlns="" id="{9863F297-FC14-44B7-944F-C1335D73D0D3}"/>
                </a:ext>
              </a:extLst>
            </p:cNvPr>
            <p:cNvSpPr/>
            <p:nvPr/>
          </p:nvSpPr>
          <p:spPr>
            <a:xfrm>
              <a:off x="5810250" y="3428999"/>
              <a:ext cx="575608" cy="209550"/>
            </a:xfrm>
            <a:custGeom>
              <a:avLst/>
              <a:gdLst>
                <a:gd name="connsiteX0" fmla="*/ 571186 w 575608"/>
                <a:gd name="connsiteY0" fmla="*/ 36271 h 209550"/>
                <a:gd name="connsiteX1" fmla="*/ 508061 w 575608"/>
                <a:gd name="connsiteY1" fmla="*/ 13217 h 209550"/>
                <a:gd name="connsiteX2" fmla="*/ 507949 w 575608"/>
                <a:gd name="connsiteY2" fmla="*/ 13268 h 209550"/>
                <a:gd name="connsiteX3" fmla="*/ 384534 w 575608"/>
                <a:gd name="connsiteY3" fmla="*/ 70733 h 209550"/>
                <a:gd name="connsiteX4" fmla="*/ 365998 w 575608"/>
                <a:gd name="connsiteY4" fmla="*/ 5982 h 209550"/>
                <a:gd name="connsiteX5" fmla="*/ 342900 w 575608"/>
                <a:gd name="connsiteY5" fmla="*/ 0 h 209550"/>
                <a:gd name="connsiteX6" fmla="*/ 200025 w 575608"/>
                <a:gd name="connsiteY6" fmla="*/ 0 h 209550"/>
                <a:gd name="connsiteX7" fmla="*/ 139817 w 575608"/>
                <a:gd name="connsiteY7" fmla="*/ 38100 h 209550"/>
                <a:gd name="connsiteX8" fmla="*/ 114300 w 575608"/>
                <a:gd name="connsiteY8" fmla="*/ 38100 h 209550"/>
                <a:gd name="connsiteX9" fmla="*/ 114300 w 575608"/>
                <a:gd name="connsiteY9" fmla="*/ 9525 h 209550"/>
                <a:gd name="connsiteX10" fmla="*/ 104775 w 575608"/>
                <a:gd name="connsiteY10" fmla="*/ 0 h 209550"/>
                <a:gd name="connsiteX11" fmla="*/ 9525 w 575608"/>
                <a:gd name="connsiteY11" fmla="*/ 0 h 209550"/>
                <a:gd name="connsiteX12" fmla="*/ 0 w 575608"/>
                <a:gd name="connsiteY12" fmla="*/ 9525 h 209550"/>
                <a:gd name="connsiteX13" fmla="*/ 0 w 575608"/>
                <a:gd name="connsiteY13" fmla="*/ 200025 h 209550"/>
                <a:gd name="connsiteX14" fmla="*/ 9525 w 575608"/>
                <a:gd name="connsiteY14" fmla="*/ 209550 h 209550"/>
                <a:gd name="connsiteX15" fmla="*/ 104775 w 575608"/>
                <a:gd name="connsiteY15" fmla="*/ 209550 h 209550"/>
                <a:gd name="connsiteX16" fmla="*/ 114300 w 575608"/>
                <a:gd name="connsiteY16" fmla="*/ 200025 h 209550"/>
                <a:gd name="connsiteX17" fmla="*/ 114300 w 575608"/>
                <a:gd name="connsiteY17" fmla="*/ 180975 h 209550"/>
                <a:gd name="connsiteX18" fmla="*/ 363036 w 575608"/>
                <a:gd name="connsiteY18" fmla="*/ 180975 h 209550"/>
                <a:gd name="connsiteX19" fmla="*/ 383153 w 575608"/>
                <a:gd name="connsiteY19" fmla="*/ 176517 h 209550"/>
                <a:gd name="connsiteX20" fmla="*/ 548202 w 575608"/>
                <a:gd name="connsiteY20" fmla="*/ 99584 h 209550"/>
                <a:gd name="connsiteX21" fmla="*/ 571186 w 575608"/>
                <a:gd name="connsiteY21" fmla="*/ 36271 h 209550"/>
                <a:gd name="connsiteX22" fmla="*/ 95250 w 575608"/>
                <a:gd name="connsiteY22" fmla="*/ 190500 h 209550"/>
                <a:gd name="connsiteX23" fmla="*/ 19050 w 575608"/>
                <a:gd name="connsiteY23" fmla="*/ 190500 h 209550"/>
                <a:gd name="connsiteX24" fmla="*/ 19050 w 575608"/>
                <a:gd name="connsiteY24" fmla="*/ 19050 h 209550"/>
                <a:gd name="connsiteX25" fmla="*/ 95250 w 575608"/>
                <a:gd name="connsiteY25" fmla="*/ 19050 h 209550"/>
                <a:gd name="connsiteX26" fmla="*/ 540144 w 575608"/>
                <a:gd name="connsiteY26" fmla="*/ 82334 h 209550"/>
                <a:gd name="connsiteX27" fmla="*/ 375095 w 575608"/>
                <a:gd name="connsiteY27" fmla="*/ 159249 h 209550"/>
                <a:gd name="connsiteX28" fmla="*/ 363036 w 575608"/>
                <a:gd name="connsiteY28" fmla="*/ 161925 h 209550"/>
                <a:gd name="connsiteX29" fmla="*/ 114300 w 575608"/>
                <a:gd name="connsiteY29" fmla="*/ 161925 h 209550"/>
                <a:gd name="connsiteX30" fmla="*/ 114300 w 575608"/>
                <a:gd name="connsiteY30" fmla="*/ 57150 h 209550"/>
                <a:gd name="connsiteX31" fmla="*/ 146209 w 575608"/>
                <a:gd name="connsiteY31" fmla="*/ 57150 h 209550"/>
                <a:gd name="connsiteX32" fmla="*/ 155200 w 575608"/>
                <a:gd name="connsiteY32" fmla="*/ 50759 h 209550"/>
                <a:gd name="connsiteX33" fmla="*/ 200025 w 575608"/>
                <a:gd name="connsiteY33" fmla="*/ 19050 h 209550"/>
                <a:gd name="connsiteX34" fmla="*/ 342900 w 575608"/>
                <a:gd name="connsiteY34" fmla="*/ 19050 h 209550"/>
                <a:gd name="connsiteX35" fmla="*/ 371475 w 575608"/>
                <a:gd name="connsiteY35" fmla="*/ 47625 h 209550"/>
                <a:gd name="connsiteX36" fmla="*/ 342900 w 575608"/>
                <a:gd name="connsiteY36" fmla="*/ 76200 h 209550"/>
                <a:gd name="connsiteX37" fmla="*/ 257175 w 575608"/>
                <a:gd name="connsiteY37" fmla="*/ 76200 h 209550"/>
                <a:gd name="connsiteX38" fmla="*/ 257175 w 575608"/>
                <a:gd name="connsiteY38" fmla="*/ 95250 h 209550"/>
                <a:gd name="connsiteX39" fmla="*/ 366474 w 575608"/>
                <a:gd name="connsiteY39" fmla="*/ 95250 h 209550"/>
                <a:gd name="connsiteX40" fmla="*/ 386563 w 575608"/>
                <a:gd name="connsiteY40" fmla="*/ 90802 h 209550"/>
                <a:gd name="connsiteX41" fmla="*/ 516017 w 575608"/>
                <a:gd name="connsiteY41" fmla="*/ 30528 h 209550"/>
                <a:gd name="connsiteX42" fmla="*/ 553868 w 575608"/>
                <a:gd name="connsiteY42" fmla="*/ 44212 h 209550"/>
                <a:gd name="connsiteX43" fmla="*/ 553879 w 575608"/>
                <a:gd name="connsiteY43" fmla="*/ 44234 h 209550"/>
                <a:gd name="connsiteX44" fmla="*/ 556546 w 575608"/>
                <a:gd name="connsiteY44" fmla="*/ 56388 h 209550"/>
                <a:gd name="connsiteX45" fmla="*/ 540144 w 575608"/>
                <a:gd name="connsiteY45" fmla="*/ 8233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5608" h="209550">
                  <a:moveTo>
                    <a:pt x="571186" y="36271"/>
                  </a:moveTo>
                  <a:cubicBezTo>
                    <a:pt x="560121" y="12473"/>
                    <a:pt x="531858" y="2152"/>
                    <a:pt x="508061" y="13217"/>
                  </a:cubicBezTo>
                  <a:cubicBezTo>
                    <a:pt x="508024" y="13234"/>
                    <a:pt x="507986" y="13251"/>
                    <a:pt x="507949" y="13268"/>
                  </a:cubicBezTo>
                  <a:lnTo>
                    <a:pt x="384534" y="70733"/>
                  </a:lnTo>
                  <a:cubicBezTo>
                    <a:pt x="397295" y="47734"/>
                    <a:pt x="388997" y="18743"/>
                    <a:pt x="365998" y="5982"/>
                  </a:cubicBezTo>
                  <a:cubicBezTo>
                    <a:pt x="358931" y="2060"/>
                    <a:pt x="350982" y="2"/>
                    <a:pt x="342900" y="0"/>
                  </a:cubicBezTo>
                  <a:lnTo>
                    <a:pt x="200025" y="0"/>
                  </a:lnTo>
                  <a:cubicBezTo>
                    <a:pt x="174274" y="-20"/>
                    <a:pt x="150824" y="14820"/>
                    <a:pt x="139817" y="38100"/>
                  </a:cubicBezTo>
                  <a:lnTo>
                    <a:pt x="114300" y="38100"/>
                  </a:lnTo>
                  <a:lnTo>
                    <a:pt x="114300" y="9525"/>
                  </a:lnTo>
                  <a:cubicBezTo>
                    <a:pt x="114300" y="4264"/>
                    <a:pt x="110036" y="0"/>
                    <a:pt x="104775" y="0"/>
                  </a:cubicBezTo>
                  <a:lnTo>
                    <a:pt x="9525" y="0"/>
                  </a:lnTo>
                  <a:cubicBezTo>
                    <a:pt x="4265" y="0"/>
                    <a:pt x="0" y="4264"/>
                    <a:pt x="0" y="9525"/>
                  </a:cubicBezTo>
                  <a:lnTo>
                    <a:pt x="0" y="200025"/>
                  </a:lnTo>
                  <a:cubicBezTo>
                    <a:pt x="0" y="205286"/>
                    <a:pt x="4265" y="209550"/>
                    <a:pt x="9525" y="209550"/>
                  </a:cubicBezTo>
                  <a:lnTo>
                    <a:pt x="104775" y="209550"/>
                  </a:lnTo>
                  <a:cubicBezTo>
                    <a:pt x="110036" y="209550"/>
                    <a:pt x="114300" y="205286"/>
                    <a:pt x="114300" y="200025"/>
                  </a:cubicBezTo>
                  <a:lnTo>
                    <a:pt x="114300" y="180975"/>
                  </a:lnTo>
                  <a:lnTo>
                    <a:pt x="363036" y="180975"/>
                  </a:lnTo>
                  <a:cubicBezTo>
                    <a:pt x="369985" y="180964"/>
                    <a:pt x="376849" y="179442"/>
                    <a:pt x="383153" y="176517"/>
                  </a:cubicBezTo>
                  <a:lnTo>
                    <a:pt x="548202" y="99584"/>
                  </a:lnTo>
                  <a:cubicBezTo>
                    <a:pt x="571941" y="88364"/>
                    <a:pt x="582199" y="60107"/>
                    <a:pt x="571186" y="36271"/>
                  </a:cubicBezTo>
                  <a:close/>
                  <a:moveTo>
                    <a:pt x="95250" y="190500"/>
                  </a:moveTo>
                  <a:lnTo>
                    <a:pt x="19050" y="190500"/>
                  </a:lnTo>
                  <a:lnTo>
                    <a:pt x="19050" y="19050"/>
                  </a:lnTo>
                  <a:lnTo>
                    <a:pt x="95250" y="19050"/>
                  </a:lnTo>
                  <a:close/>
                  <a:moveTo>
                    <a:pt x="540144" y="82334"/>
                  </a:moveTo>
                  <a:lnTo>
                    <a:pt x="375095" y="159249"/>
                  </a:lnTo>
                  <a:cubicBezTo>
                    <a:pt x="371317" y="161007"/>
                    <a:pt x="367202" y="161920"/>
                    <a:pt x="363036" y="161925"/>
                  </a:cubicBezTo>
                  <a:lnTo>
                    <a:pt x="114300" y="161925"/>
                  </a:lnTo>
                  <a:lnTo>
                    <a:pt x="114300" y="57150"/>
                  </a:lnTo>
                  <a:lnTo>
                    <a:pt x="146209" y="57150"/>
                  </a:lnTo>
                  <a:cubicBezTo>
                    <a:pt x="150260" y="57149"/>
                    <a:pt x="153868" y="54585"/>
                    <a:pt x="155200" y="50759"/>
                  </a:cubicBezTo>
                  <a:cubicBezTo>
                    <a:pt x="161879" y="31734"/>
                    <a:pt x="179862" y="19013"/>
                    <a:pt x="200025" y="19050"/>
                  </a:cubicBezTo>
                  <a:lnTo>
                    <a:pt x="342900" y="19050"/>
                  </a:lnTo>
                  <a:cubicBezTo>
                    <a:pt x="358682" y="19050"/>
                    <a:pt x="371475" y="31843"/>
                    <a:pt x="371475" y="47625"/>
                  </a:cubicBezTo>
                  <a:cubicBezTo>
                    <a:pt x="371475" y="63407"/>
                    <a:pt x="358682" y="76200"/>
                    <a:pt x="342900" y="76200"/>
                  </a:cubicBezTo>
                  <a:lnTo>
                    <a:pt x="257175" y="76200"/>
                  </a:lnTo>
                  <a:lnTo>
                    <a:pt x="257175" y="95250"/>
                  </a:lnTo>
                  <a:lnTo>
                    <a:pt x="366474" y="95250"/>
                  </a:lnTo>
                  <a:cubicBezTo>
                    <a:pt x="373413" y="95239"/>
                    <a:pt x="380268" y="93721"/>
                    <a:pt x="386563" y="90802"/>
                  </a:cubicBezTo>
                  <a:lnTo>
                    <a:pt x="516017" y="30528"/>
                  </a:lnTo>
                  <a:cubicBezTo>
                    <a:pt x="530248" y="23854"/>
                    <a:pt x="547195" y="29981"/>
                    <a:pt x="553868" y="44212"/>
                  </a:cubicBezTo>
                  <a:cubicBezTo>
                    <a:pt x="553872" y="44220"/>
                    <a:pt x="553875" y="44227"/>
                    <a:pt x="553879" y="44234"/>
                  </a:cubicBezTo>
                  <a:cubicBezTo>
                    <a:pt x="555631" y="48047"/>
                    <a:pt x="556541" y="52192"/>
                    <a:pt x="556546" y="56388"/>
                  </a:cubicBezTo>
                  <a:cubicBezTo>
                    <a:pt x="556540" y="67476"/>
                    <a:pt x="550157" y="77573"/>
                    <a:pt x="540144" y="823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800" b="1" u="sng">
                <a:solidFill>
                  <a:prstClr val="white"/>
                </a:solidFill>
                <a:latin typeface="Century Gothic" panose="020F0302020204030204"/>
              </a:endParaRPr>
            </a:p>
          </p:txBody>
        </p:sp>
        <p:sp>
          <p:nvSpPr>
            <p:cNvPr id="67" name="Forma Livre: Forma 66">
              <a:extLst>
                <a:ext uri="{FF2B5EF4-FFF2-40B4-BE49-F238E27FC236}">
                  <a16:creationId xmlns:a16="http://schemas.microsoft.com/office/drawing/2014/main" xmlns="" id="{3BBF0226-E886-412D-B0A4-3983B7DCDD47}"/>
                </a:ext>
              </a:extLst>
            </p:cNvPr>
            <p:cNvSpPr/>
            <p:nvPr/>
          </p:nvSpPr>
          <p:spPr>
            <a:xfrm>
              <a:off x="5915025" y="3114675"/>
              <a:ext cx="438150" cy="276225"/>
            </a:xfrm>
            <a:custGeom>
              <a:avLst/>
              <a:gdLst>
                <a:gd name="connsiteX0" fmla="*/ 9525 w 438150"/>
                <a:gd name="connsiteY0" fmla="*/ 276225 h 276225"/>
                <a:gd name="connsiteX1" fmla="*/ 409575 w 438150"/>
                <a:gd name="connsiteY1" fmla="*/ 276225 h 276225"/>
                <a:gd name="connsiteX2" fmla="*/ 419100 w 438150"/>
                <a:gd name="connsiteY2" fmla="*/ 266700 h 276225"/>
                <a:gd name="connsiteX3" fmla="*/ 419100 w 438150"/>
                <a:gd name="connsiteY3" fmla="*/ 190500 h 276225"/>
                <a:gd name="connsiteX4" fmla="*/ 428625 w 438150"/>
                <a:gd name="connsiteY4" fmla="*/ 190500 h 276225"/>
                <a:gd name="connsiteX5" fmla="*/ 438150 w 438150"/>
                <a:gd name="connsiteY5" fmla="*/ 180975 h 276225"/>
                <a:gd name="connsiteX6" fmla="*/ 438150 w 438150"/>
                <a:gd name="connsiteY6" fmla="*/ 95250 h 276225"/>
                <a:gd name="connsiteX7" fmla="*/ 428625 w 438150"/>
                <a:gd name="connsiteY7" fmla="*/ 85725 h 276225"/>
                <a:gd name="connsiteX8" fmla="*/ 419100 w 438150"/>
                <a:gd name="connsiteY8" fmla="*/ 85725 h 276225"/>
                <a:gd name="connsiteX9" fmla="*/ 419100 w 438150"/>
                <a:gd name="connsiteY9" fmla="*/ 9525 h 276225"/>
                <a:gd name="connsiteX10" fmla="*/ 409575 w 438150"/>
                <a:gd name="connsiteY10" fmla="*/ 0 h 276225"/>
                <a:gd name="connsiteX11" fmla="*/ 9525 w 438150"/>
                <a:gd name="connsiteY11" fmla="*/ 0 h 276225"/>
                <a:gd name="connsiteX12" fmla="*/ 0 w 438150"/>
                <a:gd name="connsiteY12" fmla="*/ 9525 h 276225"/>
                <a:gd name="connsiteX13" fmla="*/ 0 w 438150"/>
                <a:gd name="connsiteY13" fmla="*/ 95250 h 276225"/>
                <a:gd name="connsiteX14" fmla="*/ 9525 w 438150"/>
                <a:gd name="connsiteY14" fmla="*/ 104775 h 276225"/>
                <a:gd name="connsiteX15" fmla="*/ 19050 w 438150"/>
                <a:gd name="connsiteY15" fmla="*/ 104775 h 276225"/>
                <a:gd name="connsiteX16" fmla="*/ 19050 w 438150"/>
                <a:gd name="connsiteY16" fmla="*/ 171450 h 276225"/>
                <a:gd name="connsiteX17" fmla="*/ 9525 w 438150"/>
                <a:gd name="connsiteY17" fmla="*/ 171450 h 276225"/>
                <a:gd name="connsiteX18" fmla="*/ 0 w 438150"/>
                <a:gd name="connsiteY18" fmla="*/ 180975 h 276225"/>
                <a:gd name="connsiteX19" fmla="*/ 0 w 438150"/>
                <a:gd name="connsiteY19" fmla="*/ 266700 h 276225"/>
                <a:gd name="connsiteX20" fmla="*/ 9525 w 438150"/>
                <a:gd name="connsiteY20" fmla="*/ 276225 h 276225"/>
                <a:gd name="connsiteX21" fmla="*/ 38100 w 438150"/>
                <a:gd name="connsiteY21" fmla="*/ 133350 h 276225"/>
                <a:gd name="connsiteX22" fmla="*/ 142875 w 438150"/>
                <a:gd name="connsiteY22" fmla="*/ 133350 h 276225"/>
                <a:gd name="connsiteX23" fmla="*/ 142875 w 438150"/>
                <a:gd name="connsiteY23" fmla="*/ 142875 h 276225"/>
                <a:gd name="connsiteX24" fmla="*/ 38100 w 438150"/>
                <a:gd name="connsiteY24" fmla="*/ 142875 h 276225"/>
                <a:gd name="connsiteX25" fmla="*/ 19050 w 438150"/>
                <a:gd name="connsiteY25" fmla="*/ 85725 h 276225"/>
                <a:gd name="connsiteX26" fmla="*/ 19050 w 438150"/>
                <a:gd name="connsiteY26" fmla="*/ 76200 h 276225"/>
                <a:gd name="connsiteX27" fmla="*/ 123825 w 438150"/>
                <a:gd name="connsiteY27" fmla="*/ 76200 h 276225"/>
                <a:gd name="connsiteX28" fmla="*/ 123825 w 438150"/>
                <a:gd name="connsiteY28" fmla="*/ 85725 h 276225"/>
                <a:gd name="connsiteX29" fmla="*/ 123825 w 438150"/>
                <a:gd name="connsiteY29" fmla="*/ 57150 h 276225"/>
                <a:gd name="connsiteX30" fmla="*/ 19050 w 438150"/>
                <a:gd name="connsiteY30" fmla="*/ 57150 h 276225"/>
                <a:gd name="connsiteX31" fmla="*/ 19050 w 438150"/>
                <a:gd name="connsiteY31" fmla="*/ 47625 h 276225"/>
                <a:gd name="connsiteX32" fmla="*/ 123825 w 438150"/>
                <a:gd name="connsiteY32" fmla="*/ 47625 h 276225"/>
                <a:gd name="connsiteX33" fmla="*/ 123825 w 438150"/>
                <a:gd name="connsiteY33" fmla="*/ 228600 h 276225"/>
                <a:gd name="connsiteX34" fmla="*/ 19050 w 438150"/>
                <a:gd name="connsiteY34" fmla="*/ 228600 h 276225"/>
                <a:gd name="connsiteX35" fmla="*/ 19050 w 438150"/>
                <a:gd name="connsiteY35" fmla="*/ 219075 h 276225"/>
                <a:gd name="connsiteX36" fmla="*/ 123825 w 438150"/>
                <a:gd name="connsiteY36" fmla="*/ 219075 h 276225"/>
                <a:gd name="connsiteX37" fmla="*/ 19050 w 438150"/>
                <a:gd name="connsiteY37" fmla="*/ 247650 h 276225"/>
                <a:gd name="connsiteX38" fmla="*/ 123825 w 438150"/>
                <a:gd name="connsiteY38" fmla="*/ 247650 h 276225"/>
                <a:gd name="connsiteX39" fmla="*/ 123825 w 438150"/>
                <a:gd name="connsiteY39" fmla="*/ 257175 h 276225"/>
                <a:gd name="connsiteX40" fmla="*/ 19050 w 438150"/>
                <a:gd name="connsiteY40" fmla="*/ 257175 h 276225"/>
                <a:gd name="connsiteX41" fmla="*/ 400050 w 438150"/>
                <a:gd name="connsiteY41" fmla="*/ 57150 h 276225"/>
                <a:gd name="connsiteX42" fmla="*/ 295275 w 438150"/>
                <a:gd name="connsiteY42" fmla="*/ 57150 h 276225"/>
                <a:gd name="connsiteX43" fmla="*/ 295275 w 438150"/>
                <a:gd name="connsiteY43" fmla="*/ 47625 h 276225"/>
                <a:gd name="connsiteX44" fmla="*/ 400050 w 438150"/>
                <a:gd name="connsiteY44" fmla="*/ 47625 h 276225"/>
                <a:gd name="connsiteX45" fmla="*/ 409575 w 438150"/>
                <a:gd name="connsiteY45" fmla="*/ 104775 h 276225"/>
                <a:gd name="connsiteX46" fmla="*/ 419100 w 438150"/>
                <a:gd name="connsiteY46" fmla="*/ 104775 h 276225"/>
                <a:gd name="connsiteX47" fmla="*/ 419100 w 438150"/>
                <a:gd name="connsiteY47" fmla="*/ 114300 h 276225"/>
                <a:gd name="connsiteX48" fmla="*/ 314325 w 438150"/>
                <a:gd name="connsiteY48" fmla="*/ 114300 h 276225"/>
                <a:gd name="connsiteX49" fmla="*/ 314325 w 438150"/>
                <a:gd name="connsiteY49" fmla="*/ 104775 h 276225"/>
                <a:gd name="connsiteX50" fmla="*/ 314325 w 438150"/>
                <a:gd name="connsiteY50" fmla="*/ 133350 h 276225"/>
                <a:gd name="connsiteX51" fmla="*/ 419100 w 438150"/>
                <a:gd name="connsiteY51" fmla="*/ 133350 h 276225"/>
                <a:gd name="connsiteX52" fmla="*/ 419100 w 438150"/>
                <a:gd name="connsiteY52" fmla="*/ 142875 h 276225"/>
                <a:gd name="connsiteX53" fmla="*/ 314325 w 438150"/>
                <a:gd name="connsiteY53" fmla="*/ 142875 h 276225"/>
                <a:gd name="connsiteX54" fmla="*/ 295275 w 438150"/>
                <a:gd name="connsiteY54" fmla="*/ 219075 h 276225"/>
                <a:gd name="connsiteX55" fmla="*/ 400050 w 438150"/>
                <a:gd name="connsiteY55" fmla="*/ 219075 h 276225"/>
                <a:gd name="connsiteX56" fmla="*/ 400050 w 438150"/>
                <a:gd name="connsiteY56" fmla="*/ 228600 h 276225"/>
                <a:gd name="connsiteX57" fmla="*/ 295275 w 438150"/>
                <a:gd name="connsiteY57" fmla="*/ 228600 h 276225"/>
                <a:gd name="connsiteX58" fmla="*/ 400050 w 438150"/>
                <a:gd name="connsiteY58" fmla="*/ 257175 h 276225"/>
                <a:gd name="connsiteX59" fmla="*/ 295275 w 438150"/>
                <a:gd name="connsiteY59" fmla="*/ 257175 h 276225"/>
                <a:gd name="connsiteX60" fmla="*/ 295275 w 438150"/>
                <a:gd name="connsiteY60" fmla="*/ 247650 h 276225"/>
                <a:gd name="connsiteX61" fmla="*/ 400050 w 438150"/>
                <a:gd name="connsiteY61" fmla="*/ 247650 h 276225"/>
                <a:gd name="connsiteX62" fmla="*/ 400050 w 438150"/>
                <a:gd name="connsiteY62" fmla="*/ 200025 h 276225"/>
                <a:gd name="connsiteX63" fmla="*/ 295275 w 438150"/>
                <a:gd name="connsiteY63" fmla="*/ 200025 h 276225"/>
                <a:gd name="connsiteX64" fmla="*/ 295275 w 438150"/>
                <a:gd name="connsiteY64" fmla="*/ 190500 h 276225"/>
                <a:gd name="connsiteX65" fmla="*/ 400050 w 438150"/>
                <a:gd name="connsiteY65" fmla="*/ 190500 h 276225"/>
                <a:gd name="connsiteX66" fmla="*/ 419100 w 438150"/>
                <a:gd name="connsiteY66" fmla="*/ 171450 h 276225"/>
                <a:gd name="connsiteX67" fmla="*/ 314325 w 438150"/>
                <a:gd name="connsiteY67" fmla="*/ 171450 h 276225"/>
                <a:gd name="connsiteX68" fmla="*/ 314325 w 438150"/>
                <a:gd name="connsiteY68" fmla="*/ 161925 h 276225"/>
                <a:gd name="connsiteX69" fmla="*/ 419100 w 438150"/>
                <a:gd name="connsiteY69" fmla="*/ 161925 h 276225"/>
                <a:gd name="connsiteX70" fmla="*/ 295275 w 438150"/>
                <a:gd name="connsiteY70" fmla="*/ 85725 h 276225"/>
                <a:gd name="connsiteX71" fmla="*/ 295275 w 438150"/>
                <a:gd name="connsiteY71" fmla="*/ 76200 h 276225"/>
                <a:gd name="connsiteX72" fmla="*/ 400050 w 438150"/>
                <a:gd name="connsiteY72" fmla="*/ 76200 h 276225"/>
                <a:gd name="connsiteX73" fmla="*/ 400050 w 438150"/>
                <a:gd name="connsiteY73" fmla="*/ 85725 h 276225"/>
                <a:gd name="connsiteX74" fmla="*/ 400050 w 438150"/>
                <a:gd name="connsiteY74" fmla="*/ 28575 h 276225"/>
                <a:gd name="connsiteX75" fmla="*/ 295275 w 438150"/>
                <a:gd name="connsiteY75" fmla="*/ 28575 h 276225"/>
                <a:gd name="connsiteX76" fmla="*/ 295275 w 438150"/>
                <a:gd name="connsiteY76" fmla="*/ 19050 h 276225"/>
                <a:gd name="connsiteX77" fmla="*/ 400050 w 438150"/>
                <a:gd name="connsiteY77" fmla="*/ 19050 h 276225"/>
                <a:gd name="connsiteX78" fmla="*/ 276225 w 438150"/>
                <a:gd name="connsiteY78" fmla="*/ 85725 h 276225"/>
                <a:gd name="connsiteX79" fmla="*/ 266700 w 438150"/>
                <a:gd name="connsiteY79" fmla="*/ 85725 h 276225"/>
                <a:gd name="connsiteX80" fmla="*/ 266700 w 438150"/>
                <a:gd name="connsiteY80" fmla="*/ 104775 h 276225"/>
                <a:gd name="connsiteX81" fmla="*/ 295275 w 438150"/>
                <a:gd name="connsiteY81" fmla="*/ 104775 h 276225"/>
                <a:gd name="connsiteX82" fmla="*/ 295275 w 438150"/>
                <a:gd name="connsiteY82" fmla="*/ 171450 h 276225"/>
                <a:gd name="connsiteX83" fmla="*/ 266700 w 438150"/>
                <a:gd name="connsiteY83" fmla="*/ 171450 h 276225"/>
                <a:gd name="connsiteX84" fmla="*/ 266700 w 438150"/>
                <a:gd name="connsiteY84" fmla="*/ 190500 h 276225"/>
                <a:gd name="connsiteX85" fmla="*/ 276225 w 438150"/>
                <a:gd name="connsiteY85" fmla="*/ 190500 h 276225"/>
                <a:gd name="connsiteX86" fmla="*/ 276225 w 438150"/>
                <a:gd name="connsiteY86" fmla="*/ 257175 h 276225"/>
                <a:gd name="connsiteX87" fmla="*/ 142875 w 438150"/>
                <a:gd name="connsiteY87" fmla="*/ 257175 h 276225"/>
                <a:gd name="connsiteX88" fmla="*/ 142875 w 438150"/>
                <a:gd name="connsiteY88" fmla="*/ 190500 h 276225"/>
                <a:gd name="connsiteX89" fmla="*/ 171450 w 438150"/>
                <a:gd name="connsiteY89" fmla="*/ 190500 h 276225"/>
                <a:gd name="connsiteX90" fmla="*/ 171450 w 438150"/>
                <a:gd name="connsiteY90" fmla="*/ 171450 h 276225"/>
                <a:gd name="connsiteX91" fmla="*/ 161925 w 438150"/>
                <a:gd name="connsiteY91" fmla="*/ 171450 h 276225"/>
                <a:gd name="connsiteX92" fmla="*/ 161925 w 438150"/>
                <a:gd name="connsiteY92" fmla="*/ 104775 h 276225"/>
                <a:gd name="connsiteX93" fmla="*/ 171450 w 438150"/>
                <a:gd name="connsiteY93" fmla="*/ 104775 h 276225"/>
                <a:gd name="connsiteX94" fmla="*/ 171450 w 438150"/>
                <a:gd name="connsiteY94" fmla="*/ 85725 h 276225"/>
                <a:gd name="connsiteX95" fmla="*/ 142875 w 438150"/>
                <a:gd name="connsiteY95" fmla="*/ 85725 h 276225"/>
                <a:gd name="connsiteX96" fmla="*/ 142875 w 438150"/>
                <a:gd name="connsiteY96" fmla="*/ 19050 h 276225"/>
                <a:gd name="connsiteX97" fmla="*/ 276225 w 438150"/>
                <a:gd name="connsiteY97" fmla="*/ 19050 h 276225"/>
                <a:gd name="connsiteX98" fmla="*/ 19050 w 438150"/>
                <a:gd name="connsiteY98" fmla="*/ 19050 h 276225"/>
                <a:gd name="connsiteX99" fmla="*/ 123825 w 438150"/>
                <a:gd name="connsiteY99" fmla="*/ 19050 h 276225"/>
                <a:gd name="connsiteX100" fmla="*/ 123825 w 438150"/>
                <a:gd name="connsiteY100" fmla="*/ 28575 h 276225"/>
                <a:gd name="connsiteX101" fmla="*/ 19050 w 438150"/>
                <a:gd name="connsiteY101" fmla="*/ 28575 h 276225"/>
                <a:gd name="connsiteX102" fmla="*/ 133350 w 438150"/>
                <a:gd name="connsiteY102" fmla="*/ 104775 h 276225"/>
                <a:gd name="connsiteX103" fmla="*/ 142875 w 438150"/>
                <a:gd name="connsiteY103" fmla="*/ 104775 h 276225"/>
                <a:gd name="connsiteX104" fmla="*/ 142875 w 438150"/>
                <a:gd name="connsiteY104" fmla="*/ 114300 h 276225"/>
                <a:gd name="connsiteX105" fmla="*/ 38100 w 438150"/>
                <a:gd name="connsiteY105" fmla="*/ 114300 h 276225"/>
                <a:gd name="connsiteX106" fmla="*/ 38100 w 438150"/>
                <a:gd name="connsiteY106" fmla="*/ 104775 h 276225"/>
                <a:gd name="connsiteX107" fmla="*/ 38100 w 438150"/>
                <a:gd name="connsiteY107" fmla="*/ 161925 h 276225"/>
                <a:gd name="connsiteX108" fmla="*/ 142875 w 438150"/>
                <a:gd name="connsiteY108" fmla="*/ 161925 h 276225"/>
                <a:gd name="connsiteX109" fmla="*/ 142875 w 438150"/>
                <a:gd name="connsiteY109" fmla="*/ 171450 h 276225"/>
                <a:gd name="connsiteX110" fmla="*/ 38100 w 438150"/>
                <a:gd name="connsiteY110" fmla="*/ 171450 h 276225"/>
                <a:gd name="connsiteX111" fmla="*/ 19050 w 438150"/>
                <a:gd name="connsiteY111" fmla="*/ 190500 h 276225"/>
                <a:gd name="connsiteX112" fmla="*/ 123825 w 438150"/>
                <a:gd name="connsiteY112" fmla="*/ 190500 h 276225"/>
                <a:gd name="connsiteX113" fmla="*/ 123825 w 438150"/>
                <a:gd name="connsiteY113" fmla="*/ 200025 h 276225"/>
                <a:gd name="connsiteX114" fmla="*/ 19050 w 438150"/>
                <a:gd name="connsiteY114" fmla="*/ 20002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438150" h="276225">
                  <a:moveTo>
                    <a:pt x="9525" y="276225"/>
                  </a:moveTo>
                  <a:lnTo>
                    <a:pt x="409575" y="276225"/>
                  </a:lnTo>
                  <a:cubicBezTo>
                    <a:pt x="414836" y="276225"/>
                    <a:pt x="419100" y="271961"/>
                    <a:pt x="419100" y="266700"/>
                  </a:cubicBezTo>
                  <a:lnTo>
                    <a:pt x="419100" y="190500"/>
                  </a:lnTo>
                  <a:lnTo>
                    <a:pt x="428625" y="190500"/>
                  </a:lnTo>
                  <a:cubicBezTo>
                    <a:pt x="433886" y="190500"/>
                    <a:pt x="438150" y="186236"/>
                    <a:pt x="438150" y="180975"/>
                  </a:cubicBezTo>
                  <a:lnTo>
                    <a:pt x="438150" y="95250"/>
                  </a:lnTo>
                  <a:cubicBezTo>
                    <a:pt x="438150" y="89989"/>
                    <a:pt x="433886" y="85725"/>
                    <a:pt x="428625" y="85725"/>
                  </a:cubicBezTo>
                  <a:lnTo>
                    <a:pt x="419100" y="85725"/>
                  </a:lnTo>
                  <a:lnTo>
                    <a:pt x="419100" y="9525"/>
                  </a:lnTo>
                  <a:cubicBezTo>
                    <a:pt x="419100" y="4265"/>
                    <a:pt x="414836" y="0"/>
                    <a:pt x="409575" y="0"/>
                  </a:cubicBezTo>
                  <a:lnTo>
                    <a:pt x="9525" y="0"/>
                  </a:lnTo>
                  <a:cubicBezTo>
                    <a:pt x="4264" y="0"/>
                    <a:pt x="0" y="4265"/>
                    <a:pt x="0" y="9525"/>
                  </a:cubicBezTo>
                  <a:lnTo>
                    <a:pt x="0" y="95250"/>
                  </a:lnTo>
                  <a:cubicBezTo>
                    <a:pt x="0" y="100511"/>
                    <a:pt x="4264" y="104775"/>
                    <a:pt x="9525" y="104775"/>
                  </a:cubicBezTo>
                  <a:lnTo>
                    <a:pt x="19050" y="104775"/>
                  </a:lnTo>
                  <a:lnTo>
                    <a:pt x="19050" y="171450"/>
                  </a:lnTo>
                  <a:lnTo>
                    <a:pt x="9525" y="171450"/>
                  </a:lnTo>
                  <a:cubicBezTo>
                    <a:pt x="4264" y="171450"/>
                    <a:pt x="0" y="175714"/>
                    <a:pt x="0" y="180975"/>
                  </a:cubicBezTo>
                  <a:lnTo>
                    <a:pt x="0" y="266700"/>
                  </a:lnTo>
                  <a:cubicBezTo>
                    <a:pt x="0" y="271961"/>
                    <a:pt x="4264" y="276225"/>
                    <a:pt x="9525" y="276225"/>
                  </a:cubicBezTo>
                  <a:close/>
                  <a:moveTo>
                    <a:pt x="38100" y="133350"/>
                  </a:moveTo>
                  <a:lnTo>
                    <a:pt x="142875" y="133350"/>
                  </a:lnTo>
                  <a:lnTo>
                    <a:pt x="142875" y="142875"/>
                  </a:lnTo>
                  <a:lnTo>
                    <a:pt x="38100" y="142875"/>
                  </a:lnTo>
                  <a:close/>
                  <a:moveTo>
                    <a:pt x="19050" y="85725"/>
                  </a:moveTo>
                  <a:lnTo>
                    <a:pt x="19050" y="76200"/>
                  </a:lnTo>
                  <a:lnTo>
                    <a:pt x="123825" y="76200"/>
                  </a:lnTo>
                  <a:lnTo>
                    <a:pt x="123825" y="85725"/>
                  </a:lnTo>
                  <a:close/>
                  <a:moveTo>
                    <a:pt x="123825" y="57150"/>
                  </a:moveTo>
                  <a:lnTo>
                    <a:pt x="19050" y="57150"/>
                  </a:lnTo>
                  <a:lnTo>
                    <a:pt x="19050" y="47625"/>
                  </a:lnTo>
                  <a:lnTo>
                    <a:pt x="123825" y="47625"/>
                  </a:lnTo>
                  <a:close/>
                  <a:moveTo>
                    <a:pt x="123825" y="228600"/>
                  </a:moveTo>
                  <a:lnTo>
                    <a:pt x="19050" y="228600"/>
                  </a:lnTo>
                  <a:lnTo>
                    <a:pt x="19050" y="219075"/>
                  </a:lnTo>
                  <a:lnTo>
                    <a:pt x="123825" y="219075"/>
                  </a:lnTo>
                  <a:close/>
                  <a:moveTo>
                    <a:pt x="19050" y="247650"/>
                  </a:moveTo>
                  <a:lnTo>
                    <a:pt x="123825" y="247650"/>
                  </a:lnTo>
                  <a:lnTo>
                    <a:pt x="123825" y="257175"/>
                  </a:lnTo>
                  <a:lnTo>
                    <a:pt x="19050" y="257175"/>
                  </a:lnTo>
                  <a:close/>
                  <a:moveTo>
                    <a:pt x="400050" y="57150"/>
                  </a:moveTo>
                  <a:lnTo>
                    <a:pt x="295275" y="57150"/>
                  </a:lnTo>
                  <a:lnTo>
                    <a:pt x="295275" y="47625"/>
                  </a:lnTo>
                  <a:lnTo>
                    <a:pt x="400050" y="47625"/>
                  </a:lnTo>
                  <a:close/>
                  <a:moveTo>
                    <a:pt x="409575" y="104775"/>
                  </a:moveTo>
                  <a:lnTo>
                    <a:pt x="419100" y="104775"/>
                  </a:lnTo>
                  <a:lnTo>
                    <a:pt x="419100" y="114300"/>
                  </a:lnTo>
                  <a:lnTo>
                    <a:pt x="314325" y="114300"/>
                  </a:lnTo>
                  <a:lnTo>
                    <a:pt x="314325" y="104775"/>
                  </a:lnTo>
                  <a:close/>
                  <a:moveTo>
                    <a:pt x="314325" y="133350"/>
                  </a:moveTo>
                  <a:lnTo>
                    <a:pt x="419100" y="133350"/>
                  </a:lnTo>
                  <a:lnTo>
                    <a:pt x="419100" y="142875"/>
                  </a:lnTo>
                  <a:lnTo>
                    <a:pt x="314325" y="142875"/>
                  </a:lnTo>
                  <a:close/>
                  <a:moveTo>
                    <a:pt x="295275" y="219075"/>
                  </a:moveTo>
                  <a:lnTo>
                    <a:pt x="400050" y="219075"/>
                  </a:lnTo>
                  <a:lnTo>
                    <a:pt x="400050" y="228600"/>
                  </a:lnTo>
                  <a:lnTo>
                    <a:pt x="295275" y="228600"/>
                  </a:lnTo>
                  <a:close/>
                  <a:moveTo>
                    <a:pt x="400050" y="257175"/>
                  </a:moveTo>
                  <a:lnTo>
                    <a:pt x="295275" y="257175"/>
                  </a:lnTo>
                  <a:lnTo>
                    <a:pt x="295275" y="247650"/>
                  </a:lnTo>
                  <a:lnTo>
                    <a:pt x="400050" y="247650"/>
                  </a:lnTo>
                  <a:close/>
                  <a:moveTo>
                    <a:pt x="400050" y="200025"/>
                  </a:moveTo>
                  <a:lnTo>
                    <a:pt x="295275" y="200025"/>
                  </a:lnTo>
                  <a:lnTo>
                    <a:pt x="295275" y="190500"/>
                  </a:lnTo>
                  <a:lnTo>
                    <a:pt x="400050" y="190500"/>
                  </a:lnTo>
                  <a:close/>
                  <a:moveTo>
                    <a:pt x="419100" y="171450"/>
                  </a:moveTo>
                  <a:lnTo>
                    <a:pt x="314325" y="171450"/>
                  </a:lnTo>
                  <a:lnTo>
                    <a:pt x="314325" y="161925"/>
                  </a:lnTo>
                  <a:lnTo>
                    <a:pt x="419100" y="161925"/>
                  </a:lnTo>
                  <a:close/>
                  <a:moveTo>
                    <a:pt x="295275" y="85725"/>
                  </a:moveTo>
                  <a:lnTo>
                    <a:pt x="295275" y="76200"/>
                  </a:lnTo>
                  <a:lnTo>
                    <a:pt x="400050" y="76200"/>
                  </a:lnTo>
                  <a:lnTo>
                    <a:pt x="400050" y="85725"/>
                  </a:lnTo>
                  <a:close/>
                  <a:moveTo>
                    <a:pt x="400050" y="28575"/>
                  </a:moveTo>
                  <a:lnTo>
                    <a:pt x="295275" y="28575"/>
                  </a:lnTo>
                  <a:lnTo>
                    <a:pt x="295275" y="19050"/>
                  </a:lnTo>
                  <a:lnTo>
                    <a:pt x="400050" y="19050"/>
                  </a:lnTo>
                  <a:close/>
                  <a:moveTo>
                    <a:pt x="276225" y="85725"/>
                  </a:moveTo>
                  <a:lnTo>
                    <a:pt x="266700" y="85725"/>
                  </a:lnTo>
                  <a:lnTo>
                    <a:pt x="266700" y="104775"/>
                  </a:lnTo>
                  <a:lnTo>
                    <a:pt x="295275" y="104775"/>
                  </a:lnTo>
                  <a:lnTo>
                    <a:pt x="295275" y="171450"/>
                  </a:lnTo>
                  <a:lnTo>
                    <a:pt x="266700" y="171450"/>
                  </a:lnTo>
                  <a:lnTo>
                    <a:pt x="266700" y="190500"/>
                  </a:lnTo>
                  <a:lnTo>
                    <a:pt x="276225" y="190500"/>
                  </a:lnTo>
                  <a:lnTo>
                    <a:pt x="276225" y="257175"/>
                  </a:lnTo>
                  <a:lnTo>
                    <a:pt x="142875" y="257175"/>
                  </a:lnTo>
                  <a:lnTo>
                    <a:pt x="142875" y="190500"/>
                  </a:lnTo>
                  <a:lnTo>
                    <a:pt x="171450" y="190500"/>
                  </a:lnTo>
                  <a:lnTo>
                    <a:pt x="171450" y="171450"/>
                  </a:lnTo>
                  <a:lnTo>
                    <a:pt x="161925" y="171450"/>
                  </a:lnTo>
                  <a:lnTo>
                    <a:pt x="161925" y="104775"/>
                  </a:lnTo>
                  <a:lnTo>
                    <a:pt x="171450" y="104775"/>
                  </a:lnTo>
                  <a:lnTo>
                    <a:pt x="171450" y="85725"/>
                  </a:lnTo>
                  <a:lnTo>
                    <a:pt x="142875" y="85725"/>
                  </a:lnTo>
                  <a:lnTo>
                    <a:pt x="142875" y="19050"/>
                  </a:lnTo>
                  <a:lnTo>
                    <a:pt x="276225" y="19050"/>
                  </a:lnTo>
                  <a:close/>
                  <a:moveTo>
                    <a:pt x="19050" y="19050"/>
                  </a:moveTo>
                  <a:lnTo>
                    <a:pt x="123825" y="19050"/>
                  </a:lnTo>
                  <a:lnTo>
                    <a:pt x="123825" y="28575"/>
                  </a:lnTo>
                  <a:lnTo>
                    <a:pt x="19050" y="28575"/>
                  </a:lnTo>
                  <a:close/>
                  <a:moveTo>
                    <a:pt x="133350" y="104775"/>
                  </a:moveTo>
                  <a:lnTo>
                    <a:pt x="142875" y="104775"/>
                  </a:lnTo>
                  <a:lnTo>
                    <a:pt x="142875" y="114300"/>
                  </a:lnTo>
                  <a:lnTo>
                    <a:pt x="38100" y="114300"/>
                  </a:lnTo>
                  <a:lnTo>
                    <a:pt x="38100" y="104775"/>
                  </a:lnTo>
                  <a:close/>
                  <a:moveTo>
                    <a:pt x="38100" y="161925"/>
                  </a:moveTo>
                  <a:lnTo>
                    <a:pt x="142875" y="161925"/>
                  </a:lnTo>
                  <a:lnTo>
                    <a:pt x="142875" y="171450"/>
                  </a:lnTo>
                  <a:lnTo>
                    <a:pt x="38100" y="171450"/>
                  </a:lnTo>
                  <a:close/>
                  <a:moveTo>
                    <a:pt x="19050" y="190500"/>
                  </a:moveTo>
                  <a:lnTo>
                    <a:pt x="123825" y="190500"/>
                  </a:lnTo>
                  <a:lnTo>
                    <a:pt x="123825" y="200025"/>
                  </a:lnTo>
                  <a:lnTo>
                    <a:pt x="19050" y="2000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800" b="1" u="sng">
                <a:solidFill>
                  <a:prstClr val="white"/>
                </a:solidFill>
                <a:latin typeface="Century Gothic" panose="020F0302020204030204"/>
              </a:endParaRPr>
            </a:p>
          </p:txBody>
        </p:sp>
        <p:sp>
          <p:nvSpPr>
            <p:cNvPr id="68" name="Forma Livre: Forma 67">
              <a:extLst>
                <a:ext uri="{FF2B5EF4-FFF2-40B4-BE49-F238E27FC236}">
                  <a16:creationId xmlns:a16="http://schemas.microsoft.com/office/drawing/2014/main" xmlns="" id="{7B7E6845-93DA-4DE9-8883-93D9C2C3339D}"/>
                </a:ext>
              </a:extLst>
            </p:cNvPr>
            <p:cNvSpPr/>
            <p:nvPr/>
          </p:nvSpPr>
          <p:spPr>
            <a:xfrm>
              <a:off x="6105525" y="3200400"/>
              <a:ext cx="57150" cy="114300"/>
            </a:xfrm>
            <a:custGeom>
              <a:avLst/>
              <a:gdLst>
                <a:gd name="connsiteX0" fmla="*/ 19050 w 57150"/>
                <a:gd name="connsiteY0" fmla="*/ 104775 h 114300"/>
                <a:gd name="connsiteX1" fmla="*/ 19050 w 57150"/>
                <a:gd name="connsiteY1" fmla="*/ 114300 h 114300"/>
                <a:gd name="connsiteX2" fmla="*/ 38100 w 57150"/>
                <a:gd name="connsiteY2" fmla="*/ 114300 h 114300"/>
                <a:gd name="connsiteX3" fmla="*/ 38100 w 57150"/>
                <a:gd name="connsiteY3" fmla="*/ 104775 h 114300"/>
                <a:gd name="connsiteX4" fmla="*/ 57150 w 57150"/>
                <a:gd name="connsiteY4" fmla="*/ 85725 h 114300"/>
                <a:gd name="connsiteX5" fmla="*/ 57150 w 57150"/>
                <a:gd name="connsiteY5" fmla="*/ 66675 h 114300"/>
                <a:gd name="connsiteX6" fmla="*/ 38100 w 57150"/>
                <a:gd name="connsiteY6" fmla="*/ 47625 h 114300"/>
                <a:gd name="connsiteX7" fmla="*/ 19050 w 57150"/>
                <a:gd name="connsiteY7" fmla="*/ 47625 h 114300"/>
                <a:gd name="connsiteX8" fmla="*/ 19050 w 57150"/>
                <a:gd name="connsiteY8" fmla="*/ 28575 h 114300"/>
                <a:gd name="connsiteX9" fmla="*/ 38100 w 57150"/>
                <a:gd name="connsiteY9" fmla="*/ 28575 h 114300"/>
                <a:gd name="connsiteX10" fmla="*/ 38100 w 57150"/>
                <a:gd name="connsiteY10" fmla="*/ 38100 h 114300"/>
                <a:gd name="connsiteX11" fmla="*/ 57150 w 57150"/>
                <a:gd name="connsiteY11" fmla="*/ 38100 h 114300"/>
                <a:gd name="connsiteX12" fmla="*/ 57150 w 57150"/>
                <a:gd name="connsiteY12" fmla="*/ 28575 h 114300"/>
                <a:gd name="connsiteX13" fmla="*/ 38100 w 57150"/>
                <a:gd name="connsiteY13" fmla="*/ 9525 h 114300"/>
                <a:gd name="connsiteX14" fmla="*/ 38100 w 57150"/>
                <a:gd name="connsiteY14" fmla="*/ 0 h 114300"/>
                <a:gd name="connsiteX15" fmla="*/ 19050 w 57150"/>
                <a:gd name="connsiteY15" fmla="*/ 0 h 114300"/>
                <a:gd name="connsiteX16" fmla="*/ 19050 w 57150"/>
                <a:gd name="connsiteY16" fmla="*/ 9525 h 114300"/>
                <a:gd name="connsiteX17" fmla="*/ 0 w 57150"/>
                <a:gd name="connsiteY17" fmla="*/ 28575 h 114300"/>
                <a:gd name="connsiteX18" fmla="*/ 0 w 57150"/>
                <a:gd name="connsiteY18" fmla="*/ 47625 h 114300"/>
                <a:gd name="connsiteX19" fmla="*/ 19050 w 57150"/>
                <a:gd name="connsiteY19" fmla="*/ 66675 h 114300"/>
                <a:gd name="connsiteX20" fmla="*/ 38100 w 57150"/>
                <a:gd name="connsiteY20" fmla="*/ 66675 h 114300"/>
                <a:gd name="connsiteX21" fmla="*/ 38100 w 57150"/>
                <a:gd name="connsiteY21" fmla="*/ 85725 h 114300"/>
                <a:gd name="connsiteX22" fmla="*/ 19050 w 57150"/>
                <a:gd name="connsiteY22" fmla="*/ 85725 h 114300"/>
                <a:gd name="connsiteX23" fmla="*/ 19050 w 57150"/>
                <a:gd name="connsiteY23" fmla="*/ 76200 h 114300"/>
                <a:gd name="connsiteX24" fmla="*/ 0 w 57150"/>
                <a:gd name="connsiteY24" fmla="*/ 76200 h 114300"/>
                <a:gd name="connsiteX25" fmla="*/ 0 w 57150"/>
                <a:gd name="connsiteY25" fmla="*/ 85725 h 114300"/>
                <a:gd name="connsiteX26" fmla="*/ 19050 w 57150"/>
                <a:gd name="connsiteY26" fmla="*/ 10477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150" h="114300">
                  <a:moveTo>
                    <a:pt x="19050" y="104775"/>
                  </a:moveTo>
                  <a:lnTo>
                    <a:pt x="19050" y="114300"/>
                  </a:lnTo>
                  <a:lnTo>
                    <a:pt x="38100" y="114300"/>
                  </a:lnTo>
                  <a:lnTo>
                    <a:pt x="38100" y="104775"/>
                  </a:lnTo>
                  <a:cubicBezTo>
                    <a:pt x="48621" y="104775"/>
                    <a:pt x="57150" y="96246"/>
                    <a:pt x="57150" y="85725"/>
                  </a:cubicBezTo>
                  <a:lnTo>
                    <a:pt x="57150" y="66675"/>
                  </a:lnTo>
                  <a:cubicBezTo>
                    <a:pt x="57150" y="56154"/>
                    <a:pt x="48621" y="47625"/>
                    <a:pt x="38100" y="47625"/>
                  </a:cubicBezTo>
                  <a:lnTo>
                    <a:pt x="19050" y="47625"/>
                  </a:lnTo>
                  <a:lnTo>
                    <a:pt x="19050" y="28575"/>
                  </a:lnTo>
                  <a:lnTo>
                    <a:pt x="38100" y="28575"/>
                  </a:lnTo>
                  <a:lnTo>
                    <a:pt x="38100" y="38100"/>
                  </a:lnTo>
                  <a:lnTo>
                    <a:pt x="57150" y="38100"/>
                  </a:lnTo>
                  <a:lnTo>
                    <a:pt x="57150" y="28575"/>
                  </a:lnTo>
                  <a:cubicBezTo>
                    <a:pt x="57150" y="18054"/>
                    <a:pt x="48621" y="9525"/>
                    <a:pt x="38100" y="9525"/>
                  </a:cubicBezTo>
                  <a:lnTo>
                    <a:pt x="38100" y="0"/>
                  </a:lnTo>
                  <a:lnTo>
                    <a:pt x="19050" y="0"/>
                  </a:lnTo>
                  <a:lnTo>
                    <a:pt x="19050" y="9525"/>
                  </a:lnTo>
                  <a:cubicBezTo>
                    <a:pt x="8529" y="9525"/>
                    <a:pt x="0" y="18054"/>
                    <a:pt x="0" y="28575"/>
                  </a:cubicBezTo>
                  <a:lnTo>
                    <a:pt x="0" y="47625"/>
                  </a:lnTo>
                  <a:cubicBezTo>
                    <a:pt x="0" y="58146"/>
                    <a:pt x="8529" y="66675"/>
                    <a:pt x="19050" y="66675"/>
                  </a:cubicBezTo>
                  <a:lnTo>
                    <a:pt x="38100" y="66675"/>
                  </a:lnTo>
                  <a:lnTo>
                    <a:pt x="38100" y="85725"/>
                  </a:lnTo>
                  <a:lnTo>
                    <a:pt x="19050" y="85725"/>
                  </a:lnTo>
                  <a:lnTo>
                    <a:pt x="19050" y="76200"/>
                  </a:lnTo>
                  <a:lnTo>
                    <a:pt x="0" y="76200"/>
                  </a:lnTo>
                  <a:lnTo>
                    <a:pt x="0" y="85725"/>
                  </a:lnTo>
                  <a:cubicBezTo>
                    <a:pt x="0" y="96246"/>
                    <a:pt x="8529" y="104775"/>
                    <a:pt x="1905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800" b="1" u="sng">
                <a:solidFill>
                  <a:prstClr val="white"/>
                </a:solidFill>
                <a:latin typeface="Century Gothic" panose="020F0302020204030204"/>
              </a:endParaRPr>
            </a:p>
          </p:txBody>
        </p:sp>
      </p:grpSp>
      <p:sp>
        <p:nvSpPr>
          <p:cNvPr id="72" name="Forma Livre: Forma 71">
            <a:extLst>
              <a:ext uri="{FF2B5EF4-FFF2-40B4-BE49-F238E27FC236}">
                <a16:creationId xmlns:a16="http://schemas.microsoft.com/office/drawing/2014/main" xmlns="" id="{66469027-5DAF-4235-A910-A70C538A6D52}"/>
              </a:ext>
            </a:extLst>
          </p:cNvPr>
          <p:cNvSpPr/>
          <p:nvPr/>
        </p:nvSpPr>
        <p:spPr>
          <a:xfrm>
            <a:off x="2465033" y="4102683"/>
            <a:ext cx="411137" cy="493694"/>
          </a:xfrm>
          <a:custGeom>
            <a:avLst/>
            <a:gdLst>
              <a:gd name="connsiteX0" fmla="*/ 484070 w 490581"/>
              <a:gd name="connsiteY0" fmla="*/ 66188 h 589091"/>
              <a:gd name="connsiteX1" fmla="*/ 490395 w 490581"/>
              <a:gd name="connsiteY1" fmla="*/ 55282 h 589091"/>
              <a:gd name="connsiteX2" fmla="*/ 480870 w 490581"/>
              <a:gd name="connsiteY2" fmla="*/ 7657 h 589091"/>
              <a:gd name="connsiteX3" fmla="*/ 476383 w 490581"/>
              <a:gd name="connsiteY3" fmla="*/ 1333 h 589091"/>
              <a:gd name="connsiteX4" fmla="*/ 468687 w 490581"/>
              <a:gd name="connsiteY4" fmla="*/ 437 h 589091"/>
              <a:gd name="connsiteX5" fmla="*/ 316287 w 490581"/>
              <a:gd name="connsiteY5" fmla="*/ 48062 h 589091"/>
              <a:gd name="connsiteX6" fmla="*/ 312391 w 490581"/>
              <a:gd name="connsiteY6" fmla="*/ 50415 h 589091"/>
              <a:gd name="connsiteX7" fmla="*/ 228276 w 490581"/>
              <a:gd name="connsiteY7" fmla="*/ 134530 h 589091"/>
              <a:gd name="connsiteX8" fmla="*/ 219323 w 490581"/>
              <a:gd name="connsiteY8" fmla="*/ 134511 h 589091"/>
              <a:gd name="connsiteX9" fmla="*/ 114548 w 490581"/>
              <a:gd name="connsiteY9" fmla="*/ 191661 h 589091"/>
              <a:gd name="connsiteX10" fmla="*/ 110357 w 490581"/>
              <a:gd name="connsiteY10" fmla="*/ 196271 h 589091"/>
              <a:gd name="connsiteX11" fmla="*/ 81782 w 490581"/>
              <a:gd name="connsiteY11" fmla="*/ 262946 h 589091"/>
              <a:gd name="connsiteX12" fmla="*/ 81848 w 490581"/>
              <a:gd name="connsiteY12" fmla="*/ 270595 h 589091"/>
              <a:gd name="connsiteX13" fmla="*/ 87525 w 490581"/>
              <a:gd name="connsiteY13" fmla="*/ 275729 h 589091"/>
              <a:gd name="connsiteX14" fmla="*/ 106413 w 490581"/>
              <a:gd name="connsiteY14" fmla="*/ 282034 h 589091"/>
              <a:gd name="connsiteX15" fmla="*/ 43625 w 490581"/>
              <a:gd name="connsiteY15" fmla="*/ 434530 h 589091"/>
              <a:gd name="connsiteX16" fmla="*/ 43853 w 490581"/>
              <a:gd name="connsiteY16" fmla="*/ 442302 h 589091"/>
              <a:gd name="connsiteX17" fmla="*/ 49816 w 490581"/>
              <a:gd name="connsiteY17" fmla="*/ 447312 h 589091"/>
              <a:gd name="connsiteX18" fmla="*/ 60027 w 490581"/>
              <a:gd name="connsiteY18" fmla="*/ 450227 h 589091"/>
              <a:gd name="connsiteX19" fmla="*/ 50644 w 490581"/>
              <a:gd name="connsiteY19" fmla="*/ 472115 h 589091"/>
              <a:gd name="connsiteX20" fmla="*/ 543 w 490581"/>
              <a:gd name="connsiteY20" fmla="*/ 524874 h 589091"/>
              <a:gd name="connsiteX21" fmla="*/ 9716 w 490581"/>
              <a:gd name="connsiteY21" fmla="*/ 541591 h 589091"/>
              <a:gd name="connsiteX22" fmla="*/ 68151 w 490581"/>
              <a:gd name="connsiteY22" fmla="*/ 479611 h 589091"/>
              <a:gd name="connsiteX23" fmla="*/ 78486 w 490581"/>
              <a:gd name="connsiteY23" fmla="*/ 455494 h 589091"/>
              <a:gd name="connsiteX24" fmla="*/ 94374 w 490581"/>
              <a:gd name="connsiteY24" fmla="*/ 460038 h 589091"/>
              <a:gd name="connsiteX25" fmla="*/ 91011 w 490581"/>
              <a:gd name="connsiteY25" fmla="*/ 468439 h 589091"/>
              <a:gd name="connsiteX26" fmla="*/ 0 w 490581"/>
              <a:gd name="connsiteY26" fmla="*/ 572785 h 589091"/>
              <a:gd name="connsiteX27" fmla="*/ 9858 w 490581"/>
              <a:gd name="connsiteY27" fmla="*/ 589092 h 589091"/>
              <a:gd name="connsiteX28" fmla="*/ 108699 w 490581"/>
              <a:gd name="connsiteY28" fmla="*/ 475506 h 589091"/>
              <a:gd name="connsiteX29" fmla="*/ 112786 w 490581"/>
              <a:gd name="connsiteY29" fmla="*/ 465295 h 589091"/>
              <a:gd name="connsiteX30" fmla="*/ 116491 w 490581"/>
              <a:gd name="connsiteY30" fmla="*/ 466353 h 589091"/>
              <a:gd name="connsiteX31" fmla="*/ 119110 w 490581"/>
              <a:gd name="connsiteY31" fmla="*/ 466734 h 589091"/>
              <a:gd name="connsiteX32" fmla="*/ 127959 w 490581"/>
              <a:gd name="connsiteY32" fmla="*/ 460742 h 589091"/>
              <a:gd name="connsiteX33" fmla="*/ 139341 w 490581"/>
              <a:gd name="connsiteY33" fmla="*/ 432272 h 589091"/>
              <a:gd name="connsiteX34" fmla="*/ 215246 w 490581"/>
              <a:gd name="connsiteY34" fmla="*/ 455046 h 589091"/>
              <a:gd name="connsiteX35" fmla="*/ 230048 w 490581"/>
              <a:gd name="connsiteY35" fmla="*/ 457209 h 589091"/>
              <a:gd name="connsiteX36" fmla="*/ 279711 w 490581"/>
              <a:gd name="connsiteY36" fmla="*/ 419461 h 589091"/>
              <a:gd name="connsiteX37" fmla="*/ 318792 w 490581"/>
              <a:gd name="connsiteY37" fmla="*/ 278777 h 589091"/>
              <a:gd name="connsiteX38" fmla="*/ 315811 w 490581"/>
              <a:gd name="connsiteY38" fmla="*/ 269004 h 589091"/>
              <a:gd name="connsiteX39" fmla="*/ 255918 w 490581"/>
              <a:gd name="connsiteY39" fmla="*/ 217655 h 589091"/>
              <a:gd name="connsiteX40" fmla="*/ 279130 w 490581"/>
              <a:gd name="connsiteY40" fmla="*/ 186699 h 589091"/>
              <a:gd name="connsiteX41" fmla="*/ 279902 w 490581"/>
              <a:gd name="connsiteY41" fmla="*/ 176535 h 589091"/>
              <a:gd name="connsiteX42" fmla="*/ 343329 w 490581"/>
              <a:gd name="connsiteY42" fmla="*/ 113108 h 589091"/>
              <a:gd name="connsiteX43" fmla="*/ 484070 w 490581"/>
              <a:gd name="connsiteY43" fmla="*/ 66188 h 589091"/>
              <a:gd name="connsiteX44" fmla="*/ 135903 w 490581"/>
              <a:gd name="connsiteY44" fmla="*/ 201720 h 589091"/>
              <a:gd name="connsiteX45" fmla="*/ 160001 w 490581"/>
              <a:gd name="connsiteY45" fmla="*/ 225818 h 589091"/>
              <a:gd name="connsiteX46" fmla="*/ 173469 w 490581"/>
              <a:gd name="connsiteY46" fmla="*/ 212349 h 589091"/>
              <a:gd name="connsiteX47" fmla="*/ 153333 w 490581"/>
              <a:gd name="connsiteY47" fmla="*/ 192214 h 589091"/>
              <a:gd name="connsiteX48" fmla="*/ 172879 w 490581"/>
              <a:gd name="connsiteY48" fmla="*/ 181546 h 589091"/>
              <a:gd name="connsiteX49" fmla="*/ 188566 w 490581"/>
              <a:gd name="connsiteY49" fmla="*/ 197233 h 589091"/>
              <a:gd name="connsiteX50" fmla="*/ 202035 w 490581"/>
              <a:gd name="connsiteY50" fmla="*/ 183765 h 589091"/>
              <a:gd name="connsiteX51" fmla="*/ 190300 w 490581"/>
              <a:gd name="connsiteY51" fmla="*/ 172030 h 589091"/>
              <a:gd name="connsiteX52" fmla="*/ 222866 w 490581"/>
              <a:gd name="connsiteY52" fmla="*/ 154266 h 589091"/>
              <a:gd name="connsiteX53" fmla="*/ 236068 w 490581"/>
              <a:gd name="connsiteY53" fmla="*/ 164829 h 589091"/>
              <a:gd name="connsiteX54" fmla="*/ 171660 w 490581"/>
              <a:gd name="connsiteY54" fmla="*/ 229237 h 589091"/>
              <a:gd name="connsiteX55" fmla="*/ 133388 w 490581"/>
              <a:gd name="connsiteY55" fmla="*/ 233019 h 589091"/>
              <a:gd name="connsiteX56" fmla="*/ 119329 w 490581"/>
              <a:gd name="connsiteY56" fmla="*/ 223646 h 589091"/>
              <a:gd name="connsiteX57" fmla="*/ 126549 w 490581"/>
              <a:gd name="connsiteY57" fmla="*/ 206796 h 589091"/>
              <a:gd name="connsiteX58" fmla="*/ 135903 w 490581"/>
              <a:gd name="connsiteY58" fmla="*/ 201720 h 589091"/>
              <a:gd name="connsiteX59" fmla="*/ 235315 w 490581"/>
              <a:gd name="connsiteY59" fmla="*/ 213369 h 589091"/>
              <a:gd name="connsiteX60" fmla="*/ 236734 w 490581"/>
              <a:gd name="connsiteY60" fmla="*/ 226304 h 589091"/>
              <a:gd name="connsiteX61" fmla="*/ 298809 w 490581"/>
              <a:gd name="connsiteY61" fmla="*/ 279520 h 589091"/>
              <a:gd name="connsiteX62" fmla="*/ 261347 w 490581"/>
              <a:gd name="connsiteY62" fmla="*/ 414356 h 589091"/>
              <a:gd name="connsiteX63" fmla="*/ 230048 w 490581"/>
              <a:gd name="connsiteY63" fmla="*/ 438159 h 589091"/>
              <a:gd name="connsiteX64" fmla="*/ 220713 w 490581"/>
              <a:gd name="connsiteY64" fmla="*/ 436787 h 589091"/>
              <a:gd name="connsiteX65" fmla="*/ 146447 w 490581"/>
              <a:gd name="connsiteY65" fmla="*/ 414508 h 589091"/>
              <a:gd name="connsiteX66" fmla="*/ 155038 w 490581"/>
              <a:gd name="connsiteY66" fmla="*/ 393010 h 589091"/>
              <a:gd name="connsiteX67" fmla="*/ 208883 w 490581"/>
              <a:gd name="connsiteY67" fmla="*/ 408393 h 589091"/>
              <a:gd name="connsiteX68" fmla="*/ 217313 w 490581"/>
              <a:gd name="connsiteY68" fmla="*/ 409584 h 589091"/>
              <a:gd name="connsiteX69" fmla="*/ 246840 w 490581"/>
              <a:gd name="connsiteY69" fmla="*/ 387028 h 589091"/>
              <a:gd name="connsiteX70" fmla="*/ 271186 w 490581"/>
              <a:gd name="connsiteY70" fmla="*/ 297789 h 589091"/>
              <a:gd name="connsiteX71" fmla="*/ 265748 w 490581"/>
              <a:gd name="connsiteY71" fmla="*/ 286530 h 589091"/>
              <a:gd name="connsiteX72" fmla="*/ 199073 w 490581"/>
              <a:gd name="connsiteY72" fmla="*/ 257955 h 589091"/>
              <a:gd name="connsiteX73" fmla="*/ 191681 w 490581"/>
              <a:gd name="connsiteY73" fmla="*/ 257908 h 589091"/>
              <a:gd name="connsiteX74" fmla="*/ 186480 w 490581"/>
              <a:gd name="connsiteY74" fmla="*/ 263175 h 589091"/>
              <a:gd name="connsiteX75" fmla="*/ 113462 w 490581"/>
              <a:gd name="connsiteY75" fmla="*/ 445683 h 589091"/>
              <a:gd name="connsiteX76" fmla="*/ 65294 w 490581"/>
              <a:gd name="connsiteY76" fmla="*/ 431929 h 589091"/>
              <a:gd name="connsiteX77" fmla="*/ 127911 w 490581"/>
              <a:gd name="connsiteY77" fmla="*/ 279863 h 589091"/>
              <a:gd name="connsiteX78" fmla="*/ 127759 w 490581"/>
              <a:gd name="connsiteY78" fmla="*/ 272271 h 589091"/>
              <a:gd name="connsiteX79" fmla="*/ 122110 w 490581"/>
              <a:gd name="connsiteY79" fmla="*/ 267204 h 589091"/>
              <a:gd name="connsiteX80" fmla="*/ 103356 w 490581"/>
              <a:gd name="connsiteY80" fmla="*/ 260946 h 589091"/>
              <a:gd name="connsiteX81" fmla="*/ 111700 w 490581"/>
              <a:gd name="connsiteY81" fmla="*/ 241477 h 589091"/>
              <a:gd name="connsiteX82" fmla="*/ 122815 w 490581"/>
              <a:gd name="connsiteY82" fmla="*/ 248878 h 589091"/>
              <a:gd name="connsiteX83" fmla="*/ 150228 w 490581"/>
              <a:gd name="connsiteY83" fmla="*/ 257184 h 589091"/>
              <a:gd name="connsiteX84" fmla="*/ 185147 w 490581"/>
              <a:gd name="connsiteY84" fmla="*/ 242715 h 589091"/>
              <a:gd name="connsiteX85" fmla="*/ 251050 w 490581"/>
              <a:gd name="connsiteY85" fmla="*/ 176812 h 589091"/>
              <a:gd name="connsiteX86" fmla="*/ 258356 w 490581"/>
              <a:gd name="connsiteY86" fmla="*/ 182651 h 589091"/>
              <a:gd name="connsiteX87" fmla="*/ 235315 w 490581"/>
              <a:gd name="connsiteY87" fmla="*/ 213369 h 589091"/>
              <a:gd name="connsiteX88" fmla="*/ 167297 w 490581"/>
              <a:gd name="connsiteY88" fmla="*/ 362387 h 589091"/>
              <a:gd name="connsiteX89" fmla="*/ 202530 w 490581"/>
              <a:gd name="connsiteY89" fmla="*/ 371198 h 589091"/>
              <a:gd name="connsiteX90" fmla="*/ 204835 w 490581"/>
              <a:gd name="connsiteY90" fmla="*/ 371484 h 589091"/>
              <a:gd name="connsiteX91" fmla="*/ 210274 w 490581"/>
              <a:gd name="connsiteY91" fmla="*/ 369779 h 589091"/>
              <a:gd name="connsiteX92" fmla="*/ 214303 w 490581"/>
              <a:gd name="connsiteY92" fmla="*/ 363006 h 589091"/>
              <a:gd name="connsiteX93" fmla="*/ 222552 w 490581"/>
              <a:gd name="connsiteY93" fmla="*/ 288749 h 589091"/>
              <a:gd name="connsiteX94" fmla="*/ 250612 w 490581"/>
              <a:gd name="connsiteY94" fmla="*/ 300770 h 589091"/>
              <a:gd name="connsiteX95" fmla="*/ 228448 w 490581"/>
              <a:gd name="connsiteY95" fmla="*/ 382018 h 589091"/>
              <a:gd name="connsiteX96" fmla="*/ 214132 w 490581"/>
              <a:gd name="connsiteY96" fmla="*/ 390086 h 589091"/>
              <a:gd name="connsiteX97" fmla="*/ 162154 w 490581"/>
              <a:gd name="connsiteY97" fmla="*/ 375237 h 589091"/>
              <a:gd name="connsiteX98" fmla="*/ 167297 w 490581"/>
              <a:gd name="connsiteY98" fmla="*/ 362387 h 589091"/>
              <a:gd name="connsiteX99" fmla="*/ 174441 w 490581"/>
              <a:gd name="connsiteY99" fmla="*/ 344547 h 589091"/>
              <a:gd name="connsiteX100" fmla="*/ 200530 w 490581"/>
              <a:gd name="connsiteY100" fmla="*/ 279320 h 589091"/>
              <a:gd name="connsiteX101" fmla="*/ 204254 w 490581"/>
              <a:gd name="connsiteY101" fmla="*/ 280920 h 589091"/>
              <a:gd name="connsiteX102" fmla="*/ 196577 w 490581"/>
              <a:gd name="connsiteY102" fmla="*/ 350081 h 589091"/>
              <a:gd name="connsiteX103" fmla="*/ 174441 w 490581"/>
              <a:gd name="connsiteY103" fmla="*/ 344547 h 589091"/>
              <a:gd name="connsiteX104" fmla="*/ 331451 w 490581"/>
              <a:gd name="connsiteY104" fmla="*/ 98049 h 589091"/>
              <a:gd name="connsiteX105" fmla="*/ 265519 w 490581"/>
              <a:gd name="connsiteY105" fmla="*/ 163982 h 589091"/>
              <a:gd name="connsiteX106" fmla="*/ 243440 w 490581"/>
              <a:gd name="connsiteY106" fmla="*/ 146322 h 589091"/>
              <a:gd name="connsiteX107" fmla="*/ 324212 w 490581"/>
              <a:gd name="connsiteY107" fmla="*/ 65550 h 589091"/>
              <a:gd name="connsiteX108" fmla="*/ 464268 w 490581"/>
              <a:gd name="connsiteY108" fmla="*/ 21783 h 589091"/>
              <a:gd name="connsiteX109" fmla="*/ 470068 w 490581"/>
              <a:gd name="connsiteY109" fmla="*/ 50777 h 589091"/>
              <a:gd name="connsiteX110" fmla="*/ 335166 w 490581"/>
              <a:gd name="connsiteY110" fmla="*/ 95754 h 589091"/>
              <a:gd name="connsiteX111" fmla="*/ 331451 w 490581"/>
              <a:gd name="connsiteY111" fmla="*/ 98049 h 58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90581" h="589091">
                <a:moveTo>
                  <a:pt x="484070" y="66188"/>
                </a:moveTo>
                <a:cubicBezTo>
                  <a:pt x="488632" y="64674"/>
                  <a:pt x="491338" y="60007"/>
                  <a:pt x="490395" y="55282"/>
                </a:cubicBezTo>
                <a:lnTo>
                  <a:pt x="480870" y="7657"/>
                </a:lnTo>
                <a:cubicBezTo>
                  <a:pt x="480336" y="5009"/>
                  <a:pt x="478707" y="2704"/>
                  <a:pt x="476383" y="1333"/>
                </a:cubicBezTo>
                <a:cubicBezTo>
                  <a:pt x="474069" y="-49"/>
                  <a:pt x="471249" y="-372"/>
                  <a:pt x="468687" y="437"/>
                </a:cubicBezTo>
                <a:lnTo>
                  <a:pt x="316287" y="48062"/>
                </a:lnTo>
                <a:cubicBezTo>
                  <a:pt x="314820" y="48519"/>
                  <a:pt x="313477" y="49329"/>
                  <a:pt x="312391" y="50415"/>
                </a:cubicBezTo>
                <a:lnTo>
                  <a:pt x="228276" y="134530"/>
                </a:lnTo>
                <a:cubicBezTo>
                  <a:pt x="225485" y="133073"/>
                  <a:pt x="222142" y="132959"/>
                  <a:pt x="219323" y="134511"/>
                </a:cubicBezTo>
                <a:lnTo>
                  <a:pt x="114548" y="191661"/>
                </a:lnTo>
                <a:cubicBezTo>
                  <a:pt x="112671" y="192680"/>
                  <a:pt x="111185" y="194309"/>
                  <a:pt x="110357" y="196271"/>
                </a:cubicBezTo>
                <a:lnTo>
                  <a:pt x="81782" y="262946"/>
                </a:lnTo>
                <a:cubicBezTo>
                  <a:pt x="80734" y="265394"/>
                  <a:pt x="80762" y="268166"/>
                  <a:pt x="81848" y="270595"/>
                </a:cubicBezTo>
                <a:cubicBezTo>
                  <a:pt x="82934" y="273033"/>
                  <a:pt x="85001" y="274891"/>
                  <a:pt x="87525" y="275729"/>
                </a:cubicBezTo>
                <a:lnTo>
                  <a:pt x="106413" y="282034"/>
                </a:lnTo>
                <a:lnTo>
                  <a:pt x="43625" y="434530"/>
                </a:lnTo>
                <a:cubicBezTo>
                  <a:pt x="42596" y="437044"/>
                  <a:pt x="42672" y="439873"/>
                  <a:pt x="43853" y="442302"/>
                </a:cubicBezTo>
                <a:cubicBezTo>
                  <a:pt x="45034" y="444750"/>
                  <a:pt x="47206" y="446560"/>
                  <a:pt x="49816" y="447312"/>
                </a:cubicBezTo>
                <a:lnTo>
                  <a:pt x="60027" y="450227"/>
                </a:lnTo>
                <a:lnTo>
                  <a:pt x="50644" y="472115"/>
                </a:lnTo>
                <a:cubicBezTo>
                  <a:pt x="40891" y="494861"/>
                  <a:pt x="23336" y="513482"/>
                  <a:pt x="543" y="524874"/>
                </a:cubicBezTo>
                <a:lnTo>
                  <a:pt x="9716" y="541591"/>
                </a:lnTo>
                <a:cubicBezTo>
                  <a:pt x="35871" y="528513"/>
                  <a:pt x="56626" y="506501"/>
                  <a:pt x="68151" y="479611"/>
                </a:cubicBezTo>
                <a:lnTo>
                  <a:pt x="78486" y="455494"/>
                </a:lnTo>
                <a:lnTo>
                  <a:pt x="94374" y="460038"/>
                </a:lnTo>
                <a:lnTo>
                  <a:pt x="91011" y="468439"/>
                </a:lnTo>
                <a:cubicBezTo>
                  <a:pt x="73504" y="512196"/>
                  <a:pt x="41329" y="549173"/>
                  <a:pt x="0" y="572785"/>
                </a:cubicBezTo>
                <a:lnTo>
                  <a:pt x="9858" y="589092"/>
                </a:lnTo>
                <a:cubicBezTo>
                  <a:pt x="54502" y="563584"/>
                  <a:pt x="89602" y="523245"/>
                  <a:pt x="108699" y="475506"/>
                </a:cubicBezTo>
                <a:lnTo>
                  <a:pt x="112786" y="465295"/>
                </a:lnTo>
                <a:lnTo>
                  <a:pt x="116491" y="466353"/>
                </a:lnTo>
                <a:cubicBezTo>
                  <a:pt x="117358" y="466610"/>
                  <a:pt x="118243" y="466734"/>
                  <a:pt x="119110" y="466734"/>
                </a:cubicBezTo>
                <a:cubicBezTo>
                  <a:pt x="122911" y="466734"/>
                  <a:pt x="126473" y="464438"/>
                  <a:pt x="127959" y="460742"/>
                </a:cubicBezTo>
                <a:lnTo>
                  <a:pt x="139341" y="432272"/>
                </a:lnTo>
                <a:lnTo>
                  <a:pt x="215246" y="455046"/>
                </a:lnTo>
                <a:cubicBezTo>
                  <a:pt x="220056" y="456485"/>
                  <a:pt x="225028" y="457209"/>
                  <a:pt x="230048" y="457209"/>
                </a:cubicBezTo>
                <a:cubicBezTo>
                  <a:pt x="253117" y="457209"/>
                  <a:pt x="273529" y="441683"/>
                  <a:pt x="279711" y="419461"/>
                </a:cubicBezTo>
                <a:lnTo>
                  <a:pt x="318792" y="278777"/>
                </a:lnTo>
                <a:cubicBezTo>
                  <a:pt x="319783" y="275214"/>
                  <a:pt x="318611" y="271404"/>
                  <a:pt x="315811" y="269004"/>
                </a:cubicBezTo>
                <a:lnTo>
                  <a:pt x="255918" y="217655"/>
                </a:lnTo>
                <a:lnTo>
                  <a:pt x="279130" y="186699"/>
                </a:lnTo>
                <a:cubicBezTo>
                  <a:pt x="281407" y="183660"/>
                  <a:pt x="281578" y="179698"/>
                  <a:pt x="279902" y="176535"/>
                </a:cubicBezTo>
                <a:lnTo>
                  <a:pt x="343329" y="113108"/>
                </a:lnTo>
                <a:lnTo>
                  <a:pt x="484070" y="66188"/>
                </a:lnTo>
                <a:close/>
                <a:moveTo>
                  <a:pt x="135903" y="201720"/>
                </a:moveTo>
                <a:lnTo>
                  <a:pt x="160001" y="225818"/>
                </a:lnTo>
                <a:lnTo>
                  <a:pt x="173469" y="212349"/>
                </a:lnTo>
                <a:lnTo>
                  <a:pt x="153333" y="192214"/>
                </a:lnTo>
                <a:lnTo>
                  <a:pt x="172879" y="181546"/>
                </a:lnTo>
                <a:lnTo>
                  <a:pt x="188566" y="197233"/>
                </a:lnTo>
                <a:lnTo>
                  <a:pt x="202035" y="183765"/>
                </a:lnTo>
                <a:lnTo>
                  <a:pt x="190300" y="172030"/>
                </a:lnTo>
                <a:lnTo>
                  <a:pt x="222866" y="154266"/>
                </a:lnTo>
                <a:lnTo>
                  <a:pt x="236068" y="164829"/>
                </a:lnTo>
                <a:lnTo>
                  <a:pt x="171660" y="229237"/>
                </a:lnTo>
                <a:cubicBezTo>
                  <a:pt x="161677" y="239229"/>
                  <a:pt x="145113" y="240867"/>
                  <a:pt x="133388" y="233019"/>
                </a:cubicBezTo>
                <a:lnTo>
                  <a:pt x="119329" y="223646"/>
                </a:lnTo>
                <a:lnTo>
                  <a:pt x="126549" y="206796"/>
                </a:lnTo>
                <a:lnTo>
                  <a:pt x="135903" y="201720"/>
                </a:lnTo>
                <a:close/>
                <a:moveTo>
                  <a:pt x="235315" y="213369"/>
                </a:moveTo>
                <a:cubicBezTo>
                  <a:pt x="232305" y="217379"/>
                  <a:pt x="232924" y="223046"/>
                  <a:pt x="236734" y="226304"/>
                </a:cubicBezTo>
                <a:lnTo>
                  <a:pt x="298809" y="279520"/>
                </a:lnTo>
                <a:lnTo>
                  <a:pt x="261347" y="414356"/>
                </a:lnTo>
                <a:cubicBezTo>
                  <a:pt x="257461" y="428376"/>
                  <a:pt x="244592" y="438159"/>
                  <a:pt x="230048" y="438159"/>
                </a:cubicBezTo>
                <a:cubicBezTo>
                  <a:pt x="226876" y="438159"/>
                  <a:pt x="223742" y="437701"/>
                  <a:pt x="220713" y="436787"/>
                </a:cubicBezTo>
                <a:lnTo>
                  <a:pt x="146447" y="414508"/>
                </a:lnTo>
                <a:lnTo>
                  <a:pt x="155038" y="393010"/>
                </a:lnTo>
                <a:lnTo>
                  <a:pt x="208883" y="408393"/>
                </a:lnTo>
                <a:cubicBezTo>
                  <a:pt x="211617" y="409184"/>
                  <a:pt x="214455" y="409584"/>
                  <a:pt x="217313" y="409584"/>
                </a:cubicBezTo>
                <a:cubicBezTo>
                  <a:pt x="231086" y="409584"/>
                  <a:pt x="243230" y="400306"/>
                  <a:pt x="246840" y="387028"/>
                </a:cubicBezTo>
                <a:lnTo>
                  <a:pt x="271186" y="297789"/>
                </a:lnTo>
                <a:cubicBezTo>
                  <a:pt x="272434" y="293217"/>
                  <a:pt x="270119" y="288407"/>
                  <a:pt x="265748" y="286530"/>
                </a:cubicBezTo>
                <a:lnTo>
                  <a:pt x="199073" y="257955"/>
                </a:lnTo>
                <a:cubicBezTo>
                  <a:pt x="196720" y="256955"/>
                  <a:pt x="194053" y="256926"/>
                  <a:pt x="191681" y="257908"/>
                </a:cubicBezTo>
                <a:cubicBezTo>
                  <a:pt x="189309" y="258889"/>
                  <a:pt x="187442" y="260794"/>
                  <a:pt x="186480" y="263175"/>
                </a:cubicBezTo>
                <a:lnTo>
                  <a:pt x="113462" y="445683"/>
                </a:lnTo>
                <a:lnTo>
                  <a:pt x="65294" y="431929"/>
                </a:lnTo>
                <a:lnTo>
                  <a:pt x="127911" y="279863"/>
                </a:lnTo>
                <a:cubicBezTo>
                  <a:pt x="128911" y="277415"/>
                  <a:pt x="128864" y="274672"/>
                  <a:pt x="127759" y="272271"/>
                </a:cubicBezTo>
                <a:cubicBezTo>
                  <a:pt x="126654" y="269871"/>
                  <a:pt x="124616" y="268033"/>
                  <a:pt x="122110" y="267204"/>
                </a:cubicBezTo>
                <a:lnTo>
                  <a:pt x="103356" y="260946"/>
                </a:lnTo>
                <a:lnTo>
                  <a:pt x="111700" y="241477"/>
                </a:lnTo>
                <a:lnTo>
                  <a:pt x="122815" y="248878"/>
                </a:lnTo>
                <a:cubicBezTo>
                  <a:pt x="130950" y="254307"/>
                  <a:pt x="140427" y="257184"/>
                  <a:pt x="150228" y="257184"/>
                </a:cubicBezTo>
                <a:cubicBezTo>
                  <a:pt x="163420" y="257184"/>
                  <a:pt x="175822" y="252050"/>
                  <a:pt x="185147" y="242715"/>
                </a:cubicBezTo>
                <a:lnTo>
                  <a:pt x="251050" y="176812"/>
                </a:lnTo>
                <a:lnTo>
                  <a:pt x="258356" y="182651"/>
                </a:lnTo>
                <a:lnTo>
                  <a:pt x="235315" y="213369"/>
                </a:lnTo>
                <a:close/>
                <a:moveTo>
                  <a:pt x="167297" y="362387"/>
                </a:moveTo>
                <a:lnTo>
                  <a:pt x="202530" y="371198"/>
                </a:lnTo>
                <a:cubicBezTo>
                  <a:pt x="203292" y="371388"/>
                  <a:pt x="204064" y="371484"/>
                  <a:pt x="204835" y="371484"/>
                </a:cubicBezTo>
                <a:cubicBezTo>
                  <a:pt x="206759" y="371484"/>
                  <a:pt x="208655" y="370893"/>
                  <a:pt x="210274" y="369779"/>
                </a:cubicBezTo>
                <a:cubicBezTo>
                  <a:pt x="212522" y="368207"/>
                  <a:pt x="213998" y="365740"/>
                  <a:pt x="214303" y="363006"/>
                </a:cubicBezTo>
                <a:lnTo>
                  <a:pt x="222552" y="288749"/>
                </a:lnTo>
                <a:lnTo>
                  <a:pt x="250612" y="300770"/>
                </a:lnTo>
                <a:lnTo>
                  <a:pt x="228448" y="382018"/>
                </a:lnTo>
                <a:cubicBezTo>
                  <a:pt x="226800" y="388076"/>
                  <a:pt x="220142" y="391829"/>
                  <a:pt x="214132" y="390086"/>
                </a:cubicBezTo>
                <a:lnTo>
                  <a:pt x="162154" y="375237"/>
                </a:lnTo>
                <a:lnTo>
                  <a:pt x="167297" y="362387"/>
                </a:lnTo>
                <a:close/>
                <a:moveTo>
                  <a:pt x="174441" y="344547"/>
                </a:moveTo>
                <a:lnTo>
                  <a:pt x="200530" y="279320"/>
                </a:lnTo>
                <a:lnTo>
                  <a:pt x="204254" y="280920"/>
                </a:lnTo>
                <a:lnTo>
                  <a:pt x="196577" y="350081"/>
                </a:lnTo>
                <a:lnTo>
                  <a:pt x="174441" y="344547"/>
                </a:lnTo>
                <a:close/>
                <a:moveTo>
                  <a:pt x="331451" y="98049"/>
                </a:moveTo>
                <a:lnTo>
                  <a:pt x="265519" y="163982"/>
                </a:lnTo>
                <a:lnTo>
                  <a:pt x="243440" y="146322"/>
                </a:lnTo>
                <a:lnTo>
                  <a:pt x="324212" y="65550"/>
                </a:lnTo>
                <a:lnTo>
                  <a:pt x="464268" y="21783"/>
                </a:lnTo>
                <a:lnTo>
                  <a:pt x="470068" y="50777"/>
                </a:lnTo>
                <a:lnTo>
                  <a:pt x="335166" y="95754"/>
                </a:lnTo>
                <a:cubicBezTo>
                  <a:pt x="333766" y="96221"/>
                  <a:pt x="332489" y="97011"/>
                  <a:pt x="331451" y="98049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800" b="1" u="sng">
              <a:solidFill>
                <a:prstClr val="white"/>
              </a:solidFill>
              <a:latin typeface="Century Gothic" panose="020F0302020204030204"/>
            </a:endParaRPr>
          </a:p>
        </p:txBody>
      </p:sp>
      <p:sp>
        <p:nvSpPr>
          <p:cNvPr id="37" name="CaixaDeTexto 7">
            <a:extLst>
              <a:ext uri="{FF2B5EF4-FFF2-40B4-BE49-F238E27FC236}">
                <a16:creationId xmlns:a16="http://schemas.microsoft.com/office/drawing/2014/main" xmlns="" id="{2AC33EF5-C551-3E4A-9644-8372D828487B}"/>
              </a:ext>
            </a:extLst>
          </p:cNvPr>
          <p:cNvSpPr txBox="1">
            <a:spLocks noChangeArrowheads="1"/>
          </p:cNvSpPr>
          <p:nvPr/>
        </p:nvSpPr>
        <p:spPr bwMode="auto">
          <a:xfrm rot="20397763">
            <a:off x="3950755" y="2138502"/>
            <a:ext cx="4242665" cy="1115690"/>
          </a:xfrm>
          <a:prstGeom prst="rect">
            <a:avLst/>
          </a:prstGeom>
          <a:solidFill>
            <a:srgbClr val="208425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580" tIns="34290" rIns="68580" bIns="34290" rtlCol="0" anchor="ctr" anchorCtr="0">
            <a:spAutoFit/>
          </a:bodyPr>
          <a:lstStyle>
            <a:lvl1pPr algn="ctr" defTabSz="914400" eaLnBrk="1" latinLnBrk="0" hangingPunct="1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ea typeface="+mj-ea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fontAlgn="base">
              <a:spcAft>
                <a:spcPct val="0"/>
              </a:spcAft>
              <a:defRPr/>
            </a:pPr>
            <a:r>
              <a:rPr lang="pt-BR" sz="2400" b="0" dirty="0">
                <a:effectLst/>
                <a:latin typeface="+mn-lt"/>
              </a:rPr>
              <a:t>E UMA FORTE ESTRUTURA DE GOVERNANÇA CORPORATIVA </a:t>
            </a:r>
            <a:r>
              <a:rPr lang="pt-BR" sz="2000" b="0" dirty="0">
                <a:solidFill>
                  <a:schemeClr val="bg1"/>
                </a:solidFill>
                <a:effectLst/>
                <a:latin typeface="+mn-lt"/>
              </a:rPr>
              <a:t>(AGA, </a:t>
            </a:r>
            <a:r>
              <a:rPr lang="pt-BR" sz="2000" b="0" dirty="0" err="1">
                <a:solidFill>
                  <a:schemeClr val="bg1"/>
                </a:solidFill>
                <a:effectLst/>
                <a:latin typeface="+mn-lt"/>
              </a:rPr>
              <a:t>CAd</a:t>
            </a:r>
            <a:r>
              <a:rPr lang="pt-BR" sz="20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pt-BR" sz="2000" b="0" dirty="0" err="1">
                <a:solidFill>
                  <a:schemeClr val="bg1"/>
                </a:solidFill>
                <a:effectLst/>
                <a:latin typeface="+mn-lt"/>
              </a:rPr>
              <a:t>CEx</a:t>
            </a:r>
            <a:r>
              <a:rPr lang="pt-BR" sz="20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pt-BR" sz="2000" b="0" dirty="0" err="1">
                <a:solidFill>
                  <a:schemeClr val="bg1"/>
                </a:solidFill>
                <a:effectLst/>
                <a:latin typeface="+mn-lt"/>
              </a:rPr>
              <a:t>DEx</a:t>
            </a:r>
            <a:r>
              <a:rPr lang="pt-BR" sz="2000" b="0" dirty="0">
                <a:solidFill>
                  <a:schemeClr val="bg1"/>
                </a:solidFill>
                <a:effectLst/>
                <a:latin typeface="+mn-lt"/>
              </a:rPr>
              <a:t>)</a:t>
            </a:r>
            <a:endParaRPr lang="pt-BR" sz="2400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xmlns="" id="{8F525954-1A2A-4809-A094-46781665474C}"/>
              </a:ext>
            </a:extLst>
          </p:cNvPr>
          <p:cNvSpPr txBox="1">
            <a:spLocks/>
          </p:cNvSpPr>
          <p:nvPr/>
        </p:nvSpPr>
        <p:spPr>
          <a:xfrm>
            <a:off x="137896" y="99976"/>
            <a:ext cx="7726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600">
                <a:latin typeface="Trebuchet MS" panose="020B0603020202020204" pitchFamily="34" charset="0"/>
              </a:defRPr>
            </a:lvl1pPr>
          </a:lstStyle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800" b="1" kern="0" dirty="0">
                <a:solidFill>
                  <a:srgbClr val="208425"/>
                </a:solidFill>
                <a:sym typeface="Arial"/>
              </a:rPr>
              <a:t>PETROBRAS EMPRESA BEM CONTROLADA, TRABALHANDO PELO BRASIL</a:t>
            </a:r>
          </a:p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>
                <a:solidFill>
                  <a:srgbClr val="FDC82F"/>
                </a:solidFill>
                <a:ea typeface="+mj-ea"/>
                <a:cs typeface="+mj-cs"/>
              </a:rPr>
              <a:t>—</a:t>
            </a:r>
            <a:endParaRPr lang="pt-BR" sz="2400" b="1" dirty="0">
              <a:solidFill>
                <a:srgbClr val="FDC82F"/>
              </a:solidFill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534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637CD20A-16FB-464C-9288-FB604CB44DAD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Slide do think-cell" r:id="rId6" imgW="421" imgH="423" progId="TCLayout.ActiveDocument.1">
                  <p:embed/>
                </p:oleObj>
              </mc:Choice>
              <mc:Fallback>
                <p:oleObj name="Slide do think-cell" r:id="rId6" imgW="421" imgH="423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xmlns="" id="{637CD20A-16FB-464C-9288-FB604CB44D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99EAB796-5863-45D4-B182-41DAA33FC50C}"/>
              </a:ext>
            </a:extLst>
          </p:cNvPr>
          <p:cNvSpPr>
            <a:spLocks/>
          </p:cNvSpPr>
          <p:nvPr/>
        </p:nvSpPr>
        <p:spPr bwMode="auto">
          <a:xfrm>
            <a:off x="394211" y="266628"/>
            <a:ext cx="8518358" cy="73769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z="2100" b="1" u="none">
              <a:solidFill>
                <a:srgbClr val="E7E6E6"/>
              </a:solidFill>
              <a:latin typeface="Century Gothic" panose="020F030202020403020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68CA2FB-B54C-4FD0-A2B2-712115E425B4}"/>
              </a:ext>
            </a:extLst>
          </p:cNvPr>
          <p:cNvGrpSpPr/>
          <p:nvPr/>
        </p:nvGrpSpPr>
        <p:grpSpPr>
          <a:xfrm>
            <a:off x="467118" y="1590830"/>
            <a:ext cx="5400000" cy="3390876"/>
            <a:chOff x="622824" y="2121106"/>
            <a:chExt cx="7200000" cy="4521168"/>
          </a:xfrm>
        </p:grpSpPr>
        <p:graphicFrame>
          <p:nvGraphicFramePr>
            <p:cNvPr id="28" name="Gráfico 30">
              <a:extLst>
                <a:ext uri="{FF2B5EF4-FFF2-40B4-BE49-F238E27FC236}">
                  <a16:creationId xmlns:a16="http://schemas.microsoft.com/office/drawing/2014/main" xmlns="" id="{F75C5E36-6E89-4ACD-A12D-02F1BD32A55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74759457"/>
                </p:ext>
              </p:extLst>
            </p:nvPr>
          </p:nvGraphicFramePr>
          <p:xfrm>
            <a:off x="3611533" y="2121106"/>
            <a:ext cx="4211291" cy="45211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xmlns="" id="{492D38F1-947C-4914-B418-FEE671A7F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9605" y="2636199"/>
              <a:ext cx="9059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50">
                <a:defRPr/>
              </a:pPr>
              <a:r>
                <a:rPr lang="pt-BR" altLang="pt-BR" sz="18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ICMS</a:t>
              </a:r>
              <a:r>
                <a:rPr lang="pt-BR" altLang="pt-BR" sz="1800" baseline="300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1</a:t>
              </a:r>
              <a:endParaRPr lang="pt-BR" altLang="pt-BR" sz="2400" baseline="30000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xmlns="" id="{539B55AE-BD36-4B6B-A910-23B170F73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5087" y="2304697"/>
              <a:ext cx="2664353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50">
                <a:defRPr/>
              </a:pPr>
              <a:r>
                <a:rPr lang="pt-BR" altLang="pt-BR" sz="18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Outros impostos e contribuições</a:t>
              </a:r>
              <a:r>
                <a:rPr lang="pt-BR" altLang="pt-BR" sz="1800" baseline="300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2</a:t>
              </a:r>
              <a:endParaRPr lang="pt-BR" altLang="pt-BR" sz="2400" baseline="30000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xmlns="" id="{5EF81428-2C57-4B2C-A5FD-61A4CEE3F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824" y="4272193"/>
              <a:ext cx="3525628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50">
                <a:defRPr/>
              </a:pPr>
              <a:r>
                <a:rPr lang="pt-BR" altLang="pt-BR" sz="18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Royalties e</a:t>
              </a:r>
            </a:p>
            <a:p>
              <a:pPr algn="ctr" defTabSz="514350">
                <a:defRPr/>
              </a:pPr>
              <a:r>
                <a:rPr lang="pt-BR" altLang="pt-BR" sz="18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Participação Especial</a:t>
              </a:r>
            </a:p>
            <a:p>
              <a:pPr algn="ctr" defTabSz="514350">
                <a:defRPr/>
              </a:pPr>
              <a:r>
                <a:rPr lang="pt-BR" altLang="pt-BR" sz="15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(0% a 40% do faturamento ) </a:t>
              </a:r>
            </a:p>
          </p:txBody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xmlns="" id="{0A1DA902-DC8E-43CB-BB7B-9A11D283C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9903" y="3258498"/>
              <a:ext cx="15785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50">
                <a:defRPr/>
              </a:pPr>
              <a:r>
                <a:rPr lang="pt-BR" altLang="pt-BR" sz="18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PIS/</a:t>
              </a:r>
              <a:r>
                <a:rPr lang="pt-BR" altLang="pt-BR" sz="1800" dirty="0" err="1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Cofins</a:t>
              </a:r>
              <a:endParaRPr lang="pt-BR" altLang="pt-BR" sz="2400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sp>
        <p:nvSpPr>
          <p:cNvPr id="40" name="CaixaDeTexto 39">
            <a:extLst>
              <a:ext uri="{FF2B5EF4-FFF2-40B4-BE49-F238E27FC236}">
                <a16:creationId xmlns:a16="http://schemas.microsoft.com/office/drawing/2014/main" xmlns="" id="{0E4E3610-D119-4E53-9BC0-EEB7F5F2355E}"/>
              </a:ext>
            </a:extLst>
          </p:cNvPr>
          <p:cNvSpPr txBox="1"/>
          <p:nvPr/>
        </p:nvSpPr>
        <p:spPr>
          <a:xfrm>
            <a:off x="3794085" y="2853312"/>
            <a:ext cx="930063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168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R$ bilhões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xmlns="" id="{31CCB3F1-D341-4103-B76B-DF0C604FFC55}"/>
              </a:ext>
            </a:extLst>
          </p:cNvPr>
          <p:cNvSpPr txBox="1"/>
          <p:nvPr/>
        </p:nvSpPr>
        <p:spPr>
          <a:xfrm>
            <a:off x="5868875" y="1912811"/>
            <a:ext cx="3142463" cy="136754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35000" tIns="54000" rIns="135000" bIns="54000" rtlCol="0" anchor="t" anchorCtr="0">
            <a:spAutoFit/>
          </a:bodyPr>
          <a:lstStyle>
            <a:lvl1pPr algn="ctr">
              <a:lnSpc>
                <a:spcPct val="85000"/>
              </a:lnSpc>
              <a:spcBef>
                <a:spcPct val="0"/>
              </a:spcBef>
              <a:buNone/>
              <a:defRPr lang="pt-BR" sz="3600" cap="all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defRPr>
            </a:lvl1pPr>
          </a:lstStyle>
          <a:p>
            <a:r>
              <a:rPr lang="pt-BR" sz="2400" dirty="0"/>
              <a:t>Pagamento de Tributos estimado para 2021 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R$168 bilhões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60AF7BB-1B27-4DBC-AC76-E491FB11D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895" y="4614623"/>
            <a:ext cx="3906634" cy="487086"/>
          </a:xfrm>
        </p:spPr>
        <p:txBody>
          <a:bodyPr/>
          <a:lstStyle/>
          <a:p>
            <a:pPr marL="228600" indent="-228600" algn="l">
              <a:buAutoNum type="arabicParenR"/>
            </a:pPr>
            <a:r>
              <a:rPr lang="pt-BR" sz="78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Inclui impostos de terceiros recolhidos pela Petrobras.  </a:t>
            </a:r>
          </a:p>
          <a:p>
            <a:pPr marL="228600" indent="-228600" algn="l">
              <a:buAutoNum type="arabicParenR"/>
            </a:pPr>
            <a:r>
              <a:rPr lang="pt-BR" sz="78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Inclui IRPJ/CSLL, Contribuições Previdenciárias, Cide, Retenções Lei nº10.833.</a:t>
            </a:r>
          </a:p>
          <a:p>
            <a:pPr lvl="0" algn="l"/>
            <a:r>
              <a:rPr lang="pt-BR" sz="78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Grupo controlador: União Federal, BNDES, BNDESPAR, Fundo de Participação Social e CEF.</a:t>
            </a:r>
          </a:p>
        </p:txBody>
      </p:sp>
      <p:sp>
        <p:nvSpPr>
          <p:cNvPr id="13" name="Retângulo: Cantos Arredondados 62">
            <a:extLst>
              <a:ext uri="{FF2B5EF4-FFF2-40B4-BE49-F238E27FC236}">
                <a16:creationId xmlns:a16="http://schemas.microsoft.com/office/drawing/2014/main" xmlns="" id="{ED91FEF9-F4EB-2946-801C-36FCFAA92A13}"/>
              </a:ext>
            </a:extLst>
          </p:cNvPr>
          <p:cNvSpPr/>
          <p:nvPr/>
        </p:nvSpPr>
        <p:spPr>
          <a:xfrm>
            <a:off x="1030045" y="951949"/>
            <a:ext cx="6515678" cy="695897"/>
          </a:xfrm>
          <a:prstGeom prst="rect">
            <a:avLst/>
          </a:prstGeom>
          <a:solidFill>
            <a:srgbClr val="0070C0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9000" rIns="216000" bIns="189000" rtlCol="0" anchor="ctr"/>
          <a:lstStyle/>
          <a:p>
            <a:pPr algn="ctr" defTabSz="914169">
              <a:spcBef>
                <a:spcPts val="1200"/>
              </a:spcBef>
              <a:buClr>
                <a:prstClr val="white"/>
              </a:buClr>
              <a:buSzPct val="100000"/>
              <a:defRPr/>
            </a:pPr>
            <a:r>
              <a:rPr lang="pt-PT" sz="2100" dirty="0">
                <a:solidFill>
                  <a:prstClr val="white"/>
                </a:solidFill>
                <a:cs typeface="Arial" pitchFamily="34" charset="0"/>
              </a:rPr>
              <a:t>UMA EMPRESA É UMA ORGANIZAÇÃO SOCIAL.                               </a:t>
            </a:r>
            <a:r>
              <a:rPr lang="pt-PT" sz="2100" dirty="0">
                <a:solidFill>
                  <a:srgbClr val="FFFF00"/>
                </a:solidFill>
                <a:cs typeface="Arial" pitchFamily="34" charset="0"/>
              </a:rPr>
              <a:t>O QUE IMPACTA A SOCIEDADE IMPACTA A EMPRESA.</a:t>
            </a:r>
            <a:endParaRPr lang="pt-BR" sz="2100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D3B9443-8E65-A749-B8C7-F5EE1DB69F3E}"/>
              </a:ext>
            </a:extLst>
          </p:cNvPr>
          <p:cNvSpPr txBox="1"/>
          <p:nvPr/>
        </p:nvSpPr>
        <p:spPr>
          <a:xfrm>
            <a:off x="5861850" y="4217711"/>
            <a:ext cx="3158468" cy="830997"/>
          </a:xfrm>
          <a:prstGeom prst="rect">
            <a:avLst/>
          </a:prstGeom>
          <a:solidFill>
            <a:srgbClr val="0579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R="0" lvl="0" indent="0" algn="ctr"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i="0" u="none" strike="noStrike" cap="none" spc="0" normalizeH="0" baseline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pt-BR" sz="1800" dirty="0">
                <a:solidFill>
                  <a:srgbClr val="FFFF00"/>
                </a:solidFill>
              </a:rPr>
              <a:t>&gt; Pagamento de Tributos em 2019: </a:t>
            </a:r>
            <a:r>
              <a:rPr lang="pt-BR" sz="1800" b="1" dirty="0">
                <a:solidFill>
                  <a:schemeClr val="bg1"/>
                </a:solidFill>
              </a:rPr>
              <a:t>R$ 246 bi</a:t>
            </a:r>
          </a:p>
          <a:p>
            <a:r>
              <a:rPr lang="pt-BR" sz="1800" dirty="0">
                <a:solidFill>
                  <a:srgbClr val="FFFF00"/>
                </a:solidFill>
              </a:rPr>
              <a:t>&gt; Lucro líquido: </a:t>
            </a:r>
            <a:r>
              <a:rPr lang="pt-BR" sz="1800" b="1" dirty="0">
                <a:solidFill>
                  <a:schemeClr val="bg1"/>
                </a:solidFill>
              </a:rPr>
              <a:t>R$ 40 bi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A6BEE11E-E518-1C4A-9EAA-902BB6765971}"/>
              </a:ext>
            </a:extLst>
          </p:cNvPr>
          <p:cNvSpPr txBox="1"/>
          <p:nvPr/>
        </p:nvSpPr>
        <p:spPr>
          <a:xfrm>
            <a:off x="5856548" y="3333533"/>
            <a:ext cx="3169039" cy="830997"/>
          </a:xfrm>
          <a:prstGeom prst="rect">
            <a:avLst/>
          </a:prstGeom>
          <a:solidFill>
            <a:srgbClr val="0579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R="0" lvl="0" indent="0" algn="ctr"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i="0" u="none" strike="noStrike" cap="none" spc="0" normalizeH="0" baseline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pt-BR" sz="1800" dirty="0">
                <a:solidFill>
                  <a:srgbClr val="FFFF00"/>
                </a:solidFill>
              </a:rPr>
              <a:t>&gt; Pagamento de Tributos em 2020: </a:t>
            </a:r>
            <a:r>
              <a:rPr lang="pt-BR" sz="1800" b="1" dirty="0">
                <a:solidFill>
                  <a:schemeClr val="bg1"/>
                </a:solidFill>
              </a:rPr>
              <a:t>R$ 129 bi</a:t>
            </a:r>
          </a:p>
          <a:p>
            <a:r>
              <a:rPr lang="pt-BR" sz="1800" dirty="0">
                <a:solidFill>
                  <a:srgbClr val="FFFF00"/>
                </a:solidFill>
              </a:rPr>
              <a:t>&gt; Lucro líquido: </a:t>
            </a:r>
            <a:r>
              <a:rPr lang="pt-BR" sz="1800" b="1" dirty="0">
                <a:solidFill>
                  <a:schemeClr val="bg1"/>
                </a:solidFill>
              </a:rPr>
              <a:t>R$ 10 bi</a:t>
            </a:r>
          </a:p>
        </p:txBody>
      </p:sp>
      <p:sp>
        <p:nvSpPr>
          <p:cNvPr id="17" name="CaixaDeTexto 7">
            <a:extLst>
              <a:ext uri="{FF2B5EF4-FFF2-40B4-BE49-F238E27FC236}">
                <a16:creationId xmlns:a16="http://schemas.microsoft.com/office/drawing/2014/main" xmlns="" id="{A8EF6F20-2141-4321-8614-26779F53F6A1}"/>
              </a:ext>
            </a:extLst>
          </p:cNvPr>
          <p:cNvSpPr txBox="1">
            <a:spLocks noChangeArrowheads="1"/>
          </p:cNvSpPr>
          <p:nvPr/>
        </p:nvSpPr>
        <p:spPr bwMode="auto">
          <a:xfrm rot="20065211">
            <a:off x="1159154" y="2389769"/>
            <a:ext cx="6169170" cy="1177245"/>
          </a:xfrm>
          <a:prstGeom prst="rect">
            <a:avLst/>
          </a:prstGeom>
          <a:solidFill>
            <a:srgbClr val="208425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580" tIns="34290" rIns="68580" bIns="34290" rtlCol="0" anchor="ctr" anchorCtr="0">
            <a:spAutoFit/>
          </a:bodyPr>
          <a:lstStyle>
            <a:defPPr>
              <a:defRPr lang="pt-BR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2400" b="0">
                <a:solidFill>
                  <a:srgbClr val="FFFF00"/>
                </a:solidFill>
                <a:effectLst/>
                <a:ea typeface="+mj-ea"/>
                <a:cs typeface="Arial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pt-BR" dirty="0"/>
              <a:t>2019 – 2021: R$ 543 bilhões em </a:t>
            </a:r>
            <a:r>
              <a:rPr lang="pt-BR" b="1" dirty="0">
                <a:solidFill>
                  <a:schemeClr val="bg1"/>
                </a:solidFill>
              </a:rPr>
              <a:t>TRIBUTOS</a:t>
            </a:r>
            <a:r>
              <a:rPr lang="pt-BR" dirty="0"/>
              <a:t> e R$20 bilhões em </a:t>
            </a:r>
            <a:r>
              <a:rPr lang="pt-BR" b="1" dirty="0">
                <a:solidFill>
                  <a:schemeClr val="bg1"/>
                </a:solidFill>
              </a:rPr>
              <a:t>DIVIDENDOS para União*</a:t>
            </a:r>
            <a:r>
              <a:rPr lang="pt-BR" dirty="0"/>
              <a:t>, sendo R$15 bilhões em 2021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EBCC371D-C037-4C71-AF29-8A4B67794B10}"/>
              </a:ext>
            </a:extLst>
          </p:cNvPr>
          <p:cNvSpPr txBox="1">
            <a:spLocks/>
          </p:cNvSpPr>
          <p:nvPr/>
        </p:nvSpPr>
        <p:spPr>
          <a:xfrm>
            <a:off x="137895" y="99976"/>
            <a:ext cx="8774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600">
                <a:latin typeface="Trebuchet MS" panose="020B0603020202020204" pitchFamily="34" charset="0"/>
              </a:defRPr>
            </a:lvl1pPr>
          </a:lstStyle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800" b="1" kern="0" dirty="0">
                <a:solidFill>
                  <a:srgbClr val="208425"/>
                </a:solidFill>
                <a:sym typeface="Arial"/>
              </a:rPr>
              <a:t>UMA PETROBRAS MAIS FORTE CONTRIBUI </a:t>
            </a:r>
          </a:p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800" b="1" kern="0" dirty="0">
                <a:solidFill>
                  <a:srgbClr val="208425"/>
                </a:solidFill>
                <a:sym typeface="Arial"/>
              </a:rPr>
              <a:t>AINDA MAIS COM O BRASIL NESSES TEMPOS DESAFIADORES</a:t>
            </a:r>
          </a:p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>
                <a:solidFill>
                  <a:srgbClr val="FDC82F"/>
                </a:solidFill>
                <a:ea typeface="+mj-ea"/>
                <a:cs typeface="+mj-cs"/>
              </a:rPr>
              <a:t>—</a:t>
            </a:r>
            <a:endParaRPr lang="pt-BR" sz="2400" b="1" dirty="0">
              <a:solidFill>
                <a:srgbClr val="FDC82F"/>
              </a:solidFill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7056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52BE6260-3414-4C88-BB18-F7CB114A77D0}"/>
              </a:ext>
            </a:extLst>
          </p:cNvPr>
          <p:cNvSpPr/>
          <p:nvPr/>
        </p:nvSpPr>
        <p:spPr>
          <a:xfrm>
            <a:off x="2973347" y="3306132"/>
            <a:ext cx="3926151" cy="1022411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PREÇOS DOS COMBUSTÍVEIS E DO GLP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F6E384F5-137A-40B1-97F0-694CC6ECD5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591663"/>
            <a:ext cx="2798064" cy="3551837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9DBC4630-03DA-474F-BBCB-BA3AE6B317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1486" y="-3249"/>
            <a:ext cx="3182112" cy="184061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041A272B-4B09-4CBE-9499-943239B3B9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9" r="6" b="6"/>
          <a:stretch/>
        </p:blipFill>
        <p:spPr>
          <a:xfrm>
            <a:off x="934929" y="10"/>
            <a:ext cx="2935224" cy="1713915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3074" name="Picture 2" descr="Crítica de Bolsonaro a ICMS dos combustíveis foi &amp;#39;gota d&amp;#39;água&amp;#39; para  governadores - Jornal O Globo">
            <a:extLst>
              <a:ext uri="{FF2B5EF4-FFF2-40B4-BE49-F238E27FC236}">
                <a16:creationId xmlns:a16="http://schemas.microsoft.com/office/drawing/2014/main" xmlns="" id="{69D1F6DD-900B-459A-AA42-AD6EB165F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7" r="14319" b="-1"/>
          <a:stretch/>
        </p:blipFill>
        <p:spPr bwMode="auto">
          <a:xfrm>
            <a:off x="20" y="1716248"/>
            <a:ext cx="2673458" cy="3427251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xmlns="" id="{78418A25-6EAC-4140-BFE6-284E1925B5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20725" y="420987"/>
            <a:ext cx="2386584" cy="23865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4" descr="aumento preço do gás de cozinha política Petrobrás privatização Liquigás">
            <a:extLst>
              <a:ext uri="{FF2B5EF4-FFF2-40B4-BE49-F238E27FC236}">
                <a16:creationId xmlns:a16="http://schemas.microsoft.com/office/drawing/2014/main" xmlns="" id="{779E9D29-E0FB-4DD8-8D63-F8DA24F47D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r="32187"/>
          <a:stretch/>
        </p:blipFill>
        <p:spPr bwMode="auto">
          <a:xfrm>
            <a:off x="4144169" y="544431"/>
            <a:ext cx="2139696" cy="2139696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6B9D64DB-4D5C-4A91-B45F-F301E3174F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64426" y="-3249"/>
            <a:ext cx="2579574" cy="2662562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161A42BF-98B8-43EF-890B-FD3D0104AE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715" r="7959"/>
          <a:stretch/>
        </p:blipFill>
        <p:spPr>
          <a:xfrm>
            <a:off x="6689070" y="-3248"/>
            <a:ext cx="2454929" cy="2537918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xmlns="" id="{CB14CE1B-4BC5-4EF2-BE3D-05E4F580B3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99498" y="2930563"/>
            <a:ext cx="2244502" cy="2212937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xmlns="" id="{C7EF5542-5192-4CFF-B1FE-847D0F428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1" r="11434" b="3"/>
          <a:stretch/>
        </p:blipFill>
        <p:spPr bwMode="auto">
          <a:xfrm>
            <a:off x="7022427" y="3053491"/>
            <a:ext cx="2121573" cy="2090009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CB6DF802-0D65-4C39-BF55-5A57E40EF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7784" y="6492874"/>
            <a:ext cx="414216" cy="365125"/>
          </a:xfrm>
          <a:prstGeom prst="rect">
            <a:avLst/>
          </a:prstGeom>
        </p:spPr>
        <p:txBody>
          <a:bodyPr tIns="90000" bIns="90000" anchor="b"/>
          <a:lstStyle>
            <a:defPPr>
              <a:defRPr lang="pt-BR"/>
            </a:defPPr>
            <a:lvl1pPr marL="0" algn="r" defTabSz="914400" rtl="0" eaLnBrk="1" latinLnBrk="0" hangingPunct="1">
              <a:defRPr sz="100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D2A366F-07F3-45CD-89C4-F7C8172D4062}" type="slidenum">
              <a:rPr lang="pt-BR" smtClean="0"/>
              <a:pPr>
                <a:spcAft>
                  <a:spcPts val="600"/>
                </a:spcAft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836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xmlns="" id="{CDDF323B-2839-0743-A118-058A3117024B}"/>
              </a:ext>
            </a:extLst>
          </p:cNvPr>
          <p:cNvGrpSpPr/>
          <p:nvPr/>
        </p:nvGrpSpPr>
        <p:grpSpPr>
          <a:xfrm>
            <a:off x="197999" y="1204742"/>
            <a:ext cx="4268968" cy="3658412"/>
            <a:chOff x="263999" y="1720622"/>
            <a:chExt cx="5691957" cy="4877883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2F285047-78E1-48EC-A8C6-0BE1F5296105}"/>
                </a:ext>
              </a:extLst>
            </p:cNvPr>
            <p:cNvSpPr/>
            <p:nvPr/>
          </p:nvSpPr>
          <p:spPr>
            <a:xfrm>
              <a:off x="264000" y="2267987"/>
              <a:ext cx="5691956" cy="433051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lIns="90000" tIns="136800" rtlCol="0" anchor="t" anchorCtr="0">
              <a:noAutofit/>
            </a:bodyPr>
            <a:lstStyle/>
            <a:p>
              <a:pPr algn="just">
                <a:spcAft>
                  <a:spcPts val="1350"/>
                </a:spcAft>
              </a:pPr>
              <a:r>
                <a:rPr lang="pt-BR" sz="1800" dirty="0">
                  <a:solidFill>
                    <a:srgbClr val="208425"/>
                  </a:solidFill>
                </a:rPr>
                <a:t>A Lei do Petróleo (1997) </a:t>
              </a:r>
              <a:r>
                <a:rPr lang="pt-BR" sz="1800" dirty="0"/>
                <a:t>tornou o ambiente de comercialização dos derivados de petróleo de </a:t>
              </a:r>
              <a:r>
                <a:rPr lang="pt-BR" sz="1800" dirty="0">
                  <a:solidFill>
                    <a:srgbClr val="208425"/>
                  </a:solidFill>
                </a:rPr>
                <a:t>livre competição, com liberdade para importação e exportação, e precificação</a:t>
              </a:r>
              <a:r>
                <a:rPr lang="pt-BR" sz="1800" dirty="0"/>
                <a:t>.</a:t>
              </a:r>
            </a:p>
            <a:p>
              <a:pPr algn="just">
                <a:spcAft>
                  <a:spcPts val="1350"/>
                </a:spcAft>
              </a:pPr>
              <a:r>
                <a:rPr lang="pt-BR" sz="1800" dirty="0">
                  <a:solidFill>
                    <a:srgbClr val="208425"/>
                  </a:solidFill>
                </a:rPr>
                <a:t>A Lei das Estatais (2016) </a:t>
              </a:r>
              <a:r>
                <a:rPr lang="pt-BR" sz="1800" dirty="0"/>
                <a:t>conciliou o </a:t>
              </a:r>
              <a:r>
                <a:rPr lang="pt-BR" sz="1800" dirty="0">
                  <a:solidFill>
                    <a:srgbClr val="208425"/>
                  </a:solidFill>
                </a:rPr>
                <a:t>interesse público que justifica a criação da sociedade de economia mista </a:t>
              </a:r>
              <a:r>
                <a:rPr lang="pt-BR" sz="1800" dirty="0"/>
                <a:t>com a sua organização societária, sobretudo as de capital aberto.</a:t>
              </a:r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228F23B1-CD99-44E7-9D65-E448A2D795D0}"/>
                </a:ext>
              </a:extLst>
            </p:cNvPr>
            <p:cNvSpPr/>
            <p:nvPr/>
          </p:nvSpPr>
          <p:spPr>
            <a:xfrm>
              <a:off x="263999" y="1720622"/>
              <a:ext cx="5691956" cy="553848"/>
            </a:xfrm>
            <a:prstGeom prst="rect">
              <a:avLst/>
            </a:prstGeom>
            <a:solidFill>
              <a:srgbClr val="385723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pt-BR" sz="2700" dirty="0">
                  <a:solidFill>
                    <a:schemeClr val="bg1"/>
                  </a:solidFill>
                </a:rPr>
                <a:t>AMBIENTE LEGAL</a:t>
              </a:r>
            </a:p>
          </p:txBody>
        </p:sp>
        <p:pic>
          <p:nvPicPr>
            <p:cNvPr id="10" name="Gráfico 9" descr="Martelo com preenchimento sólido">
              <a:extLst>
                <a:ext uri="{FF2B5EF4-FFF2-40B4-BE49-F238E27FC236}">
                  <a16:creationId xmlns:a16="http://schemas.microsoft.com/office/drawing/2014/main" xmlns="" id="{56C2554B-BC5E-4C13-8E0E-58D62D6B7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7222" y="1789913"/>
              <a:ext cx="432000" cy="432000"/>
            </a:xfrm>
            <a:prstGeom prst="rect">
              <a:avLst/>
            </a:prstGeom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xmlns="" id="{5AEC1D15-0302-064C-896F-B24A6C6DE154}"/>
              </a:ext>
            </a:extLst>
          </p:cNvPr>
          <p:cNvGrpSpPr/>
          <p:nvPr/>
        </p:nvGrpSpPr>
        <p:grpSpPr>
          <a:xfrm>
            <a:off x="4572001" y="1199881"/>
            <a:ext cx="4374000" cy="3663274"/>
            <a:chOff x="6095999" y="1714141"/>
            <a:chExt cx="5832000" cy="4884365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xmlns="" id="{91DDB820-16FA-4AB6-8ABC-8D575CC59339}"/>
                </a:ext>
              </a:extLst>
            </p:cNvPr>
            <p:cNvSpPr/>
            <p:nvPr/>
          </p:nvSpPr>
          <p:spPr>
            <a:xfrm>
              <a:off x="6096000" y="2269454"/>
              <a:ext cx="5831999" cy="432905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tIns="135000" rtlCol="0" anchor="t" anchorCtr="0">
              <a:noAutofit/>
            </a:bodyPr>
            <a:lstStyle/>
            <a:p>
              <a:pPr algn="just">
                <a:spcAft>
                  <a:spcPts val="1350"/>
                </a:spcAft>
              </a:pPr>
              <a:r>
                <a:rPr lang="pt-BR" sz="1800" dirty="0">
                  <a:solidFill>
                    <a:srgbClr val="208425"/>
                  </a:solidFill>
                </a:rPr>
                <a:t>Conforme o</a:t>
              </a:r>
              <a:r>
                <a:rPr lang="pt-BR" sz="1800" dirty="0">
                  <a:solidFill>
                    <a:srgbClr val="FFFF00"/>
                  </a:solidFill>
                </a:rPr>
                <a:t> </a:t>
              </a:r>
              <a:r>
                <a:rPr lang="pt-BR" sz="1800" dirty="0"/>
                <a:t>art. 173 da CF,</a:t>
              </a:r>
              <a:r>
                <a:rPr lang="pt-BR" sz="1800" dirty="0">
                  <a:solidFill>
                    <a:srgbClr val="FFFF00"/>
                  </a:solidFill>
                </a:rPr>
                <a:t> </a:t>
              </a:r>
              <a:r>
                <a:rPr lang="pt-BR" sz="1800" dirty="0">
                  <a:solidFill>
                    <a:srgbClr val="208425"/>
                  </a:solidFill>
                </a:rPr>
                <a:t>o Estatuto Social da Petrobras</a:t>
              </a:r>
              <a:r>
                <a:rPr lang="pt-BR" sz="1800" dirty="0">
                  <a:solidFill>
                    <a:srgbClr val="FFFF00"/>
                  </a:solidFill>
                </a:rPr>
                <a:t> </a:t>
              </a:r>
              <a:r>
                <a:rPr lang="pt-BR" sz="1800" dirty="0"/>
                <a:t>determina que </a:t>
              </a:r>
              <a:r>
                <a:rPr lang="pt-BR" sz="1800" dirty="0">
                  <a:solidFill>
                    <a:srgbClr val="208425"/>
                  </a:solidFill>
                </a:rPr>
                <a:t>a companhia se regerá pelas normas de direito privado</a:t>
              </a:r>
              <a:r>
                <a:rPr lang="pt-BR" sz="1800" dirty="0"/>
                <a:t>.</a:t>
              </a:r>
            </a:p>
            <a:p>
              <a:pPr algn="just">
                <a:spcAft>
                  <a:spcPts val="1350"/>
                </a:spcAft>
              </a:pPr>
              <a:r>
                <a:rPr lang="pt-BR" sz="1800" dirty="0"/>
                <a:t>Em conformidade com a </a:t>
              </a:r>
              <a:r>
                <a:rPr lang="pt-BR" sz="1800" dirty="0">
                  <a:solidFill>
                    <a:srgbClr val="208425"/>
                  </a:solidFill>
                </a:rPr>
                <a:t>Lei das Estatais, </a:t>
              </a:r>
              <a:r>
                <a:rPr lang="pt-BR" sz="1800" u="sng" dirty="0">
                  <a:solidFill>
                    <a:srgbClr val="208425"/>
                  </a:solidFill>
                </a:rPr>
                <a:t>quando orientada pela União a contribuir pelo interesse público</a:t>
              </a:r>
              <a:r>
                <a:rPr lang="pt-BR" sz="1800" dirty="0">
                  <a:solidFill>
                    <a:srgbClr val="208425"/>
                  </a:solidFill>
                </a:rPr>
                <a:t>,</a:t>
              </a:r>
              <a:r>
                <a:rPr lang="pt-BR" sz="1800" dirty="0"/>
                <a:t> em condições diversas à de qualquer sociedade privada que atue no mesmo mercado, </a:t>
              </a:r>
              <a:r>
                <a:rPr lang="pt-BR" sz="1800" dirty="0">
                  <a:solidFill>
                    <a:srgbClr val="208425"/>
                  </a:solidFill>
                </a:rPr>
                <a:t>a companhia será compensada a cada exercício social</a:t>
              </a:r>
              <a:r>
                <a:rPr lang="pt-BR" sz="1800" dirty="0"/>
                <a:t>.</a:t>
              </a: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35131409-0BBC-40DF-8750-FC59C68FE923}"/>
                </a:ext>
              </a:extLst>
            </p:cNvPr>
            <p:cNvSpPr/>
            <p:nvPr/>
          </p:nvSpPr>
          <p:spPr>
            <a:xfrm>
              <a:off x="6095999" y="1714141"/>
              <a:ext cx="5832000" cy="553848"/>
            </a:xfrm>
            <a:prstGeom prst="rect">
              <a:avLst/>
            </a:prstGeom>
            <a:solidFill>
              <a:srgbClr val="385723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pt-BR" sz="2700" dirty="0">
                  <a:solidFill>
                    <a:schemeClr val="bg1"/>
                  </a:solidFill>
                </a:rPr>
                <a:t>  GOVERNANÇA INTERNA</a:t>
              </a:r>
            </a:p>
          </p:txBody>
        </p:sp>
        <p:pic>
          <p:nvPicPr>
            <p:cNvPr id="11" name="Gráfico 10" descr="Funcionário de escritório com preenchimento sólido">
              <a:extLst>
                <a:ext uri="{FF2B5EF4-FFF2-40B4-BE49-F238E27FC236}">
                  <a16:creationId xmlns:a16="http://schemas.microsoft.com/office/drawing/2014/main" xmlns="" id="{0B66E590-FE46-4EBC-ACFD-9255E1D3A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35178" y="1725637"/>
              <a:ext cx="432000" cy="432000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37438947-5924-4292-91B2-E404E9D9FF19}"/>
              </a:ext>
            </a:extLst>
          </p:cNvPr>
          <p:cNvSpPr txBox="1">
            <a:spLocks/>
          </p:cNvSpPr>
          <p:nvPr/>
        </p:nvSpPr>
        <p:spPr>
          <a:xfrm>
            <a:off x="137896" y="99976"/>
            <a:ext cx="78454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600">
                <a:latin typeface="Trebuchet MS" panose="020B0603020202020204" pitchFamily="34" charset="0"/>
              </a:defRPr>
            </a:lvl1pPr>
          </a:lstStyle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800" b="1" kern="0" dirty="0">
                <a:solidFill>
                  <a:srgbClr val="208425"/>
                </a:solidFill>
                <a:sym typeface="Arial"/>
              </a:rPr>
              <a:t>A POLÍTICA DE PREÇOS DA PETROBRAS SEGUE CONDICIONANTES LEGAIS</a:t>
            </a:r>
            <a:br>
              <a:rPr lang="pt-BR" sz="1800" b="1" kern="0" dirty="0">
                <a:solidFill>
                  <a:srgbClr val="208425"/>
                </a:solidFill>
                <a:sym typeface="Arial"/>
              </a:rPr>
            </a:br>
            <a:r>
              <a:rPr lang="pt-BR" sz="1600" kern="0" dirty="0">
                <a:solidFill>
                  <a:srgbClr val="208425"/>
                </a:solidFill>
                <a:sym typeface="Arial"/>
              </a:rPr>
              <a:t>(Lei do Petróleo, Lei das Estatais, Estatuto social da Petrobras)</a:t>
            </a:r>
            <a:endParaRPr lang="pt-BR" sz="1800" kern="0" dirty="0">
              <a:solidFill>
                <a:srgbClr val="208425"/>
              </a:solidFill>
              <a:sym typeface="Arial"/>
            </a:endParaRPr>
          </a:p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>
                <a:solidFill>
                  <a:srgbClr val="FDC82F"/>
                </a:solidFill>
                <a:ea typeface="+mj-ea"/>
                <a:cs typeface="+mj-cs"/>
              </a:rPr>
              <a:t>—</a:t>
            </a:r>
            <a:endParaRPr lang="pt-BR" sz="2400" b="1" dirty="0">
              <a:solidFill>
                <a:srgbClr val="FDC82F"/>
              </a:solidFill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4764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367783" y="4756535"/>
            <a:ext cx="2057400" cy="273844"/>
          </a:xfrm>
        </p:spPr>
        <p:txBody>
          <a:bodyPr/>
          <a:lstStyle/>
          <a:p>
            <a:fld id="{C6C949BB-1578-4D4A-955F-3534627668E5}" type="slidenum">
              <a:rPr lang="pt-BR" smtClean="0"/>
              <a:t>6</a:t>
            </a:fld>
            <a:endParaRPr lang="pt-BR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8013ADCE-77F2-4DCF-900C-86F714EF43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 r="53462" b="24952"/>
          <a:stretch/>
        </p:blipFill>
        <p:spPr>
          <a:xfrm>
            <a:off x="6382940" y="-13369"/>
            <a:ext cx="3290234" cy="515687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5471CF77-2E9D-4F71-BDBA-407940104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" r="25000"/>
          <a:stretch/>
        </p:blipFill>
        <p:spPr>
          <a:xfrm rot="5400000">
            <a:off x="5449623" y="636256"/>
            <a:ext cx="5156867" cy="385762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1940" y="1110451"/>
            <a:ext cx="6362055" cy="3416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rgbClr val="675C53"/>
                </a:solidFill>
                <a:effectLst/>
                <a:latin typeface="+mn-lt"/>
                <a:ea typeface="Times New Roman" panose="02020603050405020304" pitchFamily="18" charset="0"/>
              </a:rPr>
              <a:t>Os preços praticados pela Petrobras buscam equilíbrio com o mercado internacional e acompanham as variações do valor dos produtos e da taxa de câmbio, para cima e para baixo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pt-BR" altLang="pt-BR" sz="1800" b="1" dirty="0">
              <a:solidFill>
                <a:srgbClr val="675C53"/>
              </a:solidFill>
              <a:latin typeface="+mn-lt"/>
              <a:ea typeface="Times New Roman" panose="02020603050405020304" pitchFamily="18" charset="0"/>
            </a:endParaRPr>
          </a:p>
          <a:p>
            <a:pPr algn="just" defTabSz="914400"/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675C53"/>
                </a:solidFill>
                <a:effectLst/>
                <a:latin typeface="+mn-lt"/>
                <a:ea typeface="Times New Roman" panose="02020603050405020304" pitchFamily="18" charset="0"/>
              </a:rPr>
              <a:t>Atuamos</a:t>
            </a:r>
            <a:r>
              <a:rPr kumimoji="0" lang="pt-BR" altLang="pt-BR" sz="1600" b="0" i="0" u="none" strike="noStrike" cap="none" normalizeH="0" dirty="0">
                <a:ln>
                  <a:noFill/>
                </a:ln>
                <a:solidFill>
                  <a:srgbClr val="675C53"/>
                </a:solidFill>
                <a:effectLst/>
                <a:latin typeface="+mn-lt"/>
                <a:ea typeface="Times New Roman" panose="02020603050405020304" pitchFamily="18" charset="0"/>
              </a:rPr>
              <a:t> em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675C53"/>
                </a:solidFill>
                <a:effectLst/>
                <a:latin typeface="+mn-lt"/>
                <a:ea typeface="Times New Roman" panose="02020603050405020304" pitchFamily="18" charset="0"/>
              </a:rPr>
              <a:t> equilíbrio com o mercado internacional, observando a </a:t>
            </a:r>
            <a:r>
              <a:rPr lang="pt-BR" altLang="pt-BR" sz="1600" dirty="0">
                <a:solidFill>
                  <a:srgbClr val="675C53"/>
                </a:solidFill>
                <a:latin typeface="+mn-lt"/>
                <a:ea typeface="Times New Roman" panose="02020603050405020304" pitchFamily="18" charset="0"/>
              </a:rPr>
              <a:t>demanda interna, a competição com os demais atores 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675C53"/>
                </a:solidFill>
                <a:effectLst/>
                <a:latin typeface="+mn-lt"/>
                <a:ea typeface="Times New Roman" panose="02020603050405020304" pitchFamily="18" charset="0"/>
              </a:rPr>
              <a:t>e a</a:t>
            </a:r>
            <a:r>
              <a:rPr lang="pt-BR" altLang="pt-BR" sz="1600" dirty="0">
                <a:solidFill>
                  <a:srgbClr val="675C53"/>
                </a:solidFill>
                <a:latin typeface="+mn-lt"/>
                <a:ea typeface="Times New Roman" panose="02020603050405020304" pitchFamily="18" charset="0"/>
              </a:rPr>
              <a:t> rentabilidade dos ativos, mas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675C53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pt-BR" altLang="pt-BR" sz="1600" b="0" i="0" u="sng" strike="noStrike" cap="none" normalizeH="0" baseline="0" dirty="0">
                <a:ln>
                  <a:noFill/>
                </a:ln>
                <a:solidFill>
                  <a:srgbClr val="675C53"/>
                </a:solidFill>
                <a:effectLst/>
                <a:latin typeface="+mn-lt"/>
                <a:ea typeface="Times New Roman" panose="02020603050405020304" pitchFamily="18" charset="0"/>
              </a:rPr>
              <a:t>evitando o repasse imediato de volatilidade das cotações internacionais e da taxa de câmbio ocasionadas por questões conjunturais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858585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rgbClr val="675C53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675C53"/>
                </a:solidFill>
                <a:effectLst/>
                <a:latin typeface="+mn-lt"/>
                <a:ea typeface="Times New Roman" panose="02020603050405020304" pitchFamily="18" charset="0"/>
              </a:rPr>
              <a:t>A referência na </a:t>
            </a:r>
            <a:r>
              <a:rPr lang="pt-BR" altLang="pt-BR" sz="1600" dirty="0">
                <a:solidFill>
                  <a:srgbClr val="675C53"/>
                </a:solidFill>
                <a:latin typeface="+mn-lt"/>
                <a:ea typeface="Times New Roman" panose="02020603050405020304" pitchFamily="18" charset="0"/>
              </a:rPr>
              <a:t>paridade de importação 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675C53"/>
                </a:solidFill>
                <a:effectLst/>
                <a:latin typeface="+mn-lt"/>
                <a:ea typeface="Times New Roman" panose="02020603050405020304" pitchFamily="18" charset="0"/>
              </a:rPr>
              <a:t>é fundamental para que o mercado brasileiro siga sendo suprido sem riscos de desabastecimento pelos atores responsáveis pelo atendimento às diversas regiões brasileiras: distribuidores, importadores e outros produtores, além da Petrobras.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D8AEDD8-E446-4B85-9E0E-0520513121B4}"/>
              </a:ext>
            </a:extLst>
          </p:cNvPr>
          <p:cNvSpPr txBox="1">
            <a:spLocks/>
          </p:cNvSpPr>
          <p:nvPr/>
        </p:nvSpPr>
        <p:spPr>
          <a:xfrm>
            <a:off x="137896" y="99976"/>
            <a:ext cx="60099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600">
                <a:latin typeface="Trebuchet MS" panose="020B0603020202020204" pitchFamily="34" charset="0"/>
              </a:defRPr>
            </a:lvl1pPr>
          </a:lstStyle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sz="1800" b="1" kern="0" dirty="0">
              <a:solidFill>
                <a:srgbClr val="208425"/>
              </a:solidFill>
              <a:sym typeface="Arial"/>
            </a:endParaRPr>
          </a:p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800" b="1" kern="0" dirty="0">
                <a:solidFill>
                  <a:srgbClr val="208425"/>
                </a:solidFill>
                <a:sym typeface="Arial"/>
              </a:rPr>
              <a:t>PREÇOS COMPETITIVOS PRATICADOS PELA PETROBRAS</a:t>
            </a:r>
          </a:p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>
                <a:solidFill>
                  <a:srgbClr val="FDC82F"/>
                </a:solidFill>
                <a:ea typeface="+mj-ea"/>
                <a:cs typeface="+mj-cs"/>
              </a:rPr>
              <a:t>—</a:t>
            </a:r>
            <a:endParaRPr lang="pt-BR" sz="2400" b="1" dirty="0">
              <a:solidFill>
                <a:srgbClr val="FDC82F"/>
              </a:solidFill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6487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Agrupar 82">
            <a:extLst>
              <a:ext uri="{FF2B5EF4-FFF2-40B4-BE49-F238E27FC236}">
                <a16:creationId xmlns:a16="http://schemas.microsoft.com/office/drawing/2014/main" xmlns="" id="{D7E5A287-FDE8-43B7-BCD7-46D88C857437}"/>
              </a:ext>
            </a:extLst>
          </p:cNvPr>
          <p:cNvGrpSpPr/>
          <p:nvPr/>
        </p:nvGrpSpPr>
        <p:grpSpPr>
          <a:xfrm>
            <a:off x="810449" y="775892"/>
            <a:ext cx="2413018" cy="3379058"/>
            <a:chOff x="3143386" y="1027160"/>
            <a:chExt cx="2413018" cy="3379058"/>
          </a:xfrm>
        </p:grpSpPr>
        <p:pic>
          <p:nvPicPr>
            <p:cNvPr id="85" name="Imagem 84">
              <a:extLst>
                <a:ext uri="{FF2B5EF4-FFF2-40B4-BE49-F238E27FC236}">
                  <a16:creationId xmlns:a16="http://schemas.microsoft.com/office/drawing/2014/main" xmlns="" id="{B44AD8EF-EBD9-433F-A68E-81D243D2A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3386" y="1027160"/>
              <a:ext cx="2314179" cy="3379058"/>
            </a:xfrm>
            <a:prstGeom prst="rect">
              <a:avLst/>
            </a:prstGeom>
          </p:spPr>
        </p:pic>
        <p:sp>
          <p:nvSpPr>
            <p:cNvPr id="87" name="Retângulo 86">
              <a:extLst>
                <a:ext uri="{FF2B5EF4-FFF2-40B4-BE49-F238E27FC236}">
                  <a16:creationId xmlns:a16="http://schemas.microsoft.com/office/drawing/2014/main" xmlns="" id="{08CD51CF-74B5-4BA8-AC79-65E4D932B900}"/>
                </a:ext>
              </a:extLst>
            </p:cNvPr>
            <p:cNvSpPr/>
            <p:nvPr/>
          </p:nvSpPr>
          <p:spPr>
            <a:xfrm>
              <a:off x="5256084" y="2297364"/>
              <a:ext cx="300320" cy="1512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8CD33774-E670-406A-9DAF-76931357B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1" y="7332"/>
            <a:ext cx="88086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800" b="1" kern="0" dirty="0">
                <a:solidFill>
                  <a:srgbClr val="208425"/>
                </a:solidFill>
                <a:latin typeface="Trebuchet MS" pitchFamily="34" charset="0"/>
              </a:rPr>
              <a:t>COMPOSIÇÃO DOS PREÇOS AO CONSUMIDOR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800" b="1" kern="0" dirty="0">
                <a:solidFill>
                  <a:srgbClr val="FDC82F"/>
                </a:solidFill>
                <a:latin typeface="Trebuchet MS" pitchFamily="34" charset="0"/>
              </a:rPr>
              <a:t>—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A55CE469-CF27-44BE-8805-824F8D500754}"/>
              </a:ext>
            </a:extLst>
          </p:cNvPr>
          <p:cNvSpPr txBox="1"/>
          <p:nvPr/>
        </p:nvSpPr>
        <p:spPr>
          <a:xfrm>
            <a:off x="342734" y="4303595"/>
            <a:ext cx="8895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pt-BR" sz="1000" i="1" dirty="0">
                <a:solidFill>
                  <a:srgbClr val="675C53"/>
                </a:solidFill>
                <a:latin typeface="Trebuchet MS" panose="020B0603020202020204" pitchFamily="34" charset="0"/>
              </a:rPr>
              <a:t>Período da coleta de  03/10/2021 a 09/10/2021.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000" i="1" dirty="0">
                <a:solidFill>
                  <a:srgbClr val="675C53"/>
                </a:solidFill>
                <a:latin typeface="Trebuchet MS" panose="020B0603020202020204" pitchFamily="34" charset="0"/>
              </a:rPr>
              <a:t>Média das 27 unidades federativas.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000" i="1" dirty="0">
                <a:solidFill>
                  <a:srgbClr val="675C53"/>
                </a:solidFill>
                <a:latin typeface="Trebuchet MS" panose="020B0603020202020204" pitchFamily="34" charset="0"/>
              </a:rPr>
              <a:t>Tributos federais incidentes Gasolina A:  R$0,8925/l; Etanol anidro: R$ 0,1309/l 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000" i="1" dirty="0">
                <a:solidFill>
                  <a:srgbClr val="675C53"/>
                </a:solidFill>
                <a:latin typeface="Trebuchet MS" panose="020B0603020202020204" pitchFamily="34" charset="0"/>
              </a:rPr>
              <a:t>Elaboração a partir de dados da ANP e CEPEA/USP.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000" i="1" dirty="0">
                <a:solidFill>
                  <a:srgbClr val="675C53"/>
                </a:solidFill>
                <a:latin typeface="Trebuchet MS" panose="020B0603020202020204" pitchFamily="34" charset="0"/>
              </a:rPr>
              <a:t>Preço referente à 73% de gasolina A, considerando a mistura obrigatória de 27% de etanol anidro.		</a:t>
            </a:r>
          </a:p>
          <a:p>
            <a:pPr marL="228600" indent="-228600">
              <a:buFont typeface="+mj-lt"/>
              <a:buAutoNum type="arabicPeriod"/>
            </a:pPr>
            <a:endParaRPr lang="pt-BR" sz="1000" i="1" dirty="0">
              <a:solidFill>
                <a:srgbClr val="675C53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xmlns="" id="{0ECD190B-A3A7-4D7F-B912-DE62635EBE7A}"/>
              </a:ext>
            </a:extLst>
          </p:cNvPr>
          <p:cNvGrpSpPr/>
          <p:nvPr/>
        </p:nvGrpSpPr>
        <p:grpSpPr>
          <a:xfrm>
            <a:off x="2705187" y="4069065"/>
            <a:ext cx="1787063" cy="288000"/>
            <a:chOff x="820206" y="5745746"/>
            <a:chExt cx="2474957" cy="348814"/>
          </a:xfrm>
        </p:grpSpPr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xmlns="" id="{ECF2419F-0CD5-4BC0-9D2A-27FD79CF6B5C}"/>
                </a:ext>
              </a:extLst>
            </p:cNvPr>
            <p:cNvSpPr txBox="1"/>
            <p:nvPr/>
          </p:nvSpPr>
          <p:spPr>
            <a:xfrm>
              <a:off x="1004992" y="5745746"/>
              <a:ext cx="2290171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>
                  <a:solidFill>
                    <a:srgbClr val="675C53"/>
                  </a:solidFill>
                  <a:latin typeface="Trebuchet MS" panose="020B0603020202020204" pitchFamily="34" charset="0"/>
                </a:rPr>
                <a:t>Distribuição e Revenda</a:t>
              </a:r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xmlns="" id="{36E01DCB-9395-483F-A19F-720CB45FA9B6}"/>
                </a:ext>
              </a:extLst>
            </p:cNvPr>
            <p:cNvSpPr/>
            <p:nvPr/>
          </p:nvSpPr>
          <p:spPr>
            <a:xfrm>
              <a:off x="820206" y="5809209"/>
              <a:ext cx="184247" cy="184247"/>
            </a:xfrm>
            <a:prstGeom prst="rect">
              <a:avLst/>
            </a:prstGeom>
            <a:solidFill>
              <a:srgbClr val="FDC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50" dirty="0">
                <a:solidFill>
                  <a:srgbClr val="675C53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xmlns="" id="{0DEB3252-4B99-42E5-BBCD-766C84916D36}"/>
              </a:ext>
            </a:extLst>
          </p:cNvPr>
          <p:cNvGrpSpPr/>
          <p:nvPr/>
        </p:nvGrpSpPr>
        <p:grpSpPr>
          <a:xfrm>
            <a:off x="456748" y="4069065"/>
            <a:ext cx="1253962" cy="288000"/>
            <a:chOff x="5830637" y="5731569"/>
            <a:chExt cx="1671949" cy="348814"/>
          </a:xfrm>
        </p:grpSpPr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xmlns="" id="{CBAE9A87-C9E6-43C4-B8BD-8083B7F161B3}"/>
                </a:ext>
              </a:extLst>
            </p:cNvPr>
            <p:cNvSpPr txBox="1"/>
            <p:nvPr/>
          </p:nvSpPr>
          <p:spPr>
            <a:xfrm>
              <a:off x="6016112" y="5731569"/>
              <a:ext cx="1486474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defRPr sz="1400">
                  <a:latin typeface="Trebuchet MS" panose="020B0603020202020204" pitchFamily="34" charset="0"/>
                </a:defRPr>
              </a:lvl1pPr>
            </a:lstStyle>
            <a:p>
              <a:r>
                <a:rPr lang="pt-BR" sz="1050" dirty="0">
                  <a:solidFill>
                    <a:srgbClr val="675C53"/>
                  </a:solidFill>
                </a:rPr>
                <a:t>ICMS</a:t>
              </a: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xmlns="" id="{AC48BB04-FF47-4094-9BA5-17137959318D}"/>
                </a:ext>
              </a:extLst>
            </p:cNvPr>
            <p:cNvSpPr/>
            <p:nvPr/>
          </p:nvSpPr>
          <p:spPr>
            <a:xfrm>
              <a:off x="5830637" y="5809209"/>
              <a:ext cx="184248" cy="184248"/>
            </a:xfrm>
            <a:prstGeom prst="rect">
              <a:avLst/>
            </a:prstGeom>
            <a:solidFill>
              <a:srgbClr val="E17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50" dirty="0">
                <a:solidFill>
                  <a:srgbClr val="675C53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xmlns="" id="{7BBF5C58-9E01-4248-BAA2-41D02FB1F4A0}"/>
              </a:ext>
            </a:extLst>
          </p:cNvPr>
          <p:cNvGrpSpPr/>
          <p:nvPr/>
        </p:nvGrpSpPr>
        <p:grpSpPr>
          <a:xfrm>
            <a:off x="1169953" y="4069065"/>
            <a:ext cx="1804922" cy="288000"/>
            <a:chOff x="7068075" y="5731569"/>
            <a:chExt cx="2406562" cy="348814"/>
          </a:xfrm>
        </p:grpSpPr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xmlns="" id="{D98B670E-8A90-4A8A-AAB0-9DF70866D739}"/>
                </a:ext>
              </a:extLst>
            </p:cNvPr>
            <p:cNvSpPr txBox="1"/>
            <p:nvPr/>
          </p:nvSpPr>
          <p:spPr>
            <a:xfrm>
              <a:off x="7231711" y="5731569"/>
              <a:ext cx="2242926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defRPr sz="1400">
                  <a:latin typeface="Trebuchet MS" panose="020B0603020202020204" pitchFamily="34" charset="0"/>
                </a:defRPr>
              </a:lvl1pPr>
            </a:lstStyle>
            <a:p>
              <a:r>
                <a:rPr lang="pt-BR" sz="1050" dirty="0">
                  <a:solidFill>
                    <a:srgbClr val="675C53"/>
                  </a:solidFill>
                </a:rPr>
                <a:t>CIDE e PIS e COFINS</a:t>
              </a:r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xmlns="" id="{71B6D6C5-B42B-4EE1-AB37-B0D4D8FDE515}"/>
                </a:ext>
              </a:extLst>
            </p:cNvPr>
            <p:cNvSpPr/>
            <p:nvPr/>
          </p:nvSpPr>
          <p:spPr>
            <a:xfrm>
              <a:off x="7068075" y="5809209"/>
              <a:ext cx="184248" cy="184248"/>
            </a:xfrm>
            <a:prstGeom prst="rect">
              <a:avLst/>
            </a:prstGeom>
            <a:solidFill>
              <a:srgbClr val="00B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50" dirty="0">
                <a:solidFill>
                  <a:srgbClr val="675C53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B2CFC925-4362-4E58-97AF-CBB2460A5F9F}"/>
              </a:ext>
            </a:extLst>
          </p:cNvPr>
          <p:cNvGrpSpPr/>
          <p:nvPr/>
        </p:nvGrpSpPr>
        <p:grpSpPr>
          <a:xfrm>
            <a:off x="5206521" y="4069065"/>
            <a:ext cx="1939298" cy="288000"/>
            <a:chOff x="9220785" y="5731569"/>
            <a:chExt cx="2585731" cy="348814"/>
          </a:xfrm>
        </p:grpSpPr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xmlns="" id="{E82345D2-F8B3-4710-B876-113EF3BEFFBF}"/>
                </a:ext>
              </a:extLst>
            </p:cNvPr>
            <p:cNvSpPr txBox="1"/>
            <p:nvPr/>
          </p:nvSpPr>
          <p:spPr>
            <a:xfrm>
              <a:off x="9405236" y="5731569"/>
              <a:ext cx="240128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defRPr sz="1400">
                  <a:latin typeface="Trebuchet MS" panose="020B0603020202020204" pitchFamily="34" charset="0"/>
                </a:defRPr>
              </a:lvl1pPr>
            </a:lstStyle>
            <a:p>
              <a:r>
                <a:rPr lang="pt-BR" sz="1050" dirty="0">
                  <a:solidFill>
                    <a:srgbClr val="675C53"/>
                  </a:solidFill>
                </a:rPr>
                <a:t>Realização Petrobras</a:t>
              </a: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xmlns="" id="{62DA1EE3-587D-4204-802D-3F6E32BFB554}"/>
                </a:ext>
              </a:extLst>
            </p:cNvPr>
            <p:cNvSpPr/>
            <p:nvPr/>
          </p:nvSpPr>
          <p:spPr>
            <a:xfrm>
              <a:off x="9220785" y="5809209"/>
              <a:ext cx="184248" cy="184248"/>
            </a:xfrm>
            <a:prstGeom prst="rect">
              <a:avLst/>
            </a:prstGeom>
            <a:solidFill>
              <a:srgbClr val="0085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50" b="1" dirty="0">
                <a:solidFill>
                  <a:srgbClr val="675C53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71" name="CaixaDeTexto 70">
            <a:extLst>
              <a:ext uri="{FF2B5EF4-FFF2-40B4-BE49-F238E27FC236}">
                <a16:creationId xmlns:a16="http://schemas.microsoft.com/office/drawing/2014/main" xmlns="" id="{6A836783-700B-4188-A05B-5A8D2C231B29}"/>
              </a:ext>
            </a:extLst>
          </p:cNvPr>
          <p:cNvSpPr txBox="1"/>
          <p:nvPr/>
        </p:nvSpPr>
        <p:spPr>
          <a:xfrm>
            <a:off x="4627545" y="4072912"/>
            <a:ext cx="1278967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>
                <a:latin typeface="Trebuchet MS" panose="020B0603020202020204" pitchFamily="34" charset="0"/>
              </a:defRPr>
            </a:lvl1pPr>
          </a:lstStyle>
          <a:p>
            <a:r>
              <a:rPr lang="pt-BR" sz="1050" dirty="0">
                <a:solidFill>
                  <a:srgbClr val="675C53"/>
                </a:solidFill>
              </a:rPr>
              <a:t>Anidro</a:t>
            </a: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xmlns="" id="{B3B36C09-93F7-49D6-B52E-0EF566389EC8}"/>
              </a:ext>
            </a:extLst>
          </p:cNvPr>
          <p:cNvSpPr/>
          <p:nvPr/>
        </p:nvSpPr>
        <p:spPr>
          <a:xfrm>
            <a:off x="4531006" y="4130778"/>
            <a:ext cx="138185" cy="151200"/>
          </a:xfrm>
          <a:prstGeom prst="rect">
            <a:avLst/>
          </a:prstGeom>
          <a:solidFill>
            <a:srgbClr val="006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rgbClr val="675C53"/>
              </a:solidFill>
              <a:latin typeface="Trebuchet MS" panose="020B0603020202020204" pitchFamily="34" charset="0"/>
            </a:endParaRPr>
          </a:p>
        </p:txBody>
      </p:sp>
      <p:pic>
        <p:nvPicPr>
          <p:cNvPr id="47" name="Imagem 46">
            <a:extLst>
              <a:ext uri="{FF2B5EF4-FFF2-40B4-BE49-F238E27FC236}">
                <a16:creationId xmlns:a16="http://schemas.microsoft.com/office/drawing/2014/main" xmlns="" id="{AB5CD0DD-78D8-4E0E-9C05-5C8D240C698E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9279" t="37286" r="8777" b="50486"/>
          <a:stretch/>
        </p:blipFill>
        <p:spPr>
          <a:xfrm>
            <a:off x="1481417" y="2802465"/>
            <a:ext cx="1440000" cy="417600"/>
          </a:xfrm>
          <a:prstGeom prst="rect">
            <a:avLst/>
          </a:prstGeom>
        </p:spPr>
      </p:pic>
      <p:sp>
        <p:nvSpPr>
          <p:cNvPr id="88" name="CaixaDeTexto 87">
            <a:extLst>
              <a:ext uri="{FF2B5EF4-FFF2-40B4-BE49-F238E27FC236}">
                <a16:creationId xmlns:a16="http://schemas.microsoft.com/office/drawing/2014/main" xmlns="" id="{FE0074E4-0CE8-49D4-B500-CC78EFBA18A6}"/>
              </a:ext>
            </a:extLst>
          </p:cNvPr>
          <p:cNvSpPr txBox="1"/>
          <p:nvPr/>
        </p:nvSpPr>
        <p:spPr>
          <a:xfrm>
            <a:off x="1386184" y="561231"/>
            <a:ext cx="1633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000" b="1">
                <a:solidFill>
                  <a:srgbClr val="004165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sz="1600" i="1" dirty="0">
                <a:solidFill>
                  <a:srgbClr val="675C53"/>
                </a:solidFill>
              </a:rPr>
              <a:t>Gasolina</a:t>
            </a:r>
          </a:p>
        </p:txBody>
      </p:sp>
      <p:grpSp>
        <p:nvGrpSpPr>
          <p:cNvPr id="89" name="Grupo 56">
            <a:extLst>
              <a:ext uri="{FF2B5EF4-FFF2-40B4-BE49-F238E27FC236}">
                <a16:creationId xmlns:a16="http://schemas.microsoft.com/office/drawing/2014/main" xmlns="" id="{4184125C-A686-4A84-AC40-427905D808C3}"/>
              </a:ext>
            </a:extLst>
          </p:cNvPr>
          <p:cNvGrpSpPr/>
          <p:nvPr/>
        </p:nvGrpSpPr>
        <p:grpSpPr>
          <a:xfrm>
            <a:off x="2282867" y="954882"/>
            <a:ext cx="685800" cy="997743"/>
            <a:chOff x="4659146" y="1054843"/>
            <a:chExt cx="789276" cy="971975"/>
          </a:xfrm>
        </p:grpSpPr>
        <p:sp>
          <p:nvSpPr>
            <p:cNvPr id="91" name="Retângulo 90">
              <a:extLst>
                <a:ext uri="{FF2B5EF4-FFF2-40B4-BE49-F238E27FC236}">
                  <a16:creationId xmlns:a16="http://schemas.microsoft.com/office/drawing/2014/main" xmlns="" id="{FC3D6816-94C3-4FB0-BD63-81C9DA2DBB50}"/>
                </a:ext>
              </a:extLst>
            </p:cNvPr>
            <p:cNvSpPr/>
            <p:nvPr/>
          </p:nvSpPr>
          <p:spPr>
            <a:xfrm>
              <a:off x="4790693" y="1068474"/>
              <a:ext cx="657729" cy="958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3" name="Retângulo 92">
              <a:extLst>
                <a:ext uri="{FF2B5EF4-FFF2-40B4-BE49-F238E27FC236}">
                  <a16:creationId xmlns:a16="http://schemas.microsoft.com/office/drawing/2014/main" xmlns="" id="{5BC4D7CA-7C90-4081-BC1C-61C7B2A6E79D}"/>
                </a:ext>
              </a:extLst>
            </p:cNvPr>
            <p:cNvSpPr/>
            <p:nvPr/>
          </p:nvSpPr>
          <p:spPr>
            <a:xfrm>
              <a:off x="4659146" y="1054843"/>
              <a:ext cx="564290" cy="415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94" name="CaixaDeTexto 93">
            <a:extLst>
              <a:ext uri="{FF2B5EF4-FFF2-40B4-BE49-F238E27FC236}">
                <a16:creationId xmlns:a16="http://schemas.microsoft.com/office/drawing/2014/main" xmlns="" id="{E1F25DD5-B45F-4E4A-A536-F5690899E07F}"/>
              </a:ext>
            </a:extLst>
          </p:cNvPr>
          <p:cNvSpPr txBox="1"/>
          <p:nvPr/>
        </p:nvSpPr>
        <p:spPr>
          <a:xfrm>
            <a:off x="1939373" y="1570711"/>
            <a:ext cx="1185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4165"/>
                </a:solidFill>
                <a:latin typeface="Trebuchet MS" panose="020B0603020202020204" pitchFamily="34" charset="0"/>
              </a:rPr>
              <a:t>R$6</a:t>
            </a:r>
            <a:r>
              <a:rPr lang="pt-BR" sz="1600" b="1" dirty="0">
                <a:solidFill>
                  <a:srgbClr val="004165"/>
                </a:solidFill>
                <a:latin typeface="Trebuchet MS" panose="020B0603020202020204" pitchFamily="34" charset="0"/>
              </a:rPr>
              <a:t>,</a:t>
            </a:r>
            <a:r>
              <a:rPr lang="pt-BR" sz="1600" b="1" baseline="30000" dirty="0">
                <a:solidFill>
                  <a:srgbClr val="004165"/>
                </a:solidFill>
                <a:latin typeface="Trebuchet MS" panose="020B0603020202020204" pitchFamily="34" charset="0"/>
              </a:rPr>
              <a:t>12</a:t>
            </a:r>
            <a:r>
              <a:rPr lang="pt-BR" sz="1600" b="1" dirty="0">
                <a:solidFill>
                  <a:srgbClr val="004165"/>
                </a:solidFill>
                <a:latin typeface="Trebuchet MS" panose="020B0603020202020204" pitchFamily="34" charset="0"/>
              </a:rPr>
              <a:t>/l</a:t>
            </a: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xmlns="" id="{41966EB5-526D-45E6-A53D-C9C2296D6301}"/>
              </a:ext>
            </a:extLst>
          </p:cNvPr>
          <p:cNvSpPr txBox="1"/>
          <p:nvPr/>
        </p:nvSpPr>
        <p:spPr>
          <a:xfrm>
            <a:off x="2925454" y="3311838"/>
            <a:ext cx="1185863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pt-BR" sz="1400" dirty="0">
                <a:solidFill>
                  <a:srgbClr val="004165"/>
                </a:solidFill>
                <a:latin typeface="Trebuchet MS" panose="020B0603020202020204" pitchFamily="34" charset="0"/>
              </a:rPr>
              <a:t>R$</a:t>
            </a:r>
            <a:r>
              <a:rPr lang="pt-BR" sz="1400" b="1" dirty="0">
                <a:solidFill>
                  <a:srgbClr val="004165"/>
                </a:solidFill>
                <a:latin typeface="Trebuchet MS" panose="020B0603020202020204" pitchFamily="34" charset="0"/>
              </a:rPr>
              <a:t>2,</a:t>
            </a:r>
            <a:r>
              <a:rPr lang="pt-BR" sz="1400" b="1" baseline="30000" dirty="0">
                <a:solidFill>
                  <a:srgbClr val="004165"/>
                </a:solidFill>
                <a:latin typeface="Trebuchet MS" panose="020B0603020202020204" pitchFamily="34" charset="0"/>
              </a:rPr>
              <a:t>05</a:t>
            </a:r>
            <a:r>
              <a:rPr lang="pt-BR" sz="1400" b="1" dirty="0">
                <a:solidFill>
                  <a:srgbClr val="004165"/>
                </a:solidFill>
                <a:latin typeface="Trebuchet MS" panose="020B0603020202020204" pitchFamily="34" charset="0"/>
              </a:rPr>
              <a:t>/l</a:t>
            </a:r>
          </a:p>
        </p:txBody>
      </p:sp>
      <p:sp>
        <p:nvSpPr>
          <p:cNvPr id="96" name="Retângulo 95">
            <a:extLst>
              <a:ext uri="{FF2B5EF4-FFF2-40B4-BE49-F238E27FC236}">
                <a16:creationId xmlns:a16="http://schemas.microsoft.com/office/drawing/2014/main" xmlns="" id="{F6DA7A54-0185-4400-A3A8-148819146B08}"/>
              </a:ext>
            </a:extLst>
          </p:cNvPr>
          <p:cNvSpPr/>
          <p:nvPr/>
        </p:nvSpPr>
        <p:spPr>
          <a:xfrm>
            <a:off x="1843358" y="3304218"/>
            <a:ext cx="744386" cy="323016"/>
          </a:xfrm>
          <a:prstGeom prst="rect">
            <a:avLst/>
          </a:prstGeom>
          <a:solidFill>
            <a:srgbClr val="0085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t-BR" sz="1200" b="1" dirty="0">
                <a:latin typeface="Trebuchet MS" panose="020B0603020202020204" pitchFamily="34" charset="0"/>
              </a:rPr>
              <a:t>33,6%</a:t>
            </a:r>
          </a:p>
        </p:txBody>
      </p:sp>
      <p:sp>
        <p:nvSpPr>
          <p:cNvPr id="97" name="Retângulo 96">
            <a:extLst>
              <a:ext uri="{FF2B5EF4-FFF2-40B4-BE49-F238E27FC236}">
                <a16:creationId xmlns:a16="http://schemas.microsoft.com/office/drawing/2014/main" xmlns="" id="{2DF16D0C-7840-47DE-9EF3-9327BEDA47F7}"/>
              </a:ext>
            </a:extLst>
          </p:cNvPr>
          <p:cNvSpPr/>
          <p:nvPr/>
        </p:nvSpPr>
        <p:spPr>
          <a:xfrm>
            <a:off x="1879783" y="2806340"/>
            <a:ext cx="671537" cy="151191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10,3%</a:t>
            </a:r>
          </a:p>
        </p:txBody>
      </p:sp>
      <p:sp>
        <p:nvSpPr>
          <p:cNvPr id="98" name="Retângulo 97">
            <a:extLst>
              <a:ext uri="{FF2B5EF4-FFF2-40B4-BE49-F238E27FC236}">
                <a16:creationId xmlns:a16="http://schemas.microsoft.com/office/drawing/2014/main" xmlns="" id="{4D0C685B-C1BD-4518-B3D0-701834EF51EB}"/>
              </a:ext>
            </a:extLst>
          </p:cNvPr>
          <p:cNvSpPr/>
          <p:nvPr/>
        </p:nvSpPr>
        <p:spPr>
          <a:xfrm>
            <a:off x="1910260" y="3010036"/>
            <a:ext cx="610582" cy="190395"/>
          </a:xfrm>
          <a:prstGeom prst="rect">
            <a:avLst/>
          </a:prstGeom>
          <a:solidFill>
            <a:srgbClr val="006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t-BR" sz="1200" b="1" dirty="0">
                <a:latin typeface="Trebuchet MS" panose="020B0603020202020204" pitchFamily="34" charset="0"/>
              </a:rPr>
              <a:t>17,0%</a:t>
            </a:r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xmlns="" id="{6138C064-A5CA-40B2-8E27-8CE0CAD482E8}"/>
              </a:ext>
            </a:extLst>
          </p:cNvPr>
          <p:cNvSpPr txBox="1"/>
          <p:nvPr/>
        </p:nvSpPr>
        <p:spPr>
          <a:xfrm>
            <a:off x="2925454" y="2951345"/>
            <a:ext cx="1185863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pt-BR" sz="1400" dirty="0">
                <a:solidFill>
                  <a:srgbClr val="004165"/>
                </a:solidFill>
                <a:latin typeface="Trebuchet MS" panose="020B0603020202020204" pitchFamily="34" charset="0"/>
              </a:rPr>
              <a:t>R$</a:t>
            </a:r>
            <a:r>
              <a:rPr lang="pt-BR" sz="1400" b="1" dirty="0">
                <a:solidFill>
                  <a:srgbClr val="004165"/>
                </a:solidFill>
                <a:latin typeface="Trebuchet MS" panose="020B0603020202020204" pitchFamily="34" charset="0"/>
              </a:rPr>
              <a:t>1,</a:t>
            </a:r>
            <a:r>
              <a:rPr lang="pt-BR" sz="1400" b="1" baseline="30000" dirty="0">
                <a:solidFill>
                  <a:srgbClr val="004165"/>
                </a:solidFill>
                <a:latin typeface="Trebuchet MS" panose="020B0603020202020204" pitchFamily="34" charset="0"/>
              </a:rPr>
              <a:t>04</a:t>
            </a:r>
            <a:r>
              <a:rPr lang="pt-BR" sz="1400" b="1" dirty="0">
                <a:solidFill>
                  <a:srgbClr val="004165"/>
                </a:solidFill>
                <a:latin typeface="Trebuchet MS" panose="020B0603020202020204" pitchFamily="34" charset="0"/>
              </a:rPr>
              <a:t>/l</a:t>
            </a:r>
          </a:p>
        </p:txBody>
      </p:sp>
      <p:sp>
        <p:nvSpPr>
          <p:cNvPr id="104" name="CaixaDeTexto 103">
            <a:extLst>
              <a:ext uri="{FF2B5EF4-FFF2-40B4-BE49-F238E27FC236}">
                <a16:creationId xmlns:a16="http://schemas.microsoft.com/office/drawing/2014/main" xmlns="" id="{EB9CD3A8-BCCA-4089-AE1B-1C844E80B220}"/>
              </a:ext>
            </a:extLst>
          </p:cNvPr>
          <p:cNvSpPr txBox="1"/>
          <p:nvPr/>
        </p:nvSpPr>
        <p:spPr>
          <a:xfrm>
            <a:off x="2925454" y="2728047"/>
            <a:ext cx="1185863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pt-BR" sz="1400" dirty="0">
                <a:solidFill>
                  <a:srgbClr val="004165"/>
                </a:solidFill>
                <a:latin typeface="Trebuchet MS" panose="020B0603020202020204" pitchFamily="34" charset="0"/>
              </a:rPr>
              <a:t>R$</a:t>
            </a:r>
            <a:r>
              <a:rPr lang="pt-BR" sz="1400" b="1" dirty="0">
                <a:solidFill>
                  <a:srgbClr val="004165"/>
                </a:solidFill>
                <a:latin typeface="Trebuchet MS" panose="020B0603020202020204" pitchFamily="34" charset="0"/>
              </a:rPr>
              <a:t>0,</a:t>
            </a:r>
            <a:r>
              <a:rPr lang="pt-BR" sz="1400" b="1" baseline="30000" dirty="0">
                <a:solidFill>
                  <a:srgbClr val="004165"/>
                </a:solidFill>
                <a:latin typeface="Trebuchet MS" panose="020B0603020202020204" pitchFamily="34" charset="0"/>
              </a:rPr>
              <a:t>63</a:t>
            </a:r>
            <a:r>
              <a:rPr lang="pt-BR" sz="1400" b="1" dirty="0">
                <a:solidFill>
                  <a:srgbClr val="004165"/>
                </a:solidFill>
                <a:latin typeface="Trebuchet MS" panose="020B0603020202020204" pitchFamily="34" charset="0"/>
              </a:rPr>
              <a:t>/l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xmlns="" id="{D8A2D182-E12B-4CF3-BEDA-8AF49279690F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9279" t="49952" r="8785" b="27745"/>
          <a:stretch/>
        </p:blipFill>
        <p:spPr>
          <a:xfrm>
            <a:off x="1481417" y="2033082"/>
            <a:ext cx="1440000" cy="766800"/>
          </a:xfrm>
          <a:prstGeom prst="rect">
            <a:avLst/>
          </a:prstGeom>
        </p:spPr>
      </p:pic>
      <p:sp>
        <p:nvSpPr>
          <p:cNvPr id="100" name="Retângulo 99">
            <a:extLst>
              <a:ext uri="{FF2B5EF4-FFF2-40B4-BE49-F238E27FC236}">
                <a16:creationId xmlns:a16="http://schemas.microsoft.com/office/drawing/2014/main" xmlns="" id="{DE27150F-6480-4FFD-A5BA-65D56CAB337B}"/>
              </a:ext>
            </a:extLst>
          </p:cNvPr>
          <p:cNvSpPr/>
          <p:nvPr/>
        </p:nvSpPr>
        <p:spPr>
          <a:xfrm>
            <a:off x="1901739" y="2573319"/>
            <a:ext cx="627625" cy="186782"/>
          </a:xfrm>
          <a:prstGeom prst="rect">
            <a:avLst/>
          </a:prstGeom>
          <a:solidFill>
            <a:srgbClr val="00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t-BR" sz="1200" b="1" dirty="0">
                <a:latin typeface="Trebuchet MS" panose="020B0603020202020204" pitchFamily="34" charset="0"/>
              </a:rPr>
              <a:t>11,2%</a:t>
            </a:r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xmlns="" id="{45B12CAD-B956-4004-8EB5-FFF6BA403D2C}"/>
              </a:ext>
            </a:extLst>
          </p:cNvPr>
          <p:cNvSpPr txBox="1"/>
          <p:nvPr/>
        </p:nvSpPr>
        <p:spPr>
          <a:xfrm>
            <a:off x="2925454" y="2513224"/>
            <a:ext cx="1185863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pt-BR" sz="1400" dirty="0">
                <a:solidFill>
                  <a:srgbClr val="004165"/>
                </a:solidFill>
                <a:latin typeface="Trebuchet MS" panose="020B0603020202020204" pitchFamily="34" charset="0"/>
              </a:rPr>
              <a:t>R$</a:t>
            </a:r>
            <a:r>
              <a:rPr lang="pt-BR" sz="1400" b="1" dirty="0">
                <a:solidFill>
                  <a:srgbClr val="004165"/>
                </a:solidFill>
                <a:latin typeface="Trebuchet MS" panose="020B0603020202020204" pitchFamily="34" charset="0"/>
              </a:rPr>
              <a:t>0,</a:t>
            </a:r>
            <a:r>
              <a:rPr lang="pt-BR" sz="1400" b="1" baseline="30000" dirty="0">
                <a:solidFill>
                  <a:srgbClr val="004165"/>
                </a:solidFill>
                <a:latin typeface="Trebuchet MS" panose="020B0603020202020204" pitchFamily="34" charset="0"/>
              </a:rPr>
              <a:t>69</a:t>
            </a:r>
            <a:r>
              <a:rPr lang="pt-BR" sz="1400" b="1" dirty="0">
                <a:solidFill>
                  <a:srgbClr val="004165"/>
                </a:solidFill>
                <a:latin typeface="Trebuchet MS" panose="020B0603020202020204" pitchFamily="34" charset="0"/>
              </a:rPr>
              <a:t>/l</a:t>
            </a:r>
          </a:p>
        </p:txBody>
      </p:sp>
      <p:sp>
        <p:nvSpPr>
          <p:cNvPr id="99" name="Retângulo 98">
            <a:extLst>
              <a:ext uri="{FF2B5EF4-FFF2-40B4-BE49-F238E27FC236}">
                <a16:creationId xmlns:a16="http://schemas.microsoft.com/office/drawing/2014/main" xmlns="" id="{E0BF5B91-C415-4288-91D6-A2A3F44D3BF4}"/>
              </a:ext>
            </a:extLst>
          </p:cNvPr>
          <p:cNvSpPr/>
          <p:nvPr/>
        </p:nvSpPr>
        <p:spPr>
          <a:xfrm>
            <a:off x="1901739" y="2180832"/>
            <a:ext cx="627625" cy="223054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t-BR" sz="1200" b="1" dirty="0">
                <a:latin typeface="Trebuchet MS" panose="020B0603020202020204" pitchFamily="34" charset="0"/>
              </a:rPr>
              <a:t>27,9</a:t>
            </a:r>
            <a:r>
              <a:rPr lang="pt-BR" sz="1200" dirty="0">
                <a:latin typeface="Trebuchet MS" panose="020B0603020202020204" pitchFamily="34" charset="0"/>
              </a:rPr>
              <a:t>%</a:t>
            </a: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xmlns="" id="{31B99ED8-6D83-4D3E-9D35-FDCC92C29977}"/>
              </a:ext>
            </a:extLst>
          </p:cNvPr>
          <p:cNvSpPr txBox="1"/>
          <p:nvPr/>
        </p:nvSpPr>
        <p:spPr>
          <a:xfrm>
            <a:off x="2925454" y="2138471"/>
            <a:ext cx="1185863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pt-BR" sz="1400" dirty="0">
                <a:solidFill>
                  <a:srgbClr val="004165"/>
                </a:solidFill>
                <a:latin typeface="Trebuchet MS" panose="020B0603020202020204" pitchFamily="34" charset="0"/>
              </a:rPr>
              <a:t>R$</a:t>
            </a:r>
            <a:r>
              <a:rPr lang="pt-BR" sz="1400" b="1" dirty="0">
                <a:solidFill>
                  <a:srgbClr val="004165"/>
                </a:solidFill>
                <a:latin typeface="Trebuchet MS" panose="020B0603020202020204" pitchFamily="34" charset="0"/>
              </a:rPr>
              <a:t>1,</a:t>
            </a:r>
            <a:r>
              <a:rPr lang="pt-BR" sz="1400" b="1" baseline="30000" dirty="0">
                <a:solidFill>
                  <a:srgbClr val="004165"/>
                </a:solidFill>
                <a:latin typeface="Trebuchet MS" panose="020B0603020202020204" pitchFamily="34" charset="0"/>
              </a:rPr>
              <a:t>71</a:t>
            </a:r>
            <a:r>
              <a:rPr lang="pt-BR" sz="1400" b="1" dirty="0">
                <a:solidFill>
                  <a:srgbClr val="004165"/>
                </a:solidFill>
                <a:latin typeface="Trebuchet MS" panose="020B0603020202020204" pitchFamily="34" charset="0"/>
              </a:rPr>
              <a:t>/l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xmlns="" id="{5289CF87-A620-49A4-953A-FF26AE6D3D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32009" y="273447"/>
          <a:ext cx="3651491" cy="3814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5" imgW="4686119" imgH="4895687" progId="Excel.Sheet.12">
                  <p:embed/>
                </p:oleObj>
              </mc:Choice>
              <mc:Fallback>
                <p:oleObj name="Worksheet" r:id="rId5" imgW="4686119" imgH="4895687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xmlns="" id="{5289CF87-A620-49A4-953A-FF26AE6D3D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32009" y="273447"/>
                        <a:ext cx="3651491" cy="3814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3360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8CD33774-E670-406A-9DAF-76931357B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1" y="17965"/>
            <a:ext cx="88086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800" b="1" kern="0" dirty="0">
                <a:solidFill>
                  <a:srgbClr val="208425"/>
                </a:solidFill>
                <a:latin typeface="Trebuchet MS" pitchFamily="34" charset="0"/>
              </a:rPr>
              <a:t>COMPOSIÇÃO DOS PREÇOS AO CONSUMIDOR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800" b="1" kern="0" dirty="0">
                <a:solidFill>
                  <a:srgbClr val="FDC82F"/>
                </a:solidFill>
                <a:latin typeface="Trebuchet MS" pitchFamily="34" charset="0"/>
              </a:rPr>
              <a:t>—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DD6B2911-D4D8-4AE1-AAF2-DEEE19D8B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32" y="956490"/>
            <a:ext cx="2144889" cy="3348409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1D3E5734-8A1F-477E-AC38-A8A0C198CE4F}"/>
              </a:ext>
            </a:extLst>
          </p:cNvPr>
          <p:cNvSpPr/>
          <p:nvPr/>
        </p:nvSpPr>
        <p:spPr>
          <a:xfrm>
            <a:off x="2752079" y="2265084"/>
            <a:ext cx="198463" cy="133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B5E0439F-CB84-49CE-B34D-874842C03ED7}"/>
              </a:ext>
            </a:extLst>
          </p:cNvPr>
          <p:cNvSpPr txBox="1"/>
          <p:nvPr/>
        </p:nvSpPr>
        <p:spPr>
          <a:xfrm>
            <a:off x="1243956" y="678902"/>
            <a:ext cx="1508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i="1" dirty="0">
                <a:solidFill>
                  <a:srgbClr val="675C53"/>
                </a:solidFill>
                <a:latin typeface="Trebuchet MS" panose="020B0603020202020204" pitchFamily="34" charset="0"/>
              </a:rPr>
              <a:t>Diesel S-10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A55CE469-CF27-44BE-8805-824F8D500754}"/>
              </a:ext>
            </a:extLst>
          </p:cNvPr>
          <p:cNvSpPr txBox="1"/>
          <p:nvPr/>
        </p:nvSpPr>
        <p:spPr>
          <a:xfrm>
            <a:off x="184542" y="4326370"/>
            <a:ext cx="8808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pt-BR" sz="1000" i="1" dirty="0">
                <a:solidFill>
                  <a:srgbClr val="675C53"/>
                </a:solidFill>
                <a:latin typeface="Trebuchet MS" panose="020B0603020202020204" pitchFamily="34" charset="0"/>
              </a:rPr>
              <a:t>Período da coleta de  Período da coleta de  03/10/2021 a 09/10/2021.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000" i="1" dirty="0">
                <a:solidFill>
                  <a:srgbClr val="675C53"/>
                </a:solidFill>
                <a:latin typeface="Trebuchet MS" panose="020B0603020202020204" pitchFamily="34" charset="0"/>
              </a:rPr>
              <a:t>Média das 27 unidades federativas.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000" i="1" dirty="0">
                <a:solidFill>
                  <a:srgbClr val="675C53"/>
                </a:solidFill>
                <a:latin typeface="Trebuchet MS" panose="020B0603020202020204" pitchFamily="34" charset="0"/>
              </a:rPr>
              <a:t>Tributos federais incidentes Diesel A: R$ 0,3515/l; Biodiesel: R$ 0,1480/l.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000" i="1" dirty="0">
                <a:solidFill>
                  <a:srgbClr val="675C53"/>
                </a:solidFill>
                <a:latin typeface="Trebuchet MS" panose="020B0603020202020204" pitchFamily="34" charset="0"/>
              </a:rPr>
              <a:t>Elaboração a partir de dados da ANP.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000" i="1" dirty="0">
                <a:solidFill>
                  <a:srgbClr val="675C53"/>
                </a:solidFill>
                <a:latin typeface="Trebuchet MS" panose="020B0603020202020204" pitchFamily="34" charset="0"/>
              </a:rPr>
              <a:t>Preço referente à 88% de diesel A, considerando a mistura obrigatória de 12% de biodiesel.</a:t>
            </a:r>
          </a:p>
          <a:p>
            <a:endParaRPr lang="pt-BR" sz="1000" i="1" dirty="0">
              <a:solidFill>
                <a:srgbClr val="675C53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xmlns="" id="{0ECD190B-A3A7-4D7F-B912-DE62635EBE7A}"/>
              </a:ext>
            </a:extLst>
          </p:cNvPr>
          <p:cNvGrpSpPr/>
          <p:nvPr/>
        </p:nvGrpSpPr>
        <p:grpSpPr>
          <a:xfrm>
            <a:off x="2629232" y="4105961"/>
            <a:ext cx="1856218" cy="261610"/>
            <a:chOff x="820206" y="5731569"/>
            <a:chExt cx="2474957" cy="348814"/>
          </a:xfrm>
        </p:grpSpPr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xmlns="" id="{ECF2419F-0CD5-4BC0-9D2A-27FD79CF6B5C}"/>
                </a:ext>
              </a:extLst>
            </p:cNvPr>
            <p:cNvSpPr txBox="1"/>
            <p:nvPr/>
          </p:nvSpPr>
          <p:spPr>
            <a:xfrm>
              <a:off x="1004991" y="5731569"/>
              <a:ext cx="2290172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>
                  <a:solidFill>
                    <a:srgbClr val="675C53"/>
                  </a:solidFill>
                  <a:latin typeface="Trebuchet MS" panose="020B0603020202020204" pitchFamily="34" charset="0"/>
                </a:rPr>
                <a:t>Distribuição e Revenda</a:t>
              </a:r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xmlns="" id="{36E01DCB-9395-483F-A19F-720CB45FA9B6}"/>
                </a:ext>
              </a:extLst>
            </p:cNvPr>
            <p:cNvSpPr/>
            <p:nvPr/>
          </p:nvSpPr>
          <p:spPr>
            <a:xfrm>
              <a:off x="820206" y="5809209"/>
              <a:ext cx="184247" cy="184247"/>
            </a:xfrm>
            <a:prstGeom prst="rect">
              <a:avLst/>
            </a:prstGeom>
            <a:solidFill>
              <a:srgbClr val="FDC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50" dirty="0">
                <a:solidFill>
                  <a:srgbClr val="675C53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xmlns="" id="{3E42FCD3-69CA-4F33-B6A7-DEBA15838593}"/>
              </a:ext>
            </a:extLst>
          </p:cNvPr>
          <p:cNvGrpSpPr/>
          <p:nvPr/>
        </p:nvGrpSpPr>
        <p:grpSpPr>
          <a:xfrm>
            <a:off x="4402113" y="4105961"/>
            <a:ext cx="2023409" cy="261610"/>
            <a:chOff x="3545605" y="5731569"/>
            <a:chExt cx="2697879" cy="348814"/>
          </a:xfrm>
        </p:grpSpPr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xmlns="" id="{00B86BD5-E4E3-406B-A56F-6F4859F53DDF}"/>
                </a:ext>
              </a:extLst>
            </p:cNvPr>
            <p:cNvSpPr txBox="1"/>
            <p:nvPr/>
          </p:nvSpPr>
          <p:spPr>
            <a:xfrm>
              <a:off x="3729310" y="5731569"/>
              <a:ext cx="2514174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defRPr sz="1400">
                  <a:latin typeface="Trebuchet MS" panose="020B0603020202020204" pitchFamily="34" charset="0"/>
                </a:defRPr>
              </a:lvl1pPr>
            </a:lstStyle>
            <a:p>
              <a:r>
                <a:rPr lang="pt-BR" sz="1050" dirty="0">
                  <a:solidFill>
                    <a:srgbClr val="675C53"/>
                  </a:solidFill>
                </a:rPr>
                <a:t>Biodiesel</a:t>
              </a:r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xmlns="" id="{7131A129-7F74-41DA-AF20-C38CF8BCB098}"/>
                </a:ext>
              </a:extLst>
            </p:cNvPr>
            <p:cNvSpPr/>
            <p:nvPr/>
          </p:nvSpPr>
          <p:spPr>
            <a:xfrm>
              <a:off x="3545605" y="5809209"/>
              <a:ext cx="184247" cy="184247"/>
            </a:xfrm>
            <a:prstGeom prst="rect">
              <a:avLst/>
            </a:prstGeom>
            <a:solidFill>
              <a:srgbClr val="006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50" dirty="0">
                <a:solidFill>
                  <a:srgbClr val="675C53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xmlns="" id="{0DEB3252-4B99-42E5-BBCD-766C84916D36}"/>
              </a:ext>
            </a:extLst>
          </p:cNvPr>
          <p:cNvGrpSpPr/>
          <p:nvPr/>
        </p:nvGrpSpPr>
        <p:grpSpPr>
          <a:xfrm>
            <a:off x="295611" y="4105961"/>
            <a:ext cx="1253962" cy="261610"/>
            <a:chOff x="5830637" y="5731569"/>
            <a:chExt cx="1671949" cy="348814"/>
          </a:xfrm>
        </p:grpSpPr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xmlns="" id="{CBAE9A87-C9E6-43C4-B8BD-8083B7F161B3}"/>
                </a:ext>
              </a:extLst>
            </p:cNvPr>
            <p:cNvSpPr txBox="1"/>
            <p:nvPr/>
          </p:nvSpPr>
          <p:spPr>
            <a:xfrm>
              <a:off x="6016112" y="5731569"/>
              <a:ext cx="1486474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defRPr sz="1400">
                  <a:latin typeface="Trebuchet MS" panose="020B0603020202020204" pitchFamily="34" charset="0"/>
                </a:defRPr>
              </a:lvl1pPr>
            </a:lstStyle>
            <a:p>
              <a:r>
                <a:rPr lang="pt-BR" sz="1050" dirty="0">
                  <a:solidFill>
                    <a:srgbClr val="675C53"/>
                  </a:solidFill>
                </a:rPr>
                <a:t>ICMS</a:t>
              </a: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xmlns="" id="{AC48BB04-FF47-4094-9BA5-17137959318D}"/>
                </a:ext>
              </a:extLst>
            </p:cNvPr>
            <p:cNvSpPr/>
            <p:nvPr/>
          </p:nvSpPr>
          <p:spPr>
            <a:xfrm>
              <a:off x="5830637" y="5809209"/>
              <a:ext cx="184248" cy="184248"/>
            </a:xfrm>
            <a:prstGeom prst="rect">
              <a:avLst/>
            </a:prstGeom>
            <a:solidFill>
              <a:srgbClr val="E17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50" dirty="0">
                <a:solidFill>
                  <a:srgbClr val="675C53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xmlns="" id="{7BBF5C58-9E01-4248-BAA2-41D02FB1F4A0}"/>
              </a:ext>
            </a:extLst>
          </p:cNvPr>
          <p:cNvGrpSpPr/>
          <p:nvPr/>
        </p:nvGrpSpPr>
        <p:grpSpPr>
          <a:xfrm>
            <a:off x="996343" y="4105961"/>
            <a:ext cx="1804922" cy="261610"/>
            <a:chOff x="7068075" y="5731569"/>
            <a:chExt cx="2406562" cy="348814"/>
          </a:xfrm>
        </p:grpSpPr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xmlns="" id="{D98B670E-8A90-4A8A-AAB0-9DF70866D739}"/>
                </a:ext>
              </a:extLst>
            </p:cNvPr>
            <p:cNvSpPr txBox="1"/>
            <p:nvPr/>
          </p:nvSpPr>
          <p:spPr>
            <a:xfrm>
              <a:off x="7231711" y="5731569"/>
              <a:ext cx="2242926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defRPr sz="1400">
                  <a:latin typeface="Trebuchet MS" panose="020B0603020202020204" pitchFamily="34" charset="0"/>
                </a:defRPr>
              </a:lvl1pPr>
            </a:lstStyle>
            <a:p>
              <a:r>
                <a:rPr lang="pt-BR" sz="1050" dirty="0">
                  <a:solidFill>
                    <a:srgbClr val="675C53"/>
                  </a:solidFill>
                </a:rPr>
                <a:t>CIDE e PIS e COFINS</a:t>
              </a:r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xmlns="" id="{71B6D6C5-B42B-4EE1-AB37-B0D4D8FDE515}"/>
                </a:ext>
              </a:extLst>
            </p:cNvPr>
            <p:cNvSpPr/>
            <p:nvPr/>
          </p:nvSpPr>
          <p:spPr>
            <a:xfrm>
              <a:off x="7068075" y="5809209"/>
              <a:ext cx="184248" cy="184248"/>
            </a:xfrm>
            <a:prstGeom prst="rect">
              <a:avLst/>
            </a:prstGeom>
            <a:solidFill>
              <a:srgbClr val="00B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50" dirty="0">
                <a:solidFill>
                  <a:srgbClr val="675C53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B2CFC925-4362-4E58-97AF-CBB2460A5F9F}"/>
              </a:ext>
            </a:extLst>
          </p:cNvPr>
          <p:cNvGrpSpPr/>
          <p:nvPr/>
        </p:nvGrpSpPr>
        <p:grpSpPr>
          <a:xfrm>
            <a:off x="5375016" y="4105961"/>
            <a:ext cx="1939298" cy="261610"/>
            <a:chOff x="9220785" y="5731569"/>
            <a:chExt cx="2585731" cy="348814"/>
          </a:xfrm>
        </p:grpSpPr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xmlns="" id="{E82345D2-F8B3-4710-B876-113EF3BEFFBF}"/>
                </a:ext>
              </a:extLst>
            </p:cNvPr>
            <p:cNvSpPr txBox="1"/>
            <p:nvPr/>
          </p:nvSpPr>
          <p:spPr>
            <a:xfrm>
              <a:off x="9405236" y="5731569"/>
              <a:ext cx="240128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defRPr sz="1400">
                  <a:latin typeface="Trebuchet MS" panose="020B0603020202020204" pitchFamily="34" charset="0"/>
                </a:defRPr>
              </a:lvl1pPr>
            </a:lstStyle>
            <a:p>
              <a:r>
                <a:rPr lang="pt-BR" sz="1050" dirty="0">
                  <a:solidFill>
                    <a:srgbClr val="675C53"/>
                  </a:solidFill>
                </a:rPr>
                <a:t>Realização Petrobras</a:t>
              </a: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xmlns="" id="{62DA1EE3-587D-4204-802D-3F6E32BFB554}"/>
                </a:ext>
              </a:extLst>
            </p:cNvPr>
            <p:cNvSpPr/>
            <p:nvPr/>
          </p:nvSpPr>
          <p:spPr>
            <a:xfrm>
              <a:off x="9220785" y="5809209"/>
              <a:ext cx="184248" cy="184248"/>
            </a:xfrm>
            <a:prstGeom prst="rect">
              <a:avLst/>
            </a:prstGeom>
            <a:solidFill>
              <a:srgbClr val="0085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50" b="1" dirty="0">
                <a:solidFill>
                  <a:srgbClr val="675C53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47" name="Grupo 56">
            <a:extLst>
              <a:ext uri="{FF2B5EF4-FFF2-40B4-BE49-F238E27FC236}">
                <a16:creationId xmlns:a16="http://schemas.microsoft.com/office/drawing/2014/main" xmlns="" id="{C597B19D-D561-4001-A0F4-C268C4B758EC}"/>
              </a:ext>
            </a:extLst>
          </p:cNvPr>
          <p:cNvGrpSpPr/>
          <p:nvPr/>
        </p:nvGrpSpPr>
        <p:grpSpPr>
          <a:xfrm>
            <a:off x="2107683" y="1069523"/>
            <a:ext cx="685800" cy="1003155"/>
            <a:chOff x="4659146" y="1068473"/>
            <a:chExt cx="789276" cy="969928"/>
          </a:xfrm>
        </p:grpSpPr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xmlns="" id="{EF4D850D-0673-45F8-81ED-5920441D855D}"/>
                </a:ext>
              </a:extLst>
            </p:cNvPr>
            <p:cNvSpPr/>
            <p:nvPr/>
          </p:nvSpPr>
          <p:spPr>
            <a:xfrm>
              <a:off x="4790693" y="1068474"/>
              <a:ext cx="657729" cy="9699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xmlns="" id="{ACFF3B41-52BD-4AC9-ACF9-26C7757A754D}"/>
                </a:ext>
              </a:extLst>
            </p:cNvPr>
            <p:cNvSpPr/>
            <p:nvPr/>
          </p:nvSpPr>
          <p:spPr>
            <a:xfrm>
              <a:off x="4659146" y="1068473"/>
              <a:ext cx="564290" cy="4019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E5EAAC6A-DF49-419F-92C1-B39AC183DD0E}"/>
              </a:ext>
            </a:extLst>
          </p:cNvPr>
          <p:cNvSpPr txBox="1"/>
          <p:nvPr/>
        </p:nvSpPr>
        <p:spPr>
          <a:xfrm>
            <a:off x="1755658" y="1683750"/>
            <a:ext cx="1185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4165"/>
                </a:solidFill>
                <a:latin typeface="Trebuchet MS" panose="020B0603020202020204" pitchFamily="34" charset="0"/>
              </a:rPr>
              <a:t>R$</a:t>
            </a:r>
            <a:r>
              <a:rPr lang="pt-BR" sz="1600" b="1" dirty="0">
                <a:solidFill>
                  <a:srgbClr val="004165"/>
                </a:solidFill>
                <a:latin typeface="Trebuchet MS" panose="020B0603020202020204" pitchFamily="34" charset="0"/>
              </a:rPr>
              <a:t>5,</a:t>
            </a:r>
            <a:r>
              <a:rPr lang="pt-BR" sz="1600" b="1" baseline="30000" dirty="0">
                <a:solidFill>
                  <a:srgbClr val="004165"/>
                </a:solidFill>
                <a:latin typeface="Trebuchet MS" panose="020B0603020202020204" pitchFamily="34" charset="0"/>
              </a:rPr>
              <a:t>02</a:t>
            </a:r>
            <a:r>
              <a:rPr lang="pt-BR" sz="1600" b="1" dirty="0">
                <a:solidFill>
                  <a:srgbClr val="004165"/>
                </a:solidFill>
                <a:latin typeface="Trebuchet MS" panose="020B0603020202020204" pitchFamily="34" charset="0"/>
              </a:rPr>
              <a:t>/l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xmlns="" id="{C631E798-B1B2-4DB7-B412-1558F6521110}"/>
              </a:ext>
            </a:extLst>
          </p:cNvPr>
          <p:cNvSpPr txBox="1"/>
          <p:nvPr/>
        </p:nvSpPr>
        <p:spPr>
          <a:xfrm>
            <a:off x="2748584" y="3270855"/>
            <a:ext cx="1185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4165"/>
                </a:solidFill>
                <a:latin typeface="Trebuchet MS" panose="020B0603020202020204" pitchFamily="34" charset="0"/>
              </a:rPr>
              <a:t>R$2</a:t>
            </a:r>
            <a:r>
              <a:rPr lang="pt-BR" sz="1400" b="1" dirty="0">
                <a:solidFill>
                  <a:srgbClr val="004165"/>
                </a:solidFill>
                <a:latin typeface="Trebuchet MS" panose="020B0603020202020204" pitchFamily="34" charset="0"/>
              </a:rPr>
              <a:t>,</a:t>
            </a:r>
            <a:r>
              <a:rPr lang="pt-BR" sz="1400" b="1" baseline="30000" dirty="0">
                <a:solidFill>
                  <a:srgbClr val="004165"/>
                </a:solidFill>
                <a:latin typeface="Trebuchet MS" panose="020B0603020202020204" pitchFamily="34" charset="0"/>
              </a:rPr>
              <a:t>71</a:t>
            </a:r>
            <a:r>
              <a:rPr lang="pt-BR" sz="1400" b="1" dirty="0">
                <a:solidFill>
                  <a:srgbClr val="004165"/>
                </a:solidFill>
                <a:latin typeface="Trebuchet MS" panose="020B0603020202020204" pitchFamily="34" charset="0"/>
              </a:rPr>
              <a:t>/l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xmlns="" id="{5DEA7D0D-0B4D-4D9C-924B-BEF141674044}"/>
              </a:ext>
            </a:extLst>
          </p:cNvPr>
          <p:cNvSpPr/>
          <p:nvPr/>
        </p:nvSpPr>
        <p:spPr>
          <a:xfrm>
            <a:off x="1687097" y="3270855"/>
            <a:ext cx="744386" cy="323016"/>
          </a:xfrm>
          <a:prstGeom prst="rect">
            <a:avLst/>
          </a:prstGeom>
          <a:solidFill>
            <a:srgbClr val="0085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Trebuchet MS" panose="020B0603020202020204" pitchFamily="34" charset="0"/>
              </a:rPr>
              <a:t>54,0%</a:t>
            </a: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xmlns="" id="{B1ED8BA9-F1AE-44A8-BAF5-56568C99AFFA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3741" t="35740" r="8907" b="49817"/>
          <a:stretch/>
        </p:blipFill>
        <p:spPr>
          <a:xfrm>
            <a:off x="1303006" y="2566993"/>
            <a:ext cx="1450800" cy="504000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xmlns="" id="{FABA1969-9032-4665-AC50-5C417331A71C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3741" t="50848" r="8907" b="37425"/>
          <a:stretch/>
        </p:blipFill>
        <p:spPr>
          <a:xfrm>
            <a:off x="1300395" y="2150828"/>
            <a:ext cx="1450800" cy="432000"/>
          </a:xfrm>
          <a:prstGeom prst="rect">
            <a:avLst/>
          </a:prstGeom>
        </p:spPr>
      </p:pic>
      <p:sp>
        <p:nvSpPr>
          <p:cNvPr id="68" name="Retângulo 67">
            <a:extLst>
              <a:ext uri="{FF2B5EF4-FFF2-40B4-BE49-F238E27FC236}">
                <a16:creationId xmlns:a16="http://schemas.microsoft.com/office/drawing/2014/main" xmlns="" id="{78E863D5-6A61-4B84-86DF-8B35F6E15E7C}"/>
              </a:ext>
            </a:extLst>
          </p:cNvPr>
          <p:cNvSpPr/>
          <p:nvPr/>
        </p:nvSpPr>
        <p:spPr>
          <a:xfrm>
            <a:off x="1734732" y="2613985"/>
            <a:ext cx="649117" cy="216957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10,9%</a:t>
            </a:r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xmlns="" id="{A14CC851-E1CE-44D3-B055-54722BD27764}"/>
              </a:ext>
            </a:extLst>
          </p:cNvPr>
          <p:cNvSpPr/>
          <p:nvPr/>
        </p:nvSpPr>
        <p:spPr>
          <a:xfrm>
            <a:off x="1753999" y="2875916"/>
            <a:ext cx="610582" cy="190395"/>
          </a:xfrm>
          <a:prstGeom prst="rect">
            <a:avLst/>
          </a:prstGeom>
          <a:solidFill>
            <a:srgbClr val="006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Trebuchet MS" panose="020B0603020202020204" pitchFamily="34" charset="0"/>
              </a:rPr>
              <a:t>13,2%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xmlns="" id="{14507C20-1981-4B5A-91AF-0B134EC4C5C2}"/>
              </a:ext>
            </a:extLst>
          </p:cNvPr>
          <p:cNvSpPr txBox="1"/>
          <p:nvPr/>
        </p:nvSpPr>
        <p:spPr>
          <a:xfrm>
            <a:off x="2748584" y="2809412"/>
            <a:ext cx="1185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4165"/>
                </a:solidFill>
                <a:latin typeface="Trebuchet MS" panose="020B0603020202020204" pitchFamily="34" charset="0"/>
              </a:rPr>
              <a:t>R$</a:t>
            </a:r>
            <a:r>
              <a:rPr lang="pt-BR" sz="1400" b="1" dirty="0">
                <a:solidFill>
                  <a:srgbClr val="004165"/>
                </a:solidFill>
                <a:latin typeface="Trebuchet MS" panose="020B0603020202020204" pitchFamily="34" charset="0"/>
              </a:rPr>
              <a:t>0,</a:t>
            </a:r>
            <a:r>
              <a:rPr lang="pt-BR" sz="1400" b="1" baseline="30000" dirty="0">
                <a:solidFill>
                  <a:srgbClr val="004165"/>
                </a:solidFill>
                <a:latin typeface="Trebuchet MS" panose="020B0603020202020204" pitchFamily="34" charset="0"/>
              </a:rPr>
              <a:t>66</a:t>
            </a:r>
            <a:r>
              <a:rPr lang="pt-BR" sz="1400" b="1" dirty="0">
                <a:solidFill>
                  <a:srgbClr val="004165"/>
                </a:solidFill>
                <a:latin typeface="Trebuchet MS" panose="020B0603020202020204" pitchFamily="34" charset="0"/>
              </a:rPr>
              <a:t>/l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xmlns="" id="{14507C20-1981-4B5A-91AF-0B134EC4C5C2}"/>
              </a:ext>
            </a:extLst>
          </p:cNvPr>
          <p:cNvSpPr txBox="1"/>
          <p:nvPr/>
        </p:nvSpPr>
        <p:spPr>
          <a:xfrm>
            <a:off x="2748584" y="2561265"/>
            <a:ext cx="1185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4165"/>
                </a:solidFill>
                <a:latin typeface="Trebuchet MS" panose="020B0603020202020204" pitchFamily="34" charset="0"/>
              </a:rPr>
              <a:t>R$</a:t>
            </a:r>
            <a:r>
              <a:rPr lang="pt-BR" sz="1400" b="1" dirty="0">
                <a:solidFill>
                  <a:srgbClr val="004165"/>
                </a:solidFill>
                <a:latin typeface="Trebuchet MS" panose="020B0603020202020204" pitchFamily="34" charset="0"/>
              </a:rPr>
              <a:t>0,</a:t>
            </a:r>
            <a:r>
              <a:rPr lang="pt-BR" sz="1400" b="1" baseline="30000" dirty="0">
                <a:solidFill>
                  <a:srgbClr val="004165"/>
                </a:solidFill>
                <a:latin typeface="Trebuchet MS" panose="020B0603020202020204" pitchFamily="34" charset="0"/>
              </a:rPr>
              <a:t>54</a:t>
            </a:r>
            <a:r>
              <a:rPr lang="pt-BR" sz="1400" b="1" dirty="0">
                <a:solidFill>
                  <a:srgbClr val="004165"/>
                </a:solidFill>
                <a:latin typeface="Trebuchet MS" panose="020B0603020202020204" pitchFamily="34" charset="0"/>
              </a:rPr>
              <a:t>/l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xmlns="" id="{591B210C-DA47-48E9-B0B4-CE775BA31098}"/>
              </a:ext>
            </a:extLst>
          </p:cNvPr>
          <p:cNvSpPr/>
          <p:nvPr/>
        </p:nvSpPr>
        <p:spPr>
          <a:xfrm>
            <a:off x="1754000" y="2167810"/>
            <a:ext cx="610581" cy="231640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Trebuchet MS" panose="020B0603020202020204" pitchFamily="34" charset="0"/>
              </a:rPr>
              <a:t>15,4</a:t>
            </a:r>
            <a:r>
              <a:rPr lang="pt-BR" sz="1200" dirty="0">
                <a:latin typeface="Trebuchet MS" panose="020B0603020202020204" pitchFamily="34" charset="0"/>
              </a:rPr>
              <a:t>%</a:t>
            </a: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xmlns="" id="{728BDCA0-471F-4538-9847-8A4F8E13BF63}"/>
              </a:ext>
            </a:extLst>
          </p:cNvPr>
          <p:cNvSpPr/>
          <p:nvPr/>
        </p:nvSpPr>
        <p:spPr>
          <a:xfrm>
            <a:off x="1778929" y="2411048"/>
            <a:ext cx="560722" cy="159914"/>
          </a:xfrm>
          <a:prstGeom prst="rect">
            <a:avLst/>
          </a:prstGeom>
          <a:solidFill>
            <a:srgbClr val="00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Trebuchet MS" panose="020B0603020202020204" pitchFamily="34" charset="0"/>
              </a:rPr>
              <a:t>6,5%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xmlns="" id="{14507C20-1981-4B5A-91AF-0B134EC4C5C2}"/>
              </a:ext>
            </a:extLst>
          </p:cNvPr>
          <p:cNvSpPr txBox="1"/>
          <p:nvPr/>
        </p:nvSpPr>
        <p:spPr>
          <a:xfrm>
            <a:off x="2748584" y="2337732"/>
            <a:ext cx="1185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4165"/>
                </a:solidFill>
                <a:latin typeface="Trebuchet MS" panose="020B0603020202020204" pitchFamily="34" charset="0"/>
              </a:rPr>
              <a:t>R$</a:t>
            </a:r>
            <a:r>
              <a:rPr lang="pt-BR" sz="1400" b="1" dirty="0">
                <a:solidFill>
                  <a:srgbClr val="004165"/>
                </a:solidFill>
                <a:latin typeface="Trebuchet MS" panose="020B0603020202020204" pitchFamily="34" charset="0"/>
              </a:rPr>
              <a:t>0,</a:t>
            </a:r>
            <a:r>
              <a:rPr lang="pt-BR" sz="1400" b="1" baseline="30000" dirty="0">
                <a:solidFill>
                  <a:srgbClr val="004165"/>
                </a:solidFill>
                <a:latin typeface="Trebuchet MS" panose="020B0603020202020204" pitchFamily="34" charset="0"/>
              </a:rPr>
              <a:t>33</a:t>
            </a:r>
            <a:r>
              <a:rPr lang="pt-BR" sz="1400" b="1" dirty="0">
                <a:solidFill>
                  <a:srgbClr val="004165"/>
                </a:solidFill>
                <a:latin typeface="Trebuchet MS" panose="020B0603020202020204" pitchFamily="34" charset="0"/>
              </a:rPr>
              <a:t>/l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xmlns="" id="{14507C20-1981-4B5A-91AF-0B134EC4C5C2}"/>
              </a:ext>
            </a:extLst>
          </p:cNvPr>
          <p:cNvSpPr txBox="1"/>
          <p:nvPr/>
        </p:nvSpPr>
        <p:spPr>
          <a:xfrm>
            <a:off x="2748584" y="2133173"/>
            <a:ext cx="1185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4165"/>
                </a:solidFill>
                <a:latin typeface="Trebuchet MS" panose="020B0603020202020204" pitchFamily="34" charset="0"/>
              </a:rPr>
              <a:t>R$</a:t>
            </a:r>
            <a:r>
              <a:rPr lang="pt-BR" sz="1400" b="1" dirty="0">
                <a:solidFill>
                  <a:srgbClr val="004165"/>
                </a:solidFill>
                <a:latin typeface="Trebuchet MS" panose="020B0603020202020204" pitchFamily="34" charset="0"/>
              </a:rPr>
              <a:t>0,</a:t>
            </a:r>
            <a:r>
              <a:rPr lang="pt-BR" sz="1400" b="1" baseline="30000" dirty="0">
                <a:solidFill>
                  <a:srgbClr val="004165"/>
                </a:solidFill>
                <a:latin typeface="Trebuchet MS" panose="020B0603020202020204" pitchFamily="34" charset="0"/>
              </a:rPr>
              <a:t>77</a:t>
            </a:r>
            <a:r>
              <a:rPr lang="pt-BR" sz="1400" b="1" dirty="0">
                <a:solidFill>
                  <a:srgbClr val="004165"/>
                </a:solidFill>
                <a:latin typeface="Trebuchet MS" panose="020B0603020202020204" pitchFamily="34" charset="0"/>
              </a:rPr>
              <a:t>/l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B71D2855-6C8A-4836-819D-9BE91B2267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01778" y="736843"/>
          <a:ext cx="3589193" cy="3348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Worksheet" r:id="rId5" imgW="4543376" imgH="4238588" progId="Excel.Sheet.12">
                  <p:embed/>
                </p:oleObj>
              </mc:Choice>
              <mc:Fallback>
                <p:oleObj name="Worksheet" r:id="rId5" imgW="4543376" imgH="4238588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xmlns="" id="{B71D2855-6C8A-4836-819D-9BE91B2267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01778" y="736843"/>
                        <a:ext cx="3589193" cy="3348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55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" descr="Navio no mar&#10;&#10;Descrição gerada automaticamente">
            <a:extLst>
              <a:ext uri="{FF2B5EF4-FFF2-40B4-BE49-F238E27FC236}">
                <a16:creationId xmlns:a16="http://schemas.microsoft.com/office/drawing/2014/main" xmlns="" id="{D1EEABE9-2761-4271-A037-7758F5760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9" t="-14" r="20229" b="1"/>
          <a:stretch/>
        </p:blipFill>
        <p:spPr bwMode="auto">
          <a:xfrm>
            <a:off x="127618" y="1382173"/>
            <a:ext cx="1338717" cy="1291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umento preço do gás de cozinha política Petrobrás privatização Liquigás">
            <a:extLst>
              <a:ext uri="{FF2B5EF4-FFF2-40B4-BE49-F238E27FC236}">
                <a16:creationId xmlns:a16="http://schemas.microsoft.com/office/drawing/2014/main" xmlns="" id="{813C1DE8-D30E-434E-A4EB-BE97F9FBE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" r="6899"/>
          <a:stretch/>
        </p:blipFill>
        <p:spPr bwMode="auto">
          <a:xfrm>
            <a:off x="5291229" y="3218889"/>
            <a:ext cx="1661968" cy="104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Retângulo 158">
            <a:extLst>
              <a:ext uri="{FF2B5EF4-FFF2-40B4-BE49-F238E27FC236}">
                <a16:creationId xmlns:a16="http://schemas.microsoft.com/office/drawing/2014/main" xmlns="" id="{9021073D-D147-4F26-AFB4-F7ADE61CECE4}"/>
              </a:ext>
            </a:extLst>
          </p:cNvPr>
          <p:cNvSpPr/>
          <p:nvPr/>
        </p:nvSpPr>
        <p:spPr bwMode="auto">
          <a:xfrm>
            <a:off x="3469102" y="1538509"/>
            <a:ext cx="902678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BR" sz="1100" b="1" dirty="0">
                <a:solidFill>
                  <a:srgbClr val="FFFF00"/>
                </a:solidFill>
              </a:rPr>
              <a:t>Gás Liquefeito de Petróleo (GLP)</a:t>
            </a:r>
          </a:p>
        </p:txBody>
      </p:sp>
      <p:pic>
        <p:nvPicPr>
          <p:cNvPr id="160" name="Picture 10" descr="Replan » Método Engenharia">
            <a:extLst>
              <a:ext uri="{FF2B5EF4-FFF2-40B4-BE49-F238E27FC236}">
                <a16:creationId xmlns:a16="http://schemas.microsoft.com/office/drawing/2014/main" xmlns="" id="{552FABE6-BFA9-47BC-99BF-51AE1EB20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58" y="1382173"/>
            <a:ext cx="1446361" cy="101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CaixaDeTexto 160">
            <a:extLst>
              <a:ext uri="{FF2B5EF4-FFF2-40B4-BE49-F238E27FC236}">
                <a16:creationId xmlns:a16="http://schemas.microsoft.com/office/drawing/2014/main" xmlns="" id="{BDC5850D-B697-4D2E-98C6-2EBF46274679}"/>
              </a:ext>
            </a:extLst>
          </p:cNvPr>
          <p:cNvSpPr txBox="1"/>
          <p:nvPr/>
        </p:nvSpPr>
        <p:spPr>
          <a:xfrm>
            <a:off x="1771558" y="856842"/>
            <a:ext cx="1446773" cy="507831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b">
            <a:spAutoFit/>
          </a:bodyPr>
          <a:lstStyle>
            <a:defPPr>
              <a:defRPr lang="pt-BR"/>
            </a:defPPr>
            <a:lvl1pPr algn="ctr">
              <a:defRPr sz="1400" u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sz="1350" dirty="0">
                <a:solidFill>
                  <a:srgbClr val="FFFF00"/>
                </a:solidFill>
              </a:rPr>
              <a:t>REFINARIA</a:t>
            </a:r>
          </a:p>
          <a:p>
            <a:endParaRPr lang="pt-BR" sz="1350" dirty="0">
              <a:solidFill>
                <a:srgbClr val="FFFF00"/>
              </a:solidFill>
            </a:endParaRPr>
          </a:p>
        </p:txBody>
      </p:sp>
      <p:sp>
        <p:nvSpPr>
          <p:cNvPr id="162" name="Seta: Divisa 161">
            <a:extLst>
              <a:ext uri="{FF2B5EF4-FFF2-40B4-BE49-F238E27FC236}">
                <a16:creationId xmlns:a16="http://schemas.microsoft.com/office/drawing/2014/main" xmlns="" id="{C3E5280C-6C8C-4A04-BB72-29716646A135}"/>
              </a:ext>
            </a:extLst>
          </p:cNvPr>
          <p:cNvSpPr/>
          <p:nvPr/>
        </p:nvSpPr>
        <p:spPr bwMode="auto">
          <a:xfrm rot="10800000" flipH="1">
            <a:off x="3293757" y="1809193"/>
            <a:ext cx="93090" cy="234821"/>
          </a:xfrm>
          <a:prstGeom prst="chevron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pt-BR" sz="1013"/>
          </a:p>
        </p:txBody>
      </p:sp>
      <p:sp>
        <p:nvSpPr>
          <p:cNvPr id="164" name="Seta: Divisa 163">
            <a:extLst>
              <a:ext uri="{FF2B5EF4-FFF2-40B4-BE49-F238E27FC236}">
                <a16:creationId xmlns:a16="http://schemas.microsoft.com/office/drawing/2014/main" xmlns="" id="{867B1E1A-C6B6-4E0B-A1FC-F387340DFCD4}"/>
              </a:ext>
            </a:extLst>
          </p:cNvPr>
          <p:cNvSpPr/>
          <p:nvPr/>
        </p:nvSpPr>
        <p:spPr bwMode="auto">
          <a:xfrm rot="10800000" flipH="1">
            <a:off x="5123367" y="1809193"/>
            <a:ext cx="93090" cy="234821"/>
          </a:xfrm>
          <a:prstGeom prst="chevron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pt-BR" sz="1013"/>
          </a:p>
        </p:txBody>
      </p:sp>
      <p:sp>
        <p:nvSpPr>
          <p:cNvPr id="165" name="Gráfico 26">
            <a:extLst>
              <a:ext uri="{FF2B5EF4-FFF2-40B4-BE49-F238E27FC236}">
                <a16:creationId xmlns:a16="http://schemas.microsoft.com/office/drawing/2014/main" xmlns="" id="{7166CCF3-D902-46C7-A067-CD3FE27EDCF0}"/>
              </a:ext>
            </a:extLst>
          </p:cNvPr>
          <p:cNvSpPr/>
          <p:nvPr/>
        </p:nvSpPr>
        <p:spPr>
          <a:xfrm>
            <a:off x="4624626" y="1801879"/>
            <a:ext cx="399305" cy="187544"/>
          </a:xfrm>
          <a:custGeom>
            <a:avLst/>
            <a:gdLst>
              <a:gd name="connsiteX0" fmla="*/ 661988 w 675322"/>
              <a:gd name="connsiteY0" fmla="*/ 112395 h 317182"/>
              <a:gd name="connsiteX1" fmla="*/ 633413 w 675322"/>
              <a:gd name="connsiteY1" fmla="*/ 112395 h 317182"/>
              <a:gd name="connsiteX2" fmla="*/ 620078 w 675322"/>
              <a:gd name="connsiteY2" fmla="*/ 125730 h 317182"/>
              <a:gd name="connsiteX3" fmla="*/ 620078 w 675322"/>
              <a:gd name="connsiteY3" fmla="*/ 137160 h 317182"/>
              <a:gd name="connsiteX4" fmla="*/ 606743 w 675322"/>
              <a:gd name="connsiteY4" fmla="*/ 150495 h 317182"/>
              <a:gd name="connsiteX5" fmla="*/ 441960 w 675322"/>
              <a:gd name="connsiteY5" fmla="*/ 150495 h 317182"/>
              <a:gd name="connsiteX6" fmla="*/ 435293 w 675322"/>
              <a:gd name="connsiteY6" fmla="*/ 143828 h 317182"/>
              <a:gd name="connsiteX7" fmla="*/ 435293 w 675322"/>
              <a:gd name="connsiteY7" fmla="*/ 99060 h 317182"/>
              <a:gd name="connsiteX8" fmla="*/ 414338 w 675322"/>
              <a:gd name="connsiteY8" fmla="*/ 78105 h 317182"/>
              <a:gd name="connsiteX9" fmla="*/ 356235 w 675322"/>
              <a:gd name="connsiteY9" fmla="*/ 78105 h 317182"/>
              <a:gd name="connsiteX10" fmla="*/ 352425 w 675322"/>
              <a:gd name="connsiteY10" fmla="*/ 74295 h 317182"/>
              <a:gd name="connsiteX11" fmla="*/ 352425 w 675322"/>
              <a:gd name="connsiteY11" fmla="*/ 41910 h 317182"/>
              <a:gd name="connsiteX12" fmla="*/ 354330 w 675322"/>
              <a:gd name="connsiteY12" fmla="*/ 40005 h 317182"/>
              <a:gd name="connsiteX13" fmla="*/ 391478 w 675322"/>
              <a:gd name="connsiteY13" fmla="*/ 40005 h 317182"/>
              <a:gd name="connsiteX14" fmla="*/ 406718 w 675322"/>
              <a:gd name="connsiteY14" fmla="*/ 28575 h 317182"/>
              <a:gd name="connsiteX15" fmla="*/ 392430 w 675322"/>
              <a:gd name="connsiteY15" fmla="*/ 10478 h 317182"/>
              <a:gd name="connsiteX16" fmla="*/ 353378 w 675322"/>
              <a:gd name="connsiteY16" fmla="*/ 10478 h 317182"/>
              <a:gd name="connsiteX17" fmla="*/ 351473 w 675322"/>
              <a:gd name="connsiteY17" fmla="*/ 9525 h 317182"/>
              <a:gd name="connsiteX18" fmla="*/ 338138 w 675322"/>
              <a:gd name="connsiteY18" fmla="*/ 0 h 317182"/>
              <a:gd name="connsiteX19" fmla="*/ 324803 w 675322"/>
              <a:gd name="connsiteY19" fmla="*/ 9525 h 317182"/>
              <a:gd name="connsiteX20" fmla="*/ 322898 w 675322"/>
              <a:gd name="connsiteY20" fmla="*/ 10478 h 317182"/>
              <a:gd name="connsiteX21" fmla="*/ 284798 w 675322"/>
              <a:gd name="connsiteY21" fmla="*/ 10478 h 317182"/>
              <a:gd name="connsiteX22" fmla="*/ 269558 w 675322"/>
              <a:gd name="connsiteY22" fmla="*/ 21908 h 317182"/>
              <a:gd name="connsiteX23" fmla="*/ 283845 w 675322"/>
              <a:gd name="connsiteY23" fmla="*/ 40005 h 317182"/>
              <a:gd name="connsiteX24" fmla="*/ 321945 w 675322"/>
              <a:gd name="connsiteY24" fmla="*/ 40005 h 317182"/>
              <a:gd name="connsiteX25" fmla="*/ 323850 w 675322"/>
              <a:gd name="connsiteY25" fmla="*/ 41910 h 317182"/>
              <a:gd name="connsiteX26" fmla="*/ 323850 w 675322"/>
              <a:gd name="connsiteY26" fmla="*/ 74295 h 317182"/>
              <a:gd name="connsiteX27" fmla="*/ 320040 w 675322"/>
              <a:gd name="connsiteY27" fmla="*/ 78105 h 317182"/>
              <a:gd name="connsiteX28" fmla="*/ 261938 w 675322"/>
              <a:gd name="connsiteY28" fmla="*/ 78105 h 317182"/>
              <a:gd name="connsiteX29" fmla="*/ 240983 w 675322"/>
              <a:gd name="connsiteY29" fmla="*/ 99060 h 317182"/>
              <a:gd name="connsiteX30" fmla="*/ 240983 w 675322"/>
              <a:gd name="connsiteY30" fmla="*/ 143828 h 317182"/>
              <a:gd name="connsiteX31" fmla="*/ 234315 w 675322"/>
              <a:gd name="connsiteY31" fmla="*/ 150495 h 317182"/>
              <a:gd name="connsiteX32" fmla="*/ 68580 w 675322"/>
              <a:gd name="connsiteY32" fmla="*/ 150495 h 317182"/>
              <a:gd name="connsiteX33" fmla="*/ 55245 w 675322"/>
              <a:gd name="connsiteY33" fmla="*/ 137160 h 317182"/>
              <a:gd name="connsiteX34" fmla="*/ 55245 w 675322"/>
              <a:gd name="connsiteY34" fmla="*/ 125730 h 317182"/>
              <a:gd name="connsiteX35" fmla="*/ 41910 w 675322"/>
              <a:gd name="connsiteY35" fmla="*/ 112395 h 317182"/>
              <a:gd name="connsiteX36" fmla="*/ 13335 w 675322"/>
              <a:gd name="connsiteY36" fmla="*/ 112395 h 317182"/>
              <a:gd name="connsiteX37" fmla="*/ 0 w 675322"/>
              <a:gd name="connsiteY37" fmla="*/ 125730 h 317182"/>
              <a:gd name="connsiteX38" fmla="*/ 0 w 675322"/>
              <a:gd name="connsiteY38" fmla="*/ 303848 h 317182"/>
              <a:gd name="connsiteX39" fmla="*/ 13335 w 675322"/>
              <a:gd name="connsiteY39" fmla="*/ 317183 h 317182"/>
              <a:gd name="connsiteX40" fmla="*/ 41910 w 675322"/>
              <a:gd name="connsiteY40" fmla="*/ 317183 h 317182"/>
              <a:gd name="connsiteX41" fmla="*/ 55245 w 675322"/>
              <a:gd name="connsiteY41" fmla="*/ 303848 h 317182"/>
              <a:gd name="connsiteX42" fmla="*/ 55245 w 675322"/>
              <a:gd name="connsiteY42" fmla="*/ 292418 h 317182"/>
              <a:gd name="connsiteX43" fmla="*/ 68580 w 675322"/>
              <a:gd name="connsiteY43" fmla="*/ 279083 h 317182"/>
              <a:gd name="connsiteX44" fmla="*/ 606743 w 675322"/>
              <a:gd name="connsiteY44" fmla="*/ 279083 h 317182"/>
              <a:gd name="connsiteX45" fmla="*/ 620078 w 675322"/>
              <a:gd name="connsiteY45" fmla="*/ 292418 h 317182"/>
              <a:gd name="connsiteX46" fmla="*/ 620078 w 675322"/>
              <a:gd name="connsiteY46" fmla="*/ 303848 h 317182"/>
              <a:gd name="connsiteX47" fmla="*/ 633413 w 675322"/>
              <a:gd name="connsiteY47" fmla="*/ 317183 h 317182"/>
              <a:gd name="connsiteX48" fmla="*/ 661988 w 675322"/>
              <a:gd name="connsiteY48" fmla="*/ 317183 h 317182"/>
              <a:gd name="connsiteX49" fmla="*/ 675323 w 675322"/>
              <a:gd name="connsiteY49" fmla="*/ 303848 h 317182"/>
              <a:gd name="connsiteX50" fmla="*/ 675323 w 675322"/>
              <a:gd name="connsiteY50" fmla="*/ 125730 h 317182"/>
              <a:gd name="connsiteX51" fmla="*/ 661988 w 675322"/>
              <a:gd name="connsiteY51" fmla="*/ 112395 h 3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75322" h="317182">
                <a:moveTo>
                  <a:pt x="661988" y="112395"/>
                </a:moveTo>
                <a:lnTo>
                  <a:pt x="633413" y="112395"/>
                </a:lnTo>
                <a:cubicBezTo>
                  <a:pt x="625793" y="112395"/>
                  <a:pt x="620078" y="118110"/>
                  <a:pt x="620078" y="125730"/>
                </a:cubicBezTo>
                <a:lnTo>
                  <a:pt x="620078" y="137160"/>
                </a:lnTo>
                <a:cubicBezTo>
                  <a:pt x="620078" y="144780"/>
                  <a:pt x="614363" y="150495"/>
                  <a:pt x="606743" y="150495"/>
                </a:cubicBezTo>
                <a:lnTo>
                  <a:pt x="441960" y="150495"/>
                </a:lnTo>
                <a:cubicBezTo>
                  <a:pt x="438150" y="150495"/>
                  <a:pt x="435293" y="147638"/>
                  <a:pt x="435293" y="143828"/>
                </a:cubicBezTo>
                <a:lnTo>
                  <a:pt x="435293" y="99060"/>
                </a:lnTo>
                <a:cubicBezTo>
                  <a:pt x="435293" y="87630"/>
                  <a:pt x="425768" y="78105"/>
                  <a:pt x="414338" y="78105"/>
                </a:cubicBezTo>
                <a:lnTo>
                  <a:pt x="356235" y="78105"/>
                </a:lnTo>
                <a:cubicBezTo>
                  <a:pt x="354330" y="78105"/>
                  <a:pt x="352425" y="76200"/>
                  <a:pt x="352425" y="74295"/>
                </a:cubicBezTo>
                <a:lnTo>
                  <a:pt x="352425" y="41910"/>
                </a:lnTo>
                <a:cubicBezTo>
                  <a:pt x="352425" y="40958"/>
                  <a:pt x="353378" y="40005"/>
                  <a:pt x="354330" y="40005"/>
                </a:cubicBezTo>
                <a:lnTo>
                  <a:pt x="391478" y="40005"/>
                </a:lnTo>
                <a:cubicBezTo>
                  <a:pt x="398145" y="40005"/>
                  <a:pt x="404813" y="35243"/>
                  <a:pt x="406718" y="28575"/>
                </a:cubicBezTo>
                <a:cubicBezTo>
                  <a:pt x="408623" y="19050"/>
                  <a:pt x="401955" y="10478"/>
                  <a:pt x="392430" y="10478"/>
                </a:cubicBezTo>
                <a:lnTo>
                  <a:pt x="353378" y="10478"/>
                </a:lnTo>
                <a:cubicBezTo>
                  <a:pt x="352425" y="10478"/>
                  <a:pt x="352425" y="9525"/>
                  <a:pt x="351473" y="9525"/>
                </a:cubicBezTo>
                <a:cubicBezTo>
                  <a:pt x="349568" y="3810"/>
                  <a:pt x="343853" y="0"/>
                  <a:pt x="338138" y="0"/>
                </a:cubicBezTo>
                <a:cubicBezTo>
                  <a:pt x="332423" y="0"/>
                  <a:pt x="326708" y="3810"/>
                  <a:pt x="324803" y="9525"/>
                </a:cubicBezTo>
                <a:cubicBezTo>
                  <a:pt x="323850" y="9525"/>
                  <a:pt x="323850" y="10478"/>
                  <a:pt x="322898" y="10478"/>
                </a:cubicBezTo>
                <a:lnTo>
                  <a:pt x="284798" y="10478"/>
                </a:lnTo>
                <a:cubicBezTo>
                  <a:pt x="278130" y="10478"/>
                  <a:pt x="271463" y="15240"/>
                  <a:pt x="269558" y="21908"/>
                </a:cubicBezTo>
                <a:cubicBezTo>
                  <a:pt x="267653" y="31433"/>
                  <a:pt x="274320" y="40005"/>
                  <a:pt x="283845" y="40005"/>
                </a:cubicBezTo>
                <a:lnTo>
                  <a:pt x="321945" y="40005"/>
                </a:lnTo>
                <a:cubicBezTo>
                  <a:pt x="322898" y="40005"/>
                  <a:pt x="323850" y="40958"/>
                  <a:pt x="323850" y="41910"/>
                </a:cubicBezTo>
                <a:lnTo>
                  <a:pt x="323850" y="74295"/>
                </a:lnTo>
                <a:cubicBezTo>
                  <a:pt x="323850" y="76200"/>
                  <a:pt x="321945" y="78105"/>
                  <a:pt x="320040" y="78105"/>
                </a:cubicBezTo>
                <a:lnTo>
                  <a:pt x="261938" y="78105"/>
                </a:lnTo>
                <a:cubicBezTo>
                  <a:pt x="250508" y="78105"/>
                  <a:pt x="240983" y="87630"/>
                  <a:pt x="240983" y="99060"/>
                </a:cubicBezTo>
                <a:lnTo>
                  <a:pt x="240983" y="143828"/>
                </a:lnTo>
                <a:cubicBezTo>
                  <a:pt x="240983" y="147638"/>
                  <a:pt x="238125" y="150495"/>
                  <a:pt x="234315" y="150495"/>
                </a:cubicBezTo>
                <a:lnTo>
                  <a:pt x="68580" y="150495"/>
                </a:lnTo>
                <a:cubicBezTo>
                  <a:pt x="60960" y="150495"/>
                  <a:pt x="55245" y="144780"/>
                  <a:pt x="55245" y="137160"/>
                </a:cubicBezTo>
                <a:lnTo>
                  <a:pt x="55245" y="125730"/>
                </a:lnTo>
                <a:cubicBezTo>
                  <a:pt x="55245" y="118110"/>
                  <a:pt x="49530" y="112395"/>
                  <a:pt x="41910" y="112395"/>
                </a:cubicBezTo>
                <a:lnTo>
                  <a:pt x="13335" y="112395"/>
                </a:lnTo>
                <a:cubicBezTo>
                  <a:pt x="5715" y="112395"/>
                  <a:pt x="0" y="118110"/>
                  <a:pt x="0" y="125730"/>
                </a:cubicBezTo>
                <a:lnTo>
                  <a:pt x="0" y="303848"/>
                </a:lnTo>
                <a:cubicBezTo>
                  <a:pt x="0" y="311468"/>
                  <a:pt x="5715" y="317183"/>
                  <a:pt x="13335" y="317183"/>
                </a:cubicBezTo>
                <a:lnTo>
                  <a:pt x="41910" y="317183"/>
                </a:lnTo>
                <a:cubicBezTo>
                  <a:pt x="49530" y="317183"/>
                  <a:pt x="55245" y="311468"/>
                  <a:pt x="55245" y="303848"/>
                </a:cubicBezTo>
                <a:lnTo>
                  <a:pt x="55245" y="292418"/>
                </a:lnTo>
                <a:cubicBezTo>
                  <a:pt x="55245" y="284798"/>
                  <a:pt x="60960" y="279083"/>
                  <a:pt x="68580" y="279083"/>
                </a:cubicBezTo>
                <a:lnTo>
                  <a:pt x="606743" y="279083"/>
                </a:lnTo>
                <a:cubicBezTo>
                  <a:pt x="614363" y="279083"/>
                  <a:pt x="620078" y="284798"/>
                  <a:pt x="620078" y="292418"/>
                </a:cubicBezTo>
                <a:lnTo>
                  <a:pt x="620078" y="303848"/>
                </a:lnTo>
                <a:cubicBezTo>
                  <a:pt x="620078" y="311468"/>
                  <a:pt x="625793" y="317183"/>
                  <a:pt x="633413" y="317183"/>
                </a:cubicBezTo>
                <a:lnTo>
                  <a:pt x="661988" y="317183"/>
                </a:lnTo>
                <a:cubicBezTo>
                  <a:pt x="669608" y="317183"/>
                  <a:pt x="675323" y="311468"/>
                  <a:pt x="675323" y="303848"/>
                </a:cubicBezTo>
                <a:lnTo>
                  <a:pt x="675323" y="125730"/>
                </a:lnTo>
                <a:cubicBezTo>
                  <a:pt x="675323" y="118110"/>
                  <a:pt x="669608" y="112395"/>
                  <a:pt x="661988" y="112395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 sz="1013"/>
          </a:p>
        </p:txBody>
      </p:sp>
      <p:sp>
        <p:nvSpPr>
          <p:cNvPr id="166" name="CaixaDeTexto 165">
            <a:extLst>
              <a:ext uri="{FF2B5EF4-FFF2-40B4-BE49-F238E27FC236}">
                <a16:creationId xmlns:a16="http://schemas.microsoft.com/office/drawing/2014/main" xmlns="" id="{7B8BA5A6-5983-40F0-807E-DAFAC9F9AD95}"/>
              </a:ext>
            </a:extLst>
          </p:cNvPr>
          <p:cNvSpPr txBox="1"/>
          <p:nvPr/>
        </p:nvSpPr>
        <p:spPr>
          <a:xfrm>
            <a:off x="5291230" y="856842"/>
            <a:ext cx="1661968" cy="505681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b">
            <a:spAutoFit/>
          </a:bodyPr>
          <a:lstStyle>
            <a:defPPr>
              <a:defRPr lang="pt-BR"/>
            </a:defPPr>
            <a:lvl1pPr algn="ctr">
              <a:defRPr sz="1400" u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sz="1350" dirty="0">
                <a:solidFill>
                  <a:srgbClr val="FFFF00"/>
                </a:solidFill>
              </a:rPr>
              <a:t>TERMINAL NO INTERIOR</a:t>
            </a:r>
          </a:p>
        </p:txBody>
      </p:sp>
      <p:sp>
        <p:nvSpPr>
          <p:cNvPr id="169" name="Seta: Divisa 168">
            <a:extLst>
              <a:ext uri="{FF2B5EF4-FFF2-40B4-BE49-F238E27FC236}">
                <a16:creationId xmlns:a16="http://schemas.microsoft.com/office/drawing/2014/main" xmlns="" id="{E2E071DC-FFB7-4148-BBE2-1560E6CA5D34}"/>
              </a:ext>
            </a:extLst>
          </p:cNvPr>
          <p:cNvSpPr/>
          <p:nvPr/>
        </p:nvSpPr>
        <p:spPr bwMode="auto">
          <a:xfrm rot="5400000">
            <a:off x="6082816" y="2589887"/>
            <a:ext cx="93090" cy="234821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pt-BR" sz="1013"/>
          </a:p>
        </p:txBody>
      </p:sp>
      <p:sp>
        <p:nvSpPr>
          <p:cNvPr id="171" name="Espaço Reservado para Número de Slide 2">
            <a:extLst>
              <a:ext uri="{FF2B5EF4-FFF2-40B4-BE49-F238E27FC236}">
                <a16:creationId xmlns:a16="http://schemas.microsoft.com/office/drawing/2014/main" xmlns="" id="{ADC13D3E-973B-452F-A902-6A5620CFD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7784" y="6492874"/>
            <a:ext cx="414216" cy="365125"/>
          </a:xfrm>
          <a:prstGeom prst="rect">
            <a:avLst/>
          </a:prstGeom>
        </p:spPr>
        <p:txBody>
          <a:bodyPr tIns="90000" bIns="90000" anchor="b"/>
          <a:lstStyle>
            <a:defPPr>
              <a:defRPr lang="pt-BR"/>
            </a:defPPr>
            <a:lvl1pPr marL="0" algn="r" defTabSz="914400" rtl="0" eaLnBrk="1" latinLnBrk="0" hangingPunct="1">
              <a:defRPr sz="100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A366F-07F3-45CD-89C4-F7C8172D4062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172" name="Espaço Reservado para Rodapé 1">
            <a:extLst>
              <a:ext uri="{FF2B5EF4-FFF2-40B4-BE49-F238E27FC236}">
                <a16:creationId xmlns:a16="http://schemas.microsoft.com/office/drawing/2014/main" xmlns="" id="{ABD4ACDE-8D4A-47A3-8FC7-5098E9D73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4617798"/>
            <a:ext cx="8833338" cy="485878"/>
          </a:xfrm>
        </p:spPr>
        <p:txBody>
          <a:bodyPr/>
          <a:lstStyle/>
          <a:p>
            <a:r>
              <a:rPr lang="pt-BR" dirty="0"/>
              <a:t>Período da coleta de 26/09/2021 a 02/10/2021, com média das 27 unidades federativas.</a:t>
            </a:r>
          </a:p>
          <a:p>
            <a:r>
              <a:rPr lang="pt-BR" dirty="0"/>
              <a:t>PIS/COFINS incidentes na comercialização de GLP para uso residencial igual zero. </a:t>
            </a:r>
          </a:p>
          <a:p>
            <a:r>
              <a:rPr lang="pt-BR" dirty="0"/>
              <a:t>Elaboração a partir de dados Petrobras e ANP.</a:t>
            </a:r>
          </a:p>
        </p:txBody>
      </p:sp>
      <p:sp>
        <p:nvSpPr>
          <p:cNvPr id="173" name="Seta: Divisa 172">
            <a:extLst>
              <a:ext uri="{FF2B5EF4-FFF2-40B4-BE49-F238E27FC236}">
                <a16:creationId xmlns:a16="http://schemas.microsoft.com/office/drawing/2014/main" xmlns="" id="{AB4B21B4-A048-48ED-989C-BF24D59CF37C}"/>
              </a:ext>
            </a:extLst>
          </p:cNvPr>
          <p:cNvSpPr/>
          <p:nvPr/>
        </p:nvSpPr>
        <p:spPr bwMode="auto">
          <a:xfrm rot="10800000" flipH="1">
            <a:off x="4428341" y="1809193"/>
            <a:ext cx="93090" cy="234821"/>
          </a:xfrm>
          <a:prstGeom prst="chevron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pt-BR" sz="1013"/>
          </a:p>
        </p:txBody>
      </p:sp>
      <p:sp>
        <p:nvSpPr>
          <p:cNvPr id="189" name="CaixaDeTexto 188">
            <a:extLst>
              <a:ext uri="{FF2B5EF4-FFF2-40B4-BE49-F238E27FC236}">
                <a16:creationId xmlns:a16="http://schemas.microsoft.com/office/drawing/2014/main" xmlns="" id="{661E66ED-2AAE-44BB-AB0D-0E57B15EC352}"/>
              </a:ext>
            </a:extLst>
          </p:cNvPr>
          <p:cNvSpPr txBox="1"/>
          <p:nvPr/>
        </p:nvSpPr>
        <p:spPr>
          <a:xfrm>
            <a:off x="7289355" y="1399326"/>
            <a:ext cx="1727029" cy="707885"/>
          </a:xfrm>
          <a:prstGeom prst="rect">
            <a:avLst/>
          </a:prstGeom>
          <a:solidFill>
            <a:srgbClr val="156AAA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000" b="1" u="none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pt-BR" sz="1500" dirty="0">
                <a:solidFill>
                  <a:schemeClr val="bg1"/>
                </a:solidFill>
              </a:rPr>
              <a:t>Entrega da Petrobras </a:t>
            </a:r>
            <a:r>
              <a:rPr lang="pt-BR" sz="1500" dirty="0">
                <a:solidFill>
                  <a:srgbClr val="FFFF00"/>
                </a:solidFill>
              </a:rPr>
              <a:t>R$46,</a:t>
            </a:r>
            <a:r>
              <a:rPr lang="pt-BR" sz="1500" baseline="30000" dirty="0">
                <a:solidFill>
                  <a:srgbClr val="FFFF00"/>
                </a:solidFill>
              </a:rPr>
              <a:t>86</a:t>
            </a:r>
            <a:r>
              <a:rPr lang="pt-BR" sz="1500" dirty="0">
                <a:solidFill>
                  <a:srgbClr val="FFFF00"/>
                </a:solidFill>
              </a:rPr>
              <a:t>/13kg</a:t>
            </a:r>
          </a:p>
        </p:txBody>
      </p:sp>
      <p:sp>
        <p:nvSpPr>
          <p:cNvPr id="190" name="CaixaDeTexto 189">
            <a:extLst>
              <a:ext uri="{FF2B5EF4-FFF2-40B4-BE49-F238E27FC236}">
                <a16:creationId xmlns:a16="http://schemas.microsoft.com/office/drawing/2014/main" xmlns="" id="{ED084414-53FB-4B99-8226-EB04FC6FD55D}"/>
              </a:ext>
            </a:extLst>
          </p:cNvPr>
          <p:cNvSpPr txBox="1"/>
          <p:nvPr/>
        </p:nvSpPr>
        <p:spPr>
          <a:xfrm>
            <a:off x="7170248" y="3193152"/>
            <a:ext cx="1784770" cy="1045177"/>
          </a:xfrm>
          <a:prstGeom prst="rect">
            <a:avLst/>
          </a:prstGeom>
          <a:solidFill>
            <a:srgbClr val="44546A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000" b="1" u="none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pt-BR" sz="1500" dirty="0">
                <a:solidFill>
                  <a:schemeClr val="bg1"/>
                </a:solidFill>
              </a:rPr>
              <a:t>Preço ao Consumidor</a:t>
            </a:r>
          </a:p>
          <a:p>
            <a:r>
              <a:rPr lang="pt-BR" sz="1500" dirty="0">
                <a:solidFill>
                  <a:srgbClr val="FFFF00"/>
                </a:solidFill>
              </a:rPr>
              <a:t>R$98,</a:t>
            </a:r>
            <a:r>
              <a:rPr lang="pt-BR" sz="1500" baseline="30000" dirty="0">
                <a:solidFill>
                  <a:srgbClr val="FFFF00"/>
                </a:solidFill>
              </a:rPr>
              <a:t>47</a:t>
            </a:r>
            <a:r>
              <a:rPr lang="pt-BR" sz="1500" dirty="0">
                <a:solidFill>
                  <a:srgbClr val="FFFF00"/>
                </a:solidFill>
              </a:rPr>
              <a:t>/13kg</a:t>
            </a:r>
          </a:p>
        </p:txBody>
      </p:sp>
      <p:sp>
        <p:nvSpPr>
          <p:cNvPr id="191" name="CaixaDeTexto 190">
            <a:extLst>
              <a:ext uri="{FF2B5EF4-FFF2-40B4-BE49-F238E27FC236}">
                <a16:creationId xmlns:a16="http://schemas.microsoft.com/office/drawing/2014/main" xmlns="" id="{08AA8F90-0579-4360-A2A7-29A242457DEF}"/>
              </a:ext>
            </a:extLst>
          </p:cNvPr>
          <p:cNvSpPr txBox="1"/>
          <p:nvPr/>
        </p:nvSpPr>
        <p:spPr>
          <a:xfrm>
            <a:off x="5291229" y="2927078"/>
            <a:ext cx="1661968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b">
            <a:spAutoFit/>
          </a:bodyPr>
          <a:lstStyle>
            <a:defPPr>
              <a:defRPr lang="pt-BR"/>
            </a:defPPr>
            <a:lvl1pPr algn="ctr">
              <a:defRPr sz="1400" u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sz="1200" dirty="0"/>
              <a:t>DISTRIBUIDORAS</a:t>
            </a:r>
          </a:p>
        </p:txBody>
      </p:sp>
      <p:sp>
        <p:nvSpPr>
          <p:cNvPr id="193" name="CaixaDeTexto 192">
            <a:extLst>
              <a:ext uri="{FF2B5EF4-FFF2-40B4-BE49-F238E27FC236}">
                <a16:creationId xmlns:a16="http://schemas.microsoft.com/office/drawing/2014/main" xmlns="" id="{3BB1C310-9B22-4849-915E-726B01DA07F8}"/>
              </a:ext>
            </a:extLst>
          </p:cNvPr>
          <p:cNvSpPr txBox="1"/>
          <p:nvPr/>
        </p:nvSpPr>
        <p:spPr>
          <a:xfrm>
            <a:off x="254902" y="3426878"/>
            <a:ext cx="4479672" cy="523973"/>
          </a:xfrm>
          <a:prstGeom prst="rect">
            <a:avLst/>
          </a:prstGeom>
          <a:solidFill>
            <a:srgbClr val="0961A4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000" b="1" u="none">
                <a:solidFill>
                  <a:schemeClr val="tx2"/>
                </a:solidFill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500" b="0" dirty="0">
                <a:solidFill>
                  <a:srgbClr val="FFFF00"/>
                </a:solidFill>
              </a:rPr>
              <a:t>80% do GLP é destinado ao mercado residencial.</a:t>
            </a:r>
          </a:p>
        </p:txBody>
      </p:sp>
      <p:pic>
        <p:nvPicPr>
          <p:cNvPr id="1026" name="Picture 2" descr="Após Copagaz, mais empresas negociam importar gás de cozinha sem mediação  da Petrobras - Época Negócios | Empresa">
            <a:extLst>
              <a:ext uri="{FF2B5EF4-FFF2-40B4-BE49-F238E27FC236}">
                <a16:creationId xmlns:a16="http://schemas.microsoft.com/office/drawing/2014/main" xmlns="" id="{D3A0F67A-BBC7-4E57-B820-92A9B7CDCA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9" t="14647"/>
          <a:stretch/>
        </p:blipFill>
        <p:spPr bwMode="auto">
          <a:xfrm>
            <a:off x="5291230" y="1382173"/>
            <a:ext cx="1661968" cy="109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321A4E1A-AD22-4B11-B3A2-25A562F008F6}"/>
              </a:ext>
            </a:extLst>
          </p:cNvPr>
          <p:cNvSpPr txBox="1"/>
          <p:nvPr/>
        </p:nvSpPr>
        <p:spPr>
          <a:xfrm>
            <a:off x="127618" y="856842"/>
            <a:ext cx="1338717" cy="507831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b">
            <a:spAutoFit/>
          </a:bodyPr>
          <a:lstStyle>
            <a:defPPr>
              <a:defRPr lang="pt-BR"/>
            </a:defPPr>
            <a:lvl1pPr algn="ctr">
              <a:defRPr sz="1400" u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sz="1350" dirty="0">
                <a:solidFill>
                  <a:srgbClr val="FFFF00"/>
                </a:solidFill>
              </a:rPr>
              <a:t>EXPLORAÇÃO E PRODUÇÃO</a:t>
            </a:r>
          </a:p>
        </p:txBody>
      </p:sp>
      <p:sp>
        <p:nvSpPr>
          <p:cNvPr id="45" name="Seta: Divisa 44">
            <a:extLst>
              <a:ext uri="{FF2B5EF4-FFF2-40B4-BE49-F238E27FC236}">
                <a16:creationId xmlns:a16="http://schemas.microsoft.com/office/drawing/2014/main" xmlns="" id="{9965F8FE-0BDF-47FF-AFEE-6CC545B4A47F}"/>
              </a:ext>
            </a:extLst>
          </p:cNvPr>
          <p:cNvSpPr/>
          <p:nvPr/>
        </p:nvSpPr>
        <p:spPr bwMode="auto">
          <a:xfrm rot="10800000" flipH="1">
            <a:off x="1567640" y="1809192"/>
            <a:ext cx="93090" cy="234821"/>
          </a:xfrm>
          <a:prstGeom prst="chevron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pt-BR" sz="1013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xmlns="" id="{00E2329C-FF57-4789-8148-84918B59D43D}"/>
              </a:ext>
            </a:extLst>
          </p:cNvPr>
          <p:cNvSpPr txBox="1">
            <a:spLocks/>
          </p:cNvSpPr>
          <p:nvPr/>
        </p:nvSpPr>
        <p:spPr>
          <a:xfrm>
            <a:off x="137896" y="99976"/>
            <a:ext cx="8848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600">
                <a:latin typeface="Trebuchet MS" panose="020B0603020202020204" pitchFamily="34" charset="0"/>
              </a:defRPr>
            </a:lvl1pPr>
          </a:lstStyle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800" b="1" kern="0" dirty="0">
                <a:solidFill>
                  <a:srgbClr val="208425"/>
                </a:solidFill>
                <a:sym typeface="Arial"/>
              </a:rPr>
              <a:t>A PETROBRAS RESPONDE POR MENOS DA METADE DO PREÇO DO BOTIJÃO DE GLP</a:t>
            </a:r>
          </a:p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>
                <a:solidFill>
                  <a:srgbClr val="FDC82F"/>
                </a:solidFill>
                <a:ea typeface="+mj-ea"/>
                <a:cs typeface="+mj-cs"/>
              </a:rPr>
              <a:t>—</a:t>
            </a:r>
            <a:endParaRPr lang="pt-BR" sz="2400" b="1" dirty="0">
              <a:solidFill>
                <a:srgbClr val="FDC82F"/>
              </a:solidFill>
              <a:ea typeface="+mj-ea"/>
              <a:cs typeface="+mj-cs"/>
              <a:sym typeface="Arial"/>
            </a:endParaRPr>
          </a:p>
        </p:txBody>
      </p:sp>
      <p:grpSp>
        <p:nvGrpSpPr>
          <p:cNvPr id="47" name="Agrupar 46">
            <a:extLst>
              <a:ext uri="{FF2B5EF4-FFF2-40B4-BE49-F238E27FC236}">
                <a16:creationId xmlns:a16="http://schemas.microsoft.com/office/drawing/2014/main" xmlns="" id="{4CA5EB80-313F-40C3-94AD-1AEF78F1F35A}"/>
              </a:ext>
            </a:extLst>
          </p:cNvPr>
          <p:cNvGrpSpPr>
            <a:grpSpLocks noChangeAspect="1"/>
          </p:cNvGrpSpPr>
          <p:nvPr/>
        </p:nvGrpSpPr>
        <p:grpSpPr>
          <a:xfrm>
            <a:off x="2887020" y="2399509"/>
            <a:ext cx="883453" cy="344481"/>
            <a:chOff x="3909232" y="-492207"/>
            <a:chExt cx="1338564" cy="521940"/>
          </a:xfrm>
        </p:grpSpPr>
        <p:grpSp>
          <p:nvGrpSpPr>
            <p:cNvPr id="48" name="Agrupar 47">
              <a:extLst>
                <a:ext uri="{FF2B5EF4-FFF2-40B4-BE49-F238E27FC236}">
                  <a16:creationId xmlns:a16="http://schemas.microsoft.com/office/drawing/2014/main" xmlns="" id="{69C5BDCC-7769-47FE-AEF6-B5B798B009E4}"/>
                </a:ext>
              </a:extLst>
            </p:cNvPr>
            <p:cNvGrpSpPr/>
            <p:nvPr/>
          </p:nvGrpSpPr>
          <p:grpSpPr>
            <a:xfrm>
              <a:off x="3909232" y="-427467"/>
              <a:ext cx="457200" cy="457200"/>
              <a:chOff x="3528472" y="-760093"/>
              <a:chExt cx="914400" cy="914400"/>
            </a:xfrm>
          </p:grpSpPr>
          <p:sp>
            <p:nvSpPr>
              <p:cNvPr id="50" name="Elipse 49">
                <a:extLst>
                  <a:ext uri="{FF2B5EF4-FFF2-40B4-BE49-F238E27FC236}">
                    <a16:creationId xmlns:a16="http://schemas.microsoft.com/office/drawing/2014/main" xmlns="" id="{E841D0B9-C80E-478B-8AA7-DE10648557CA}"/>
                  </a:ext>
                </a:extLst>
              </p:cNvPr>
              <p:cNvSpPr/>
              <p:nvPr/>
            </p:nvSpPr>
            <p:spPr>
              <a:xfrm>
                <a:off x="3606579" y="-681986"/>
                <a:ext cx="758186" cy="758186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algn="l"/>
                <a:endParaRPr lang="pt-BR" u="none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51" name="Círculo Parcial 50">
                <a:extLst>
                  <a:ext uri="{FF2B5EF4-FFF2-40B4-BE49-F238E27FC236}">
                    <a16:creationId xmlns:a16="http://schemas.microsoft.com/office/drawing/2014/main" xmlns="" id="{6BD102D1-1F66-4A16-94BC-114FF48C387E}"/>
                  </a:ext>
                </a:extLst>
              </p:cNvPr>
              <p:cNvSpPr/>
              <p:nvPr/>
            </p:nvSpPr>
            <p:spPr>
              <a:xfrm flipH="1">
                <a:off x="3528472" y="-760093"/>
                <a:ext cx="914400" cy="914400"/>
              </a:xfrm>
              <a:prstGeom prst="pie">
                <a:avLst>
                  <a:gd name="adj1" fmla="val 10241113"/>
                  <a:gd name="adj2" fmla="val 16200000"/>
                </a:avLst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algn="l"/>
                <a:endParaRPr lang="pt-BR" u="none">
                  <a:solidFill>
                    <a:schemeClr val="tx2"/>
                  </a:solidFill>
                  <a:latin typeface="+mn-lt"/>
                </a:endParaRPr>
              </a:p>
            </p:txBody>
          </p:sp>
        </p:grp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xmlns="" id="{6E7F8B39-C98F-464D-BF98-951CCDB4F37B}"/>
                </a:ext>
              </a:extLst>
            </p:cNvPr>
            <p:cNvSpPr txBox="1"/>
            <p:nvPr/>
          </p:nvSpPr>
          <p:spPr>
            <a:xfrm>
              <a:off x="4037771" y="-492207"/>
              <a:ext cx="1210025" cy="3963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lvl="0"/>
              <a:r>
                <a:rPr lang="pt-BR" sz="1100" b="1" u="none" dirty="0">
                  <a:solidFill>
                    <a:schemeClr val="bg1"/>
                  </a:solidFill>
                  <a:latin typeface="Century Gothic" panose="020F0302020204030204"/>
                </a:rPr>
                <a:t>$</a:t>
              </a:r>
              <a:r>
                <a:rPr lang="pt-BR" sz="1000" b="1" u="none" dirty="0">
                  <a:solidFill>
                    <a:srgbClr val="FDC82F"/>
                  </a:solidFill>
                  <a:latin typeface="Century Gothic" panose="020F0302020204030204"/>
                </a:rPr>
                <a:t>  </a:t>
              </a:r>
              <a:r>
                <a:rPr lang="pt-BR" sz="1000" b="1" u="none" dirty="0">
                  <a:solidFill>
                    <a:schemeClr val="accent1">
                      <a:lumMod val="50000"/>
                    </a:schemeClr>
                  </a:solidFill>
                  <a:latin typeface="Century Gothic" panose="020F0302020204030204"/>
                </a:rPr>
                <a:t>Tributos</a:t>
              </a:r>
            </a:p>
          </p:txBody>
        </p:sp>
      </p:grpSp>
      <p:grpSp>
        <p:nvGrpSpPr>
          <p:cNvPr id="52" name="Agrupar 51">
            <a:extLst>
              <a:ext uri="{FF2B5EF4-FFF2-40B4-BE49-F238E27FC236}">
                <a16:creationId xmlns:a16="http://schemas.microsoft.com/office/drawing/2014/main" xmlns="" id="{46151C2D-9D6A-41BD-A1EE-5A44D2A32A6C}"/>
              </a:ext>
            </a:extLst>
          </p:cNvPr>
          <p:cNvGrpSpPr>
            <a:grpSpLocks noChangeAspect="1"/>
          </p:cNvGrpSpPr>
          <p:nvPr/>
        </p:nvGrpSpPr>
        <p:grpSpPr>
          <a:xfrm>
            <a:off x="1118541" y="2665927"/>
            <a:ext cx="883453" cy="344481"/>
            <a:chOff x="3909232" y="-492207"/>
            <a:chExt cx="1338564" cy="521940"/>
          </a:xfrm>
        </p:grpSpPr>
        <p:grpSp>
          <p:nvGrpSpPr>
            <p:cNvPr id="53" name="Agrupar 52">
              <a:extLst>
                <a:ext uri="{FF2B5EF4-FFF2-40B4-BE49-F238E27FC236}">
                  <a16:creationId xmlns:a16="http://schemas.microsoft.com/office/drawing/2014/main" xmlns="" id="{A940CEFF-0B86-46D3-AABD-791376A11459}"/>
                </a:ext>
              </a:extLst>
            </p:cNvPr>
            <p:cNvGrpSpPr/>
            <p:nvPr/>
          </p:nvGrpSpPr>
          <p:grpSpPr>
            <a:xfrm>
              <a:off x="3909232" y="-427467"/>
              <a:ext cx="457200" cy="457200"/>
              <a:chOff x="3528472" y="-760093"/>
              <a:chExt cx="914400" cy="914400"/>
            </a:xfrm>
          </p:grpSpPr>
          <p:sp>
            <p:nvSpPr>
              <p:cNvPr id="55" name="Elipse 54">
                <a:extLst>
                  <a:ext uri="{FF2B5EF4-FFF2-40B4-BE49-F238E27FC236}">
                    <a16:creationId xmlns:a16="http://schemas.microsoft.com/office/drawing/2014/main" xmlns="" id="{2F3C8B10-B459-438D-B7CD-A1C979DCB638}"/>
                  </a:ext>
                </a:extLst>
              </p:cNvPr>
              <p:cNvSpPr/>
              <p:nvPr/>
            </p:nvSpPr>
            <p:spPr>
              <a:xfrm>
                <a:off x="3606579" y="-681986"/>
                <a:ext cx="758186" cy="758186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algn="l"/>
                <a:endParaRPr lang="pt-BR" u="none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56" name="Círculo Parcial 55">
                <a:extLst>
                  <a:ext uri="{FF2B5EF4-FFF2-40B4-BE49-F238E27FC236}">
                    <a16:creationId xmlns:a16="http://schemas.microsoft.com/office/drawing/2014/main" xmlns="" id="{A30C4F87-DF60-49FC-95AB-09AF470DFC82}"/>
                  </a:ext>
                </a:extLst>
              </p:cNvPr>
              <p:cNvSpPr/>
              <p:nvPr/>
            </p:nvSpPr>
            <p:spPr>
              <a:xfrm flipH="1">
                <a:off x="3528472" y="-760093"/>
                <a:ext cx="914400" cy="914400"/>
              </a:xfrm>
              <a:prstGeom prst="pie">
                <a:avLst>
                  <a:gd name="adj1" fmla="val 10241113"/>
                  <a:gd name="adj2" fmla="val 16200000"/>
                </a:avLst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algn="l"/>
                <a:endParaRPr lang="pt-BR" u="none">
                  <a:solidFill>
                    <a:schemeClr val="tx2"/>
                  </a:solidFill>
                  <a:latin typeface="+mn-lt"/>
                </a:endParaRPr>
              </a:p>
            </p:txBody>
          </p:sp>
        </p:grp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xmlns="" id="{102A705C-A6E6-4C93-B73E-82DC71C3EF75}"/>
                </a:ext>
              </a:extLst>
            </p:cNvPr>
            <p:cNvSpPr txBox="1"/>
            <p:nvPr/>
          </p:nvSpPr>
          <p:spPr>
            <a:xfrm>
              <a:off x="4037771" y="-492207"/>
              <a:ext cx="1210025" cy="3963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lvl="0"/>
              <a:r>
                <a:rPr lang="pt-BR" sz="1100" b="1" u="none" dirty="0">
                  <a:solidFill>
                    <a:schemeClr val="bg1"/>
                  </a:solidFill>
                  <a:latin typeface="Century Gothic" panose="020F0302020204030204"/>
                </a:rPr>
                <a:t>$</a:t>
              </a:r>
              <a:r>
                <a:rPr lang="pt-BR" sz="1000" b="1" u="none" dirty="0">
                  <a:solidFill>
                    <a:srgbClr val="FDC82F"/>
                  </a:solidFill>
                  <a:latin typeface="Century Gothic" panose="020F0302020204030204"/>
                </a:rPr>
                <a:t>  </a:t>
              </a:r>
              <a:r>
                <a:rPr lang="pt-BR" sz="1000" b="1" u="none" dirty="0">
                  <a:solidFill>
                    <a:schemeClr val="accent1">
                      <a:lumMod val="50000"/>
                    </a:schemeClr>
                  </a:solidFill>
                  <a:latin typeface="Century Gothic" panose="020F0302020204030204"/>
                </a:rPr>
                <a:t>Tributos</a:t>
              </a:r>
            </a:p>
          </p:txBody>
        </p:sp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xmlns="" id="{DECC9791-699A-4448-8C1A-A0CDED69CF5A}"/>
              </a:ext>
            </a:extLst>
          </p:cNvPr>
          <p:cNvGrpSpPr>
            <a:grpSpLocks noChangeAspect="1"/>
          </p:cNvGrpSpPr>
          <p:nvPr/>
        </p:nvGrpSpPr>
        <p:grpSpPr>
          <a:xfrm>
            <a:off x="6619996" y="4247580"/>
            <a:ext cx="883453" cy="344481"/>
            <a:chOff x="3909232" y="-492207"/>
            <a:chExt cx="1338564" cy="521940"/>
          </a:xfrm>
        </p:grpSpPr>
        <p:grpSp>
          <p:nvGrpSpPr>
            <p:cNvPr id="58" name="Agrupar 57">
              <a:extLst>
                <a:ext uri="{FF2B5EF4-FFF2-40B4-BE49-F238E27FC236}">
                  <a16:creationId xmlns:a16="http://schemas.microsoft.com/office/drawing/2014/main" xmlns="" id="{C86CDE1A-C323-4FDC-8A51-6CCBDEC8BDC3}"/>
                </a:ext>
              </a:extLst>
            </p:cNvPr>
            <p:cNvGrpSpPr/>
            <p:nvPr/>
          </p:nvGrpSpPr>
          <p:grpSpPr>
            <a:xfrm>
              <a:off x="3909232" y="-427467"/>
              <a:ext cx="457200" cy="457200"/>
              <a:chOff x="3528472" y="-760093"/>
              <a:chExt cx="914400" cy="914400"/>
            </a:xfrm>
          </p:grpSpPr>
          <p:sp>
            <p:nvSpPr>
              <p:cNvPr id="60" name="Elipse 59">
                <a:extLst>
                  <a:ext uri="{FF2B5EF4-FFF2-40B4-BE49-F238E27FC236}">
                    <a16:creationId xmlns:a16="http://schemas.microsoft.com/office/drawing/2014/main" xmlns="" id="{896922A5-DB16-4505-9487-43C2702E5877}"/>
                  </a:ext>
                </a:extLst>
              </p:cNvPr>
              <p:cNvSpPr/>
              <p:nvPr/>
            </p:nvSpPr>
            <p:spPr>
              <a:xfrm>
                <a:off x="3606579" y="-681986"/>
                <a:ext cx="758186" cy="758186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algn="l"/>
                <a:endParaRPr lang="pt-BR" u="none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61" name="Círculo Parcial 60">
                <a:extLst>
                  <a:ext uri="{FF2B5EF4-FFF2-40B4-BE49-F238E27FC236}">
                    <a16:creationId xmlns:a16="http://schemas.microsoft.com/office/drawing/2014/main" xmlns="" id="{0971B06D-B06E-4D88-AC82-4FDCF33CDBB8}"/>
                  </a:ext>
                </a:extLst>
              </p:cNvPr>
              <p:cNvSpPr/>
              <p:nvPr/>
            </p:nvSpPr>
            <p:spPr>
              <a:xfrm flipH="1">
                <a:off x="3528472" y="-760093"/>
                <a:ext cx="914400" cy="914400"/>
              </a:xfrm>
              <a:prstGeom prst="pie">
                <a:avLst>
                  <a:gd name="adj1" fmla="val 10241113"/>
                  <a:gd name="adj2" fmla="val 16200000"/>
                </a:avLst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algn="l"/>
                <a:endParaRPr lang="pt-BR" u="none">
                  <a:solidFill>
                    <a:schemeClr val="tx2"/>
                  </a:solidFill>
                  <a:latin typeface="+mn-lt"/>
                </a:endParaRPr>
              </a:p>
            </p:txBody>
          </p:sp>
        </p:grp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xmlns="" id="{B89BB764-5502-4CED-A68D-7E01DF6CE4CC}"/>
                </a:ext>
              </a:extLst>
            </p:cNvPr>
            <p:cNvSpPr txBox="1"/>
            <p:nvPr/>
          </p:nvSpPr>
          <p:spPr>
            <a:xfrm>
              <a:off x="4037771" y="-492207"/>
              <a:ext cx="1210025" cy="3963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lvl="0"/>
              <a:r>
                <a:rPr lang="pt-BR" sz="1100" b="1" u="none" dirty="0">
                  <a:solidFill>
                    <a:schemeClr val="bg1"/>
                  </a:solidFill>
                  <a:latin typeface="Century Gothic" panose="020F0302020204030204"/>
                </a:rPr>
                <a:t>$</a:t>
              </a:r>
              <a:r>
                <a:rPr lang="pt-BR" sz="1000" b="1" u="none" dirty="0">
                  <a:solidFill>
                    <a:srgbClr val="FDC82F"/>
                  </a:solidFill>
                  <a:latin typeface="Century Gothic" panose="020F0302020204030204"/>
                </a:rPr>
                <a:t>  </a:t>
              </a:r>
              <a:r>
                <a:rPr lang="pt-BR" sz="1000" b="1" u="none" dirty="0">
                  <a:solidFill>
                    <a:schemeClr val="accent1">
                      <a:lumMod val="50000"/>
                    </a:schemeClr>
                  </a:solidFill>
                  <a:latin typeface="Century Gothic" panose="020F0302020204030204"/>
                </a:rPr>
                <a:t>Tributos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7149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o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C3811561B0BDE45B96375820C65AD2D" ma:contentTypeVersion="12" ma:contentTypeDescription="Crie um novo documento." ma:contentTypeScope="" ma:versionID="f7a80fd2532db3a5ee1580f48869dc6d">
  <xsd:schema xmlns:xsd="http://www.w3.org/2001/XMLSchema" xmlns:xs="http://www.w3.org/2001/XMLSchema" xmlns:p="http://schemas.microsoft.com/office/2006/metadata/properties" xmlns:ns2="66b9489f-635a-4936-920d-346d0495945d" xmlns:ns3="49bff3dd-fdca-40a0-aad3-298eeed40f07" targetNamespace="http://schemas.microsoft.com/office/2006/metadata/properties" ma:root="true" ma:fieldsID="d8a7b50300c6e415bf644b8d70b138cb" ns2:_="" ns3:_="">
    <xsd:import namespace="66b9489f-635a-4936-920d-346d0495945d"/>
    <xsd:import namespace="49bff3dd-fdca-40a0-aad3-298eeed40f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b9489f-635a-4936-920d-346d049594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ff3dd-fdca-40a0-aad3-298eeed40f0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3C66B5-3CDF-4458-BB4E-F447186F3C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6426AD-3933-4AFB-A27F-47CB1EB1C7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b9489f-635a-4936-920d-346d0495945d"/>
    <ds:schemaRef ds:uri="49bff3dd-fdca-40a0-aad3-298eeed40f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672ED9-0359-4D4F-B5EA-69FA2FF15A1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9bff3dd-fdca-40a0-aad3-298eeed40f07"/>
    <ds:schemaRef ds:uri="66b9489f-635a-4936-920d-346d0495945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5676</TotalTime>
  <Words>1046</Words>
  <Application>Microsoft Office PowerPoint</Application>
  <PresentationFormat>Apresentação na tela (16:9)</PresentationFormat>
  <Paragraphs>162</Paragraphs>
  <Slides>11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Times New Roman</vt:lpstr>
      <vt:lpstr>Trebuchet MS</vt:lpstr>
      <vt:lpstr>Tema do Office</vt:lpstr>
      <vt:lpstr>Slide do think-cell</vt:lpstr>
      <vt:lpstr>Worksheet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Petrobras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Diogo Gonçalves Bezerra</dc:creator>
  <cp:lastModifiedBy>Andressa Paranhos Guimarães</cp:lastModifiedBy>
  <cp:revision>279</cp:revision>
  <cp:lastPrinted>2019-08-12T17:31:55Z</cp:lastPrinted>
  <dcterms:created xsi:type="dcterms:W3CDTF">2019-05-28T12:42:10Z</dcterms:created>
  <dcterms:modified xsi:type="dcterms:W3CDTF">2021-10-13T19:52:16Z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e61996e-cafd-4c9a-8a94-2dc1b82131ae_Enabled">
    <vt:lpwstr>True</vt:lpwstr>
  </property>
  <property fmtid="{D5CDD505-2E9C-101B-9397-08002B2CF9AE}" pid="3" name="MSIP_Label_8e61996e-cafd-4c9a-8a94-2dc1b82131ae_SiteId">
    <vt:lpwstr>5b6f6241-9a57-4be4-8e50-1dfa72e79a57</vt:lpwstr>
  </property>
  <property fmtid="{D5CDD505-2E9C-101B-9397-08002B2CF9AE}" pid="4" name="MSIP_Label_8e61996e-cafd-4c9a-8a94-2dc1b82131ae_Owner">
    <vt:lpwstr>vinicius.bastiani@petrobras.com.br</vt:lpwstr>
  </property>
  <property fmtid="{D5CDD505-2E9C-101B-9397-08002B2CF9AE}" pid="5" name="MSIP_Label_8e61996e-cafd-4c9a-8a94-2dc1b82131ae_SetDate">
    <vt:lpwstr>2019-07-30T15:26:28.8008925Z</vt:lpwstr>
  </property>
  <property fmtid="{D5CDD505-2E9C-101B-9397-08002B2CF9AE}" pid="6" name="MSIP_Label_8e61996e-cafd-4c9a-8a94-2dc1b82131ae_Name">
    <vt:lpwstr>NP-1</vt:lpwstr>
  </property>
  <property fmtid="{D5CDD505-2E9C-101B-9397-08002B2CF9AE}" pid="7" name="MSIP_Label_8e61996e-cafd-4c9a-8a94-2dc1b82131ae_Application">
    <vt:lpwstr>Microsoft Azure Information Protection</vt:lpwstr>
  </property>
  <property fmtid="{D5CDD505-2E9C-101B-9397-08002B2CF9AE}" pid="8" name="MSIP_Label_8e61996e-cafd-4c9a-8a94-2dc1b82131ae_ActionId">
    <vt:lpwstr>80839d69-5184-4b98-84ac-47b444e503da</vt:lpwstr>
  </property>
  <property fmtid="{D5CDD505-2E9C-101B-9397-08002B2CF9AE}" pid="9" name="MSIP_Label_8e61996e-cafd-4c9a-8a94-2dc1b82131ae_Extended_MSFT_Method">
    <vt:lpwstr>Automatic</vt:lpwstr>
  </property>
  <property fmtid="{D5CDD505-2E9C-101B-9397-08002B2CF9AE}" pid="10" name="Sensitivity">
    <vt:lpwstr>NP-1</vt:lpwstr>
  </property>
  <property fmtid="{D5CDD505-2E9C-101B-9397-08002B2CF9AE}" pid="11" name="ContentTypeId">
    <vt:lpwstr>0x0101001C3811561B0BDE45B96375820C65AD2D</vt:lpwstr>
  </property>
</Properties>
</file>