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25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</p:sldIdLst>
  <p:sldSz cx="9144000" cy="6858000" type="screen4x3"/>
  <p:notesSz cx="7099300" cy="10234613"/>
  <p:defaultTextStyle>
    <a:defPPr lvl="0">
      <a:defRPr lang="en-US"/>
    </a:defPPr>
    <a:lvl1pPr lvl="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lvl="1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lvl="2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lvl="3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lvl="4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902" y="72"/>
      </p:cViewPr>
      <p:guideLst>
        <p:guide orient="horz" pos="1956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idney\SPE\Slides%20-%20SPE\Tabelas%20Completas_4T20%20(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te\Documents\SPE\Nota%20T&#233;nica%20-%20Infraestrutura%20e%20Financiamento\An&#225;lise%20-%20Financiamento%20(Infra)%20-%2016-03-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10.10.75\grupos\Area%20Tecnica\Informativos%20Novos\Highlight\PNAD\planilha_analis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3966607870092E-3"/>
          <c:y val="2.739423372708415E-2"/>
          <c:w val="0.98890120667842596"/>
          <c:h val="0.90101029450735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CEI!$R$7</c:f>
              <c:strCache>
                <c:ptCount val="1"/>
                <c:pt idx="0">
                  <c:v>Taxa de Poupança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75A-4E1B-BF5D-8F3BCAE7AB57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75A-4E1B-BF5D-8F3BCAE7AB57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5A-4E1B-BF5D-8F3BCAE7AB57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75A-4E1B-BF5D-8F3BCAE7AB57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5196743987912618E-2"/>
                  <c:y val="4.2137002990731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75A-4E1B-BF5D-8F3BCAE7AB57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CEI!$Q$8:$Q$28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CEI!$R$8:$R$28</c:f>
              <c:numCache>
                <c:formatCode>0.00</c:formatCode>
                <c:ptCount val="21"/>
                <c:pt idx="0">
                  <c:v>13.989024325134709</c:v>
                </c:pt>
                <c:pt idx="1">
                  <c:v>13.592654377945975</c:v>
                </c:pt>
                <c:pt idx="2">
                  <c:v>15.425006674847939</c:v>
                </c:pt>
                <c:pt idx="3">
                  <c:v>16.413767291590005</c:v>
                </c:pt>
                <c:pt idx="4">
                  <c:v>18.85501217280051</c:v>
                </c:pt>
                <c:pt idx="5">
                  <c:v>18.110650452783158</c:v>
                </c:pt>
                <c:pt idx="6">
                  <c:v>18.408122190603997</c:v>
                </c:pt>
                <c:pt idx="7">
                  <c:v>19.340599578352816</c:v>
                </c:pt>
                <c:pt idx="8">
                  <c:v>19.226624707279498</c:v>
                </c:pt>
                <c:pt idx="9">
                  <c:v>16.372357834151256</c:v>
                </c:pt>
                <c:pt idx="10">
                  <c:v>17.791851546559212</c:v>
                </c:pt>
                <c:pt idx="11">
                  <c:v>18.588939816686917</c:v>
                </c:pt>
                <c:pt idx="12">
                  <c:v>17.664631419385554</c:v>
                </c:pt>
                <c:pt idx="13">
                  <c:v>18.137753275821911</c:v>
                </c:pt>
                <c:pt idx="14">
                  <c:v>16.120982570206039</c:v>
                </c:pt>
                <c:pt idx="15">
                  <c:v>14.51672633960888</c:v>
                </c:pt>
                <c:pt idx="16">
                  <c:v>13.394107812429807</c:v>
                </c:pt>
                <c:pt idx="17">
                  <c:v>13.584488316297293</c:v>
                </c:pt>
                <c:pt idx="18">
                  <c:v>12.69133929436366</c:v>
                </c:pt>
                <c:pt idx="19">
                  <c:v>12.527523669287442</c:v>
                </c:pt>
                <c:pt idx="20">
                  <c:v>15.034557607471447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75A-4E1B-BF5D-8F3BCAE7A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04043368"/>
        <c:axId val="204048856"/>
      </c:barChart>
      <c:catAx>
        <c:axId val="204043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048856"/>
        <c:crosses val="autoZero"/>
        <c:auto val="1"/>
        <c:lblAlgn val="ctr"/>
        <c:lblOffset val="100"/>
        <c:noMultiLvlLbl val="0"/>
      </c:catAx>
      <c:valAx>
        <c:axId val="204048856"/>
        <c:scaling>
          <c:orientation val="minMax"/>
          <c:max val="25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204043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 w="2540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Emissões!$B$4:$B$22</c:f>
              <c:numCache>
                <c:formatCode>General</c:formatCode>
                <c:ptCount val="1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</c:numCache>
            </c:numRef>
          </c:cat>
          <c:val>
            <c:numRef>
              <c:f>Emissões!$Q$4:$Q$22</c:f>
              <c:numCache>
                <c:formatCode>#,##0</c:formatCode>
                <c:ptCount val="19"/>
                <c:pt idx="0">
                  <c:v>6.1472392560000007</c:v>
                </c:pt>
                <c:pt idx="1">
                  <c:v>2.7233630000000004</c:v>
                </c:pt>
                <c:pt idx="2">
                  <c:v>9.673379120589999</c:v>
                </c:pt>
                <c:pt idx="3">
                  <c:v>15.009454658729998</c:v>
                </c:pt>
                <c:pt idx="4">
                  <c:v>31.306918651549996</c:v>
                </c:pt>
                <c:pt idx="5">
                  <c:v>75.499510634720011</c:v>
                </c:pt>
                <c:pt idx="6">
                  <c:v>34.882129391199996</c:v>
                </c:pt>
                <c:pt idx="7">
                  <c:v>47.130723056999997</c:v>
                </c:pt>
                <c:pt idx="8">
                  <c:v>29.924923959120001</c:v>
                </c:pt>
                <c:pt idx="9">
                  <c:v>18.981972043139997</c:v>
                </c:pt>
                <c:pt idx="10">
                  <c:v>14.299513313549999</c:v>
                </c:pt>
                <c:pt idx="11">
                  <c:v>23.895441918530004</c:v>
                </c:pt>
                <c:pt idx="12">
                  <c:v>15.410055448739998</c:v>
                </c:pt>
                <c:pt idx="13">
                  <c:v>18.334017478500002</c:v>
                </c:pt>
                <c:pt idx="14">
                  <c:v>10.733015717960001</c:v>
                </c:pt>
                <c:pt idx="15">
                  <c:v>40.097498127869997</c:v>
                </c:pt>
                <c:pt idx="16">
                  <c:v>11.291731791510001</c:v>
                </c:pt>
                <c:pt idx="17">
                  <c:v>90.174526571809992</c:v>
                </c:pt>
                <c:pt idx="18">
                  <c:v>119.74781672194001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62-42FD-AF0C-CF1003007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043760"/>
        <c:axId val="204044152"/>
      </c:areaChart>
      <c:catAx>
        <c:axId val="20404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04044152"/>
        <c:crosses val="autoZero"/>
        <c:auto val="1"/>
        <c:lblAlgn val="ctr"/>
        <c:lblOffset val="100"/>
        <c:noMultiLvlLbl val="0"/>
      </c:catAx>
      <c:valAx>
        <c:axId val="2040441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04043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/>
  </c:chart>
  <c:spPr>
    <a:noFill/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006167481883364E-2"/>
          <c:y val="3.8760767625617025E-2"/>
          <c:w val="0.87675444110122658"/>
          <c:h val="0.85293642178222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informal!$AS$2</c:f>
              <c:strCache>
                <c:ptCount val="1"/>
                <c:pt idx="0">
                  <c:v>FORMAL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96"/>
              <c:layout>
                <c:manualLayout>
                  <c:x val="2.87732822211091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FF3-4394-A5D6-1EFE7B4DCB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informal!$A$16:$A$112</c:f>
              <c:numCache>
                <c:formatCode>m/d/yyyy</c:formatCode>
                <c:ptCount val="97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  <c:pt idx="15">
                  <c:v>41791</c:v>
                </c:pt>
                <c:pt idx="16">
                  <c:v>41821</c:v>
                </c:pt>
                <c:pt idx="17">
                  <c:v>41852</c:v>
                </c:pt>
                <c:pt idx="18">
                  <c:v>41883</c:v>
                </c:pt>
                <c:pt idx="19">
                  <c:v>41913</c:v>
                </c:pt>
                <c:pt idx="20">
                  <c:v>41944</c:v>
                </c:pt>
                <c:pt idx="21">
                  <c:v>41974</c:v>
                </c:pt>
                <c:pt idx="22">
                  <c:v>42005</c:v>
                </c:pt>
                <c:pt idx="23">
                  <c:v>42036</c:v>
                </c:pt>
                <c:pt idx="24">
                  <c:v>42064</c:v>
                </c:pt>
                <c:pt idx="25">
                  <c:v>42095</c:v>
                </c:pt>
                <c:pt idx="26">
                  <c:v>42125</c:v>
                </c:pt>
                <c:pt idx="27">
                  <c:v>42156</c:v>
                </c:pt>
                <c:pt idx="28">
                  <c:v>42186</c:v>
                </c:pt>
                <c:pt idx="29">
                  <c:v>42217</c:v>
                </c:pt>
                <c:pt idx="30">
                  <c:v>42248</c:v>
                </c:pt>
                <c:pt idx="31">
                  <c:v>42278</c:v>
                </c:pt>
                <c:pt idx="32">
                  <c:v>42309</c:v>
                </c:pt>
                <c:pt idx="33">
                  <c:v>42339</c:v>
                </c:pt>
                <c:pt idx="34">
                  <c:v>42370</c:v>
                </c:pt>
                <c:pt idx="35">
                  <c:v>42401</c:v>
                </c:pt>
                <c:pt idx="36">
                  <c:v>42430</c:v>
                </c:pt>
                <c:pt idx="37">
                  <c:v>42461</c:v>
                </c:pt>
                <c:pt idx="38">
                  <c:v>42491</c:v>
                </c:pt>
                <c:pt idx="39">
                  <c:v>42522</c:v>
                </c:pt>
                <c:pt idx="40">
                  <c:v>42552</c:v>
                </c:pt>
                <c:pt idx="41">
                  <c:v>42583</c:v>
                </c:pt>
                <c:pt idx="42">
                  <c:v>42614</c:v>
                </c:pt>
                <c:pt idx="43">
                  <c:v>42644</c:v>
                </c:pt>
                <c:pt idx="44">
                  <c:v>42675</c:v>
                </c:pt>
                <c:pt idx="45">
                  <c:v>42705</c:v>
                </c:pt>
                <c:pt idx="46">
                  <c:v>42736</c:v>
                </c:pt>
                <c:pt idx="47">
                  <c:v>42767</c:v>
                </c:pt>
                <c:pt idx="48">
                  <c:v>42795</c:v>
                </c:pt>
                <c:pt idx="49">
                  <c:v>42826</c:v>
                </c:pt>
                <c:pt idx="50">
                  <c:v>42856</c:v>
                </c:pt>
                <c:pt idx="51">
                  <c:v>42887</c:v>
                </c:pt>
                <c:pt idx="52">
                  <c:v>42917</c:v>
                </c:pt>
                <c:pt idx="53">
                  <c:v>42948</c:v>
                </c:pt>
                <c:pt idx="54">
                  <c:v>42979</c:v>
                </c:pt>
                <c:pt idx="55">
                  <c:v>43009</c:v>
                </c:pt>
                <c:pt idx="56">
                  <c:v>43040</c:v>
                </c:pt>
                <c:pt idx="57">
                  <c:v>43070</c:v>
                </c:pt>
                <c:pt idx="58">
                  <c:v>43101</c:v>
                </c:pt>
                <c:pt idx="59">
                  <c:v>43132</c:v>
                </c:pt>
                <c:pt idx="60">
                  <c:v>43160</c:v>
                </c:pt>
                <c:pt idx="61">
                  <c:v>43191</c:v>
                </c:pt>
                <c:pt idx="62">
                  <c:v>43221</c:v>
                </c:pt>
                <c:pt idx="63">
                  <c:v>43252</c:v>
                </c:pt>
                <c:pt idx="64">
                  <c:v>43282</c:v>
                </c:pt>
                <c:pt idx="65">
                  <c:v>43313</c:v>
                </c:pt>
                <c:pt idx="66">
                  <c:v>43344</c:v>
                </c:pt>
                <c:pt idx="67">
                  <c:v>43374</c:v>
                </c:pt>
                <c:pt idx="68">
                  <c:v>43405</c:v>
                </c:pt>
                <c:pt idx="69">
                  <c:v>43435</c:v>
                </c:pt>
                <c:pt idx="70">
                  <c:v>43466</c:v>
                </c:pt>
                <c:pt idx="71">
                  <c:v>43497</c:v>
                </c:pt>
                <c:pt idx="72">
                  <c:v>43525</c:v>
                </c:pt>
                <c:pt idx="73">
                  <c:v>43556</c:v>
                </c:pt>
                <c:pt idx="74">
                  <c:v>43586</c:v>
                </c:pt>
                <c:pt idx="75">
                  <c:v>43617</c:v>
                </c:pt>
                <c:pt idx="76">
                  <c:v>43647</c:v>
                </c:pt>
                <c:pt idx="77">
                  <c:v>43678</c:v>
                </c:pt>
                <c:pt idx="78">
                  <c:v>43709</c:v>
                </c:pt>
                <c:pt idx="79">
                  <c:v>43739</c:v>
                </c:pt>
                <c:pt idx="80">
                  <c:v>43770</c:v>
                </c:pt>
                <c:pt idx="81">
                  <c:v>43800</c:v>
                </c:pt>
                <c:pt idx="82">
                  <c:v>43831</c:v>
                </c:pt>
                <c:pt idx="83">
                  <c:v>43862</c:v>
                </c:pt>
                <c:pt idx="84">
                  <c:v>43891</c:v>
                </c:pt>
                <c:pt idx="85">
                  <c:v>43922</c:v>
                </c:pt>
                <c:pt idx="86">
                  <c:v>43952</c:v>
                </c:pt>
                <c:pt idx="87">
                  <c:v>43983</c:v>
                </c:pt>
                <c:pt idx="88">
                  <c:v>44013</c:v>
                </c:pt>
                <c:pt idx="89">
                  <c:v>44044</c:v>
                </c:pt>
                <c:pt idx="90">
                  <c:v>44075</c:v>
                </c:pt>
                <c:pt idx="91">
                  <c:v>44105</c:v>
                </c:pt>
                <c:pt idx="92">
                  <c:v>44136</c:v>
                </c:pt>
                <c:pt idx="93">
                  <c:v>44166</c:v>
                </c:pt>
                <c:pt idx="94">
                  <c:v>44197</c:v>
                </c:pt>
                <c:pt idx="95">
                  <c:v>44228</c:v>
                </c:pt>
                <c:pt idx="96">
                  <c:v>44256</c:v>
                </c:pt>
              </c:numCache>
            </c:numRef>
          </c:cat>
          <c:val>
            <c:numRef>
              <c:f>informal!$AS$16:$AS$112</c:f>
              <c:numCache>
                <c:formatCode>0.00%</c:formatCode>
                <c:ptCount val="97"/>
                <c:pt idx="0">
                  <c:v>5.7613144675634394E-3</c:v>
                </c:pt>
                <c:pt idx="1">
                  <c:v>7.8148838026653976E-3</c:v>
                </c:pt>
                <c:pt idx="2">
                  <c:v>1.1917115804102684E-2</c:v>
                </c:pt>
                <c:pt idx="3">
                  <c:v>1.1337743093917729E-2</c:v>
                </c:pt>
                <c:pt idx="4">
                  <c:v>1.412699063081835E-2</c:v>
                </c:pt>
                <c:pt idx="5">
                  <c:v>1.3207561780709313E-2</c:v>
                </c:pt>
                <c:pt idx="6">
                  <c:v>1.2638820421403168E-2</c:v>
                </c:pt>
                <c:pt idx="7">
                  <c:v>1.404098636228843E-2</c:v>
                </c:pt>
                <c:pt idx="8">
                  <c:v>1.5519301396760056E-2</c:v>
                </c:pt>
                <c:pt idx="9">
                  <c:v>1.4264717826764629E-2</c:v>
                </c:pt>
                <c:pt idx="10">
                  <c:v>1.4136148640723383E-2</c:v>
                </c:pt>
                <c:pt idx="11">
                  <c:v>1.7758671034573008E-2</c:v>
                </c:pt>
                <c:pt idx="12">
                  <c:v>2.2336923965080736E-2</c:v>
                </c:pt>
                <c:pt idx="13">
                  <c:v>2.3103255490712012E-2</c:v>
                </c:pt>
                <c:pt idx="14">
                  <c:v>2.2286169837746155E-2</c:v>
                </c:pt>
                <c:pt idx="15">
                  <c:v>2.252476039187512E-2</c:v>
                </c:pt>
                <c:pt idx="16">
                  <c:v>1.7404397987193693E-2</c:v>
                </c:pt>
                <c:pt idx="17">
                  <c:v>1.6755746221155707E-2</c:v>
                </c:pt>
                <c:pt idx="18">
                  <c:v>1.5979839801466878E-2</c:v>
                </c:pt>
                <c:pt idx="19">
                  <c:v>1.4608947614814603E-2</c:v>
                </c:pt>
                <c:pt idx="20">
                  <c:v>1.1851449299605799E-2</c:v>
                </c:pt>
                <c:pt idx="21">
                  <c:v>1.1542435299101584E-2</c:v>
                </c:pt>
                <c:pt idx="22">
                  <c:v>1.1047589274496564E-2</c:v>
                </c:pt>
                <c:pt idx="23">
                  <c:v>6.5480621074771629E-3</c:v>
                </c:pt>
                <c:pt idx="24">
                  <c:v>3.4824496827058149E-3</c:v>
                </c:pt>
                <c:pt idx="25">
                  <c:v>9.7348592331039944E-4</c:v>
                </c:pt>
                <c:pt idx="26">
                  <c:v>-2.8035608846812467E-3</c:v>
                </c:pt>
                <c:pt idx="27">
                  <c:v>-5.550803265938751E-3</c:v>
                </c:pt>
                <c:pt idx="28">
                  <c:v>-5.9103131438624423E-3</c:v>
                </c:pt>
                <c:pt idx="29">
                  <c:v>-7.5988942566026863E-3</c:v>
                </c:pt>
                <c:pt idx="30">
                  <c:v>-9.6092904455892525E-3</c:v>
                </c:pt>
                <c:pt idx="31">
                  <c:v>-1.0370478320477236E-2</c:v>
                </c:pt>
                <c:pt idx="32">
                  <c:v>-1.0564889270548919E-2</c:v>
                </c:pt>
                <c:pt idx="33">
                  <c:v>-1.00119625840955E-2</c:v>
                </c:pt>
                <c:pt idx="34">
                  <c:v>-1.014556330653014E-2</c:v>
                </c:pt>
                <c:pt idx="35">
                  <c:v>-1.1425239363911993E-2</c:v>
                </c:pt>
                <c:pt idx="36">
                  <c:v>-1.3119482544731546E-2</c:v>
                </c:pt>
                <c:pt idx="37">
                  <c:v>-1.6996641205781576E-2</c:v>
                </c:pt>
                <c:pt idx="38">
                  <c:v>-1.5682268980855663E-2</c:v>
                </c:pt>
                <c:pt idx="39">
                  <c:v>-1.5683343046532235E-2</c:v>
                </c:pt>
                <c:pt idx="40">
                  <c:v>-1.6312893658207345E-2</c:v>
                </c:pt>
                <c:pt idx="41">
                  <c:v>-1.4974309793078122E-2</c:v>
                </c:pt>
                <c:pt idx="42">
                  <c:v>-1.4928789519236423E-2</c:v>
                </c:pt>
                <c:pt idx="43">
                  <c:v>-1.473746007634035E-2</c:v>
                </c:pt>
                <c:pt idx="44">
                  <c:v>-1.4348846790120558E-2</c:v>
                </c:pt>
                <c:pt idx="45">
                  <c:v>-1.6879444196958384E-2</c:v>
                </c:pt>
                <c:pt idx="46">
                  <c:v>-1.8492056187461952E-2</c:v>
                </c:pt>
                <c:pt idx="47">
                  <c:v>-1.809021873152919E-2</c:v>
                </c:pt>
                <c:pt idx="48">
                  <c:v>-1.8632051760492624E-2</c:v>
                </c:pt>
                <c:pt idx="49">
                  <c:v>-1.781173368382798E-2</c:v>
                </c:pt>
                <c:pt idx="50">
                  <c:v>-1.6736201918038422E-2</c:v>
                </c:pt>
                <c:pt idx="51">
                  <c:v>-1.5388958404220927E-2</c:v>
                </c:pt>
                <c:pt idx="52">
                  <c:v>-1.131800463195849E-2</c:v>
                </c:pt>
                <c:pt idx="53">
                  <c:v>-1.1312161116435035E-2</c:v>
                </c:pt>
                <c:pt idx="54">
                  <c:v>-1.0450487480237193E-2</c:v>
                </c:pt>
                <c:pt idx="55">
                  <c:v>-9.336281048567192E-3</c:v>
                </c:pt>
                <c:pt idx="56">
                  <c:v>-8.4947979449349568E-3</c:v>
                </c:pt>
                <c:pt idx="57">
                  <c:v>-5.1744711173719897E-3</c:v>
                </c:pt>
                <c:pt idx="58">
                  <c:v>-3.3604788887415357E-3</c:v>
                </c:pt>
                <c:pt idx="59">
                  <c:v>-2.3505177133813226E-3</c:v>
                </c:pt>
                <c:pt idx="60">
                  <c:v>-3.5776577840498968E-3</c:v>
                </c:pt>
                <c:pt idx="61">
                  <c:v>-3.0686119713465858E-3</c:v>
                </c:pt>
                <c:pt idx="62">
                  <c:v>-2.6589632036606351E-3</c:v>
                </c:pt>
                <c:pt idx="63">
                  <c:v>-7.9060985963153409E-4</c:v>
                </c:pt>
                <c:pt idx="64">
                  <c:v>6.9037289352706947E-4</c:v>
                </c:pt>
                <c:pt idx="65">
                  <c:v>1.4198292037736879E-3</c:v>
                </c:pt>
                <c:pt idx="66">
                  <c:v>1.8799138037240936E-3</c:v>
                </c:pt>
                <c:pt idx="67">
                  <c:v>9.8424244152587985E-4</c:v>
                </c:pt>
                <c:pt idx="68">
                  <c:v>9.1629029111691784E-4</c:v>
                </c:pt>
                <c:pt idx="69">
                  <c:v>2.156742457778124E-5</c:v>
                </c:pt>
                <c:pt idx="70">
                  <c:v>1.2270309249877457E-3</c:v>
                </c:pt>
                <c:pt idx="71">
                  <c:v>5.4463674307839846E-3</c:v>
                </c:pt>
                <c:pt idx="72">
                  <c:v>8.1375154424343475E-3</c:v>
                </c:pt>
                <c:pt idx="73">
                  <c:v>1.1285009501079676E-2</c:v>
                </c:pt>
                <c:pt idx="74">
                  <c:v>1.1964832738815233E-2</c:v>
                </c:pt>
                <c:pt idx="75">
                  <c:v>9.3005226862539689E-3</c:v>
                </c:pt>
                <c:pt idx="76">
                  <c:v>5.6556903756344737E-3</c:v>
                </c:pt>
                <c:pt idx="77">
                  <c:v>4.3376111657540614E-3</c:v>
                </c:pt>
                <c:pt idx="78">
                  <c:v>5.0884517747452956E-3</c:v>
                </c:pt>
                <c:pt idx="79">
                  <c:v>7.1171490952935236E-3</c:v>
                </c:pt>
                <c:pt idx="80">
                  <c:v>9.6422161830898682E-3</c:v>
                </c:pt>
                <c:pt idx="81">
                  <c:v>1.2475197214913365E-2</c:v>
                </c:pt>
                <c:pt idx="82">
                  <c:v>1.3750316304875046E-2</c:v>
                </c:pt>
                <c:pt idx="83">
                  <c:v>1.0199996578263752E-2</c:v>
                </c:pt>
                <c:pt idx="84">
                  <c:v>9.0982456867036276E-3</c:v>
                </c:pt>
                <c:pt idx="85">
                  <c:v>-1.6871663160222055E-3</c:v>
                </c:pt>
                <c:pt idx="86">
                  <c:v>-1.4619930246227987E-2</c:v>
                </c:pt>
                <c:pt idx="87">
                  <c:v>-2.6614832146760144E-2</c:v>
                </c:pt>
                <c:pt idx="88">
                  <c:v>-3.911997808507852E-2</c:v>
                </c:pt>
                <c:pt idx="89">
                  <c:v>-4.552917642111582E-2</c:v>
                </c:pt>
                <c:pt idx="90">
                  <c:v>-4.342296995090604E-2</c:v>
                </c:pt>
                <c:pt idx="91">
                  <c:v>-3.7830632824809578E-2</c:v>
                </c:pt>
                <c:pt idx="92">
                  <c:v>-3.5708847258474639E-2</c:v>
                </c:pt>
                <c:pt idx="93">
                  <c:v>-3.7715126534784628E-2</c:v>
                </c:pt>
                <c:pt idx="94">
                  <c:v>-3.9784684084790398E-2</c:v>
                </c:pt>
                <c:pt idx="95">
                  <c:v>-3.7586749760852557E-2</c:v>
                </c:pt>
                <c:pt idx="96">
                  <c:v>-3.6112402901122588E-2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F3-4394-A5D6-1EFE7B4DCB6E}"/>
            </c:ext>
          </c:extLst>
        </c:ser>
        <c:ser>
          <c:idx val="1"/>
          <c:order val="1"/>
          <c:tx>
            <c:strRef>
              <c:f>informal!$AT$2</c:f>
              <c:strCache>
                <c:ptCount val="1"/>
                <c:pt idx="0">
                  <c:v>INFORMAL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96"/>
              <c:layout>
                <c:manualLayout>
                  <c:x val="2.87732822211091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FF3-4394-A5D6-1EFE7B4DCB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informal!$A$16:$A$112</c:f>
              <c:numCache>
                <c:formatCode>m/d/yyyy</c:formatCode>
                <c:ptCount val="97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  <c:pt idx="15">
                  <c:v>41791</c:v>
                </c:pt>
                <c:pt idx="16">
                  <c:v>41821</c:v>
                </c:pt>
                <c:pt idx="17">
                  <c:v>41852</c:v>
                </c:pt>
                <c:pt idx="18">
                  <c:v>41883</c:v>
                </c:pt>
                <c:pt idx="19">
                  <c:v>41913</c:v>
                </c:pt>
                <c:pt idx="20">
                  <c:v>41944</c:v>
                </c:pt>
                <c:pt idx="21">
                  <c:v>41974</c:v>
                </c:pt>
                <c:pt idx="22">
                  <c:v>42005</c:v>
                </c:pt>
                <c:pt idx="23">
                  <c:v>42036</c:v>
                </c:pt>
                <c:pt idx="24">
                  <c:v>42064</c:v>
                </c:pt>
                <c:pt idx="25">
                  <c:v>42095</c:v>
                </c:pt>
                <c:pt idx="26">
                  <c:v>42125</c:v>
                </c:pt>
                <c:pt idx="27">
                  <c:v>42156</c:v>
                </c:pt>
                <c:pt idx="28">
                  <c:v>42186</c:v>
                </c:pt>
                <c:pt idx="29">
                  <c:v>42217</c:v>
                </c:pt>
                <c:pt idx="30">
                  <c:v>42248</c:v>
                </c:pt>
                <c:pt idx="31">
                  <c:v>42278</c:v>
                </c:pt>
                <c:pt idx="32">
                  <c:v>42309</c:v>
                </c:pt>
                <c:pt idx="33">
                  <c:v>42339</c:v>
                </c:pt>
                <c:pt idx="34">
                  <c:v>42370</c:v>
                </c:pt>
                <c:pt idx="35">
                  <c:v>42401</c:v>
                </c:pt>
                <c:pt idx="36">
                  <c:v>42430</c:v>
                </c:pt>
                <c:pt idx="37">
                  <c:v>42461</c:v>
                </c:pt>
                <c:pt idx="38">
                  <c:v>42491</c:v>
                </c:pt>
                <c:pt idx="39">
                  <c:v>42522</c:v>
                </c:pt>
                <c:pt idx="40">
                  <c:v>42552</c:v>
                </c:pt>
                <c:pt idx="41">
                  <c:v>42583</c:v>
                </c:pt>
                <c:pt idx="42">
                  <c:v>42614</c:v>
                </c:pt>
                <c:pt idx="43">
                  <c:v>42644</c:v>
                </c:pt>
                <c:pt idx="44">
                  <c:v>42675</c:v>
                </c:pt>
                <c:pt idx="45">
                  <c:v>42705</c:v>
                </c:pt>
                <c:pt idx="46">
                  <c:v>42736</c:v>
                </c:pt>
                <c:pt idx="47">
                  <c:v>42767</c:v>
                </c:pt>
                <c:pt idx="48">
                  <c:v>42795</c:v>
                </c:pt>
                <c:pt idx="49">
                  <c:v>42826</c:v>
                </c:pt>
                <c:pt idx="50">
                  <c:v>42856</c:v>
                </c:pt>
                <c:pt idx="51">
                  <c:v>42887</c:v>
                </c:pt>
                <c:pt idx="52">
                  <c:v>42917</c:v>
                </c:pt>
                <c:pt idx="53">
                  <c:v>42948</c:v>
                </c:pt>
                <c:pt idx="54">
                  <c:v>42979</c:v>
                </c:pt>
                <c:pt idx="55">
                  <c:v>43009</c:v>
                </c:pt>
                <c:pt idx="56">
                  <c:v>43040</c:v>
                </c:pt>
                <c:pt idx="57">
                  <c:v>43070</c:v>
                </c:pt>
                <c:pt idx="58">
                  <c:v>43101</c:v>
                </c:pt>
                <c:pt idx="59">
                  <c:v>43132</c:v>
                </c:pt>
                <c:pt idx="60">
                  <c:v>43160</c:v>
                </c:pt>
                <c:pt idx="61">
                  <c:v>43191</c:v>
                </c:pt>
                <c:pt idx="62">
                  <c:v>43221</c:v>
                </c:pt>
                <c:pt idx="63">
                  <c:v>43252</c:v>
                </c:pt>
                <c:pt idx="64">
                  <c:v>43282</c:v>
                </c:pt>
                <c:pt idx="65">
                  <c:v>43313</c:v>
                </c:pt>
                <c:pt idx="66">
                  <c:v>43344</c:v>
                </c:pt>
                <c:pt idx="67">
                  <c:v>43374</c:v>
                </c:pt>
                <c:pt idx="68">
                  <c:v>43405</c:v>
                </c:pt>
                <c:pt idx="69">
                  <c:v>43435</c:v>
                </c:pt>
                <c:pt idx="70">
                  <c:v>43466</c:v>
                </c:pt>
                <c:pt idx="71">
                  <c:v>43497</c:v>
                </c:pt>
                <c:pt idx="72">
                  <c:v>43525</c:v>
                </c:pt>
                <c:pt idx="73">
                  <c:v>43556</c:v>
                </c:pt>
                <c:pt idx="74">
                  <c:v>43586</c:v>
                </c:pt>
                <c:pt idx="75">
                  <c:v>43617</c:v>
                </c:pt>
                <c:pt idx="76">
                  <c:v>43647</c:v>
                </c:pt>
                <c:pt idx="77">
                  <c:v>43678</c:v>
                </c:pt>
                <c:pt idx="78">
                  <c:v>43709</c:v>
                </c:pt>
                <c:pt idx="79">
                  <c:v>43739</c:v>
                </c:pt>
                <c:pt idx="80">
                  <c:v>43770</c:v>
                </c:pt>
                <c:pt idx="81">
                  <c:v>43800</c:v>
                </c:pt>
                <c:pt idx="82">
                  <c:v>43831</c:v>
                </c:pt>
                <c:pt idx="83">
                  <c:v>43862</c:v>
                </c:pt>
                <c:pt idx="84">
                  <c:v>43891</c:v>
                </c:pt>
                <c:pt idx="85">
                  <c:v>43922</c:v>
                </c:pt>
                <c:pt idx="86">
                  <c:v>43952</c:v>
                </c:pt>
                <c:pt idx="87">
                  <c:v>43983</c:v>
                </c:pt>
                <c:pt idx="88">
                  <c:v>44013</c:v>
                </c:pt>
                <c:pt idx="89">
                  <c:v>44044</c:v>
                </c:pt>
                <c:pt idx="90">
                  <c:v>44075</c:v>
                </c:pt>
                <c:pt idx="91">
                  <c:v>44105</c:v>
                </c:pt>
                <c:pt idx="92">
                  <c:v>44136</c:v>
                </c:pt>
                <c:pt idx="93">
                  <c:v>44166</c:v>
                </c:pt>
                <c:pt idx="94">
                  <c:v>44197</c:v>
                </c:pt>
                <c:pt idx="95">
                  <c:v>44228</c:v>
                </c:pt>
                <c:pt idx="96">
                  <c:v>44256</c:v>
                </c:pt>
              </c:numCache>
            </c:numRef>
          </c:cat>
          <c:val>
            <c:numRef>
              <c:f>informal!$AT$16:$AT$112</c:f>
              <c:numCache>
                <c:formatCode>0.00%</c:formatCode>
                <c:ptCount val="97"/>
                <c:pt idx="0">
                  <c:v>1.008175223120472E-3</c:v>
                </c:pt>
                <c:pt idx="1">
                  <c:v>-1.3820625229921162E-4</c:v>
                </c:pt>
                <c:pt idx="2">
                  <c:v>-5.3704644973598045E-4</c:v>
                </c:pt>
                <c:pt idx="3">
                  <c:v>-7.9888207492629976E-5</c:v>
                </c:pt>
                <c:pt idx="4">
                  <c:v>-1.4665996869318919E-4</c:v>
                </c:pt>
                <c:pt idx="5">
                  <c:v>-7.583747857409503E-4</c:v>
                </c:pt>
                <c:pt idx="6">
                  <c:v>-3.5207562908827082E-4</c:v>
                </c:pt>
                <c:pt idx="7">
                  <c:v>-1.3222338921499263E-3</c:v>
                </c:pt>
                <c:pt idx="8">
                  <c:v>-1.7851863059656126E-4</c:v>
                </c:pt>
                <c:pt idx="9">
                  <c:v>3.2396104854938469E-3</c:v>
                </c:pt>
                <c:pt idx="10">
                  <c:v>3.9193661404368016E-3</c:v>
                </c:pt>
                <c:pt idx="11">
                  <c:v>3.6342756049441926E-3</c:v>
                </c:pt>
                <c:pt idx="12">
                  <c:v>-1.6885837751959094E-3</c:v>
                </c:pt>
                <c:pt idx="13">
                  <c:v>-4.0162322652587687E-3</c:v>
                </c:pt>
                <c:pt idx="14">
                  <c:v>-4.9008302297930319E-3</c:v>
                </c:pt>
                <c:pt idx="15">
                  <c:v>-5.3931077741935819E-3</c:v>
                </c:pt>
                <c:pt idx="16">
                  <c:v>-5.098425362551613E-3</c:v>
                </c:pt>
                <c:pt idx="17">
                  <c:v>-5.6886532399358499E-3</c:v>
                </c:pt>
                <c:pt idx="18">
                  <c:v>-3.7043646045338877E-3</c:v>
                </c:pt>
                <c:pt idx="19">
                  <c:v>-2.9454629914094652E-4</c:v>
                </c:pt>
                <c:pt idx="20">
                  <c:v>-5.8435298758879363E-4</c:v>
                </c:pt>
                <c:pt idx="21">
                  <c:v>-6.1896901130116175E-4</c:v>
                </c:pt>
                <c:pt idx="22">
                  <c:v>1.0458132474245312E-3</c:v>
                </c:pt>
                <c:pt idx="23">
                  <c:v>2.4209710535387082E-3</c:v>
                </c:pt>
                <c:pt idx="24">
                  <c:v>4.9872855587914221E-3</c:v>
                </c:pt>
                <c:pt idx="25">
                  <c:v>5.9371867380768259E-3</c:v>
                </c:pt>
                <c:pt idx="26">
                  <c:v>6.1320306581241118E-3</c:v>
                </c:pt>
                <c:pt idx="27">
                  <c:v>7.4610799744516806E-3</c:v>
                </c:pt>
                <c:pt idx="28">
                  <c:v>8.9034197839616414E-3</c:v>
                </c:pt>
                <c:pt idx="29">
                  <c:v>9.9861428251052306E-3</c:v>
                </c:pt>
                <c:pt idx="30">
                  <c:v>8.0101627114151277E-3</c:v>
                </c:pt>
                <c:pt idx="31">
                  <c:v>7.3587357279014907E-3</c:v>
                </c:pt>
                <c:pt idx="32">
                  <c:v>4.8013764904540025E-3</c:v>
                </c:pt>
                <c:pt idx="33">
                  <c:v>3.3827554562927721E-3</c:v>
                </c:pt>
                <c:pt idx="34">
                  <c:v>-1.5384487697574704E-3</c:v>
                </c:pt>
                <c:pt idx="35">
                  <c:v>-1.1955498899703502E-3</c:v>
                </c:pt>
                <c:pt idx="36">
                  <c:v>-1.844123314990303E-3</c:v>
                </c:pt>
                <c:pt idx="37">
                  <c:v>4.7861984220555525E-4</c:v>
                </c:pt>
                <c:pt idx="38">
                  <c:v>2.3125821499226408E-3</c:v>
                </c:pt>
                <c:pt idx="39">
                  <c:v>5.7625113779785164E-4</c:v>
                </c:pt>
                <c:pt idx="40">
                  <c:v>-1.9526398114903833E-3</c:v>
                </c:pt>
                <c:pt idx="41">
                  <c:v>-6.604073249120144E-3</c:v>
                </c:pt>
                <c:pt idx="42">
                  <c:v>-9.5786615477604191E-3</c:v>
                </c:pt>
                <c:pt idx="43">
                  <c:v>-1.1289558038475058E-2</c:v>
                </c:pt>
                <c:pt idx="44">
                  <c:v>-6.7298447974583299E-3</c:v>
                </c:pt>
                <c:pt idx="45">
                  <c:v>-4.5149942773546684E-3</c:v>
                </c:pt>
                <c:pt idx="46">
                  <c:v>-3.5582927709104602E-4</c:v>
                </c:pt>
                <c:pt idx="47">
                  <c:v>-1.3387757885706933E-3</c:v>
                </c:pt>
                <c:pt idx="48">
                  <c:v>2.2497424631855075E-4</c:v>
                </c:pt>
                <c:pt idx="49">
                  <c:v>2.7521035011756072E-3</c:v>
                </c:pt>
                <c:pt idx="50">
                  <c:v>4.3251536471825445E-3</c:v>
                </c:pt>
                <c:pt idx="51">
                  <c:v>9.7942288013546808E-3</c:v>
                </c:pt>
                <c:pt idx="52">
                  <c:v>1.4067052672323447E-2</c:v>
                </c:pt>
                <c:pt idx="53">
                  <c:v>2.2850131113681196E-2</c:v>
                </c:pt>
                <c:pt idx="54">
                  <c:v>2.8410154945356172E-2</c:v>
                </c:pt>
                <c:pt idx="55">
                  <c:v>2.9533143057072865E-2</c:v>
                </c:pt>
                <c:pt idx="56">
                  <c:v>2.9425173137446282E-2</c:v>
                </c:pt>
                <c:pt idx="57">
                  <c:v>2.6802375193775728E-2</c:v>
                </c:pt>
                <c:pt idx="58">
                  <c:v>2.4900495805665095E-2</c:v>
                </c:pt>
                <c:pt idx="59">
                  <c:v>2.2662183965885405E-2</c:v>
                </c:pt>
                <c:pt idx="60">
                  <c:v>1.9090759018154276E-2</c:v>
                </c:pt>
                <c:pt idx="61">
                  <c:v>1.6890773669210782E-2</c:v>
                </c:pt>
                <c:pt idx="62">
                  <c:v>1.2973016721967453E-2</c:v>
                </c:pt>
                <c:pt idx="63">
                  <c:v>8.7274158808631382E-3</c:v>
                </c:pt>
                <c:pt idx="64">
                  <c:v>6.9845129936360771E-3</c:v>
                </c:pt>
                <c:pt idx="65">
                  <c:v>6.6141520813366083E-3</c:v>
                </c:pt>
                <c:pt idx="66">
                  <c:v>9.5619944662032798E-3</c:v>
                </c:pt>
                <c:pt idx="67">
                  <c:v>1.0876545523279766E-2</c:v>
                </c:pt>
                <c:pt idx="68">
                  <c:v>9.7131485172354884E-3</c:v>
                </c:pt>
                <c:pt idx="69">
                  <c:v>6.867252318839512E-3</c:v>
                </c:pt>
                <c:pt idx="70">
                  <c:v>5.2195162536612513E-3</c:v>
                </c:pt>
                <c:pt idx="71">
                  <c:v>5.9199697526837692E-3</c:v>
                </c:pt>
                <c:pt idx="72">
                  <c:v>9.5125381818612631E-3</c:v>
                </c:pt>
                <c:pt idx="73">
                  <c:v>1.0138028265869454E-2</c:v>
                </c:pt>
                <c:pt idx="74">
                  <c:v>1.4128871078529642E-2</c:v>
                </c:pt>
                <c:pt idx="75">
                  <c:v>1.7224694074754306E-2</c:v>
                </c:pt>
                <c:pt idx="76">
                  <c:v>1.8900582108431232E-2</c:v>
                </c:pt>
                <c:pt idx="77">
                  <c:v>1.5889956498160697E-2</c:v>
                </c:pt>
                <c:pt idx="78">
                  <c:v>1.0879967968082447E-2</c:v>
                </c:pt>
                <c:pt idx="79">
                  <c:v>8.39704695619139E-3</c:v>
                </c:pt>
                <c:pt idx="80">
                  <c:v>6.4918482282786943E-3</c:v>
                </c:pt>
                <c:pt idx="81">
                  <c:v>7.0939841764085148E-3</c:v>
                </c:pt>
                <c:pt idx="82">
                  <c:v>6.4134290214596587E-3</c:v>
                </c:pt>
                <c:pt idx="83">
                  <c:v>6.9618319704784848E-3</c:v>
                </c:pt>
                <c:pt idx="84">
                  <c:v>-5.014761387925744E-3</c:v>
                </c:pt>
                <c:pt idx="85">
                  <c:v>-3.0849039404075844E-2</c:v>
                </c:pt>
                <c:pt idx="86">
                  <c:v>-5.719657573815852E-2</c:v>
                </c:pt>
                <c:pt idx="87">
                  <c:v>-7.480744262424413E-2</c:v>
                </c:pt>
                <c:pt idx="88">
                  <c:v>-7.9506063614577849E-2</c:v>
                </c:pt>
                <c:pt idx="89">
                  <c:v>-7.8501542833354532E-2</c:v>
                </c:pt>
                <c:pt idx="90">
                  <c:v>-7.4240434614623041E-2</c:v>
                </c:pt>
                <c:pt idx="91">
                  <c:v>-6.3722728806501483E-2</c:v>
                </c:pt>
                <c:pt idx="92">
                  <c:v>-5.6440274985864416E-2</c:v>
                </c:pt>
                <c:pt idx="93">
                  <c:v>-5.0048440857718472E-2</c:v>
                </c:pt>
                <c:pt idx="94">
                  <c:v>-4.6099487604418704E-2</c:v>
                </c:pt>
                <c:pt idx="95">
                  <c:v>-4.5245622212350706E-2</c:v>
                </c:pt>
                <c:pt idx="96">
                  <c:v>-3.5018367616973765E-2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F3-4394-A5D6-1EFE7B4DC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042976"/>
        <c:axId val="204049640"/>
      </c:barChart>
      <c:lineChart>
        <c:grouping val="standard"/>
        <c:varyColors val="0"/>
        <c:ser>
          <c:idx val="2"/>
          <c:order val="2"/>
          <c:tx>
            <c:strRef>
              <c:f>informal!$AU$2</c:f>
              <c:strCache>
                <c:ptCount val="1"/>
                <c:pt idx="0">
                  <c:v>PO TOTAL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9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FF3-4394-A5D6-1EFE7B4DCB6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informal!$A$16:$A$112</c:f>
              <c:numCache>
                <c:formatCode>m/d/yyyy</c:formatCode>
                <c:ptCount val="97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  <c:pt idx="15">
                  <c:v>41791</c:v>
                </c:pt>
                <c:pt idx="16">
                  <c:v>41821</c:v>
                </c:pt>
                <c:pt idx="17">
                  <c:v>41852</c:v>
                </c:pt>
                <c:pt idx="18">
                  <c:v>41883</c:v>
                </c:pt>
                <c:pt idx="19">
                  <c:v>41913</c:v>
                </c:pt>
                <c:pt idx="20">
                  <c:v>41944</c:v>
                </c:pt>
                <c:pt idx="21">
                  <c:v>41974</c:v>
                </c:pt>
                <c:pt idx="22">
                  <c:v>42005</c:v>
                </c:pt>
                <c:pt idx="23">
                  <c:v>42036</c:v>
                </c:pt>
                <c:pt idx="24">
                  <c:v>42064</c:v>
                </c:pt>
                <c:pt idx="25">
                  <c:v>42095</c:v>
                </c:pt>
                <c:pt idx="26">
                  <c:v>42125</c:v>
                </c:pt>
                <c:pt idx="27">
                  <c:v>42156</c:v>
                </c:pt>
                <c:pt idx="28">
                  <c:v>42186</c:v>
                </c:pt>
                <c:pt idx="29">
                  <c:v>42217</c:v>
                </c:pt>
                <c:pt idx="30">
                  <c:v>42248</c:v>
                </c:pt>
                <c:pt idx="31">
                  <c:v>42278</c:v>
                </c:pt>
                <c:pt idx="32">
                  <c:v>42309</c:v>
                </c:pt>
                <c:pt idx="33">
                  <c:v>42339</c:v>
                </c:pt>
                <c:pt idx="34">
                  <c:v>42370</c:v>
                </c:pt>
                <c:pt idx="35">
                  <c:v>42401</c:v>
                </c:pt>
                <c:pt idx="36">
                  <c:v>42430</c:v>
                </c:pt>
                <c:pt idx="37">
                  <c:v>42461</c:v>
                </c:pt>
                <c:pt idx="38">
                  <c:v>42491</c:v>
                </c:pt>
                <c:pt idx="39">
                  <c:v>42522</c:v>
                </c:pt>
                <c:pt idx="40">
                  <c:v>42552</c:v>
                </c:pt>
                <c:pt idx="41">
                  <c:v>42583</c:v>
                </c:pt>
                <c:pt idx="42">
                  <c:v>42614</c:v>
                </c:pt>
                <c:pt idx="43">
                  <c:v>42644</c:v>
                </c:pt>
                <c:pt idx="44">
                  <c:v>42675</c:v>
                </c:pt>
                <c:pt idx="45">
                  <c:v>42705</c:v>
                </c:pt>
                <c:pt idx="46">
                  <c:v>42736</c:v>
                </c:pt>
                <c:pt idx="47">
                  <c:v>42767</c:v>
                </c:pt>
                <c:pt idx="48">
                  <c:v>42795</c:v>
                </c:pt>
                <c:pt idx="49">
                  <c:v>42826</c:v>
                </c:pt>
                <c:pt idx="50">
                  <c:v>42856</c:v>
                </c:pt>
                <c:pt idx="51">
                  <c:v>42887</c:v>
                </c:pt>
                <c:pt idx="52">
                  <c:v>42917</c:v>
                </c:pt>
                <c:pt idx="53">
                  <c:v>42948</c:v>
                </c:pt>
                <c:pt idx="54">
                  <c:v>42979</c:v>
                </c:pt>
                <c:pt idx="55">
                  <c:v>43009</c:v>
                </c:pt>
                <c:pt idx="56">
                  <c:v>43040</c:v>
                </c:pt>
                <c:pt idx="57">
                  <c:v>43070</c:v>
                </c:pt>
                <c:pt idx="58">
                  <c:v>43101</c:v>
                </c:pt>
                <c:pt idx="59">
                  <c:v>43132</c:v>
                </c:pt>
                <c:pt idx="60">
                  <c:v>43160</c:v>
                </c:pt>
                <c:pt idx="61">
                  <c:v>43191</c:v>
                </c:pt>
                <c:pt idx="62">
                  <c:v>43221</c:v>
                </c:pt>
                <c:pt idx="63">
                  <c:v>43252</c:v>
                </c:pt>
                <c:pt idx="64">
                  <c:v>43282</c:v>
                </c:pt>
                <c:pt idx="65">
                  <c:v>43313</c:v>
                </c:pt>
                <c:pt idx="66">
                  <c:v>43344</c:v>
                </c:pt>
                <c:pt idx="67">
                  <c:v>43374</c:v>
                </c:pt>
                <c:pt idx="68">
                  <c:v>43405</c:v>
                </c:pt>
                <c:pt idx="69">
                  <c:v>43435</c:v>
                </c:pt>
                <c:pt idx="70">
                  <c:v>43466</c:v>
                </c:pt>
                <c:pt idx="71">
                  <c:v>43497</c:v>
                </c:pt>
                <c:pt idx="72">
                  <c:v>43525</c:v>
                </c:pt>
                <c:pt idx="73">
                  <c:v>43556</c:v>
                </c:pt>
                <c:pt idx="74">
                  <c:v>43586</c:v>
                </c:pt>
                <c:pt idx="75">
                  <c:v>43617</c:v>
                </c:pt>
                <c:pt idx="76">
                  <c:v>43647</c:v>
                </c:pt>
                <c:pt idx="77">
                  <c:v>43678</c:v>
                </c:pt>
                <c:pt idx="78">
                  <c:v>43709</c:v>
                </c:pt>
                <c:pt idx="79">
                  <c:v>43739</c:v>
                </c:pt>
                <c:pt idx="80">
                  <c:v>43770</c:v>
                </c:pt>
                <c:pt idx="81">
                  <c:v>43800</c:v>
                </c:pt>
                <c:pt idx="82">
                  <c:v>43831</c:v>
                </c:pt>
                <c:pt idx="83">
                  <c:v>43862</c:v>
                </c:pt>
                <c:pt idx="84">
                  <c:v>43891</c:v>
                </c:pt>
                <c:pt idx="85">
                  <c:v>43922</c:v>
                </c:pt>
                <c:pt idx="86">
                  <c:v>43952</c:v>
                </c:pt>
                <c:pt idx="87">
                  <c:v>43983</c:v>
                </c:pt>
                <c:pt idx="88">
                  <c:v>44013</c:v>
                </c:pt>
                <c:pt idx="89">
                  <c:v>44044</c:v>
                </c:pt>
                <c:pt idx="90">
                  <c:v>44075</c:v>
                </c:pt>
                <c:pt idx="91">
                  <c:v>44105</c:v>
                </c:pt>
                <c:pt idx="92">
                  <c:v>44136</c:v>
                </c:pt>
                <c:pt idx="93">
                  <c:v>44166</c:v>
                </c:pt>
                <c:pt idx="94">
                  <c:v>44197</c:v>
                </c:pt>
                <c:pt idx="95">
                  <c:v>44228</c:v>
                </c:pt>
                <c:pt idx="96">
                  <c:v>44256</c:v>
                </c:pt>
              </c:numCache>
            </c:numRef>
          </c:cat>
          <c:val>
            <c:numRef>
              <c:f>informal!$AU$16:$AU$112</c:f>
              <c:numCache>
                <c:formatCode>0.00%</c:formatCode>
                <c:ptCount val="97"/>
                <c:pt idx="0">
                  <c:v>6.7694896906839112E-3</c:v>
                </c:pt>
                <c:pt idx="1">
                  <c:v>7.6766775503661856E-3</c:v>
                </c:pt>
                <c:pt idx="2">
                  <c:v>1.1380069354366704E-2</c:v>
                </c:pt>
                <c:pt idx="3">
                  <c:v>1.1257854886425099E-2</c:v>
                </c:pt>
                <c:pt idx="4">
                  <c:v>1.3980330662125161E-2</c:v>
                </c:pt>
                <c:pt idx="5">
                  <c:v>1.2449186994968362E-2</c:v>
                </c:pt>
                <c:pt idx="6">
                  <c:v>1.2286744792314896E-2</c:v>
                </c:pt>
                <c:pt idx="7">
                  <c:v>1.2718752470138504E-2</c:v>
                </c:pt>
                <c:pt idx="8">
                  <c:v>1.5340782766163494E-2</c:v>
                </c:pt>
                <c:pt idx="9">
                  <c:v>1.7504328312258476E-2</c:v>
                </c:pt>
                <c:pt idx="10">
                  <c:v>1.8055514781160187E-2</c:v>
                </c:pt>
                <c:pt idx="11">
                  <c:v>2.1392946639517199E-2</c:v>
                </c:pt>
                <c:pt idx="12">
                  <c:v>2.0648340189884828E-2</c:v>
                </c:pt>
                <c:pt idx="13">
                  <c:v>1.9087023225453244E-2</c:v>
                </c:pt>
                <c:pt idx="14">
                  <c:v>1.7385339607953125E-2</c:v>
                </c:pt>
                <c:pt idx="15">
                  <c:v>1.7131652617681539E-2</c:v>
                </c:pt>
                <c:pt idx="16">
                  <c:v>1.2305972624642079E-2</c:v>
                </c:pt>
                <c:pt idx="17">
                  <c:v>1.1067092981219856E-2</c:v>
                </c:pt>
                <c:pt idx="18">
                  <c:v>1.227547519693299E-2</c:v>
                </c:pt>
                <c:pt idx="19">
                  <c:v>1.4314401315673657E-2</c:v>
                </c:pt>
                <c:pt idx="20">
                  <c:v>1.1267096312017005E-2</c:v>
                </c:pt>
                <c:pt idx="21">
                  <c:v>1.0923466287800422E-2</c:v>
                </c:pt>
                <c:pt idx="22">
                  <c:v>1.2093402521921096E-2</c:v>
                </c:pt>
                <c:pt idx="23">
                  <c:v>8.969033161015872E-3</c:v>
                </c:pt>
                <c:pt idx="24">
                  <c:v>8.4697352414972379E-3</c:v>
                </c:pt>
                <c:pt idx="25">
                  <c:v>6.910672661387225E-3</c:v>
                </c:pt>
                <c:pt idx="26">
                  <c:v>3.328469773442865E-3</c:v>
                </c:pt>
                <c:pt idx="27">
                  <c:v>1.9102767085129296E-3</c:v>
                </c:pt>
                <c:pt idx="28">
                  <c:v>2.9931066400991991E-3</c:v>
                </c:pt>
                <c:pt idx="29">
                  <c:v>2.3872485685025443E-3</c:v>
                </c:pt>
                <c:pt idx="30">
                  <c:v>-1.5991277341741248E-3</c:v>
                </c:pt>
                <c:pt idx="31">
                  <c:v>-3.011742592575745E-3</c:v>
                </c:pt>
                <c:pt idx="32">
                  <c:v>-5.7635127800949168E-3</c:v>
                </c:pt>
                <c:pt idx="33">
                  <c:v>-6.6292071278027283E-3</c:v>
                </c:pt>
                <c:pt idx="34">
                  <c:v>-1.168401207628761E-2</c:v>
                </c:pt>
                <c:pt idx="35">
                  <c:v>-1.2620789253882343E-2</c:v>
                </c:pt>
                <c:pt idx="36">
                  <c:v>-1.4963605859721849E-2</c:v>
                </c:pt>
                <c:pt idx="37">
                  <c:v>-1.6518021363576021E-2</c:v>
                </c:pt>
                <c:pt idx="38">
                  <c:v>-1.3369686830933022E-2</c:v>
                </c:pt>
                <c:pt idx="39">
                  <c:v>-1.5107091908734384E-2</c:v>
                </c:pt>
                <c:pt idx="40">
                  <c:v>-1.8265533469697729E-2</c:v>
                </c:pt>
                <c:pt idx="41">
                  <c:v>-2.1578383042198265E-2</c:v>
                </c:pt>
                <c:pt idx="42">
                  <c:v>-2.4507451066996842E-2</c:v>
                </c:pt>
                <c:pt idx="43">
                  <c:v>-2.6027018114815406E-2</c:v>
                </c:pt>
                <c:pt idx="44">
                  <c:v>-2.1078691587578888E-2</c:v>
                </c:pt>
                <c:pt idx="45">
                  <c:v>-2.1394438474313052E-2</c:v>
                </c:pt>
                <c:pt idx="46">
                  <c:v>-1.8847885464552998E-2</c:v>
                </c:pt>
                <c:pt idx="47">
                  <c:v>-1.9428994520099881E-2</c:v>
                </c:pt>
                <c:pt idx="48">
                  <c:v>-1.8407077514174072E-2</c:v>
                </c:pt>
                <c:pt idx="49">
                  <c:v>-1.5059630182652373E-2</c:v>
                </c:pt>
                <c:pt idx="50">
                  <c:v>-1.2411048270855877E-2</c:v>
                </c:pt>
                <c:pt idx="51">
                  <c:v>-5.5947296028662462E-3</c:v>
                </c:pt>
                <c:pt idx="52">
                  <c:v>2.7490480403649566E-3</c:v>
                </c:pt>
                <c:pt idx="53">
                  <c:v>1.1537969997246161E-2</c:v>
                </c:pt>
                <c:pt idx="54">
                  <c:v>1.7959667465118977E-2</c:v>
                </c:pt>
                <c:pt idx="55">
                  <c:v>2.0196862008505671E-2</c:v>
                </c:pt>
                <c:pt idx="56">
                  <c:v>2.0930375192511327E-2</c:v>
                </c:pt>
                <c:pt idx="57">
                  <c:v>2.1627904076403737E-2</c:v>
                </c:pt>
                <c:pt idx="58">
                  <c:v>2.154001691692356E-2</c:v>
                </c:pt>
                <c:pt idx="59">
                  <c:v>2.0311666252504083E-2</c:v>
                </c:pt>
                <c:pt idx="60">
                  <c:v>1.551310123410438E-2</c:v>
                </c:pt>
                <c:pt idx="61">
                  <c:v>1.3822161697864196E-2</c:v>
                </c:pt>
                <c:pt idx="62">
                  <c:v>1.0314053518306818E-2</c:v>
                </c:pt>
                <c:pt idx="63">
                  <c:v>7.9368060212316044E-3</c:v>
                </c:pt>
                <c:pt idx="64">
                  <c:v>7.6748858871631461E-3</c:v>
                </c:pt>
                <c:pt idx="65">
                  <c:v>8.0339812851102956E-3</c:v>
                </c:pt>
                <c:pt idx="66">
                  <c:v>1.1441908269927373E-2</c:v>
                </c:pt>
                <c:pt idx="67">
                  <c:v>1.1860787964805646E-2</c:v>
                </c:pt>
                <c:pt idx="68">
                  <c:v>1.0629438808352406E-2</c:v>
                </c:pt>
                <c:pt idx="69">
                  <c:v>6.888819743417293E-3</c:v>
                </c:pt>
                <c:pt idx="70">
                  <c:v>6.446547178648997E-3</c:v>
                </c:pt>
                <c:pt idx="71">
                  <c:v>1.1366337183467754E-2</c:v>
                </c:pt>
                <c:pt idx="72">
                  <c:v>1.7650053624295611E-2</c:v>
                </c:pt>
                <c:pt idx="73">
                  <c:v>2.1423037766949128E-2</c:v>
                </c:pt>
                <c:pt idx="74">
                  <c:v>2.6093703817344875E-2</c:v>
                </c:pt>
                <c:pt idx="75">
                  <c:v>2.6525216761008275E-2</c:v>
                </c:pt>
                <c:pt idx="76">
                  <c:v>2.4556272484065705E-2</c:v>
                </c:pt>
                <c:pt idx="77">
                  <c:v>2.0227567663914758E-2</c:v>
                </c:pt>
                <c:pt idx="78">
                  <c:v>1.5968419742827741E-2</c:v>
                </c:pt>
                <c:pt idx="79">
                  <c:v>1.5514196051484914E-2</c:v>
                </c:pt>
                <c:pt idx="80">
                  <c:v>1.6134064411368561E-2</c:v>
                </c:pt>
                <c:pt idx="81">
                  <c:v>1.9569181391321879E-2</c:v>
                </c:pt>
                <c:pt idx="82">
                  <c:v>2.0163745326334706E-2</c:v>
                </c:pt>
                <c:pt idx="83">
                  <c:v>1.7161828548742236E-2</c:v>
                </c:pt>
                <c:pt idx="84">
                  <c:v>4.0834842987778836E-3</c:v>
                </c:pt>
                <c:pt idx="85">
                  <c:v>-3.2536205720098049E-2</c:v>
                </c:pt>
                <c:pt idx="86">
                  <c:v>-7.1816505984386506E-2</c:v>
                </c:pt>
                <c:pt idx="87">
                  <c:v>-0.10142227477100427</c:v>
                </c:pt>
                <c:pt idx="88">
                  <c:v>-0.11862604169965638</c:v>
                </c:pt>
                <c:pt idx="89">
                  <c:v>-0.12403071925447035</c:v>
                </c:pt>
                <c:pt idx="90">
                  <c:v>-0.11766340456552908</c:v>
                </c:pt>
                <c:pt idx="91">
                  <c:v>-0.10155336163131107</c:v>
                </c:pt>
                <c:pt idx="92">
                  <c:v>-9.2149122244339049E-2</c:v>
                </c:pt>
                <c:pt idx="93">
                  <c:v>-8.77635673925031E-2</c:v>
                </c:pt>
                <c:pt idx="94">
                  <c:v>-8.5884171689209102E-2</c:v>
                </c:pt>
                <c:pt idx="95">
                  <c:v>-8.2832371973203256E-2</c:v>
                </c:pt>
                <c:pt idx="96">
                  <c:v>-7.1130770518096353E-2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FF3-4394-A5D6-1EFE7B4DC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42976"/>
        <c:axId val="204049640"/>
      </c:lineChart>
      <c:dateAx>
        <c:axId val="20404297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5400000" vert="horz"/>
          <a:lstStyle/>
          <a:p>
            <a:pPr>
              <a:defRPr sz="1200" b="1">
                <a:solidFill>
                  <a:sysClr val="windowText" lastClr="000000"/>
                </a:solidFill>
              </a:defRPr>
            </a:pPr>
            <a:endParaRPr lang="pt-BR"/>
          </a:p>
        </c:txPr>
        <c:crossAx val="204049640"/>
        <c:crosses val="autoZero"/>
        <c:auto val="1"/>
        <c:lblOffset val="100"/>
        <c:baseTimeUnit val="months"/>
      </c:dateAx>
      <c:valAx>
        <c:axId val="20404964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ysClr val="windowText" lastClr="000000"/>
                </a:solidFill>
              </a:defRPr>
            </a:pPr>
            <a:endParaRPr lang="pt-BR"/>
          </a:p>
        </c:txPr>
        <c:crossAx val="20404297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2259834442118581"/>
          <c:y val="0.58529886382870266"/>
          <c:w val="0.16539400913119304"/>
          <c:h val="0.22179440781585011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A608F-B486-4226-85B9-422A6F08533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F640287-6D23-4986-A73C-528328F6F007}">
      <dgm:prSet custT="1"/>
      <dgm:spPr>
        <a:solidFill>
          <a:srgbClr val="499449"/>
        </a:solidFill>
        <a:ln w="19050">
          <a:solidFill>
            <a:schemeClr val="bg1"/>
          </a:solidFill>
        </a:ln>
      </dgm:spPr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2021 (117 ativos)</a:t>
          </a:r>
        </a:p>
      </dgm:t>
    </dgm:pt>
    <dgm:pt modelId="{DEF48021-4395-47A0-ACC6-01BD36845B13}" type="parTrans" cxnId="{5CA8C74F-A869-41F4-A058-E8EEAE264016}">
      <dgm:prSet/>
      <dgm:spPr/>
      <dgm:t>
        <a:bodyPr/>
        <a:lstStyle/>
        <a:p>
          <a:endParaRPr lang="pt-BR" sz="1800" b="1"/>
        </a:p>
      </dgm:t>
    </dgm:pt>
    <dgm:pt modelId="{C8270AF1-5BE3-428E-8DE7-DB45E43318B2}" type="sibTrans" cxnId="{5CA8C74F-A869-41F4-A058-E8EEAE264016}">
      <dgm:prSet/>
      <dgm:spPr/>
      <dgm:t>
        <a:bodyPr/>
        <a:lstStyle/>
        <a:p>
          <a:endParaRPr lang="pt-BR" sz="1800" b="1"/>
        </a:p>
      </dgm:t>
    </dgm:pt>
    <dgm:pt modelId="{B2F68F54-EC70-4B79-A994-8B0C36C4B7B7}" type="pres">
      <dgm:prSet presAssocID="{B4AA608F-B486-4226-85B9-422A6F085339}" presName="Name0" presStyleCnt="0">
        <dgm:presLayoutVars>
          <dgm:dir/>
          <dgm:animLvl val="lvl"/>
          <dgm:resizeHandles val="exact"/>
        </dgm:presLayoutVars>
      </dgm:prSet>
      <dgm:spPr/>
    </dgm:pt>
    <dgm:pt modelId="{23F65AF8-54AA-432E-8631-69BEB45F74BE}" type="pres">
      <dgm:prSet presAssocID="{CF640287-6D23-4986-A73C-528328F6F007}" presName="parTxOnly" presStyleLbl="node1" presStyleIdx="0" presStyleCnt="1" custScaleX="109206" custLinFactNeighborX="-39" custLinFactNeighborY="-2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A8C74F-A869-41F4-A058-E8EEAE264016}" srcId="{B4AA608F-B486-4226-85B9-422A6F085339}" destId="{CF640287-6D23-4986-A73C-528328F6F007}" srcOrd="0" destOrd="0" parTransId="{DEF48021-4395-47A0-ACC6-01BD36845B13}" sibTransId="{C8270AF1-5BE3-428E-8DE7-DB45E43318B2}"/>
    <dgm:cxn modelId="{D84A3305-44F1-45CC-BB3C-F1464664F894}" type="presOf" srcId="{B4AA608F-B486-4226-85B9-422A6F085339}" destId="{B2F68F54-EC70-4B79-A994-8B0C36C4B7B7}" srcOrd="0" destOrd="0" presId="urn:microsoft.com/office/officeart/2005/8/layout/chevron1"/>
    <dgm:cxn modelId="{65006E0B-2B91-4EE9-AC1B-8491CE1CB3C2}" type="presOf" srcId="{CF640287-6D23-4986-A73C-528328F6F007}" destId="{23F65AF8-54AA-432E-8631-69BEB45F74BE}" srcOrd="0" destOrd="0" presId="urn:microsoft.com/office/officeart/2005/8/layout/chevron1"/>
    <dgm:cxn modelId="{D912B81B-1150-4DEB-BB8B-52874677B7C3}" type="presParOf" srcId="{B2F68F54-EC70-4B79-A994-8B0C36C4B7B7}" destId="{23F65AF8-54AA-432E-8631-69BEB45F74BE}" srcOrd="0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257" cy="513127"/>
          </a:xfrm>
          <a:prstGeom prst="rect">
            <a:avLst/>
          </a:prstGeom>
        </p:spPr>
        <p:txBody>
          <a:bodyPr vert="horz" lIns="97022" tIns="48511" rIns="97022" bIns="4851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442" y="4"/>
            <a:ext cx="3076257" cy="513127"/>
          </a:xfrm>
          <a:prstGeom prst="rect">
            <a:avLst/>
          </a:prstGeom>
        </p:spPr>
        <p:txBody>
          <a:bodyPr vert="horz" lIns="97022" tIns="48511" rIns="97022" bIns="48511" rtlCol="0"/>
          <a:lstStyle>
            <a:lvl1pPr algn="r">
              <a:defRPr sz="1300"/>
            </a:lvl1pPr>
          </a:lstStyle>
          <a:p>
            <a:fld id="{BC999209-ACCA-A047-A1C1-8508A7D2184B}" type="datetimeFigureOut">
              <a:rPr lang="pt-BR" smtClean="0"/>
              <a:pPr/>
              <a:t>12/06/2021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22" tIns="48511" rIns="97022" bIns="4851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291" y="4925323"/>
            <a:ext cx="5680724" cy="4029967"/>
          </a:xfrm>
          <a:prstGeom prst="rect">
            <a:avLst/>
          </a:prstGeom>
        </p:spPr>
        <p:txBody>
          <a:bodyPr vert="horz" lIns="97022" tIns="48511" rIns="97022" bIns="48511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3" y="9721487"/>
            <a:ext cx="3076257" cy="513127"/>
          </a:xfrm>
          <a:prstGeom prst="rect">
            <a:avLst/>
          </a:prstGeom>
        </p:spPr>
        <p:txBody>
          <a:bodyPr vert="horz" lIns="97022" tIns="48511" rIns="97022" bIns="4851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442" y="9721487"/>
            <a:ext cx="3076257" cy="513127"/>
          </a:xfrm>
          <a:prstGeom prst="rect">
            <a:avLst/>
          </a:prstGeom>
        </p:spPr>
        <p:txBody>
          <a:bodyPr vert="horz" lIns="97022" tIns="48511" rIns="97022" bIns="48511" rtlCol="0" anchor="b"/>
          <a:lstStyle>
            <a:lvl1pPr algn="r">
              <a:defRPr sz="1300"/>
            </a:lvl1pPr>
          </a:lstStyle>
          <a:p>
            <a:fld id="{F971453E-D966-7842-A472-F43987D7B31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24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0475" y="1270000"/>
            <a:ext cx="4565650" cy="34242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93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539" y="4717125"/>
            <a:ext cx="5434599" cy="4464361"/>
          </a:xfrm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065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397" y="5186103"/>
            <a:ext cx="5497249" cy="4908209"/>
          </a:xfrm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39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27729"/>
            <a:ext cx="9144000" cy="2240823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8891" y="1907477"/>
            <a:ext cx="5850750" cy="2390174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endParaRPr lang="pt-BR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431" y="499169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889172" y="1424635"/>
            <a:ext cx="3361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MINISTÉRIO DA ECONOMIA</a:t>
            </a:r>
          </a:p>
        </p:txBody>
      </p:sp>
      <p:sp>
        <p:nvSpPr>
          <p:cNvPr id="18" name="Rectangle 9"/>
          <p:cNvSpPr/>
          <p:nvPr userDrawn="1"/>
        </p:nvSpPr>
        <p:spPr>
          <a:xfrm>
            <a:off x="0" y="4468552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88891" y="4385586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37A728D-4D82-F644-B15B-5D242A5A3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196" y="5971264"/>
            <a:ext cx="3634429" cy="3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6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/>
        </p:nvSpPr>
        <p:spPr>
          <a:xfrm>
            <a:off x="8295784" y="6394415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686799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o </a:t>
            </a:r>
            <a:r>
              <a:rPr lang="en-US" noProof="0" dirty="0" err="1"/>
              <a:t>título</a:t>
            </a:r>
            <a:r>
              <a:rPr lang="en-US" noProof="0" dirty="0"/>
              <a:t> Mestre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3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en-US" noProof="0" dirty="0"/>
              <a:t>Fonte: 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2" y="738161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Clique para </a:t>
            </a:r>
            <a:r>
              <a:rPr lang="en-US" noProof="0" dirty="0" err="1"/>
              <a:t>editar</a:t>
            </a:r>
            <a:r>
              <a:rPr lang="en-US" noProof="0" dirty="0"/>
              <a:t> o </a:t>
            </a:r>
            <a:r>
              <a:rPr lang="en-US" noProof="0" dirty="0" err="1"/>
              <a:t>estilo</a:t>
            </a:r>
            <a:r>
              <a:rPr lang="en-US" noProof="0" dirty="0"/>
              <a:t> do </a:t>
            </a:r>
            <a:r>
              <a:rPr lang="en-US" noProof="0" dirty="0" err="1"/>
              <a:t>subtítulo</a:t>
            </a:r>
            <a:r>
              <a:rPr lang="en-US" noProof="0" dirty="0"/>
              <a:t> Mestre</a:t>
            </a:r>
          </a:p>
        </p:txBody>
      </p:sp>
      <p:sp>
        <p:nvSpPr>
          <p:cNvPr id="13" name="Rectangle 9"/>
          <p:cNvSpPr/>
          <p:nvPr/>
        </p:nvSpPr>
        <p:spPr>
          <a:xfrm flipV="1">
            <a:off x="460377" y="645369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 flipV="1">
            <a:off x="6854825" y="645363"/>
            <a:ext cx="1913255" cy="504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57202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2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en-US" noProof="0" dirty="0"/>
              <a:t>*Nota de </a:t>
            </a:r>
            <a:r>
              <a:rPr lang="en-US" noProof="0" dirty="0" err="1"/>
              <a:t>Rodapé</a:t>
            </a:r>
            <a:endParaRPr lang="en-US" noProof="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50A9C0E0-1C7D-E845-8EC3-47C22B85B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995" y="6322519"/>
            <a:ext cx="3829071" cy="376993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xmlns="" id="{8BB923A9-3B58-8F4D-8CA1-B854CC9714B9}"/>
              </a:ext>
            </a:extLst>
          </p:cNvPr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215E0F94-C4D4-6C4E-BAF7-5FCD3DFCA368}"/>
              </a:ext>
            </a:extLst>
          </p:cNvPr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xmlns="" id="{80081373-E89B-6A45-853F-CAF5F150BE04}"/>
              </a:ext>
            </a:extLst>
          </p:cNvPr>
          <p:cNvSpPr/>
          <p:nvPr userDrawn="1"/>
        </p:nvSpPr>
        <p:spPr>
          <a:xfrm flipV="1">
            <a:off x="6854824" y="645363"/>
            <a:ext cx="1913255" cy="504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6" name="Straight Connector 22">
            <a:extLst>
              <a:ext uri="{FF2B5EF4-FFF2-40B4-BE49-F238E27FC236}">
                <a16:creationId xmlns:a16="http://schemas.microsoft.com/office/drawing/2014/main" xmlns="" id="{5FB25121-98AF-3841-B8FA-E67704D4B36C}"/>
              </a:ext>
            </a:extLst>
          </p:cNvPr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5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MINISTÉRIO DA ECONOMIA</a:t>
            </a:r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Referência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6A6C842-7EC3-1049-96A8-798A711D82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196" y="5971264"/>
            <a:ext cx="3634429" cy="3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8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43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Fonte: </a:t>
            </a:r>
            <a:endParaRPr lang="pt-BR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960" y="6380591"/>
            <a:ext cx="2866915" cy="283608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3"/>
            <a:ext cx="1913255" cy="504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/>
              <a:t>TÍTULO DO CAPÍTULO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*Nota de Rodapé</a:t>
            </a:r>
          </a:p>
        </p:txBody>
      </p:sp>
    </p:spTree>
    <p:extLst>
      <p:ext uri="{BB962C8B-B14F-4D97-AF65-F5344CB8AC3E}">
        <p14:creationId xmlns:p14="http://schemas.microsoft.com/office/powerpoint/2010/main" val="343521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849442F-2DC7-EC4D-819F-806D0CFC38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53553" y="867113"/>
            <a:ext cx="6127375" cy="517156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pt-BR" dirty="0"/>
              <a:t>Clique para editar os estilos de texto Mestres
Segundo nível
Terceiro nível
Quarto nível
Quinto nível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0936A44E-1DC9-3741-A6A0-8A12A339D776}"/>
              </a:ext>
            </a:extLst>
          </p:cNvPr>
          <p:cNvSpPr/>
          <p:nvPr userDrawn="1"/>
        </p:nvSpPr>
        <p:spPr>
          <a:xfrm>
            <a:off x="0" y="0"/>
            <a:ext cx="2339787" cy="68580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xmlns="" id="{EEEA65F4-741C-D143-B34A-89562D2060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072" y="867113"/>
            <a:ext cx="1797422" cy="621564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20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endParaRPr lang="pt-BR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xmlns="" id="{FBBBAE5E-2BE5-5844-AEB9-04127E2F03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071" y="1488677"/>
            <a:ext cx="1797421" cy="549294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1400" b="0" i="0" kern="1200" dirty="0" smtClean="0">
                <a:solidFill>
                  <a:srgbClr val="1E629E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xmlns="" id="{7284B81D-1F27-E14D-BB03-ACE2D028571D}"/>
              </a:ext>
            </a:extLst>
          </p:cNvPr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xmlns="" id="{EAEC2497-0B2A-2949-9B51-009E580CA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960" y="6380591"/>
            <a:ext cx="2866915" cy="283608"/>
          </a:xfrm>
          <a:prstGeom prst="rect">
            <a:avLst/>
          </a:prstGeom>
        </p:spPr>
      </p:pic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xmlns="" id="{9603DF40-942D-414C-8EAC-A8C18BB8570F}"/>
              </a:ext>
            </a:extLst>
          </p:cNvPr>
          <p:cNvCxnSpPr>
            <a:cxnSpLocks/>
          </p:cNvCxnSpPr>
          <p:nvPr userDrawn="1"/>
        </p:nvCxnSpPr>
        <p:spPr>
          <a:xfrm flipV="1">
            <a:off x="2653553" y="6201465"/>
            <a:ext cx="6114527" cy="30162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E59CB113-9225-8B42-8A94-6A59377BC9C1}"/>
              </a:ext>
            </a:extLst>
          </p:cNvPr>
          <p:cNvSpPr/>
          <p:nvPr userDrawn="1"/>
        </p:nvSpPr>
        <p:spPr>
          <a:xfrm flipV="1">
            <a:off x="0" y="6231626"/>
            <a:ext cx="2339787" cy="6263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8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err="1">
                <a:solidFill>
                  <a:schemeClr val="bg2">
                    <a:lumMod val="25000"/>
                  </a:schemeClr>
                </a:solidFill>
              </a:rPr>
              <a:t>Ministério</a:t>
            </a:r>
            <a:r>
              <a:rPr lang="en-US" sz="1800" b="0" dirty="0">
                <a:solidFill>
                  <a:schemeClr val="bg2">
                    <a:lumMod val="25000"/>
                  </a:schemeClr>
                </a:solidFill>
              </a:rPr>
              <a:t> da Economia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35086" y="3597530"/>
            <a:ext cx="3886011" cy="5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67D8-0CEA-4A27-89FC-F8B38564C047}" type="datetime1">
              <a:rPr lang="pt-BR" smtClean="0"/>
              <a:pPr>
                <a:defRPr/>
              </a:pPr>
              <a:t>12/06/2021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BA33F-ED4B-4074-A97D-E5035DD4D168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6763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315078" y="354730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9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9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88442" y="274472"/>
            <a:ext cx="5839457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1500" b="1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188442" y="1025612"/>
            <a:ext cx="8683441" cy="550091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576"/>
              </a:spcBef>
              <a:spcAft>
                <a:spcPts val="450"/>
              </a:spcAft>
              <a:defRPr>
                <a:solidFill>
                  <a:srgbClr val="161616"/>
                </a:solidFill>
              </a:defRPr>
            </a:lvl1pPr>
            <a:lvl2pPr>
              <a:lnSpc>
                <a:spcPct val="100000"/>
              </a:lnSpc>
              <a:spcBef>
                <a:spcPts val="576"/>
              </a:spcBef>
              <a:spcAft>
                <a:spcPts val="450"/>
              </a:spcAft>
              <a:defRPr>
                <a:solidFill>
                  <a:srgbClr val="161616"/>
                </a:solidFill>
              </a:defRPr>
            </a:lvl2pPr>
            <a:lvl3pPr>
              <a:lnSpc>
                <a:spcPct val="100000"/>
              </a:lnSpc>
              <a:spcBef>
                <a:spcPts val="576"/>
              </a:spcBef>
              <a:spcAft>
                <a:spcPts val="450"/>
              </a:spcAft>
              <a:defRPr>
                <a:solidFill>
                  <a:srgbClr val="161616"/>
                </a:solidFill>
              </a:defRPr>
            </a:lvl3pPr>
            <a:lvl4pPr>
              <a:lnSpc>
                <a:spcPct val="100000"/>
              </a:lnSpc>
              <a:spcBef>
                <a:spcPts val="576"/>
              </a:spcBef>
              <a:spcAft>
                <a:spcPts val="450"/>
              </a:spcAft>
              <a:defRPr>
                <a:solidFill>
                  <a:srgbClr val="161616"/>
                </a:solidFill>
              </a:defRPr>
            </a:lvl4pPr>
            <a:lvl5pPr>
              <a:lnSpc>
                <a:spcPct val="100000"/>
              </a:lnSpc>
              <a:spcBef>
                <a:spcPts val="576"/>
              </a:spcBef>
              <a:spcAft>
                <a:spcPts val="450"/>
              </a:spcAft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191618" y="820580"/>
            <a:ext cx="7830000" cy="3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 flipV="1">
            <a:off x="7065248" y="820581"/>
            <a:ext cx="1806635" cy="3600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F326E88A-6EB4-3C42-8917-97B72D285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7899" y="251412"/>
            <a:ext cx="2492751" cy="43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0087" y="6402044"/>
            <a:ext cx="266222" cy="265380"/>
          </a:xfrm>
          <a:prstGeom prst="rect">
            <a:avLst/>
          </a:prstGeom>
        </p:spPr>
        <p:txBody>
          <a:bodyPr anchor="t"/>
          <a:lstStyle>
            <a:lvl1pPr defTabSz="429820">
              <a:lnSpc>
                <a:spcPct val="80000"/>
              </a:lnSpc>
              <a:defRPr sz="1089">
                <a:solidFill>
                  <a:srgbClr val="6D706D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457392" y="163456"/>
            <a:ext cx="5998294" cy="4241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816">
                <a:solidFill>
                  <a:srgbClr val="0B254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0570" y="6251013"/>
            <a:ext cx="1716809" cy="333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847">
                <a:solidFill>
                  <a:srgbClr val="6D706D"/>
                </a:solidFill>
              </a:defRPr>
            </a:lvl1pPr>
            <a:lvl2pPr marL="638760" indent="-208939">
              <a:spcBef>
                <a:spcPts val="0"/>
              </a:spcBef>
              <a:buFontTx/>
              <a:defRPr sz="847">
                <a:solidFill>
                  <a:srgbClr val="6D706D"/>
                </a:solidFill>
              </a:defRPr>
            </a:lvl2pPr>
            <a:lvl3pPr marL="1026792" indent="-167151">
              <a:spcBef>
                <a:spcPts val="0"/>
              </a:spcBef>
              <a:buFontTx/>
              <a:defRPr sz="847">
                <a:solidFill>
                  <a:srgbClr val="6D706D"/>
                </a:solidFill>
              </a:defRPr>
            </a:lvl3pPr>
            <a:lvl4pPr marL="1456611" indent="-167151">
              <a:spcBef>
                <a:spcPts val="0"/>
              </a:spcBef>
              <a:buFontTx/>
              <a:defRPr sz="847">
                <a:solidFill>
                  <a:srgbClr val="6D706D"/>
                </a:solidFill>
              </a:defRPr>
            </a:lvl4pPr>
            <a:lvl5pPr marL="1886433" indent="-167151">
              <a:spcBef>
                <a:spcPts val="0"/>
              </a:spcBef>
              <a:buFontTx/>
              <a:defRPr sz="847">
                <a:solidFill>
                  <a:srgbClr val="6D706D"/>
                </a:solidFill>
              </a:defRPr>
            </a:lvl5pPr>
          </a:lstStyle>
          <a:p>
            <a:r>
              <a:t>Fonte: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2" name="Rectangle 9"/>
          <p:cNvSpPr/>
          <p:nvPr/>
        </p:nvSpPr>
        <p:spPr>
          <a:xfrm flipV="1">
            <a:off x="460570" y="646138"/>
            <a:ext cx="7838700" cy="50615"/>
          </a:xfrm>
          <a:prstGeom prst="rect">
            <a:avLst/>
          </a:prstGeom>
          <a:solidFill>
            <a:srgbClr val="20639E"/>
          </a:solidFill>
          <a:ln w="12700">
            <a:miter lim="400000"/>
          </a:ln>
        </p:spPr>
        <p:txBody>
          <a:bodyPr lIns="55324" rIns="55324" anchor="ctr"/>
          <a:lstStyle/>
          <a:p>
            <a:pPr algn="ctr" defTabSz="429820">
              <a:defRPr sz="1300">
                <a:solidFill>
                  <a:srgbClr val="FFFFFF"/>
                </a:solidFill>
              </a:defRPr>
            </a:pPr>
            <a:endParaRPr sz="1574"/>
          </a:p>
        </p:txBody>
      </p:sp>
      <p:pic>
        <p:nvPicPr>
          <p:cNvPr id="9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291" y="6343161"/>
            <a:ext cx="2868121" cy="37403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Rectangle 9"/>
          <p:cNvSpPr/>
          <p:nvPr/>
        </p:nvSpPr>
        <p:spPr>
          <a:xfrm flipV="1">
            <a:off x="6857704" y="646135"/>
            <a:ext cx="1914061" cy="45774"/>
          </a:xfrm>
          <a:prstGeom prst="rect">
            <a:avLst/>
          </a:prstGeom>
          <a:solidFill>
            <a:srgbClr val="0B2543"/>
          </a:solidFill>
          <a:ln w="12700">
            <a:miter lim="400000"/>
          </a:ln>
        </p:spPr>
        <p:txBody>
          <a:bodyPr lIns="55324" rIns="55324" anchor="ctr"/>
          <a:lstStyle/>
          <a:p>
            <a:pPr algn="ctr" defTabSz="429820">
              <a:defRPr sz="1300">
                <a:solidFill>
                  <a:srgbClr val="FFFFFF"/>
                </a:solidFill>
              </a:defRPr>
            </a:pPr>
            <a:endParaRPr sz="1574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468589" y="381764"/>
            <a:ext cx="4387721" cy="198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25523">
              <a:spcBef>
                <a:spcPts val="121"/>
              </a:spcBef>
              <a:buSzTx/>
              <a:buFontTx/>
              <a:buNone/>
              <a:defRPr sz="719">
                <a:solidFill>
                  <a:srgbClr val="1F639E"/>
                </a:solidFill>
              </a:defRPr>
            </a:lvl1pPr>
          </a:lstStyle>
          <a:p>
            <a:r>
              <a:t>TÍTULO DO CAPÍTULO</a:t>
            </a:r>
          </a:p>
        </p:txBody>
      </p:sp>
      <p:sp>
        <p:nvSpPr>
          <p:cNvPr id="96" name="Straight Connector 22"/>
          <p:cNvSpPr/>
          <p:nvPr/>
        </p:nvSpPr>
        <p:spPr>
          <a:xfrm flipV="1">
            <a:off x="457394" y="6208866"/>
            <a:ext cx="8314373" cy="41045"/>
          </a:xfrm>
          <a:prstGeom prst="line">
            <a:avLst/>
          </a:prstGeom>
          <a:ln w="3175">
            <a:solidFill>
              <a:srgbClr val="6D706D"/>
            </a:solidFill>
          </a:ln>
        </p:spPr>
        <p:txBody>
          <a:bodyPr lIns="55324" rIns="55324"/>
          <a:lstStyle/>
          <a:p>
            <a:endParaRPr sz="1473"/>
          </a:p>
        </p:txBody>
      </p:sp>
      <p:sp>
        <p:nvSpPr>
          <p:cNvPr id="97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60571" y="5875052"/>
            <a:ext cx="3626518" cy="3338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847" i="1">
                <a:solidFill>
                  <a:srgbClr val="6D706D"/>
                </a:solidFill>
              </a:defRPr>
            </a:lvl1pPr>
          </a:lstStyle>
          <a:p>
            <a:r>
              <a:t>*Nota de Rodapé</a:t>
            </a:r>
          </a:p>
        </p:txBody>
      </p:sp>
    </p:spTree>
    <p:extLst>
      <p:ext uri="{BB962C8B-B14F-4D97-AF65-F5344CB8AC3E}">
        <p14:creationId xmlns:p14="http://schemas.microsoft.com/office/powerpoint/2010/main" val="25649145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93" r:id="rId2"/>
    <p:sldLayoutId id="2147486171" r:id="rId3"/>
    <p:sldLayoutId id="2147486174" r:id="rId4"/>
    <p:sldLayoutId id="2147486192" r:id="rId5"/>
    <p:sldLayoutId id="2147486180" r:id="rId6"/>
    <p:sldLayoutId id="2147486194" r:id="rId7"/>
    <p:sldLayoutId id="2147486195" r:id="rId8"/>
    <p:sldLayoutId id="2147486196" r:id="rId9"/>
    <p:sldLayoutId id="2147486197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C3511B4-DDC9-8047-85B6-E4B8198D1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816" y="4031484"/>
            <a:ext cx="5714638" cy="466883"/>
          </a:xfrm>
        </p:spPr>
        <p:txBody>
          <a:bodyPr/>
          <a:lstStyle/>
          <a:p>
            <a:r>
              <a:rPr lang="pt-BR" sz="2400" dirty="0"/>
              <a:t>Junho de 2021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5005F49-08FD-7A41-8BE4-45CF340FC7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544" y="2293445"/>
            <a:ext cx="4272456" cy="220492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005FA338-FD46-E54F-B27C-84400AA99071}"/>
              </a:ext>
            </a:extLst>
          </p:cNvPr>
          <p:cNvSpPr/>
          <p:nvPr/>
        </p:nvSpPr>
        <p:spPr>
          <a:xfrm>
            <a:off x="4620755" y="2293445"/>
            <a:ext cx="1317058" cy="173803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E43FB65-A580-9B46-9AD7-8B19DD0B1013}"/>
              </a:ext>
            </a:extLst>
          </p:cNvPr>
          <p:cNvSpPr txBox="1"/>
          <p:nvPr/>
        </p:nvSpPr>
        <p:spPr>
          <a:xfrm>
            <a:off x="358816" y="2387488"/>
            <a:ext cx="55589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</a:rPr>
              <a:t>- Medidas econômicas durante a pandemia</a:t>
            </a:r>
          </a:p>
          <a:p>
            <a:r>
              <a:rPr lang="pt-BR" sz="2300" b="1" dirty="0">
                <a:solidFill>
                  <a:schemeClr val="bg1"/>
                </a:solidFill>
              </a:rPr>
              <a:t>- Conjuntura Econômica </a:t>
            </a:r>
          </a:p>
          <a:p>
            <a:r>
              <a:rPr lang="pt-BR" sz="2300" b="1" dirty="0">
                <a:solidFill>
                  <a:schemeClr val="bg1"/>
                </a:solidFill>
              </a:rPr>
              <a:t>- Desafios de Longo Prazo da Economia Brasileira</a:t>
            </a:r>
          </a:p>
          <a:p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7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686799" cy="423610"/>
          </a:xfrm>
        </p:spPr>
        <p:txBody>
          <a:bodyPr/>
          <a:lstStyle/>
          <a:p>
            <a:r>
              <a:rPr lang="pt-BR" dirty="0"/>
              <a:t>Resumo do custo das medidas fiscais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6D95B0D1-3FA5-564F-8125-55E10BBC6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3"/>
            <a:ext cx="4035424" cy="333415"/>
          </a:xfrm>
        </p:spPr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Estimativas</a:t>
            </a:r>
            <a:r>
              <a:rPr lang="en-US" dirty="0"/>
              <a:t> da Fazenda; STN; SOF; RFB.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313214A8-0CD5-944A-84FC-FE8653655F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R$ bilhões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FE6B92C-0236-44C6-AA9F-637B84B0A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34" y="1882066"/>
            <a:ext cx="6507332" cy="22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2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123382" cy="423610"/>
          </a:xfrm>
        </p:spPr>
        <p:txBody>
          <a:bodyPr/>
          <a:lstStyle/>
          <a:p>
            <a:r>
              <a:rPr lang="pt-BR" dirty="0"/>
              <a:t>Comparativo Internacional das medidas fiscais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7AB4FD2A-5FED-DF4C-9821-34FA54C3F6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3"/>
            <a:ext cx="4111624" cy="333415"/>
          </a:xfrm>
        </p:spPr>
        <p:txBody>
          <a:bodyPr/>
          <a:lstStyle/>
          <a:p>
            <a:r>
              <a:rPr lang="en-GB" dirty="0"/>
              <a:t>Fonte: IMF, Fiscal Monitor Database of Country Fiscal Measures in Response to the COVID-19 Pandemic. Janeiro / 2021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9682" y="738161"/>
            <a:ext cx="6825039" cy="282835"/>
          </a:xfrm>
        </p:spPr>
        <p:txBody>
          <a:bodyPr/>
          <a:lstStyle/>
          <a:p>
            <a:r>
              <a:rPr lang="pt-BR" dirty="0"/>
              <a:t>Economias Avançadas (% do PIB)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6771994-AF95-4952-AF51-4D89BB0F3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79" y="1322774"/>
            <a:ext cx="7737204" cy="448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4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7001E62E-D52C-43C4-BFD9-B5173C9B8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7716982" cy="423610"/>
          </a:xfrm>
        </p:spPr>
        <p:txBody>
          <a:bodyPr/>
          <a:lstStyle/>
          <a:p>
            <a:r>
              <a:rPr lang="pt-BR" dirty="0"/>
              <a:t>Comparativo Internacional das medidas fiscais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DE29453-B5E7-B840-9F03-402FC230C5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3"/>
            <a:ext cx="3806824" cy="333415"/>
          </a:xfrm>
        </p:spPr>
        <p:txBody>
          <a:bodyPr/>
          <a:lstStyle/>
          <a:p>
            <a:r>
              <a:rPr lang="en-GB" dirty="0"/>
              <a:t>Fonte: IMF, Fiscal Monitor Database of Country Fiscal Measures in Response to the COVID-19 Pandemic. Janeiro / 2021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9682" y="738161"/>
            <a:ext cx="6825039" cy="282835"/>
          </a:xfrm>
        </p:spPr>
        <p:txBody>
          <a:bodyPr/>
          <a:lstStyle/>
          <a:p>
            <a:r>
              <a:rPr lang="pt-BR" dirty="0"/>
              <a:t>Países Emergentes (% do PIB) </a:t>
            </a:r>
          </a:p>
        </p:txBody>
      </p:sp>
      <p:sp>
        <p:nvSpPr>
          <p:cNvPr id="16" name="Espaço Reservado para Conteúdo 6"/>
          <p:cNvSpPr txBox="1">
            <a:spLocks/>
          </p:cNvSpPr>
          <p:nvPr/>
        </p:nvSpPr>
        <p:spPr>
          <a:xfrm>
            <a:off x="438922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61616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4B0B491-AAE5-47A7-8320-FAAC1AFA1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12" y="1318054"/>
            <a:ext cx="7652551" cy="45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428182" cy="423610"/>
          </a:xfrm>
        </p:spPr>
        <p:txBody>
          <a:bodyPr/>
          <a:lstStyle/>
          <a:p>
            <a:r>
              <a:rPr lang="en-US" dirty="0" err="1"/>
              <a:t>Mudanças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estimativas</a:t>
            </a:r>
            <a:r>
              <a:rPr lang="en-US" dirty="0"/>
              <a:t> de </a:t>
            </a:r>
            <a:r>
              <a:rPr lang="en-US" dirty="0" err="1"/>
              <a:t>Crescimento</a:t>
            </a:r>
            <a:r>
              <a:rPr lang="en-US" dirty="0"/>
              <a:t> </a:t>
            </a:r>
            <a:r>
              <a:rPr lang="en-US" dirty="0" err="1"/>
              <a:t>Econômico</a:t>
            </a:r>
            <a:r>
              <a:rPr lang="en-US" dirty="0"/>
              <a:t> e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Fiscais</a:t>
            </a:r>
            <a:r>
              <a:rPr lang="en-US" dirty="0"/>
              <a:t> (% PIB)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xmlns="" id="{882F6C5B-DE3F-46B0-90DA-6C095B5D2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3"/>
            <a:ext cx="1716087" cy="333415"/>
          </a:xfrm>
        </p:spPr>
        <p:txBody>
          <a:bodyPr/>
          <a:lstStyle/>
          <a:p>
            <a:r>
              <a:rPr lang="pt-BR" dirty="0"/>
              <a:t>Fonte: FMI e Bloomberg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6DFBC61-BFDF-4BE7-B7CB-5828173E9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26" y="1255470"/>
            <a:ext cx="3914800" cy="43470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617D944-BB29-4AA2-8836-324D6FF41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841" y="1255470"/>
            <a:ext cx="3898488" cy="434705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2087F1E-4F7B-4EEE-BFFF-86151A96DC54}"/>
              </a:ext>
            </a:extLst>
          </p:cNvPr>
          <p:cNvSpPr txBox="1"/>
          <p:nvPr/>
        </p:nvSpPr>
        <p:spPr>
          <a:xfrm>
            <a:off x="621310" y="1219958"/>
            <a:ext cx="3844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Bloomberg – Consenso de mercado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9837638-9085-4F49-93A6-5A5E68D605E2}"/>
              </a:ext>
            </a:extLst>
          </p:cNvPr>
          <p:cNvSpPr txBox="1"/>
          <p:nvPr/>
        </p:nvSpPr>
        <p:spPr>
          <a:xfrm>
            <a:off x="4928298" y="1231712"/>
            <a:ext cx="3844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Projeção FMI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49D383A-B686-42A5-AD58-50EC1B525B5F}"/>
              </a:ext>
            </a:extLst>
          </p:cNvPr>
          <p:cNvSpPr txBox="1"/>
          <p:nvPr/>
        </p:nvSpPr>
        <p:spPr>
          <a:xfrm>
            <a:off x="1802167" y="5362111"/>
            <a:ext cx="2192785" cy="276999"/>
          </a:xfrm>
          <a:prstGeom prst="rect">
            <a:avLst/>
          </a:prstGeom>
          <a:solidFill>
            <a:srgbClr val="FFFFFE"/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Medidas fiscais (% do PIB)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D6E2BAD-7784-405A-BA47-F5E1EFDE1D08}"/>
              </a:ext>
            </a:extLst>
          </p:cNvPr>
          <p:cNvSpPr txBox="1"/>
          <p:nvPr/>
        </p:nvSpPr>
        <p:spPr>
          <a:xfrm>
            <a:off x="5993917" y="5362111"/>
            <a:ext cx="2192785" cy="276999"/>
          </a:xfrm>
          <a:prstGeom prst="rect">
            <a:avLst/>
          </a:prstGeom>
          <a:solidFill>
            <a:srgbClr val="FFFFFE"/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Medidas fiscais (% do PIB)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C8A2FFD-FEAF-46DC-BC6A-291EB4D0195A}"/>
              </a:ext>
            </a:extLst>
          </p:cNvPr>
          <p:cNvSpPr txBox="1"/>
          <p:nvPr/>
        </p:nvSpPr>
        <p:spPr>
          <a:xfrm rot="16200000">
            <a:off x="-898103" y="3162095"/>
            <a:ext cx="3103012" cy="276999"/>
          </a:xfrm>
          <a:prstGeom prst="rect">
            <a:avLst/>
          </a:prstGeom>
          <a:solidFill>
            <a:srgbClr val="FFFFFE"/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Variação no crescimento do PIB de 2020 (p.p.)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D069A98-5155-4431-8079-803D35825AE6}"/>
              </a:ext>
            </a:extLst>
          </p:cNvPr>
          <p:cNvSpPr txBox="1"/>
          <p:nvPr/>
        </p:nvSpPr>
        <p:spPr>
          <a:xfrm rot="16200000">
            <a:off x="3409057" y="3145817"/>
            <a:ext cx="3103012" cy="276999"/>
          </a:xfrm>
          <a:prstGeom prst="rect">
            <a:avLst/>
          </a:prstGeom>
          <a:solidFill>
            <a:srgbClr val="FFFFFE"/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Variação no crescimento do PIB de 2020 (p.p.)</a:t>
            </a:r>
          </a:p>
        </p:txBody>
      </p:sp>
    </p:spTree>
    <p:extLst>
      <p:ext uri="{BB962C8B-B14F-4D97-AF65-F5344CB8AC3E}">
        <p14:creationId xmlns:p14="http://schemas.microsoft.com/office/powerpoint/2010/main" val="288235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295753" cy="423610"/>
          </a:xfrm>
        </p:spPr>
        <p:txBody>
          <a:bodyPr/>
          <a:lstStyle/>
          <a:p>
            <a:r>
              <a:rPr lang="en-US" dirty="0"/>
              <a:t>FMI: </a:t>
            </a:r>
            <a:r>
              <a:rPr lang="en-US" dirty="0" err="1"/>
              <a:t>Previsão</a:t>
            </a:r>
            <a:r>
              <a:rPr lang="en-US" dirty="0"/>
              <a:t> de </a:t>
            </a:r>
            <a:r>
              <a:rPr lang="en-US" dirty="0" err="1"/>
              <a:t>Crescimento</a:t>
            </a:r>
            <a:r>
              <a:rPr lang="en-US" dirty="0"/>
              <a:t> </a:t>
            </a:r>
            <a:r>
              <a:rPr lang="en-US" dirty="0" err="1"/>
              <a:t>Econômico</a:t>
            </a:r>
            <a:r>
              <a:rPr lang="en-US" dirty="0"/>
              <a:t> para 2020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D201B4D-D179-F04A-8E87-49DE4F2B2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Fonte: FMI - WEO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396D4099-2578-4B0E-99B7-02E019253490}"/>
              </a:ext>
            </a:extLst>
          </p:cNvPr>
          <p:cNvGrpSpPr/>
          <p:nvPr/>
        </p:nvGrpSpPr>
        <p:grpSpPr>
          <a:xfrm>
            <a:off x="457200" y="1103447"/>
            <a:ext cx="8295753" cy="4623540"/>
            <a:chOff x="434589" y="1164772"/>
            <a:chExt cx="8295753" cy="462354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2"/>
            <a:srcRect b="6563"/>
            <a:stretch/>
          </p:blipFill>
          <p:spPr>
            <a:xfrm>
              <a:off x="434589" y="1164772"/>
              <a:ext cx="8295753" cy="4623540"/>
            </a:xfrm>
            <a:prstGeom prst="rect">
              <a:avLst/>
            </a:prstGeom>
          </p:spPr>
        </p:pic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xmlns="" id="{E8079AD0-6761-4E06-BF11-B20A05E3AD8A}"/>
                </a:ext>
              </a:extLst>
            </p:cNvPr>
            <p:cNvGrpSpPr/>
            <p:nvPr/>
          </p:nvGrpSpPr>
          <p:grpSpPr>
            <a:xfrm>
              <a:off x="1407198" y="3986074"/>
              <a:ext cx="2509334" cy="1440062"/>
              <a:chOff x="1407198" y="3986074"/>
              <a:chExt cx="2509334" cy="1440062"/>
            </a:xfrm>
          </p:grpSpPr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xmlns="" id="{FEE319F5-1F79-4CB8-BDDF-01F8E504B941}"/>
                  </a:ext>
                </a:extLst>
              </p:cNvPr>
              <p:cNvSpPr txBox="1"/>
              <p:nvPr/>
            </p:nvSpPr>
            <p:spPr>
              <a:xfrm>
                <a:off x="1407198" y="3986074"/>
                <a:ext cx="2507857" cy="523220"/>
              </a:xfrm>
              <a:prstGeom prst="rect">
                <a:avLst/>
              </a:prstGeom>
              <a:solidFill>
                <a:srgbClr val="FFFF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Países Emergentes</a:t>
                </a:r>
              </a:p>
              <a:p>
                <a:endParaRPr lang="pt-BR" sz="1400" dirty="0"/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xmlns="" id="{A9F2F67F-1BAB-4BA7-962D-98CC13DCF6BF}"/>
                  </a:ext>
                </a:extLst>
              </p:cNvPr>
              <p:cNvSpPr txBox="1"/>
              <p:nvPr/>
            </p:nvSpPr>
            <p:spPr>
              <a:xfrm>
                <a:off x="1407198" y="4430920"/>
                <a:ext cx="2507857" cy="523220"/>
              </a:xfrm>
              <a:prstGeom prst="rect">
                <a:avLst/>
              </a:prstGeom>
              <a:solidFill>
                <a:srgbClr val="FFFF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América Latina e Caribe</a:t>
                </a:r>
              </a:p>
              <a:p>
                <a:endParaRPr lang="pt-BR" sz="1400" dirty="0"/>
              </a:p>
            </p:txBody>
          </p: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xmlns="" id="{DD9A6D62-5308-4B41-8A6A-DE53F342AB96}"/>
                  </a:ext>
                </a:extLst>
              </p:cNvPr>
              <p:cNvSpPr txBox="1"/>
              <p:nvPr/>
            </p:nvSpPr>
            <p:spPr>
              <a:xfrm>
                <a:off x="1408675" y="4902916"/>
                <a:ext cx="2507857" cy="523220"/>
              </a:xfrm>
              <a:prstGeom prst="rect">
                <a:avLst/>
              </a:prstGeom>
              <a:solidFill>
                <a:srgbClr val="FFFF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Brasil</a:t>
                </a:r>
              </a:p>
              <a:p>
                <a:endParaRPr lang="pt-BR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756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98913358-0FD4-1E45-BD3C-F9402D744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681" y="288060"/>
            <a:ext cx="8244932" cy="317708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Melhora das Expectativas de Mercado e Organismos Internacionais em 2020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xmlns="" id="{B74F1B11-A2DD-4147-909B-F52759FEA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PIB 2020 Var % real a.a. 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BC69849-7F2F-4D27-9D20-216C2774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99" y="1079840"/>
            <a:ext cx="809160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4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87BCF5-EF8C-48E5-9033-3EAFFBF97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208709" cy="423610"/>
          </a:xfrm>
        </p:spPr>
        <p:txBody>
          <a:bodyPr/>
          <a:lstStyle/>
          <a:p>
            <a:r>
              <a:rPr lang="pt-BR" dirty="0"/>
              <a:t>PIB 1T21: Variação na margem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A4E1ED0B-AFD3-421B-8A2C-B23F5DF581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Média dos países da OCDE: +0,2%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E792C61-8E32-4700-A4AF-51B66B905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72" y="1646807"/>
            <a:ext cx="7641456" cy="35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8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56712F-B4AA-45A8-B0BD-4C189733D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PIB 1T21: Variação Interanual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A91A2C5-0CB5-42CF-974B-DABA0BC5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10" y="1771095"/>
            <a:ext cx="8104380" cy="33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F0AC55-E6BC-4F02-8EBC-803C4BE720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Retomada em “V” – retorno para o nível pré-crise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xmlns="" id="{421BA814-E2A0-4C66-A7DB-C4C4A4B640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PIB Encadeado com ajuste sazonal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DC4C3E5-E13F-4980-8840-3E069EB6A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6" y="1451499"/>
            <a:ext cx="7442208" cy="39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2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98913358-0FD4-1E45-BD3C-F9402D744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680" y="288060"/>
            <a:ext cx="8304309" cy="317708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Melhora das Expectativas de Mercado e Organismos Internacionais em 2021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xmlns="" id="{B74F1B11-A2DD-4147-909B-F52759FEA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PIB 2021 Var % real a.a. 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A1349F3-BEE2-49F4-BF19-88D8DD3EB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88" y="1079840"/>
            <a:ext cx="808649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9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4FD6A3C4-B519-468E-9518-8980894A6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Cenário pré-crise da Covid-19 e Retomada da Atividade</a:t>
            </a:r>
          </a:p>
        </p:txBody>
      </p:sp>
    </p:spTree>
    <p:extLst>
      <p:ext uri="{BB962C8B-B14F-4D97-AF65-F5344CB8AC3E}">
        <p14:creationId xmlns:p14="http://schemas.microsoft.com/office/powerpoint/2010/main" val="151615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20AB36-A061-4FE8-839A-C97356CD1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Melhora das Expectativas de Mercado em 2021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A41F772-0206-4453-A1EE-F85BFE6D6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68" y="1491449"/>
            <a:ext cx="6943464" cy="387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14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FDDC718-EB04-46B0-B5BB-3FB12C7A1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07" y="517236"/>
            <a:ext cx="8529918" cy="56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4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A07956-9393-4CAD-91FC-304AAE183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310878" cy="423610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Melhora consistente das expectativas sobre crescimento econômico em 2021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79BBEDAE-E3CD-43C7-824C-BCC4C4386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Insistir na estratégia de consolidação fiscal e reformas pró-mercado é o caminho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0C4457D3-8213-4A34-B8E0-BBD1595A55B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pt-BR" sz="2800" dirty="0"/>
              <a:t>Tal como ocorreu no ano passado, em 2021 os resultados econômicos continuam a surpreender positivamente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Estagflação: define-se como uma situação simultânea de estagnação econômica e altas taxas de inflação</a:t>
            </a:r>
          </a:p>
          <a:p>
            <a:pPr lvl="1"/>
            <a:r>
              <a:rPr lang="pt-BR" sz="2000" dirty="0"/>
              <a:t>Não é possível falar em estagnação econômica com taxa de crescimento anual acima de 3%</a:t>
            </a:r>
          </a:p>
          <a:p>
            <a:pPr lvl="1"/>
            <a:r>
              <a:rPr lang="pt-BR" sz="2000" dirty="0"/>
              <a:t>Dizer que uma economia está estagnada quando sua taxa de crescimento fica abaixo do potencial ou abaixo do </a:t>
            </a:r>
            <a:r>
              <a:rPr lang="pt-BR" sz="2000" i="1" dirty="0" err="1"/>
              <a:t>carry</a:t>
            </a:r>
            <a:r>
              <a:rPr lang="pt-BR" sz="2000" i="1" dirty="0"/>
              <a:t>-over</a:t>
            </a:r>
            <a:r>
              <a:rPr lang="pt-BR" sz="2000" dirty="0"/>
              <a:t> está incorreto</a:t>
            </a:r>
          </a:p>
        </p:txBody>
      </p:sp>
    </p:spTree>
    <p:extLst>
      <p:ext uri="{BB962C8B-B14F-4D97-AF65-F5344CB8AC3E}">
        <p14:creationId xmlns:p14="http://schemas.microsoft.com/office/powerpoint/2010/main" val="2029028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AD4CE5-8C71-AE40-9D36-472ED8D6D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7255164" cy="423610"/>
          </a:xfrm>
        </p:spPr>
        <p:txBody>
          <a:bodyPr/>
          <a:lstStyle/>
          <a:p>
            <a:r>
              <a:rPr lang="pt-BR" sz="2200" b="1" dirty="0"/>
              <a:t>Queda de juros após as reformas fiscais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64B41BD-DAFA-4AA2-811C-BCDE2E1A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51" y="939957"/>
            <a:ext cx="7744353" cy="493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FE68ED0-17A2-764B-839B-1439AA279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692" y="163262"/>
            <a:ext cx="9143999" cy="423610"/>
          </a:xfrm>
        </p:spPr>
        <p:txBody>
          <a:bodyPr/>
          <a:lstStyle/>
          <a:p>
            <a:r>
              <a:rPr lang="pt-BR" sz="2200" b="1" dirty="0"/>
              <a:t>Ambiente com preços consistentes com a meta anual de inflação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7275FE4-CD98-4999-BC22-6C3658BA8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54" y="909000"/>
            <a:ext cx="808649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67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05F569-C805-44A2-9A39-5EFED5CDE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i="1" dirty="0"/>
              <a:t>Fiscal Cliff </a:t>
            </a:r>
            <a:r>
              <a:rPr lang="pt-BR" dirty="0"/>
              <a:t>não ocorreu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7F899BAA-9639-4980-B016-C24A2B479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2" y="738161"/>
            <a:ext cx="7049482" cy="282835"/>
          </a:xfrm>
        </p:spPr>
        <p:txBody>
          <a:bodyPr/>
          <a:lstStyle/>
          <a:p>
            <a:r>
              <a:rPr lang="pt-BR" dirty="0"/>
              <a:t>Todos os programas emergenciais foram encerrados em dez/20; só retornando em abril/21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9AF1F3A-0868-466D-B867-25F59ECF4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98" y="1497536"/>
            <a:ext cx="6995604" cy="38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1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A28A9F-ABB9-43E8-9208-BEA99A3D0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Consolidação Fiscal, Crescimento Econômico e Inflação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4A997D1F-B54A-4EBE-9111-9239AFDE51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97197" y="832610"/>
            <a:ext cx="8749605" cy="496418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sz="2000" b="1" dirty="0"/>
              <a:t>O processo de consolidação fiscal tem importantes efeitos econômicos</a:t>
            </a:r>
          </a:p>
          <a:p>
            <a:pPr lvl="1" algn="just">
              <a:lnSpc>
                <a:spcPct val="130000"/>
              </a:lnSpc>
            </a:pPr>
            <a:r>
              <a:rPr lang="pt-BR" sz="2000" dirty="0"/>
              <a:t>Aumentar gastos públicos sem contrapartidas fiscais desancora as expectativas, piora o risco país, deteriora a trajetória inflacionária e aumenta a taxa de juros de longo prazo</a:t>
            </a:r>
          </a:p>
          <a:p>
            <a:pPr lvl="2" algn="just">
              <a:lnSpc>
                <a:spcPct val="130000"/>
              </a:lnSpc>
            </a:pPr>
            <a:r>
              <a:rPr lang="pt-BR" sz="2000" dirty="0"/>
              <a:t>Vários estudos apontam que as expectativas de inflação são o principal </a:t>
            </a:r>
            <a:r>
              <a:rPr lang="pt-BR" sz="2000" i="1" dirty="0"/>
              <a:t>driver</a:t>
            </a:r>
            <a:r>
              <a:rPr lang="pt-BR" sz="2000" dirty="0"/>
              <a:t> do processo inflacionário</a:t>
            </a:r>
          </a:p>
          <a:p>
            <a:pPr lvl="2" algn="just">
              <a:lnSpc>
                <a:spcPct val="130000"/>
              </a:lnSpc>
            </a:pPr>
            <a:r>
              <a:rPr lang="pt-BR" sz="2000" dirty="0"/>
              <a:t>Importantes estudos salientam que para países muito endividados, se o governo aumentar o gasto público isso pode levar a uma redução da atividade econômica</a:t>
            </a:r>
          </a:p>
          <a:p>
            <a:pPr algn="just">
              <a:lnSpc>
                <a:spcPct val="130000"/>
              </a:lnSpc>
            </a:pPr>
            <a:r>
              <a:rPr lang="pt-BR" sz="2000" dirty="0"/>
              <a:t>O processo de consolidação fiscal está no melhor interesse da população, especialmente dos mais pobres que são os que mais sofrem com inflação e desemprego</a:t>
            </a:r>
          </a:p>
        </p:txBody>
      </p:sp>
    </p:spTree>
    <p:extLst>
      <p:ext uri="{BB962C8B-B14F-4D97-AF65-F5344CB8AC3E}">
        <p14:creationId xmlns:p14="http://schemas.microsoft.com/office/powerpoint/2010/main" val="1557103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C45FA0-C6DB-42E6-ABD8-C59985A192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200" b="1" dirty="0"/>
              <a:t>Consolidação Fiscal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9C9C08F7-1782-401A-86EF-0600F0CB3DF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1" y="955425"/>
            <a:ext cx="8573783" cy="45499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200" b="1" dirty="0"/>
              <a:t>Existe ampla literatura evidenciando que, em cenários de elevada relação dívida/</a:t>
            </a:r>
            <a:r>
              <a:rPr lang="pt-BR" sz="2200" b="1" dirty="0" err="1"/>
              <a:t>pib</a:t>
            </a:r>
            <a:r>
              <a:rPr lang="pt-BR" sz="2200" b="1" dirty="0"/>
              <a:t>, a expansão do gasto público reduz o crescimento econômico</a:t>
            </a:r>
          </a:p>
          <a:p>
            <a:pPr marL="534988" lvl="1" indent="-36036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dirty="0"/>
              <a:t>Isto é, a melhor maneira de alavancar o crescimento econômico é por meio da consolidação fiscal.</a:t>
            </a:r>
          </a:p>
          <a:p>
            <a:pPr>
              <a:lnSpc>
                <a:spcPct val="130000"/>
              </a:lnSpc>
            </a:pPr>
            <a:r>
              <a:rPr lang="pt-BR" sz="1600" dirty="0"/>
              <a:t>AFONSO, A.; JALLES, J.T. </a:t>
            </a:r>
            <a:r>
              <a:rPr lang="pt-BR" sz="1600" dirty="0" err="1"/>
              <a:t>Assessing</a:t>
            </a:r>
            <a:r>
              <a:rPr lang="pt-BR" sz="1600" dirty="0"/>
              <a:t> fiscal </a:t>
            </a:r>
            <a:r>
              <a:rPr lang="pt-BR" sz="1600" dirty="0" err="1"/>
              <a:t>episodes</a:t>
            </a:r>
            <a:r>
              <a:rPr lang="pt-BR" sz="1600" dirty="0"/>
              <a:t>. </a:t>
            </a:r>
            <a:r>
              <a:rPr lang="en-US" sz="1600" dirty="0"/>
              <a:t>Economic Modelling, v. 37, p. 255-270, 2014</a:t>
            </a:r>
            <a:endParaRPr lang="pt-BR" sz="1600" dirty="0"/>
          </a:p>
          <a:p>
            <a:pPr>
              <a:lnSpc>
                <a:spcPct val="130000"/>
              </a:lnSpc>
            </a:pPr>
            <a:r>
              <a:rPr lang="en-US" sz="1600" dirty="0"/>
              <a:t>PEROTTI, R. Fiscal policy in good times and bad. Quarterly Journal of Economics, v.114, n.4, 1999.</a:t>
            </a:r>
            <a:endParaRPr lang="pt-BR" sz="1600" dirty="0"/>
          </a:p>
          <a:p>
            <a:pPr>
              <a:lnSpc>
                <a:spcPct val="130000"/>
              </a:lnSpc>
            </a:pPr>
            <a:r>
              <a:rPr lang="en-US" sz="1600" dirty="0"/>
              <a:t>ILZETZKI, E.; MENDOZA, E. G.; VEGH, C. A. How big (small?) are fiscal multipliers? </a:t>
            </a:r>
            <a:r>
              <a:rPr lang="pt-BR" sz="1600" dirty="0" err="1"/>
              <a:t>Journal</a:t>
            </a:r>
            <a:r>
              <a:rPr lang="pt-BR" sz="1600" dirty="0"/>
              <a:t> </a:t>
            </a:r>
            <a:r>
              <a:rPr lang="pt-BR" sz="1600" dirty="0" err="1"/>
              <a:t>of</a:t>
            </a:r>
            <a:r>
              <a:rPr lang="pt-BR" sz="1600" dirty="0"/>
              <a:t> </a:t>
            </a:r>
            <a:r>
              <a:rPr lang="pt-BR" sz="1600" dirty="0" err="1"/>
              <a:t>Monetary</a:t>
            </a:r>
            <a:r>
              <a:rPr lang="pt-BR" sz="1600" dirty="0"/>
              <a:t> </a:t>
            </a:r>
            <a:r>
              <a:rPr lang="pt-BR" sz="1600" dirty="0" err="1"/>
              <a:t>Economics</a:t>
            </a:r>
            <a:r>
              <a:rPr lang="pt-BR" sz="1600" dirty="0"/>
              <a:t>, v. 60, n. 2, p. 239-254, 2013.</a:t>
            </a:r>
          </a:p>
        </p:txBody>
      </p:sp>
    </p:spTree>
    <p:extLst>
      <p:ext uri="{BB962C8B-B14F-4D97-AF65-F5344CB8AC3E}">
        <p14:creationId xmlns:p14="http://schemas.microsoft.com/office/powerpoint/2010/main" val="2421128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173951-E345-4DAB-977C-13A3E3C2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Surpreendendo positivamente o mercado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33B428B-50C7-4521-8B24-44AA1816B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697"/>
            <a:ext cx="9144000" cy="51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95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C2AE2D-6797-46A8-B350-07C1836A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Resultados visíveis do compromisso fiscal do governo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E5589FA-4E9E-4105-9179-7BBA350D93DF}"/>
              </a:ext>
            </a:extLst>
          </p:cNvPr>
          <p:cNvSpPr/>
          <p:nvPr/>
        </p:nvSpPr>
        <p:spPr>
          <a:xfrm>
            <a:off x="250890" y="876698"/>
            <a:ext cx="8642219" cy="510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AutoNum type="arabicParenR"/>
            </a:pPr>
            <a:r>
              <a:rPr lang="pt-BR" dirty="0"/>
              <a:t>o déficit estrutural calculado pela Secretaria de Política Econômica permaneceu praticamente inalterado mesmo num cenário de fortes gastos públicos decorrente da pandemia (era de -1,16% em 2019, e foi de -1,33% do PIB em 2020); </a:t>
            </a:r>
          </a:p>
          <a:p>
            <a:pPr marL="342900" indent="-342900" algn="just">
              <a:lnSpc>
                <a:spcPct val="130000"/>
              </a:lnSpc>
              <a:buAutoNum type="arabicParenR"/>
            </a:pPr>
            <a:r>
              <a:rPr lang="pt-BR" dirty="0"/>
              <a:t>o superávit primário nas contas do Tesouro Nacional (no primeiro trimestre do ano o governo central registra superávit de R$ 24,4 bilhões);</a:t>
            </a:r>
          </a:p>
          <a:p>
            <a:pPr marL="342900" indent="-342900" algn="just">
              <a:lnSpc>
                <a:spcPct val="130000"/>
              </a:lnSpc>
              <a:buAutoNum type="arabicParenR"/>
            </a:pPr>
            <a:r>
              <a:rPr lang="pt-BR" dirty="0"/>
              <a:t>dados do PRISMA Fiscal mostram que os resultados fiscais realizados estão consistentemente melhores do que os projetados pelo mercado (em relação ao déficit primário do governo central o erro de previsão médio mensal, de julho/20 até março/21, foi de aproximadamente R$ 19 bilhões); e </a:t>
            </a:r>
          </a:p>
          <a:p>
            <a:pPr marL="342900" indent="-342900" algn="just">
              <a:lnSpc>
                <a:spcPct val="130000"/>
              </a:lnSpc>
              <a:buAutoNum type="arabicParenR"/>
            </a:pPr>
            <a:r>
              <a:rPr lang="pt-BR" dirty="0"/>
              <a:t>estimativas de mercado (PRISMA de maio/2021) sugerem que a relação DBGG/PIB deve terminar 2021 em 89%, um resultado expressivo se levarmos em conta que em junho do ano passado esperava-se para 2021 uma relação de 93% (com alguns agentes de mercado projetando que essa relação ultrapassaria 100%). </a:t>
            </a:r>
          </a:p>
          <a:p>
            <a:pPr algn="just">
              <a:lnSpc>
                <a:spcPct val="13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1678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0D0964D-F9C8-4E8D-99D1-889DCF9E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50" y="887696"/>
            <a:ext cx="8149700" cy="50826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879" y="221579"/>
            <a:ext cx="9203376" cy="423610"/>
          </a:xfrm>
        </p:spPr>
        <p:txBody>
          <a:bodyPr/>
          <a:lstStyle/>
          <a:p>
            <a:r>
              <a:rPr lang="pt-BR" sz="2200" b="1" dirty="0"/>
              <a:t>Desastre de Brumadinho (MG) e redução da produção extrativa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B3592C3A-CC80-45EB-8D54-69EAE01B1395}"/>
              </a:ext>
            </a:extLst>
          </p:cNvPr>
          <p:cNvSpPr/>
          <p:nvPr/>
        </p:nvSpPr>
        <p:spPr>
          <a:xfrm>
            <a:off x="4017364" y="1341327"/>
            <a:ext cx="1638795" cy="2470067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653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23273" y="2976565"/>
            <a:ext cx="6348151" cy="1087468"/>
          </a:xfrm>
        </p:spPr>
        <p:txBody>
          <a:bodyPr/>
          <a:lstStyle/>
          <a:p>
            <a:r>
              <a:rPr lang="pt-BR" b="1" dirty="0"/>
              <a:t>4 destaques em 2020:</a:t>
            </a:r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xmlns="" id="{0D809488-0142-4FDE-87F8-C4B5E80249E6}"/>
              </a:ext>
            </a:extLst>
          </p:cNvPr>
          <p:cNvSpPr txBox="1">
            <a:spLocks/>
          </p:cNvSpPr>
          <p:nvPr/>
        </p:nvSpPr>
        <p:spPr>
          <a:xfrm>
            <a:off x="397164" y="3836422"/>
            <a:ext cx="5679786" cy="3501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Poupança, investimento, crédito e mercado de trabalho</a:t>
            </a:r>
          </a:p>
        </p:txBody>
      </p:sp>
    </p:spTree>
    <p:extLst>
      <p:ext uri="{BB962C8B-B14F-4D97-AF65-F5344CB8AC3E}">
        <p14:creationId xmlns:p14="http://schemas.microsoft.com/office/powerpoint/2010/main" val="3896286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66CC32-019C-4CB3-8934-B32F07395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Melhora da taxa de poupança na recessão de 2020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xmlns="" id="{1DAEFD02-6577-4A35-909A-A55ADD1990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IBGE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D74281DC-0084-4DC2-88F0-AC56299129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(% do PIB)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584334925"/>
              </p:ext>
            </p:extLst>
          </p:nvPr>
        </p:nvGraphicFramePr>
        <p:xfrm>
          <a:off x="457200" y="1317625"/>
          <a:ext cx="8310563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270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E35D5EF-5055-4B25-8C2A-E297376A2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360" y="3685729"/>
            <a:ext cx="3636864" cy="22594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2C8522-EEBF-419E-ABCA-B5D89556FB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PIB e investimento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088189B-C5C4-427A-85CA-86C99D6345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IBGE e SPE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9F8BD52-408F-4E1F-94F3-379D4DF0F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6" y="978253"/>
            <a:ext cx="3592621" cy="215405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0E8321A-9D09-4508-B5F0-76308590B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441" y="978254"/>
            <a:ext cx="3880441" cy="232662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6B72A94-E375-411C-9F9A-4601BB89AE70}"/>
              </a:ext>
            </a:extLst>
          </p:cNvPr>
          <p:cNvSpPr/>
          <p:nvPr/>
        </p:nvSpPr>
        <p:spPr>
          <a:xfrm>
            <a:off x="1838037" y="3685729"/>
            <a:ext cx="1071418" cy="16932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2019-20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FDB255B-DF40-45D4-A1DC-CB2F890C8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222" y="3587189"/>
            <a:ext cx="1164437" cy="347502"/>
          </a:xfrm>
          <a:prstGeom prst="rect">
            <a:avLst/>
          </a:prstGeom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9C05583-6745-47D1-A9DC-7025C0ED4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66" y="3685729"/>
            <a:ext cx="3574199" cy="21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71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435CAF-75AC-4584-A856-AD3A2FD4B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310879" cy="423610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Trimestres para retomada do investimento e fontes do crédito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242B457-6B23-4137-B430-DEB2EA88D3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Fonte: IBGE, </a:t>
            </a:r>
            <a:r>
              <a:rPr lang="pt-BR" dirty="0" err="1"/>
              <a:t>Anbima</a:t>
            </a:r>
            <a:r>
              <a:rPr lang="pt-BR" dirty="0"/>
              <a:t> e BCB 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6D8A23F-257C-46C4-AF54-2B0131196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48" y="1293528"/>
            <a:ext cx="3518722" cy="19761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0A60BA5-F547-4B3B-A519-9E81CF856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72285"/>
            <a:ext cx="3602182" cy="225671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F973BD8-44B3-4600-81BE-0544A3BBC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7" y="3803535"/>
            <a:ext cx="3891473" cy="224743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B935D544-D6DF-4AB5-8C20-6F0B8B9F9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00" y="3852821"/>
            <a:ext cx="3100052" cy="2238043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56A767B2-C6AC-4145-8819-528750C5D18F}"/>
              </a:ext>
            </a:extLst>
          </p:cNvPr>
          <p:cNvSpPr/>
          <p:nvPr/>
        </p:nvSpPr>
        <p:spPr>
          <a:xfrm>
            <a:off x="457200" y="934499"/>
            <a:ext cx="1570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/>
              <a:t>Retomada da FBCF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2EB2F688-1687-47B2-9C91-3D0F727098F0}"/>
              </a:ext>
            </a:extLst>
          </p:cNvPr>
          <p:cNvSpPr/>
          <p:nvPr/>
        </p:nvSpPr>
        <p:spPr>
          <a:xfrm>
            <a:off x="4612639" y="934498"/>
            <a:ext cx="3390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/>
              <a:t>Saldo de crédito por controle de capital (%)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98B9581B-0141-4A8E-8BFA-071D8FAE044E}"/>
              </a:ext>
            </a:extLst>
          </p:cNvPr>
          <p:cNvSpPr/>
          <p:nvPr/>
        </p:nvSpPr>
        <p:spPr>
          <a:xfrm>
            <a:off x="4916765" y="3526109"/>
            <a:ext cx="3032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/>
              <a:t>Captação externa de renda fixa - </a:t>
            </a:r>
            <a:r>
              <a:rPr lang="pt-BR" sz="1400" b="1" dirty="0" err="1"/>
              <a:t>R</a:t>
            </a:r>
            <a:r>
              <a:rPr lang="pt-BR" sz="1400" b="1" dirty="0"/>
              <a:t>$ bi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B8670D9E-AED4-4DD0-AC78-612C55F1160B}"/>
              </a:ext>
            </a:extLst>
          </p:cNvPr>
          <p:cNvSpPr/>
          <p:nvPr/>
        </p:nvSpPr>
        <p:spPr>
          <a:xfrm>
            <a:off x="457200" y="3569177"/>
            <a:ext cx="3527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/>
              <a:t>Saldo da carteira de crédito do BNDES (%PIB)</a:t>
            </a:r>
          </a:p>
        </p:txBody>
      </p:sp>
    </p:spTree>
    <p:extLst>
      <p:ext uri="{BB962C8B-B14F-4D97-AF65-F5344CB8AC3E}">
        <p14:creationId xmlns:p14="http://schemas.microsoft.com/office/powerpoint/2010/main" val="1846738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E7255-DFC1-4711-B2E1-8BAF6056BD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Consolidação fiscal e reformas pró-mercado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Anbima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Captação doméstica em renda fixa – </a:t>
            </a:r>
            <a:r>
              <a:rPr lang="pt-BR" dirty="0" err="1"/>
              <a:t>R</a:t>
            </a:r>
            <a:r>
              <a:rPr lang="pt-BR" dirty="0"/>
              <a:t>$ bi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47" y="1480848"/>
            <a:ext cx="74866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62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E7255-DFC1-4711-B2E1-8BAF6056BD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Consolidação fiscal e reformas pró-mercado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Anbima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Renda variável – R$ bi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5CF158CE-CF1E-4613-B5B6-AD8C1A913942}"/>
              </a:ext>
            </a:extLst>
          </p:cNvPr>
          <p:cNvGraphicFramePr/>
          <p:nvPr/>
        </p:nvGraphicFramePr>
        <p:xfrm>
          <a:off x="775063" y="1362890"/>
          <a:ext cx="7593874" cy="413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6789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Fonte: IBGE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139136" cy="423610"/>
          </a:xfrm>
        </p:spPr>
        <p:txBody>
          <a:bodyPr/>
          <a:lstStyle/>
          <a:p>
            <a:r>
              <a:rPr lang="pt-BR" dirty="0"/>
              <a:t>População Ocupada Formal e Informal</a:t>
            </a:r>
          </a:p>
        </p:txBody>
      </p:sp>
      <p:sp>
        <p:nvSpPr>
          <p:cNvPr id="11" name="Subtítulo 3"/>
          <p:cNvSpPr>
            <a:spLocks noGrp="1"/>
          </p:cNvSpPr>
          <p:nvPr>
            <p:ph type="subTitle" idx="1"/>
          </p:nvPr>
        </p:nvSpPr>
        <p:spPr>
          <a:xfrm>
            <a:off x="451486" y="776135"/>
            <a:ext cx="6825039" cy="282835"/>
          </a:xfrm>
        </p:spPr>
        <p:txBody>
          <a:bodyPr/>
          <a:lstStyle/>
          <a:p>
            <a:r>
              <a:rPr lang="pt-BR" dirty="0"/>
              <a:t>Composição da variação total da PO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668344" y="6325870"/>
            <a:ext cx="93610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b="1" dirty="0"/>
              <a:t>Ministério da Economia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00000000-0008-0000-1100-00000A000000}"/>
              </a:ext>
            </a:extLst>
          </p:cNvPr>
          <p:cNvGraphicFramePr>
            <a:graphicFrameLocks/>
          </p:cNvGraphicFramePr>
          <p:nvPr/>
        </p:nvGraphicFramePr>
        <p:xfrm>
          <a:off x="641727" y="975746"/>
          <a:ext cx="7962721" cy="504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3663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82DEB4-D66C-44D4-BBD4-1BEBC68BE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Mercado de trabalho formal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98FBD130-8C0C-4037-91B0-82399DD2D3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967 mil vagas criadas em 2021 (até abril) e 280 mil em 2020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118946E-5B5F-47D0-BBED-CAC494B4A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08" y="1079840"/>
            <a:ext cx="808958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86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Saldo total de crédito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xmlns="" id="{2FB5AE0A-0190-40E3-8C74-B6517B5C3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Fonte: BCB e SPE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Total em milhões Reais, deflacionado pelo IPCA e índice = 100 em </a:t>
            </a:r>
            <a:r>
              <a:rPr lang="pt-BR" dirty="0" err="1"/>
              <a:t>jan</a:t>
            </a:r>
            <a:r>
              <a:rPr lang="pt-BR" dirty="0"/>
              <a:t>/2020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7991D7F-C751-408B-8376-269E73C81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11" y="1079840"/>
            <a:ext cx="808137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0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07E5E3-3CBB-4EF3-A68A-37A7AA2EC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Saldo total de crédito em dezembro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108628E-F5D7-439B-851B-492E51B7F8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Fonte: BCB</a:t>
            </a:r>
            <a:endParaRPr lang="pt-BR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78E25701-4335-4F6C-8C7A-D56D8760FD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Em bilhões de reais e deflacionado pelo IPCA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3930667-8F63-4341-8565-3849D3EFC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6" y="1539048"/>
            <a:ext cx="8001628" cy="39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7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35" y="187979"/>
            <a:ext cx="8977744" cy="423610"/>
          </a:xfrm>
        </p:spPr>
        <p:txBody>
          <a:bodyPr/>
          <a:lstStyle/>
          <a:p>
            <a:r>
              <a:rPr lang="pt-BR" sz="2200" b="1" dirty="0"/>
              <a:t>Crise de 2020: pandemia de Covid-19 similar à gripe espanhola em 1918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66566B2-5B55-450F-9EDB-9BAD23F8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72" y="909000"/>
            <a:ext cx="8067056" cy="5040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143E0B6-F4CE-4063-8703-3E59F0A1DC18}"/>
              </a:ext>
            </a:extLst>
          </p:cNvPr>
          <p:cNvSpPr txBox="1"/>
          <p:nvPr/>
        </p:nvSpPr>
        <p:spPr>
          <a:xfrm>
            <a:off x="6375747" y="5511452"/>
            <a:ext cx="2617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Obs. </a:t>
            </a:r>
            <a:r>
              <a:rPr lang="pt-BR" sz="1000" dirty="0" err="1"/>
              <a:t>Proj</a:t>
            </a:r>
            <a:r>
              <a:rPr lang="pt-BR" sz="1000" dirty="0"/>
              <a:t>. 2021 = FMI – WEO – abril/2021</a:t>
            </a:r>
          </a:p>
        </p:txBody>
      </p:sp>
    </p:spTree>
    <p:extLst>
      <p:ext uri="{BB962C8B-B14F-4D97-AF65-F5344CB8AC3E}">
        <p14:creationId xmlns:p14="http://schemas.microsoft.com/office/powerpoint/2010/main" val="290110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4FD6A3C4-B519-468E-9518-8980894A6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Cenário Global</a:t>
            </a:r>
          </a:p>
        </p:txBody>
      </p:sp>
    </p:spTree>
    <p:extLst>
      <p:ext uri="{BB962C8B-B14F-4D97-AF65-F5344CB8AC3E}">
        <p14:creationId xmlns:p14="http://schemas.microsoft.com/office/powerpoint/2010/main" val="8080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310878" cy="423610"/>
          </a:xfrm>
        </p:spPr>
        <p:txBody>
          <a:bodyPr anchor="b"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Preço das </a:t>
            </a:r>
            <a:r>
              <a:rPr lang="pt-BR" i="1" dirty="0">
                <a:solidFill>
                  <a:schemeClr val="bg2">
                    <a:lumMod val="10000"/>
                  </a:schemeClr>
                </a:solidFill>
              </a:rPr>
              <a:t>commodities 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elevado em cenário internacional mais otimista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320DA583-0154-784F-865F-D422EC7E0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Índice de Commodities do Banco Central (IC-Br) – Média móvel de 12 meses (2006=100)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C289ABD-29F9-4D20-9996-C2DB5D27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50" y="1172283"/>
            <a:ext cx="808137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35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Taxas de juros em patamar historicamente baixo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BC14AAF-972E-4E27-B0FC-21936D7E2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10" y="909000"/>
            <a:ext cx="808137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80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4FD6A3C4-B519-468E-9518-8980894A6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Agenda de Longo Prazo</a:t>
            </a:r>
          </a:p>
        </p:txBody>
      </p:sp>
    </p:spTree>
    <p:extLst>
      <p:ext uri="{BB962C8B-B14F-4D97-AF65-F5344CB8AC3E}">
        <p14:creationId xmlns:p14="http://schemas.microsoft.com/office/powerpoint/2010/main" val="1716520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591265" cy="423610"/>
          </a:xfrm>
        </p:spPr>
        <p:txBody>
          <a:bodyPr/>
          <a:lstStyle/>
          <a:p>
            <a:r>
              <a:rPr lang="pt-BR" sz="2200" b="1" dirty="0"/>
              <a:t>O crescimento sustentável requer aumento da produtividade brasileira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2E4116D-0971-413C-BE32-07768CD38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6" y="1176333"/>
            <a:ext cx="7748688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232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7063D434-29A0-49A7-8B63-DDF23A330D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Um governo que apoia e aprova reformas</a:t>
            </a:r>
          </a:p>
        </p:txBody>
      </p:sp>
    </p:spTree>
    <p:extLst>
      <p:ext uri="{BB962C8B-B14F-4D97-AF65-F5344CB8AC3E}">
        <p14:creationId xmlns:p14="http://schemas.microsoft.com/office/powerpoint/2010/main" val="71134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AF821B-4801-4138-BB71-F79296050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Agenda Legislativa em 2019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6EAA6F2C-ECB6-466C-B74E-A99607C9E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Alguns dos Projetos APROVADOS ao longo de 2019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E1681364-D5CB-4556-972A-3ECF95488E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7109" y="1126207"/>
            <a:ext cx="8782050" cy="496825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BR" sz="1800" dirty="0"/>
              <a:t>1) Nova Previdência (maior reforma estrutural da história da previdência); 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2) Revisão do contrato de cessão onerosa (que estava com as negociações travadas desde 2014, e possibilitou o maior leilão de petróleo do mundo); 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3) Modernização das Normas Regulamentadoras (</a:t>
            </a:r>
            <a:r>
              <a:rPr lang="pt-BR" sz="1800" dirty="0" err="1"/>
              <a:t>NRs</a:t>
            </a:r>
            <a:r>
              <a:rPr lang="pt-BR" sz="1800" dirty="0"/>
              <a:t>) de Segurança e Saúde no Trabalho; 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4) Novo FGTS (maior reforma estrutural da história do FGTS);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5) Novo cadastro positivo e outras medidas para ampliar o acesso ao crédito e reduzir a taxa de juros ao tomador e fomentar inovações financeiras; 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6) Lei de liberdade econômica. Melhoria no ambiente de negócios; 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7) Nova Lei do Agro;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8) Redução dos custos de observância e medidas para o desenvolvimento do mercado de capitais (eliminação do boletim de subscrição, Resolução CMN Pré-pagamento debêntures, CRA em dólar) 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9) Maior flexibilidade e redução dos custos no crédito imobiliário (redução do custo de avaliação do imóvel e opção IPCA); e</a:t>
            </a:r>
          </a:p>
          <a:p>
            <a:pPr algn="just">
              <a:lnSpc>
                <a:spcPct val="100000"/>
              </a:lnSpc>
            </a:pPr>
            <a:r>
              <a:rPr lang="pt-BR" sz="1800" dirty="0"/>
              <a:t>10) Lei do Contribuinte Legal (que regulamenta o instituto da Transação Tributária).</a:t>
            </a:r>
          </a:p>
        </p:txBody>
      </p:sp>
    </p:spTree>
    <p:extLst>
      <p:ext uri="{BB962C8B-B14F-4D97-AF65-F5344CB8AC3E}">
        <p14:creationId xmlns:p14="http://schemas.microsoft.com/office/powerpoint/2010/main" val="25300782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627024-150F-4263-BD28-47F734D2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3262"/>
            <a:ext cx="7859216" cy="423610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Agenda legislativa aprovada em 2020/21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3D229362-4C63-40F7-AA83-8FB6B33BD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7856735" cy="282835"/>
          </a:xfrm>
        </p:spPr>
        <p:txBody>
          <a:bodyPr/>
          <a:lstStyle/>
          <a:p>
            <a:r>
              <a:rPr lang="pt-BR" dirty="0"/>
              <a:t>Mesmo durante a maior crise de saúde pública da história a agenda econômica continua a avançar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9D1AFB27-D99C-4D36-931C-13902E57B4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1297" y="1026520"/>
            <a:ext cx="8802703" cy="548128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1E629E"/>
                </a:solidFill>
              </a:rPr>
              <a:t>Novo Marco Fiscal</a:t>
            </a:r>
          </a:p>
          <a:p>
            <a:pPr lvl="1">
              <a:lnSpc>
                <a:spcPct val="100000"/>
              </a:lnSpc>
            </a:pPr>
            <a:r>
              <a:rPr lang="pt-BR" sz="1600" dirty="0"/>
              <a:t>Lei Complementar 173/2020: Lei de Assistência aos governos estaduais e municipais </a:t>
            </a:r>
          </a:p>
          <a:p>
            <a:pPr lvl="2">
              <a:lnSpc>
                <a:spcPct val="100000"/>
              </a:lnSpc>
            </a:pPr>
            <a:r>
              <a:rPr lang="pt-BR" sz="1600" dirty="0"/>
              <a:t>Impedindo aumento de salário para funcionários públicos por dois anos (2020-21)</a:t>
            </a:r>
          </a:p>
          <a:p>
            <a:pPr lvl="1">
              <a:lnSpc>
                <a:spcPct val="100000"/>
              </a:lnSpc>
            </a:pPr>
            <a:r>
              <a:rPr lang="pt-BR" sz="1600" dirty="0"/>
              <a:t>Lei Complementar 176/2020: resolução do passivo da Lei Kandir</a:t>
            </a:r>
          </a:p>
          <a:p>
            <a:pPr lvl="1">
              <a:lnSpc>
                <a:spcPct val="100000"/>
              </a:lnSpc>
            </a:pPr>
            <a:r>
              <a:rPr lang="pt-BR" sz="1600" dirty="0"/>
              <a:t>Lei Complementar 178/2021: estabelece gatilhos para estados e municípios e melhoras na LRF</a:t>
            </a:r>
          </a:p>
          <a:p>
            <a:pPr lvl="1">
              <a:lnSpc>
                <a:spcPct val="100000"/>
              </a:lnSpc>
            </a:pPr>
            <a:r>
              <a:rPr lang="pt-BR" sz="1600" dirty="0"/>
              <a:t>Emenda Constitucional 109 (PEC 186  - Emergencial)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1E629E"/>
                </a:solidFill>
              </a:rPr>
              <a:t>Reformas Pró-mercado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Novo marco do Saneamento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Nova Lei de Falências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Nova Lei de Licitações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Autonomia do Banco Central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Novo marco do Gás 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Novo marco para Agências Reguladoras</a:t>
            </a:r>
          </a:p>
          <a:p>
            <a:pPr lvl="1">
              <a:lnSpc>
                <a:spcPct val="120000"/>
              </a:lnSpc>
            </a:pPr>
            <a:r>
              <a:rPr lang="pt-BR" sz="1600" dirty="0"/>
              <a:t>Novo marco para </a:t>
            </a:r>
            <a:r>
              <a:rPr lang="pt-BR" sz="1600" i="1" dirty="0"/>
              <a:t>Startups</a:t>
            </a:r>
          </a:p>
        </p:txBody>
      </p:sp>
    </p:spTree>
    <p:extLst>
      <p:ext uri="{BB962C8B-B14F-4D97-AF65-F5344CB8AC3E}">
        <p14:creationId xmlns:p14="http://schemas.microsoft.com/office/powerpoint/2010/main" val="6129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627024-150F-4263-BD28-47F734D24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Agenda Legislativa para 2021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3D229362-4C63-40F7-AA83-8FB6B33BD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8313929" cy="282835"/>
          </a:xfrm>
        </p:spPr>
        <p:txBody>
          <a:bodyPr/>
          <a:lstStyle/>
          <a:p>
            <a:r>
              <a:rPr lang="pt-BR" dirty="0"/>
              <a:t>Em parceria com o Congresso Nacional seguimos aprovando e debatendo importantes reformas</a:t>
            </a:r>
          </a:p>
        </p:txBody>
      </p:sp>
      <p:sp>
        <p:nvSpPr>
          <p:cNvPr id="13" name="Espaço Reservado para Conteúdo 4">
            <a:extLst>
              <a:ext uri="{FF2B5EF4-FFF2-40B4-BE49-F238E27FC236}">
                <a16:creationId xmlns:a16="http://schemas.microsoft.com/office/drawing/2014/main" xmlns="" id="{8BD4827C-A191-AD41-9305-4B6531798192}"/>
              </a:ext>
            </a:extLst>
          </p:cNvPr>
          <p:cNvSpPr txBox="1">
            <a:spLocks/>
          </p:cNvSpPr>
          <p:nvPr/>
        </p:nvSpPr>
        <p:spPr>
          <a:xfrm>
            <a:off x="561109" y="1027828"/>
            <a:ext cx="7775495" cy="51200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Reforma Tributária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Reforma Administrativa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MP da Eletrobras (aprovada na Câmara)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PL 232/2016 – Modernização do Setor Elétrico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PL 3178/2019 – Mudança do regime de partilha para concessão 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PL 7063/2017 – Concessões e parcerias público-privadas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PL 2.646/2020 – Debêntures de Infraestrutura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PL 261/2018 – Autorização de Ferrovias</a:t>
            </a:r>
          </a:p>
          <a:p>
            <a:pPr>
              <a:lnSpc>
                <a:spcPct val="130000"/>
              </a:lnSpc>
            </a:pPr>
            <a:r>
              <a:rPr lang="pt-BR" sz="2000" dirty="0">
                <a:solidFill>
                  <a:srgbClr val="000000"/>
                </a:solidFill>
              </a:rPr>
              <a:t>PL 3729/2004 – Licença Ambiental (aprovado na Câmara)</a:t>
            </a:r>
          </a:p>
          <a:p>
            <a:pPr>
              <a:lnSpc>
                <a:spcPct val="120000"/>
              </a:lnSpc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BR do mar (Nova lei de Cabotagem) (aprovada na Câmara)</a:t>
            </a:r>
          </a:p>
          <a:p>
            <a:pPr>
              <a:lnSpc>
                <a:spcPct val="120000"/>
              </a:lnSpc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</a:rPr>
              <a:t>PL Cambial (aprovado na Câmara</a:t>
            </a:r>
            <a:r>
              <a:rPr lang="pt-BR" sz="18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endParaRPr 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87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E7255-DFC1-4711-B2E1-8BAF6056B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270238" cy="423610"/>
          </a:xfrm>
        </p:spPr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Política Econômica baseada em ganhos de produtividade e consolidação fiscal</a:t>
            </a:r>
          </a:p>
        </p:txBody>
      </p:sp>
      <p:sp>
        <p:nvSpPr>
          <p:cNvPr id="12" name="Espaço Reservado para Conteúdo 4">
            <a:extLst>
              <a:ext uri="{FF2B5EF4-FFF2-40B4-BE49-F238E27FC236}">
                <a16:creationId xmlns:a16="http://schemas.microsoft.com/office/drawing/2014/main" xmlns="" id="{7827236D-1FDC-CC4A-AC44-34E588220B77}"/>
              </a:ext>
            </a:extLst>
          </p:cNvPr>
          <p:cNvSpPr txBox="1">
            <a:spLocks/>
          </p:cNvSpPr>
          <p:nvPr/>
        </p:nvSpPr>
        <p:spPr>
          <a:xfrm>
            <a:off x="416560" y="1034143"/>
            <a:ext cx="8310879" cy="47807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1E629E"/>
                </a:solidFill>
              </a:rPr>
              <a:t>Consolidação Fiscal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Redução consistente da relação dívida/PIB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1E629E"/>
                </a:solidFill>
              </a:rPr>
              <a:t>Aumento da Produtividade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Redução de má alocação de recursos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Novos marcos legais e aumento da segurança jurídica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Privatizações e Concessões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Abertura Comercial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Desburocratização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</a:rPr>
              <a:t>Melhor ambiente de negócios</a:t>
            </a:r>
          </a:p>
        </p:txBody>
      </p:sp>
    </p:spTree>
    <p:extLst>
      <p:ext uri="{BB962C8B-B14F-4D97-AF65-F5344CB8AC3E}">
        <p14:creationId xmlns:p14="http://schemas.microsoft.com/office/powerpoint/2010/main" val="97948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867FE959-73AB-4DB3-8BE2-3EF91F08C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347" y="3061612"/>
            <a:ext cx="5847347" cy="1493838"/>
          </a:xfrm>
        </p:spPr>
        <p:txBody>
          <a:bodyPr/>
          <a:lstStyle/>
          <a:p>
            <a:pPr>
              <a:lnSpc>
                <a:spcPts val="3040"/>
              </a:lnSpc>
            </a:pPr>
            <a:r>
              <a:rPr lang="en-US" dirty="0" err="1"/>
              <a:t>Política</a:t>
            </a:r>
            <a:r>
              <a:rPr lang="en-US" dirty="0"/>
              <a:t> </a:t>
            </a:r>
            <a:r>
              <a:rPr lang="en-US" dirty="0" err="1"/>
              <a:t>econômica</a:t>
            </a:r>
            <a:r>
              <a:rPr lang="en-US" dirty="0"/>
              <a:t> para </a:t>
            </a:r>
            <a:r>
              <a:rPr lang="en-US" dirty="0" err="1"/>
              <a:t>mitigar</a:t>
            </a:r>
            <a:r>
              <a:rPr lang="en-US" dirty="0"/>
              <a:t> </a:t>
            </a:r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econômicos</a:t>
            </a:r>
            <a:r>
              <a:rPr lang="en-US" dirty="0"/>
              <a:t> da </a:t>
            </a:r>
            <a:r>
              <a:rPr lang="en-US" dirty="0" err="1"/>
              <a:t>pandemia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6233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E7255-DFC1-4711-B2E1-8BAF6056BD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Leilões agendados para 2021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0C2632EF-5A9A-4252-ADDE-94A7E5F83A42}"/>
              </a:ext>
            </a:extLst>
          </p:cNvPr>
          <p:cNvGraphicFramePr>
            <a:graphicFrameLocks noGrp="1"/>
          </p:cNvGraphicFramePr>
          <p:nvPr/>
        </p:nvGraphicFramePr>
        <p:xfrm>
          <a:off x="135898" y="1709743"/>
          <a:ext cx="1967872" cy="43196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83936">
                  <a:extLst>
                    <a:ext uri="{9D8B030D-6E8A-4147-A177-3AD203B41FA5}">
                      <a16:colId xmlns:a16="http://schemas.microsoft.com/office/drawing/2014/main" xmlns="" val="992357031"/>
                    </a:ext>
                  </a:extLst>
                </a:gridCol>
                <a:gridCol w="983936">
                  <a:extLst>
                    <a:ext uri="{9D8B030D-6E8A-4147-A177-3AD203B41FA5}">
                      <a16:colId xmlns:a16="http://schemas.microsoft.com/office/drawing/2014/main" xmlns="" val="1028775167"/>
                    </a:ext>
                  </a:extLst>
                </a:gridCol>
              </a:tblGrid>
              <a:tr h="14884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Terminais</a:t>
                      </a:r>
                      <a:r>
                        <a:rPr lang="pt-BR" sz="9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Portuários (16)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3 Terminais no Porto de Maceió/AL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2 no Porto de Fortaleza/CE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2 no Porto de Santos/SP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baseline="0" dirty="0">
                          <a:solidFill>
                            <a:schemeClr val="tx1"/>
                          </a:solidFill>
                        </a:rPr>
                        <a:t>2 Terminal no Porto de Paranaguá/PR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1 no Porto de Vila do Conde/PA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1 no Porto de Areia Branca/RN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Terminais Portuários no Porto de Itaqui/MA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1 no Porto de Santana/AP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0527108"/>
                  </a:ext>
                </a:extLst>
              </a:tr>
              <a:tr h="12049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Rodovias (7):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</a:rPr>
                        <a:t>BR-116/465/101 (SP/RJ) - </a:t>
                      </a: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Dutra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BR-470/282/153 (SC)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BR-381/262 (MG/ES)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BR-116/493</a:t>
                      </a:r>
                      <a:r>
                        <a:rPr lang="pt-BR" sz="9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RJ/MG) - </a:t>
                      </a: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CRT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Rodovias Integradas do Paraná</a:t>
                      </a:r>
                    </a:p>
                    <a:p>
                      <a:pPr marL="92075" indent="-920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BR-153/080/414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GO/TO)</a:t>
                      </a:r>
                    </a:p>
                    <a:p>
                      <a:pPr marL="92075" indent="-920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BR-163/230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MT/PA)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7173780"/>
                  </a:ext>
                </a:extLst>
              </a:tr>
              <a:tr h="2085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Ferrovias </a:t>
                      </a:r>
                      <a:r>
                        <a:rPr lang="pt-BR" sz="900" b="1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3729993"/>
                  </a:ext>
                </a:extLst>
              </a:tr>
              <a:tr h="380108"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dirty="0" err="1">
                          <a:solidFill>
                            <a:schemeClr val="tx1"/>
                          </a:solidFill>
                        </a:rPr>
                        <a:t>Ferrogrão</a:t>
                      </a:r>
                      <a:endParaRPr lang="pt-BR" sz="900" b="0" dirty="0">
                        <a:solidFill>
                          <a:schemeClr val="tx1"/>
                        </a:solidFill>
                      </a:endParaRP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Renovação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 MRS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Renovação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 FCA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FIOL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BA)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364507"/>
                  </a:ext>
                </a:extLst>
              </a:tr>
              <a:tr h="584755">
                <a:tc grid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Defesa  e Segurança (2)</a:t>
                      </a:r>
                    </a:p>
                    <a:p>
                      <a:pPr marL="92075" indent="-92075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PPP do </a:t>
                      </a:r>
                      <a:r>
                        <a:rPr lang="pt-BR" sz="9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Comaer</a:t>
                      </a:r>
                      <a:endParaRPr lang="pt-BR" sz="9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indent="-920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PPP de Comunicação ente Polícia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39836"/>
                  </a:ext>
                </a:extLst>
              </a:tr>
              <a:tr h="3543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Telecomunicação (1)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6125360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854088E5-D8A6-4CC7-8574-18E6C972FC4F}"/>
              </a:ext>
            </a:extLst>
          </p:cNvPr>
          <p:cNvGraphicFramePr>
            <a:graphicFrameLocks noGrp="1"/>
          </p:cNvGraphicFramePr>
          <p:nvPr/>
        </p:nvGraphicFramePr>
        <p:xfrm>
          <a:off x="4144472" y="1707803"/>
          <a:ext cx="4832654" cy="433277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68416">
                  <a:extLst>
                    <a:ext uri="{9D8B030D-6E8A-4147-A177-3AD203B41FA5}">
                      <a16:colId xmlns:a16="http://schemas.microsoft.com/office/drawing/2014/main" xmlns="" val="992357031"/>
                    </a:ext>
                  </a:extLst>
                </a:gridCol>
                <a:gridCol w="1154055">
                  <a:extLst>
                    <a:ext uri="{9D8B030D-6E8A-4147-A177-3AD203B41FA5}">
                      <a16:colId xmlns:a16="http://schemas.microsoft.com/office/drawing/2014/main" xmlns="" val="1730949856"/>
                    </a:ext>
                  </a:extLst>
                </a:gridCol>
                <a:gridCol w="1393967">
                  <a:extLst>
                    <a:ext uri="{9D8B030D-6E8A-4147-A177-3AD203B41FA5}">
                      <a16:colId xmlns:a16="http://schemas.microsoft.com/office/drawing/2014/main" xmlns="" val="1713093917"/>
                    </a:ext>
                  </a:extLst>
                </a:gridCol>
                <a:gridCol w="1216216">
                  <a:extLst>
                    <a:ext uri="{9D8B030D-6E8A-4147-A177-3AD203B41FA5}">
                      <a16:colId xmlns:a16="http://schemas.microsoft.com/office/drawing/2014/main" xmlns="" val="2930931113"/>
                    </a:ext>
                  </a:extLst>
                </a:gridCol>
              </a:tblGrid>
              <a:tr h="2057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Desestatização (13)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BR" sz="1200" b="0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Subnacionais</a:t>
                      </a:r>
                      <a:r>
                        <a:rPr lang="pt-BR" sz="900" b="1" baseline="0" dirty="0">
                          <a:solidFill>
                            <a:schemeClr val="tx1"/>
                          </a:solidFill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 3 Concessões de Resíduos Sólidos Urbanos: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T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eresina/PI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Bauru (SP)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Consórcio </a:t>
                      </a:r>
                      <a:r>
                        <a:rPr lang="pt-BR" sz="900" b="0" baseline="0" dirty="0" err="1">
                          <a:solidFill>
                            <a:schemeClr val="tx1"/>
                          </a:solidFill>
                        </a:rPr>
                        <a:t>Comares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(CE)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1 Concessão dos serviços de resíduos sólidos urbanos, água e esgotamento sanitário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São Simão (GO)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4 concessões de distribuição de água e esgotamento sanitário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Estado o Acre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Estado do Amapá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Porto Alegre (RS)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Estado do Rio de Janeiro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5 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Concessão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dos serviços de esgotamento sanitário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Crato (CE)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Volta Redonda (RJ)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São Gonçalo do Amarante (RN)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Estado do Rio Grande do Sul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Estado do Ceará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9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9 </a:t>
                      </a:r>
                      <a:r>
                        <a:rPr lang="pt-BR" sz="9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PPP’s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Iluminação Pública: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77165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Eletrobras</a:t>
                      </a:r>
                      <a:endParaRPr lang="pt-BR" sz="900" b="0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ABGF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EMGEA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CEASAMINAS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CEAGESP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NUCLEP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CODESA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TRENSURB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CBTU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SERPRO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DATAPREV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TELEBRAS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CORREIOS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1764052"/>
                  </a:ext>
                </a:extLst>
              </a:tr>
              <a:tr h="5372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Direitos</a:t>
                      </a:r>
                      <a:r>
                        <a:rPr lang="pt-BR" sz="900" b="1" baseline="0" dirty="0">
                          <a:solidFill>
                            <a:schemeClr val="tx1"/>
                          </a:solidFill>
                        </a:rPr>
                        <a:t> Minerários</a:t>
                      </a: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900" b="1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Carvão em </a:t>
                      </a:r>
                      <a:r>
                        <a:rPr lang="pt-BR" sz="900" b="0" dirty="0" err="1">
                          <a:solidFill>
                            <a:schemeClr val="tx1"/>
                          </a:solidFill>
                        </a:rPr>
                        <a:t>Candiota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 (RS)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Caulim em Rio Capim (PA)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0527108"/>
                  </a:ext>
                </a:extLst>
              </a:tr>
              <a:tr h="5054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Regional (2)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Irrigação do Perímetro de Irecê (BA)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PISF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389333"/>
                  </a:ext>
                </a:extLst>
              </a:tr>
              <a:tr h="4555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Mobilidade Urbana (1)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Linha 2 do metrô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9931532"/>
                  </a:ext>
                </a:extLst>
              </a:tr>
              <a:tr h="565315">
                <a:tc rowSpan="2" gridSpan="2">
                  <a:txBody>
                    <a:bodyPr/>
                    <a:lstStyle/>
                    <a:p>
                      <a:r>
                        <a:rPr lang="pt-BR" sz="900" dirty="0"/>
                        <a:t>Obs. Ainda estão previstas as decisões sobre o Licenciamento Ambiental (</a:t>
                      </a:r>
                      <a:r>
                        <a:rPr lang="pt-BR" sz="900" b="1" dirty="0"/>
                        <a:t>8</a:t>
                      </a:r>
                      <a:r>
                        <a:rPr lang="pt-BR" sz="900" dirty="0"/>
                        <a:t>):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sz="800" dirty="0"/>
                        <a:t>Licença de Instalação da BR-080/MT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800" dirty="0"/>
                        <a:t>Licença de Instalação Do contorno da BR-158/MT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800" dirty="0"/>
                        <a:t>Licença Prévia da BR-319/AM/RO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800" dirty="0"/>
                        <a:t>Licenças Prévias das </a:t>
                      </a:r>
                      <a:r>
                        <a:rPr lang="pt-BR" sz="800" dirty="0" err="1"/>
                        <a:t>UHE’s</a:t>
                      </a:r>
                      <a:r>
                        <a:rPr lang="pt-BR" sz="800" dirty="0"/>
                        <a:t> de Castanheira/MT, Formoso/MG, Tabajara/RO e Telêmaco Borba/PR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t-BR" sz="800" dirty="0"/>
                        <a:t>Decisão sobre desbloqueio da BR-135/BA/MG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683547"/>
                  </a:ext>
                </a:extLst>
              </a:tr>
              <a:tr h="1015736">
                <a:tc gridSpan="2"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endParaRPr lang="pt-BR" sz="1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Nova Lima/MG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Cachoeiro do Itapemirim (ES)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Camaçari (BA)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Corumbá (MS)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Patos de Minas (MG)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Toledo (PR)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Barreiras (BA)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Crato (CE)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Valparaízo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Goiás (GO)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t-BR" sz="9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042312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66745AA1-CD4D-4135-AB6A-1FD4A087BDF7}"/>
              </a:ext>
            </a:extLst>
          </p:cNvPr>
          <p:cNvGraphicFramePr>
            <a:graphicFrameLocks noGrp="1"/>
          </p:cNvGraphicFramePr>
          <p:nvPr/>
        </p:nvGraphicFramePr>
        <p:xfrm>
          <a:off x="2119247" y="1707801"/>
          <a:ext cx="2025225" cy="432354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25225">
                  <a:extLst>
                    <a:ext uri="{9D8B030D-6E8A-4147-A177-3AD203B41FA5}">
                      <a16:colId xmlns:a16="http://schemas.microsoft.com/office/drawing/2014/main" xmlns="" val="992357031"/>
                    </a:ext>
                  </a:extLst>
                </a:gridCol>
              </a:tblGrid>
              <a:tr h="1358720">
                <a:tc>
                  <a:txBody>
                    <a:bodyPr/>
                    <a:lstStyle/>
                    <a:p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Aeroportos – 6ª rodada</a:t>
                      </a:r>
                      <a:r>
                        <a:rPr lang="pt-BR" sz="900" b="1" baseline="0" dirty="0">
                          <a:solidFill>
                            <a:schemeClr val="tx1"/>
                          </a:solidFill>
                        </a:rPr>
                        <a:t> (24)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sz="900" b="1" baseline="0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aeroportos em 3 blocos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Bloco Norte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Bloco Sul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Bloco Central</a:t>
                      </a:r>
                      <a:endParaRPr lang="pt-BR" sz="9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aeroportos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Viracopos – Campinas (SP )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São Gonçalo do Amarante – Natal (RN)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74771652"/>
                  </a:ext>
                </a:extLst>
              </a:tr>
              <a:tr h="1152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Terminais</a:t>
                      </a:r>
                      <a:r>
                        <a:rPr lang="pt-BR" sz="9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900" b="1" dirty="0">
                          <a:solidFill>
                            <a:schemeClr val="tx1"/>
                          </a:solidFill>
                        </a:rPr>
                        <a:t>Pesqueiros (7)</a:t>
                      </a:r>
                      <a:endParaRPr lang="pt-BR" sz="900" b="1" strike="sngStrike" dirty="0">
                        <a:solidFill>
                          <a:schemeClr val="tx1"/>
                        </a:solidFill>
                      </a:endParaRP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Belém (PA)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Manaus (AM)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 Aracajú (SE)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Natal (RN)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Vitória (ES)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baseline="0" dirty="0">
                          <a:solidFill>
                            <a:schemeClr val="tx1"/>
                          </a:solidFill>
                        </a:rPr>
                        <a:t>Santos e Cananéia (SP)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060527108"/>
                  </a:ext>
                </a:extLst>
              </a:tr>
              <a:tr h="986245">
                <a:tc>
                  <a:txBody>
                    <a:bodyPr/>
                    <a:lstStyle/>
                    <a:p>
                      <a:pPr algn="l"/>
                      <a:r>
                        <a:rPr lang="pt-BR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Parques e Florestas (5)</a:t>
                      </a:r>
                    </a:p>
                    <a:p>
                      <a:pPr marL="92075" indent="-92075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Lençóis Maranhenses (MA)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Jericoacoara</a:t>
                      </a:r>
                      <a:r>
                        <a:rPr lang="pt-BR" sz="9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900" b="0" dirty="0">
                          <a:solidFill>
                            <a:schemeClr val="tx1"/>
                          </a:solidFill>
                        </a:rPr>
                        <a:t>(CE)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Iguaçu (PR)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Canela (RS)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São Francisco de Paula (RS)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657173780"/>
                  </a:ext>
                </a:extLst>
              </a:tr>
              <a:tr h="826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Óleo e Gás (3)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altLang="zh-CN" sz="900" kern="1200" dirty="0" err="1">
                          <a:solidFill>
                            <a:schemeClr val="tx1"/>
                          </a:solidFill>
                        </a:rPr>
                        <a:t>Blocos</a:t>
                      </a:r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</a:rPr>
                        <a:t> da </a:t>
                      </a:r>
                      <a:r>
                        <a:rPr lang="en-US" altLang="zh-CN" sz="900" kern="1200" dirty="0" err="1">
                          <a:solidFill>
                            <a:schemeClr val="tx1"/>
                          </a:solidFill>
                        </a:rPr>
                        <a:t>Cessão</a:t>
                      </a:r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900" kern="1200" dirty="0" err="1">
                          <a:solidFill>
                            <a:schemeClr val="tx1"/>
                          </a:solidFill>
                        </a:rPr>
                        <a:t>Onerosa</a:t>
                      </a:r>
                      <a:r>
                        <a:rPr lang="en-US" altLang="zh-CN" sz="900" kern="120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altLang="zh-CN" sz="900" kern="1200" baseline="0" dirty="0" err="1">
                          <a:solidFill>
                            <a:schemeClr val="tx1"/>
                          </a:solidFill>
                        </a:rPr>
                        <a:t>Sépia</a:t>
                      </a:r>
                      <a:r>
                        <a:rPr lang="en-US" altLang="zh-CN" sz="900" kern="1200" baseline="0" dirty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US" altLang="zh-CN" sz="900" kern="1200" baseline="0" dirty="0" err="1">
                          <a:solidFill>
                            <a:schemeClr val="tx1"/>
                          </a:solidFill>
                        </a:rPr>
                        <a:t>Atapu</a:t>
                      </a:r>
                      <a:r>
                        <a:rPr lang="en-US" altLang="zh-CN" sz="900" kern="12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17ª </a:t>
                      </a:r>
                      <a:r>
                        <a:rPr lang="en-US" sz="900" b="0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Rodada</a:t>
                      </a:r>
                      <a:r>
                        <a:rPr lang="en-US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900" b="0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Concessão</a:t>
                      </a:r>
                      <a:r>
                        <a:rPr lang="en-US" sz="9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900" b="0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Blocos</a:t>
                      </a:r>
                      <a:endParaRPr lang="en-US" sz="900" b="0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435033142"/>
                  </a:ext>
                </a:extLst>
              </a:tr>
            </a:tbl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4770C869-99AA-4E52-BE18-AFB6CB901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929621"/>
              </p:ext>
            </p:extLst>
          </p:nvPr>
        </p:nvGraphicFramePr>
        <p:xfrm>
          <a:off x="135898" y="1362155"/>
          <a:ext cx="9008102" cy="34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0FB13D6-4E16-4EFA-B4C2-0394FB8C0A59}"/>
              </a:ext>
            </a:extLst>
          </p:cNvPr>
          <p:cNvSpPr txBox="1"/>
          <p:nvPr/>
        </p:nvSpPr>
        <p:spPr>
          <a:xfrm>
            <a:off x="457201" y="6019486"/>
            <a:ext cx="2840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Ministério da Infraestrutura.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CA314E8D-B4F0-40EE-89B5-74FA35A462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79" y="700573"/>
            <a:ext cx="1150552" cy="5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061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A599E9-218D-4228-AD6D-5F0C9F6E3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Abertura Comercial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02E88F87-C8B7-4285-9FBC-EA614D080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Em 17 de março de 2021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4547D211-F7F5-4D87-86EA-2D466729B86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/>
              <a:t>Redução unilateral de 10% no imposto de importação para 1.495 produtos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Bens de Capital (BK)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Computadores e Telecomunicações (BIT)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Todos os impostos de importação desse grupo que estavam abaixo de 2% foram reduzidas para zero</a:t>
            </a:r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92734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1286D2A1-F1A6-4380-B318-C92F0CD091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Desafio de Longo Prazo: Recuperação da crise ocorrerá naturalmente?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12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Discussão intensa no pós crise americano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1800" dirty="0"/>
              <a:t>The </a:t>
            </a:r>
            <a:r>
              <a:rPr lang="pt-BR" sz="1800" i="1" dirty="0" err="1"/>
              <a:t>Council</a:t>
            </a:r>
            <a:r>
              <a:rPr lang="pt-BR" sz="1800" i="1" dirty="0"/>
              <a:t> </a:t>
            </a:r>
            <a:r>
              <a:rPr lang="pt-BR" sz="1800" i="1" dirty="0" err="1"/>
              <a:t>of</a:t>
            </a:r>
            <a:r>
              <a:rPr lang="pt-BR" sz="1800" i="1" dirty="0"/>
              <a:t> </a:t>
            </a:r>
            <a:r>
              <a:rPr lang="pt-BR" sz="1800" i="1" dirty="0" err="1"/>
              <a:t>Economic</a:t>
            </a:r>
            <a:r>
              <a:rPr lang="pt-BR" sz="1800" i="1" dirty="0"/>
              <a:t> </a:t>
            </a:r>
            <a:r>
              <a:rPr lang="pt-BR" sz="1800" i="1" dirty="0" err="1"/>
              <a:t>Advisors</a:t>
            </a:r>
            <a:r>
              <a:rPr lang="pt-BR" sz="1800" i="1" dirty="0"/>
              <a:t> (CEA) </a:t>
            </a:r>
            <a:r>
              <a:rPr lang="pt-BR" sz="1800" dirty="0"/>
              <a:t>previram uma forte recuperação do crescimento após a recessão de 2007-08, com crescimento esperado em 5% a.a. em 2010 e 2011.</a:t>
            </a:r>
          </a:p>
          <a:p>
            <a:pPr lvl="1">
              <a:lnSpc>
                <a:spcPct val="150000"/>
              </a:lnSpc>
            </a:pPr>
            <a:r>
              <a:rPr lang="pt-BR" sz="1500" dirty="0"/>
              <a:t>Atualmente a expectativa para crescimento da economia americana em 2021 é de 4,6% CBO (após cair 3,5% em 2020); número de pessoas empregadas volta ao seu nível anterior à pandemia em 2024.</a:t>
            </a:r>
          </a:p>
          <a:p>
            <a:pPr>
              <a:lnSpc>
                <a:spcPct val="150000"/>
              </a:lnSpc>
            </a:pPr>
            <a:r>
              <a:rPr lang="pt-BR" sz="1800" dirty="0"/>
              <a:t>Essa previsão gerou um amplo debate na época. </a:t>
            </a:r>
            <a:r>
              <a:rPr lang="pt-BR" sz="1800" dirty="0" err="1"/>
              <a:t>Mankiw</a:t>
            </a:r>
            <a:r>
              <a:rPr lang="pt-BR" sz="1800" dirty="0"/>
              <a:t> disse que levaria muito mais tempo, Krugman disse que previsão do CEA estava certa.</a:t>
            </a:r>
          </a:p>
        </p:txBody>
      </p:sp>
    </p:spTree>
    <p:extLst>
      <p:ext uri="{BB962C8B-B14F-4D97-AF65-F5344CB8AC3E}">
        <p14:creationId xmlns:p14="http://schemas.microsoft.com/office/powerpoint/2010/main" val="839257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Recuperação da Crise Americana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buNone/>
            </a:pPr>
            <a:endParaRPr lang="pt-BR" baseline="0" dirty="0">
              <a:latin typeface="Times New Roman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64" y="914400"/>
            <a:ext cx="7860145" cy="495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327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 err="1"/>
              <a:t>Cerra</a:t>
            </a:r>
            <a:r>
              <a:rPr lang="en-US" sz="1500" dirty="0"/>
              <a:t> and </a:t>
            </a:r>
            <a:r>
              <a:rPr lang="en-US" sz="1500" dirty="0" err="1"/>
              <a:t>Saxena</a:t>
            </a:r>
            <a:r>
              <a:rPr lang="en-US" sz="1500" dirty="0"/>
              <a:t> (2008). “Growth Dynamics: The Myth of Economic Recovery,” </a:t>
            </a:r>
            <a:r>
              <a:rPr lang="en-US" sz="1500" i="1" dirty="0"/>
              <a:t>American Economic Review, 98(1): March: 439-457.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18" y="2105891"/>
            <a:ext cx="7998691" cy="343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19EA2EA5-0A2B-4065-BB8A-DB4BFC848501}"/>
              </a:ext>
            </a:extLst>
          </p:cNvPr>
          <p:cNvSpPr txBox="1">
            <a:spLocks/>
          </p:cNvSpPr>
          <p:nvPr/>
        </p:nvSpPr>
        <p:spPr>
          <a:xfrm>
            <a:off x="457201" y="173619"/>
            <a:ext cx="5995772" cy="423610"/>
          </a:xfrm>
          <a:prstGeom prst="rect">
            <a:avLst/>
          </a:prstGeom>
        </p:spPr>
        <p:txBody>
          <a:bodyPr anchor="b"/>
          <a:lstStyle>
            <a:lvl1pPr algn="l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O que os artigos nos ensinam?</a:t>
            </a:r>
          </a:p>
        </p:txBody>
      </p:sp>
    </p:spTree>
    <p:extLst>
      <p:ext uri="{BB962C8B-B14F-4D97-AF65-F5344CB8AC3E}">
        <p14:creationId xmlns:p14="http://schemas.microsoft.com/office/powerpoint/2010/main" val="30515554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3ADA35-D2AB-8949-933E-C7A8FA8B20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O que os artigos nos ensinam?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6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1" y="1149049"/>
            <a:ext cx="8310563" cy="255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754" y="3855254"/>
            <a:ext cx="6813646" cy="21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1163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7DD4C51B-C3F5-4CA0-8E14-BA99543205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000" dirty="0">
                <a:solidFill>
                  <a:schemeClr val="bg2">
                    <a:lumMod val="10000"/>
                  </a:schemeClr>
                </a:solidFill>
              </a:rPr>
              <a:t>Resumo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3014" y="1339273"/>
            <a:ext cx="8464749" cy="382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984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826321-6E39-004B-8AFB-38FC1A3D6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Datação </a:t>
            </a:r>
            <a:r>
              <a:rPr lang="pt-BR" dirty="0" err="1">
                <a:solidFill>
                  <a:schemeClr val="bg2">
                    <a:lumMod val="10000"/>
                  </a:schemeClr>
                </a:solidFill>
              </a:rPr>
              <a:t>Codace</a:t>
            </a: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839A4AE-CD83-4036-886C-2BCDD14AC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70" y="755365"/>
            <a:ext cx="6061260" cy="538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96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826321-6E39-004B-8AFB-38FC1A3D6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Recessões x Retomadas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376924A-7B68-4D43-BBA9-074F9C1DE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8" y="1045144"/>
            <a:ext cx="4172727" cy="23838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1C08AD5-FA13-4310-B361-334F4F02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98" y="3530893"/>
            <a:ext cx="4179590" cy="23838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EC4A8AE-80DB-4CF4-906B-F135E6533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043" y="1045145"/>
            <a:ext cx="4171748" cy="238385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9D86A46-C026-4B52-8C35-20835AAC6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208" y="3505359"/>
            <a:ext cx="4057095" cy="23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9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2810" y="148457"/>
            <a:ext cx="8731189" cy="423610"/>
          </a:xfrm>
        </p:spPr>
        <p:txBody>
          <a:bodyPr anchor="b"/>
          <a:lstStyle/>
          <a:p>
            <a:r>
              <a:rPr lang="pt-BR" sz="2200" b="1" dirty="0"/>
              <a:t>Atuação do governo e principais causas da rápida recuperação brasileira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985810D-AF98-4229-BA8A-BD9BA8906F7D}"/>
              </a:ext>
            </a:extLst>
          </p:cNvPr>
          <p:cNvSpPr txBox="1"/>
          <p:nvPr/>
        </p:nvSpPr>
        <p:spPr>
          <a:xfrm>
            <a:off x="412811" y="781236"/>
            <a:ext cx="8318377" cy="471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Medidas econômicas eficazes</a:t>
            </a:r>
            <a:r>
              <a:rPr lang="pt-BR" dirty="0"/>
              <a:t>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Transferência de recursos para a área de saúde;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Ajuda à população carente;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Preservação de empregos e empresas;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Aumento da liquidez para irrigar o mercado de crédito; e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pt-BR" dirty="0"/>
              <a:t>Transferência de recursos a Estados e Municípios para que  possam absorver a abrupta perda de receita pública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400" dirty="0"/>
              <a:t>A inteligência inovativa do trabalhador brasileiro:</a:t>
            </a:r>
            <a:br>
              <a:rPr lang="pt-BR" sz="2400" dirty="0"/>
            </a:br>
            <a:r>
              <a:rPr lang="pt-BR" dirty="0"/>
              <a:t>- e-commerce;</a:t>
            </a:r>
            <a:br>
              <a:rPr lang="pt-BR" dirty="0"/>
            </a:br>
            <a:r>
              <a:rPr lang="pt-BR" dirty="0"/>
              <a:t>- novas formas de negócio</a:t>
            </a:r>
          </a:p>
        </p:txBody>
      </p:sp>
    </p:spTree>
    <p:extLst>
      <p:ext uri="{BB962C8B-B14F-4D97-AF65-F5344CB8AC3E}">
        <p14:creationId xmlns:p14="http://schemas.microsoft.com/office/powerpoint/2010/main" val="453970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826321-6E39-004B-8AFB-38FC1A3D6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Recessões x Retomadas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F0926F5-92D8-4169-9946-F8E08F215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70" y="748007"/>
            <a:ext cx="4233770" cy="24192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0E834BD-EBC1-459A-9624-93701BC82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270" y="748007"/>
            <a:ext cx="3989080" cy="22794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B7133BE-9525-4DE6-A4FF-E5177FB55839}"/>
              </a:ext>
            </a:extLst>
          </p:cNvPr>
          <p:cNvSpPr txBox="1"/>
          <p:nvPr/>
        </p:nvSpPr>
        <p:spPr>
          <a:xfrm>
            <a:off x="7393038" y="1200769"/>
            <a:ext cx="14559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Cresc. Médio 2T99-1T01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4F73C30-EB17-4A7B-8DD9-206C70FBD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70" y="3196350"/>
            <a:ext cx="4393317" cy="25128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93A358A-5E00-4BD2-9D5F-1EB098B21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270" y="3254263"/>
            <a:ext cx="4214465" cy="239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356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826321-6E39-004B-8AFB-38FC1A3D6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Recessões x Retomadas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3CD7F8C-87C4-4818-8EDD-6F2E8C425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99" y="1434006"/>
            <a:ext cx="6995602" cy="39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63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9453FE-21D6-B74C-87E0-7951C247B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6" y="237905"/>
            <a:ext cx="7483876" cy="317708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Importância de Reformas no Setor Financeiro e Mercado de Trabalho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541" y="890914"/>
            <a:ext cx="7622423" cy="519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7877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xmlns="" id="{4FD6A3C4-B519-468E-9518-8980894A6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Conclusão:</a:t>
            </a:r>
          </a:p>
          <a:p>
            <a:r>
              <a:rPr lang="pt-BR" dirty="0"/>
              <a:t>Desafios de Curto e Longo Prazo</a:t>
            </a:r>
          </a:p>
        </p:txBody>
      </p:sp>
    </p:spTree>
    <p:extLst>
      <p:ext uri="{BB962C8B-B14F-4D97-AF65-F5344CB8AC3E}">
        <p14:creationId xmlns:p14="http://schemas.microsoft.com/office/powerpoint/2010/main" val="16580637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66CC32-019C-4CB3-8934-B32F07395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Curto Prazo: Oportunidades e Riscos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4A4E105-A5CA-451E-AEB3-B8FB5F455F3E}"/>
              </a:ext>
            </a:extLst>
          </p:cNvPr>
          <p:cNvSpPr txBox="1"/>
          <p:nvPr/>
        </p:nvSpPr>
        <p:spPr>
          <a:xfrm>
            <a:off x="438347" y="941180"/>
            <a:ext cx="8435279" cy="5224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Oportunidades:</a:t>
            </a:r>
            <a:r>
              <a:rPr lang="pt-BR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 cenário internacional favorável, taxa de poupança, recuperação do investimento, mercado de crédito e de trabalho são destaques para ajudar na retomada</a:t>
            </a:r>
            <a:endParaRPr lang="pt-BR" sz="1600" dirty="0">
              <a:solidFill>
                <a:srgbClr val="000000"/>
              </a:solidFill>
              <a:cs typeface="Calibri"/>
            </a:endParaRPr>
          </a:p>
          <a:p>
            <a:pPr marL="214313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0000"/>
                </a:solidFill>
                <a:cs typeface="Calibri"/>
              </a:rPr>
              <a:t>Riscos</a:t>
            </a:r>
            <a:r>
              <a:rPr lang="pt-BR" sz="2000" dirty="0">
                <a:solidFill>
                  <a:srgbClr val="000000"/>
                </a:solidFill>
                <a:cs typeface="Calibri"/>
              </a:rPr>
              <a:t>: incerteza sobre evolução da pandemia, custos relacionados ao risco hidrológico (GSF) - Bandeira vermelha, e risco fiscal. </a:t>
            </a:r>
            <a:r>
              <a:rPr lang="pt-BR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Sem a consolidação fiscal perderíamos a ancoragem das expectativas e isso desestabilizaria a trajetória inflacionária com resultados negativos sobre a atividade econômica</a:t>
            </a:r>
          </a:p>
          <a:p>
            <a:pPr marL="214313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As sugestões de política econômica são diretas: vacinação em massa, consolidação fiscal, e reformas pró-mercado.</a:t>
            </a:r>
          </a:p>
          <a:p>
            <a:pPr marL="5572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Vacinação em massa para garantir o retorno mais rápido do mercado de trabalho via redução das medidas restritivas de combate a pandemia; </a:t>
            </a:r>
          </a:p>
          <a:p>
            <a:pPr marL="5572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consolidação fiscal para manter as condições financeiras propícias ao investimento e à inflação e o risco-país sob controle; e</a:t>
            </a:r>
          </a:p>
          <a:p>
            <a:pPr marL="5572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</a:schemeClr>
                </a:solidFill>
                <a:cs typeface="Calibri"/>
              </a:rPr>
              <a:t>reformas pró-mercado para dinamizar o crescimento de longo prazo da economia brasileira.</a:t>
            </a:r>
          </a:p>
        </p:txBody>
      </p:sp>
    </p:spTree>
    <p:extLst>
      <p:ext uri="{BB962C8B-B14F-4D97-AF65-F5344CB8AC3E}">
        <p14:creationId xmlns:p14="http://schemas.microsoft.com/office/powerpoint/2010/main" val="38073587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66CC32-019C-4CB3-8934-B32F07395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Longo Prazo: Oportunidades e Riscos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4A4E105-A5CA-451E-AEB3-B8FB5F455F3E}"/>
              </a:ext>
            </a:extLst>
          </p:cNvPr>
          <p:cNvSpPr txBox="1"/>
          <p:nvPr/>
        </p:nvSpPr>
        <p:spPr>
          <a:xfrm>
            <a:off x="354360" y="792257"/>
            <a:ext cx="8435279" cy="542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Oportunidades: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cs typeface="Calibri"/>
              </a:rPr>
              <a:t>Aproveitar o bom momento da economia para a continuidade da agenda de reformas. </a:t>
            </a:r>
          </a:p>
          <a:p>
            <a:pPr marL="6715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50000"/>
                  </a:schemeClr>
                </a:solidFill>
                <a:cs typeface="Calibri"/>
              </a:rPr>
              <a:t>Insistir no binômio: consolidação fiscal e reformas pró-mercado</a:t>
            </a:r>
          </a:p>
          <a:p>
            <a:pPr marL="6715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0000"/>
                </a:solidFill>
                <a:cs typeface="Calibri"/>
              </a:rPr>
              <a:t>Importância da agenda de mercado de capitais e medidas trabalhistas</a:t>
            </a:r>
          </a:p>
          <a:p>
            <a:pPr marL="6715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0000"/>
                </a:solidFill>
                <a:cs typeface="Calibri"/>
              </a:rPr>
              <a:t>Melhorar a eficiência na alocação de garantias tem forte potencial para dinamizar o crescimento de longo prazo da economia</a:t>
            </a:r>
          </a:p>
          <a:p>
            <a:pPr marL="6715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0000"/>
                </a:solidFill>
                <a:cs typeface="Calibri"/>
              </a:rPr>
              <a:t>Facilitar a melhor alocação de trabalho tem forte potencial na expansão do emprego e renda</a:t>
            </a:r>
          </a:p>
          <a:p>
            <a:pPr marL="671513" lvl="1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0000"/>
                </a:solidFill>
                <a:cs typeface="Calibri"/>
              </a:rPr>
              <a:t>Melhorar os marcos legais, abertura econômica, reduzir a má alocação de recursos, privatizar empresas e criar condições para a adoção de novas tecnologias tem forte impacto positivo na produtividade da economia</a:t>
            </a:r>
          </a:p>
          <a:p>
            <a:pPr marL="214313" indent="-214313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0000"/>
                </a:solidFill>
                <a:cs typeface="Calibri"/>
              </a:rPr>
              <a:t>Riscos</a:t>
            </a:r>
            <a:r>
              <a:rPr lang="pt-BR" sz="2000" dirty="0">
                <a:solidFill>
                  <a:srgbClr val="000000"/>
                </a:solidFill>
                <a:cs typeface="Calibri"/>
              </a:rPr>
              <a:t>: Choques negativos decorrentes da pandemia sobre: capital humano, saúde pública, pobreza, endividamento (famílias, empresas e governo), e fechamento de empresas</a:t>
            </a:r>
            <a:endParaRPr lang="pt-BR" sz="2000" dirty="0">
              <a:solidFill>
                <a:schemeClr val="tx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508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803A893F-2C2C-2A4B-B1C0-8797475AA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Obrigado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9DDCFAE-7AB9-B54F-A982-5493D0DBD3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196" y="5971264"/>
            <a:ext cx="3634429" cy="35953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B131D49A-1B4B-0C41-8CB4-D436D04FC8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8320" y="2963240"/>
            <a:ext cx="3535680" cy="18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1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63262"/>
            <a:ext cx="8686799" cy="423610"/>
          </a:xfrm>
        </p:spPr>
        <p:txBody>
          <a:bodyPr/>
          <a:lstStyle/>
          <a:p>
            <a:r>
              <a:rPr lang="pt-BR" dirty="0"/>
              <a:t>Pacotes fiscais implementados por países do G20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13F5CB89-A8B1-4B28-AD5C-89351B4D8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3"/>
            <a:ext cx="1716087" cy="333415"/>
          </a:xfrm>
        </p:spPr>
        <p:txBody>
          <a:bodyPr/>
          <a:lstStyle/>
          <a:p>
            <a:r>
              <a:rPr lang="en-US" dirty="0"/>
              <a:t>Fonte: FMI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1F72345F-6C23-4992-ABBC-D45E737DC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82" y="738161"/>
            <a:ext cx="6825039" cy="282835"/>
          </a:xfrm>
        </p:spPr>
        <p:txBody>
          <a:bodyPr/>
          <a:lstStyle/>
          <a:p>
            <a:r>
              <a:rPr lang="en-US" dirty="0"/>
              <a:t>% do PIB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ED933FA-AB78-4B62-AF01-393DA344F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172285"/>
            <a:ext cx="7193669" cy="472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3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0B0955AB-7287-2242-8F48-486DE11B3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63262"/>
            <a:ext cx="8254800" cy="423610"/>
          </a:xfrm>
        </p:spPr>
        <p:txBody>
          <a:bodyPr/>
          <a:lstStyle/>
          <a:p>
            <a:r>
              <a:rPr lang="pt-BR" dirty="0"/>
              <a:t>Medidas monetárias implementadas em resposta à pandemia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AF87134-E251-4049-8080-9B58F35D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305017"/>
            <a:ext cx="6981825" cy="4465468"/>
          </a:xfrm>
          <a:prstGeom prst="rect">
            <a:avLst/>
          </a:prstGeom>
        </p:spPr>
      </p:pic>
      <p:sp>
        <p:nvSpPr>
          <p:cNvPr id="5" name="Espaço Reservado para Texto 6">
            <a:extLst>
              <a:ext uri="{FF2B5EF4-FFF2-40B4-BE49-F238E27FC236}">
                <a16:creationId xmlns:a16="http://schemas.microsoft.com/office/drawing/2014/main" xmlns="" id="{CAEFAE5A-E25C-4B99-BB48-76D8010EE4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6243563"/>
            <a:ext cx="1716087" cy="333415"/>
          </a:xfrm>
        </p:spPr>
        <p:txBody>
          <a:bodyPr/>
          <a:lstStyle/>
          <a:p>
            <a:r>
              <a:rPr lang="en-US" dirty="0"/>
              <a:t>Fonte: FMI</a:t>
            </a:r>
          </a:p>
        </p:txBody>
      </p:sp>
    </p:spTree>
    <p:extLst>
      <p:ext uri="{BB962C8B-B14F-4D97-AF65-F5344CB8AC3E}">
        <p14:creationId xmlns:p14="http://schemas.microsoft.com/office/powerpoint/2010/main" val="279008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/>
            </a:r>
            <a:br>
              <a:rPr lang="pt-BR"/>
            </a:b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ABF540B-1206-4132-9062-2E3C48F5675D}"/>
              </a:ext>
            </a:extLst>
          </p:cNvPr>
          <p:cNvSpPr txBox="1"/>
          <p:nvPr/>
        </p:nvSpPr>
        <p:spPr>
          <a:xfrm>
            <a:off x="465364" y="236764"/>
            <a:ext cx="7453518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000" dirty="0">
                <a:solidFill>
                  <a:srgbClr val="0B2543"/>
                </a:solidFill>
                <a:latin typeface="+mj-lt"/>
                <a:ea typeface="+mj-ea"/>
                <a:cs typeface="+mj-cs"/>
              </a:rPr>
              <a:t>Quadro geral de medidas fiscais implementadas 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8A644E63-4167-4741-89B0-3CC97C01DE1B}"/>
              </a:ext>
            </a:extLst>
          </p:cNvPr>
          <p:cNvGraphicFramePr>
            <a:graphicFrameLocks noGrp="1"/>
          </p:cNvGraphicFramePr>
          <p:nvPr/>
        </p:nvGraphicFramePr>
        <p:xfrm>
          <a:off x="1287797" y="1475013"/>
          <a:ext cx="6568406" cy="39079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5943">
                  <a:extLst>
                    <a:ext uri="{9D8B030D-6E8A-4147-A177-3AD203B41FA5}">
                      <a16:colId xmlns:a16="http://schemas.microsoft.com/office/drawing/2014/main" xmlns="" val="3493519875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3734144796"/>
                    </a:ext>
                  </a:extLst>
                </a:gridCol>
                <a:gridCol w="1256178">
                  <a:extLst>
                    <a:ext uri="{9D8B030D-6E8A-4147-A177-3AD203B41FA5}">
                      <a16:colId xmlns:a16="http://schemas.microsoft.com/office/drawing/2014/main" xmlns="" val="4215494581"/>
                    </a:ext>
                  </a:extLst>
                </a:gridCol>
              </a:tblGrid>
              <a:tr h="479208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rgbClr val="1E6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R$ bi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6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do PIB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E6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0424189"/>
                  </a:ext>
                </a:extLst>
              </a:tr>
              <a:tr h="5073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Transferência a famílias vulneráveis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324,7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4,49%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77067494"/>
                  </a:ext>
                </a:extLst>
              </a:tr>
              <a:tr h="4971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Transferências a estados e municípios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98,6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1,36%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73610797"/>
                  </a:ext>
                </a:extLst>
              </a:tr>
              <a:tr h="4792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Recursos adicionais a ministérios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41,5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0,57%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38717322"/>
                  </a:ext>
                </a:extLst>
              </a:tr>
              <a:tr h="4792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Beneficio Emergencial para preserver empregos</a:t>
                      </a:r>
                      <a:endParaRPr lang="pt-BR" sz="14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58,3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0,81%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16003380"/>
                  </a:ext>
                </a:extLst>
              </a:tr>
              <a:tr h="4792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Crédito emergencial a pequenas empresas</a:t>
                      </a:r>
                      <a:endParaRPr lang="pt-BR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57,9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0,80%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99137810"/>
                  </a:ext>
                </a:extLst>
              </a:tr>
              <a:tr h="47920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Outros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15,7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0,22%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83944944"/>
                  </a:ext>
                </a:extLst>
              </a:tr>
              <a:tr h="5073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594,2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8,22%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89122312"/>
                  </a:ext>
                </a:extLst>
              </a:tr>
            </a:tbl>
          </a:graphicData>
        </a:graphic>
      </p:graphicFrame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BD5071F0-5805-4D96-A094-02E48BCDDF22}"/>
              </a:ext>
            </a:extLst>
          </p:cNvPr>
          <p:cNvSpPr txBox="1">
            <a:spLocks/>
          </p:cNvSpPr>
          <p:nvPr/>
        </p:nvSpPr>
        <p:spPr>
          <a:xfrm>
            <a:off x="457200" y="6271128"/>
            <a:ext cx="4035424" cy="333415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Fonte: </a:t>
            </a:r>
            <a:r>
              <a:rPr lang="en-US" dirty="0" err="1"/>
              <a:t>Estimativas</a:t>
            </a:r>
            <a:r>
              <a:rPr lang="en-US" dirty="0"/>
              <a:t> da Fazenda; STN; SOF; RFB.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911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2778</Words>
  <Application>Microsoft Office PowerPoint</Application>
  <PresentationFormat>Apresentação na tela (4:3)</PresentationFormat>
  <Paragraphs>353</Paragraphs>
  <Slides>66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5" baseType="lpstr">
      <vt:lpstr>ＭＳ Ｐゴシック</vt:lpstr>
      <vt:lpstr>ＭＳ Ｐゴシック</vt:lpstr>
      <vt:lpstr>宋体</vt:lpstr>
      <vt:lpstr>Arial</vt:lpstr>
      <vt:lpstr>Calibri</vt:lpstr>
      <vt:lpstr>Times</vt:lpstr>
      <vt:lpstr>Times New Roman</vt:lpstr>
      <vt:lpstr>Wingdings</vt:lpstr>
      <vt:lpstr>Default Theme</vt:lpstr>
      <vt:lpstr>Apresentação do PowerPoint</vt:lpstr>
      <vt:lpstr>Apresentação do PowerPoint</vt:lpstr>
      <vt:lpstr>Desastre de Brumadinho (MG) e redução da produção extrativa</vt:lpstr>
      <vt:lpstr>Crise de 2020: pandemia de Covid-19 similar à gripe espanhola em 1918</vt:lpstr>
      <vt:lpstr>Apresentação do PowerPoint</vt:lpstr>
      <vt:lpstr>Atuação do governo e principais causas da rápida recuperação brasileira</vt:lpstr>
      <vt:lpstr>Pacotes fiscais implementados por países do G20</vt:lpstr>
      <vt:lpstr>Medidas monetárias implementadas em resposta à pandemia</vt:lpstr>
      <vt:lpstr> </vt:lpstr>
      <vt:lpstr>Resumo do custo das medidas fiscais</vt:lpstr>
      <vt:lpstr>Comparativo Internacional das medidas fiscais</vt:lpstr>
      <vt:lpstr>Comparativo Internacional das medidas fiscais</vt:lpstr>
      <vt:lpstr>Mudanças nas estimativas de Crescimento Econômico e Medidas Fiscais (% PIB)</vt:lpstr>
      <vt:lpstr>FMI: Previsão de Crescimento Econômico para 2020</vt:lpstr>
      <vt:lpstr>Melhora das Expectativas de Mercado e Organismos Internacionais em 2020</vt:lpstr>
      <vt:lpstr>PIB 1T21: Variação na margem</vt:lpstr>
      <vt:lpstr>PIB 1T21: Variação Interanual</vt:lpstr>
      <vt:lpstr>Retomada em “V” – retorno para o nível pré-crise</vt:lpstr>
      <vt:lpstr>Melhora das Expectativas de Mercado e Organismos Internacionais em 2021</vt:lpstr>
      <vt:lpstr>Melhora das Expectativas de Mercado em 2021</vt:lpstr>
      <vt:lpstr>Apresentação do PowerPoint</vt:lpstr>
      <vt:lpstr>Melhora consistente das expectativas sobre crescimento econômico em 2021</vt:lpstr>
      <vt:lpstr>Queda de juros após as reformas fiscais</vt:lpstr>
      <vt:lpstr>Ambiente com preços consistentes com a meta anual de inflação</vt:lpstr>
      <vt:lpstr>Fiscal Cliff não ocorreu</vt:lpstr>
      <vt:lpstr>Consolidação Fiscal, Crescimento Econômico e Inflação</vt:lpstr>
      <vt:lpstr>Consolidação Fiscal</vt:lpstr>
      <vt:lpstr>Surpreendendo positivamente o mercado</vt:lpstr>
      <vt:lpstr>Resultados visíveis do compromisso fiscal do governo</vt:lpstr>
      <vt:lpstr>Apresentação do PowerPoint</vt:lpstr>
      <vt:lpstr>Melhora da taxa de poupança na recessão de 2020</vt:lpstr>
      <vt:lpstr>PIB e investimento</vt:lpstr>
      <vt:lpstr>Trimestres para retomada do investimento e fontes do crédito</vt:lpstr>
      <vt:lpstr>Consolidação fiscal e reformas pró-mercado</vt:lpstr>
      <vt:lpstr>Consolidação fiscal e reformas pró-mercado</vt:lpstr>
      <vt:lpstr>População Ocupada Formal e Informal</vt:lpstr>
      <vt:lpstr>Mercado de trabalho formal</vt:lpstr>
      <vt:lpstr>Saldo total de crédito</vt:lpstr>
      <vt:lpstr>Saldo total de crédito em dezembro</vt:lpstr>
      <vt:lpstr>Apresentação do PowerPoint</vt:lpstr>
      <vt:lpstr>Preço das commodities elevado em cenário internacional mais otimista</vt:lpstr>
      <vt:lpstr>Taxas de juros em patamar historicamente baixo</vt:lpstr>
      <vt:lpstr>Apresentação do PowerPoint</vt:lpstr>
      <vt:lpstr>O crescimento sustentável requer aumento da produtividade brasileira</vt:lpstr>
      <vt:lpstr>Apresentação do PowerPoint</vt:lpstr>
      <vt:lpstr>Agenda Legislativa em 2019</vt:lpstr>
      <vt:lpstr>Agenda legislativa aprovada em 2020/21</vt:lpstr>
      <vt:lpstr>Agenda Legislativa para 2021</vt:lpstr>
      <vt:lpstr>Política Econômica baseada em ganhos de produtividade e consolidação fiscal</vt:lpstr>
      <vt:lpstr>Leilões agendados para 2021</vt:lpstr>
      <vt:lpstr>Abertura Comercial</vt:lpstr>
      <vt:lpstr>Apresentação do PowerPoint</vt:lpstr>
      <vt:lpstr>Discussão intensa no pós crise americano</vt:lpstr>
      <vt:lpstr>Recuperação da Crise Americana</vt:lpstr>
      <vt:lpstr>Apresentação do PowerPoint</vt:lpstr>
      <vt:lpstr>O que os artigos nos ensinam?</vt:lpstr>
      <vt:lpstr>Resumo</vt:lpstr>
      <vt:lpstr>Datação Codace</vt:lpstr>
      <vt:lpstr>Recessões x Retomadas</vt:lpstr>
      <vt:lpstr>Recessões x Retomadas</vt:lpstr>
      <vt:lpstr>Recessões x Retomadas</vt:lpstr>
      <vt:lpstr>Importância de Reformas no Setor Financeiro e Mercado de Trabalho</vt:lpstr>
      <vt:lpstr>Apresentação do PowerPoint</vt:lpstr>
      <vt:lpstr>Curto Prazo: Oportunidades e Riscos</vt:lpstr>
      <vt:lpstr>Longo Prazo: Oportunidades e Riscos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Adolfo Sachsida</dc:creator>
  <cp:lastModifiedBy>Andressa Paranhos Guimarães</cp:lastModifiedBy>
  <cp:revision>4</cp:revision>
  <dcterms:modified xsi:type="dcterms:W3CDTF">2021-06-12T13:41:59Z</dcterms:modified>
</cp:coreProperties>
</file>