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7" r:id="rId2"/>
    <p:sldId id="341" r:id="rId3"/>
    <p:sldId id="342" r:id="rId4"/>
    <p:sldId id="353" r:id="rId5"/>
    <p:sldId id="352" r:id="rId6"/>
    <p:sldId id="343" r:id="rId7"/>
    <p:sldId id="344" r:id="rId8"/>
    <p:sldId id="348" r:id="rId9"/>
    <p:sldId id="345" r:id="rId10"/>
    <p:sldId id="346" r:id="rId11"/>
    <p:sldId id="347" r:id="rId12"/>
    <p:sldId id="349" r:id="rId13"/>
    <p:sldId id="350" r:id="rId14"/>
    <p:sldId id="351" r:id="rId15"/>
    <p:sldId id="359" r:id="rId16"/>
    <p:sldId id="363" r:id="rId17"/>
    <p:sldId id="364" r:id="rId18"/>
    <p:sldId id="361" r:id="rId19"/>
    <p:sldId id="362" r:id="rId20"/>
    <p:sldId id="356" r:id="rId21"/>
    <p:sldId id="258" r:id="rId22"/>
  </p:sldIdLst>
  <p:sldSz cx="9144000" cy="6858000" type="screen4x3"/>
  <p:notesSz cx="68199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8263"/>
    <a:srgbClr val="095F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92" autoAdjust="0"/>
    <p:restoredTop sz="86357" autoAdjust="0"/>
  </p:normalViewPr>
  <p:slideViewPr>
    <p:cSldViewPr snapToGrid="0" snapToObjects="1">
      <p:cViewPr varScale="1">
        <p:scale>
          <a:sx n="76" d="100"/>
          <a:sy n="76" d="100"/>
        </p:scale>
        <p:origin x="169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5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oberto\ESt0002\Docs%202013\Efici&#234;ncia%20energ&#233;tica\CO2%20gr&#225;fico%20comparativo%20Inovar%20com%20compromissos%20gov%20BR%20Conven&#231;&#227;o%20Quadro%20Clima%20ONU%2025%20fev%20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Plan1!$A$3:$A$7</c:f>
              <c:strCache>
                <c:ptCount val="5"/>
                <c:pt idx="0">
                  <c:v>Inovar-Auto (cenário 1)</c:v>
                </c:pt>
                <c:pt idx="1">
                  <c:v>Inovar-Auto (cenário 2)</c:v>
                </c:pt>
                <c:pt idx="2">
                  <c:v>Eficiência energética *</c:v>
                </c:pt>
                <c:pt idx="3">
                  <c:v>Energia alternativa *</c:v>
                </c:pt>
                <c:pt idx="4">
                  <c:v>Carvão vegetal *</c:v>
                </c:pt>
              </c:strCache>
            </c:strRef>
          </c:cat>
          <c:val>
            <c:numRef>
              <c:f>Plan1!$B$3:$B$7</c:f>
              <c:numCache>
                <c:formatCode>General</c:formatCode>
                <c:ptCount val="5"/>
                <c:pt idx="0">
                  <c:v>21.2</c:v>
                </c:pt>
                <c:pt idx="1">
                  <c:v>41.5</c:v>
                </c:pt>
                <c:pt idx="2">
                  <c:v>15</c:v>
                </c:pt>
                <c:pt idx="3">
                  <c:v>33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621280"/>
        <c:axId val="109619160"/>
      </c:barChart>
      <c:catAx>
        <c:axId val="1096212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109619160"/>
        <c:crosses val="autoZero"/>
        <c:auto val="1"/>
        <c:lblAlgn val="ctr"/>
        <c:lblOffset val="100"/>
        <c:noMultiLvlLbl val="0"/>
      </c:catAx>
      <c:valAx>
        <c:axId val="1096191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1096212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E6679-3826-A246-9C46-C3442AD1AB55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3032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02308-1E5F-C64F-88F9-008538F7CA6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13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62388" y="0"/>
            <a:ext cx="29559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1FF58-1895-41FC-88CE-45CFD66D94FC}" type="datetimeFigureOut">
              <a:rPr lang="pt-BR" smtClean="0"/>
              <a:t>22/10/2015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2625" y="4779963"/>
            <a:ext cx="5454650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559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62388" y="9432925"/>
            <a:ext cx="29559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49079-9917-4BF2-88AF-FEF7A0420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3694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59226" y="-5549502"/>
            <a:ext cx="43540971" cy="153543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4206" y="353702"/>
            <a:ext cx="8716995" cy="62194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title</a:t>
            </a:r>
            <a:r>
              <a:rPr lang="pt-BR" dirty="0" smtClean="0"/>
              <a:t> </a:t>
            </a:r>
            <a:r>
              <a:rPr lang="pt-BR" dirty="0" err="1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6D06F-C2F2-3645-B189-940D92792E28}" type="datetimeFigureOut">
              <a:rPr lang="en-US" smtClean="0"/>
              <a:t>10/22/2015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ADF21-DF5F-4E4B-9CE9-CAF07DFAA7E8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28644" y="6170956"/>
            <a:ext cx="1695621" cy="31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59226" y="-5549502"/>
            <a:ext cx="43540971" cy="153543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4206" y="353702"/>
            <a:ext cx="8716995" cy="62194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6D06F-C2F2-3645-B189-940D92792E28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DF21-DF5F-4E4B-9CE9-CAF07DFAA7E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59226" y="-5549502"/>
            <a:ext cx="43540971" cy="153543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4206" y="353702"/>
            <a:ext cx="8716995" cy="62194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 smtClean="0"/>
              <a:t>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450"/>
            <a:ext cx="8229600" cy="4525963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6D06F-C2F2-3645-B189-940D92792E28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DF21-DF5F-4E4B-9CE9-CAF07DFAA7E8}" type="slidenum">
              <a:rPr lang="en-US" smtClean="0"/>
              <a:t>‹nº›</a:t>
            </a:fld>
            <a:endParaRPr lang="en-US"/>
          </a:p>
        </p:txBody>
      </p:sp>
      <p:pic>
        <p:nvPicPr>
          <p:cNvPr id="12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28644" y="6170956"/>
            <a:ext cx="1695621" cy="3175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59226" y="-5549502"/>
            <a:ext cx="43540971" cy="153543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4206" y="353702"/>
            <a:ext cx="8716995" cy="62194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6D06F-C2F2-3645-B189-940D92792E28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DF21-DF5F-4E4B-9CE9-CAF07DFAA7E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28644" y="6170956"/>
            <a:ext cx="1695621" cy="3175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59226" y="-5549502"/>
            <a:ext cx="43540971" cy="153543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4206" y="353702"/>
            <a:ext cx="8716995" cy="62194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6D06F-C2F2-3645-B189-940D92792E28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DF21-DF5F-4E4B-9CE9-CAF07DFAA7E8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pic>
        <p:nvPicPr>
          <p:cNvPr id="15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28644" y="6170956"/>
            <a:ext cx="1695621" cy="3175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59226" y="-5549502"/>
            <a:ext cx="43540971" cy="153543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4206" y="353702"/>
            <a:ext cx="8716995" cy="62194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6D06F-C2F2-3645-B189-940D92792E28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DF21-DF5F-4E4B-9CE9-CAF07DFAA7E8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dirty="0"/>
          </a:p>
        </p:txBody>
      </p:sp>
      <p:pic>
        <p:nvPicPr>
          <p:cNvPr id="16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28644" y="6170956"/>
            <a:ext cx="1695621" cy="3175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59226" y="-5549502"/>
            <a:ext cx="43540971" cy="153543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4206" y="353702"/>
            <a:ext cx="8716995" cy="62194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28644" y="6170956"/>
            <a:ext cx="1695621" cy="317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6D06F-C2F2-3645-B189-940D92792E28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DF21-DF5F-4E4B-9CE9-CAF07DFAA7E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59226" y="-5549502"/>
            <a:ext cx="43540971" cy="153543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4206" y="353702"/>
            <a:ext cx="8716995" cy="621946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6D06F-C2F2-3645-B189-940D92792E28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DF21-DF5F-4E4B-9CE9-CAF07DFAA7E8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28644" y="6170956"/>
            <a:ext cx="1695621" cy="3175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59226" y="-5549502"/>
            <a:ext cx="43540971" cy="153543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4206" y="353702"/>
            <a:ext cx="8716995" cy="62194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DF21-DF5F-4E4B-9CE9-CAF07DFAA7E8}" type="slidenum">
              <a:rPr lang="en-US" smtClean="0"/>
              <a:t>‹nº›</a:t>
            </a:fld>
            <a:endParaRPr lang="en-US"/>
          </a:p>
        </p:txBody>
      </p:sp>
      <p:pic>
        <p:nvPicPr>
          <p:cNvPr id="11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28644" y="6170956"/>
            <a:ext cx="1695621" cy="3175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t-B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6D06F-C2F2-3645-B189-940D92792E28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DF21-DF5F-4E4B-9CE9-CAF07DFAA7E8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59226" y="-5549502"/>
            <a:ext cx="43540971" cy="153543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4206" y="353702"/>
            <a:ext cx="8716995" cy="62194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19794" y="5587487"/>
            <a:ext cx="3121948" cy="58471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196D06F-C2F2-3645-B189-940D92792E28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9AADF21-DF5F-4E4B-9CE9-CAF07DFAA7E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apa-v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528" y="-141091"/>
            <a:ext cx="9592789" cy="7155298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7050795" y="5901311"/>
            <a:ext cx="2254465" cy="1660009"/>
          </a:xfrm>
          <a:prstGeom prst="rect">
            <a:avLst/>
          </a:prstGeom>
          <a:solidFill>
            <a:schemeClr val="bg1">
              <a:alpha val="80000"/>
            </a:schemeClr>
          </a:solidFill>
          <a:ln w="0" cap="rnd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587" y="5901311"/>
            <a:ext cx="2122673" cy="111289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288973" y="3002038"/>
            <a:ext cx="6499951" cy="1660009"/>
          </a:xfrm>
          <a:prstGeom prst="rect">
            <a:avLst/>
          </a:prstGeom>
          <a:solidFill>
            <a:schemeClr val="bg1">
              <a:alpha val="80000"/>
            </a:schemeClr>
          </a:solidFill>
          <a:ln w="0" cap="rnd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288974" y="3185711"/>
            <a:ext cx="64999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Projeto de Lei nº 5.332/2013</a:t>
            </a:r>
          </a:p>
          <a:p>
            <a:pPr algn="ctr"/>
            <a:endParaRPr lang="pt-B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Audiência Pública</a:t>
            </a:r>
            <a:endParaRPr lang="pt-B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7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62844" y="1344234"/>
            <a:ext cx="8274756" cy="4796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514350" indent="-514350" defTabSz="914400">
              <a:spcBef>
                <a:spcPct val="20000"/>
              </a:spcBef>
              <a:buFont typeface="+mj-lt"/>
              <a:buAutoNum type="arabicPeriod" startAt="3"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857250" lvl="1" indent="-457200" defTabSz="9144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3pPr>
            <a:lvl4pPr marL="1600200" indent="-228600" defTabSz="9144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5pPr>
            <a:lvl6pPr marL="2514600" indent="-228600" defTabSz="9144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7pPr>
            <a:lvl8pPr marL="3429000" indent="-228600" defTabSz="9144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9pPr>
          </a:lstStyle>
          <a:p>
            <a:pPr marL="0" lvl="1" indent="0" algn="just">
              <a:spcBef>
                <a:spcPts val="0"/>
              </a:spcBef>
              <a:buNone/>
            </a:pPr>
            <a:endParaRPr lang="pt-BR" sz="1900" b="1" dirty="0" smtClean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  <a:p>
            <a:pPr marL="0" lvl="1" indent="0" algn="just">
              <a:spcBef>
                <a:spcPts val="0"/>
              </a:spcBef>
              <a:buNone/>
            </a:pPr>
            <a:endParaRPr lang="pt-BR" sz="1900" b="1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  <a:p>
            <a:pPr marL="0" lvl="1" indent="0" algn="just">
              <a:spcBef>
                <a:spcPts val="0"/>
              </a:spcBef>
              <a:buNone/>
            </a:pPr>
            <a:endParaRPr lang="pt-BR" sz="1900" b="1" dirty="0" smtClean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  <a:p>
            <a:pPr marL="0" lvl="1" indent="0" algn="just">
              <a:spcBef>
                <a:spcPts val="0"/>
              </a:spcBef>
              <a:buNone/>
            </a:pPr>
            <a:endParaRPr lang="pt-BR" sz="1900" b="1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  <a:p>
            <a:pPr marL="0" lvl="1" indent="0" algn="just">
              <a:spcBef>
                <a:spcPts val="0"/>
              </a:spcBef>
              <a:buNone/>
            </a:pPr>
            <a:endParaRPr lang="pt-BR" sz="1900" b="1" dirty="0" smtClean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  <a:p>
            <a:pPr marL="0" lvl="1" indent="0" algn="just">
              <a:spcBef>
                <a:spcPts val="0"/>
              </a:spcBef>
              <a:buNone/>
            </a:pPr>
            <a:endParaRPr lang="pt-BR" sz="19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  <a:p>
            <a:pPr marL="0" lvl="1" indent="0" algn="just">
              <a:spcBef>
                <a:spcPts val="0"/>
              </a:spcBef>
              <a:buNone/>
            </a:pPr>
            <a:endParaRPr lang="pt-BR" sz="2400" b="1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62845" y="371885"/>
            <a:ext cx="8274756" cy="8572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Inovar-Auto: Impacto nas </a:t>
            </a:r>
            <a:r>
              <a:rPr lang="pt-BR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Emissões </a:t>
            </a:r>
            <a:r>
              <a:rPr lang="pt-BR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de CO</a:t>
            </a:r>
            <a:r>
              <a:rPr lang="pt-BR" sz="28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2</a:t>
            </a:r>
            <a:r>
              <a:rPr lang="pt-BR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Fóssil por Veículos Leves (mil t)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3393" y="800510"/>
            <a:ext cx="8617064" cy="4228690"/>
          </a:xfrm>
          <a:prstGeom prst="rect">
            <a:avLst/>
          </a:prstGeom>
        </p:spPr>
      </p:pic>
      <p:sp>
        <p:nvSpPr>
          <p:cNvPr id="7" name="Retângulo de cantos arredondados 6"/>
          <p:cNvSpPr/>
          <p:nvPr/>
        </p:nvSpPr>
        <p:spPr>
          <a:xfrm>
            <a:off x="1597609" y="5367379"/>
            <a:ext cx="6005225" cy="88887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Narrow" pitchFamily="34" charset="0"/>
              </a:rPr>
              <a:t>Estima-se que as emissões evitadas de CO2 fóssil, acumuladas entre 2014 e 2021,  estarão entre 21,1 milhões t (Cenário 1) e 41,5 milhões t (Cenário 2).</a:t>
            </a:r>
          </a:p>
        </p:txBody>
      </p:sp>
    </p:spTree>
    <p:extLst>
      <p:ext uri="{BB962C8B-B14F-4D97-AF65-F5344CB8AC3E}">
        <p14:creationId xmlns:p14="http://schemas.microsoft.com/office/powerpoint/2010/main" val="323928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62844" y="1344234"/>
            <a:ext cx="8274756" cy="4796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514350" indent="-514350" defTabSz="914400">
              <a:spcBef>
                <a:spcPct val="20000"/>
              </a:spcBef>
              <a:buFont typeface="+mj-lt"/>
              <a:buAutoNum type="arabicPeriod" startAt="3"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857250" lvl="1" indent="-457200" defTabSz="9144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3pPr>
            <a:lvl4pPr marL="1600200" indent="-228600" defTabSz="9144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5pPr>
            <a:lvl6pPr marL="2514600" indent="-228600" defTabSz="9144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7pPr>
            <a:lvl8pPr marL="3429000" indent="-228600" defTabSz="9144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9pPr>
          </a:lstStyle>
          <a:p>
            <a:pPr marL="0" lvl="1" indent="0" algn="just">
              <a:spcBef>
                <a:spcPts val="0"/>
              </a:spcBef>
              <a:buNone/>
            </a:pPr>
            <a:endParaRPr lang="pt-BR" sz="1900" b="1" dirty="0" smtClean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  <a:p>
            <a:pPr marL="0" lvl="1" indent="0" algn="just">
              <a:spcBef>
                <a:spcPts val="0"/>
              </a:spcBef>
              <a:buNone/>
            </a:pPr>
            <a:endParaRPr lang="pt-BR" sz="1900" b="1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  <a:p>
            <a:pPr marL="0" lvl="1" indent="0" algn="just">
              <a:spcBef>
                <a:spcPts val="0"/>
              </a:spcBef>
              <a:buNone/>
            </a:pPr>
            <a:endParaRPr lang="pt-BR" sz="1900" b="1" dirty="0" smtClean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  <a:p>
            <a:pPr marL="0" lvl="1" indent="0" algn="just">
              <a:spcBef>
                <a:spcPts val="0"/>
              </a:spcBef>
              <a:buNone/>
            </a:pPr>
            <a:endParaRPr lang="pt-BR" sz="1900" b="1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  <a:p>
            <a:pPr marL="0" lvl="1" indent="0" algn="just">
              <a:spcBef>
                <a:spcPts val="0"/>
              </a:spcBef>
              <a:buNone/>
            </a:pPr>
            <a:endParaRPr lang="pt-BR" sz="1900" b="1" dirty="0" smtClean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  <a:p>
            <a:pPr marL="0" lvl="1" indent="0" algn="just">
              <a:spcBef>
                <a:spcPts val="0"/>
              </a:spcBef>
              <a:buNone/>
            </a:pPr>
            <a:endParaRPr lang="pt-BR" sz="19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  <a:p>
            <a:pPr marL="0" lvl="1" indent="0" algn="just">
              <a:spcBef>
                <a:spcPts val="0"/>
              </a:spcBef>
              <a:buNone/>
            </a:pPr>
            <a:endParaRPr lang="pt-BR" sz="2400" b="1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62845" y="371885"/>
            <a:ext cx="8274756" cy="8572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Inovar-Auto: Potencial de Redução de </a:t>
            </a:r>
            <a:r>
              <a:rPr lang="pt-BR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Emissões de CO</a:t>
            </a:r>
            <a:r>
              <a:rPr lang="pt-BR" sz="2800" b="1" baseline="-2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2</a:t>
            </a:r>
            <a:r>
              <a:rPr lang="pt-BR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(milhões t)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8580223"/>
              </p:ext>
            </p:extLst>
          </p:nvPr>
        </p:nvGraphicFramePr>
        <p:xfrm>
          <a:off x="829324" y="1551709"/>
          <a:ext cx="6610567" cy="3470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192962" y="5219320"/>
            <a:ext cx="87056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* Compromissos </a:t>
            </a:r>
            <a:r>
              <a:rPr lang="pt-BR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voluntários assumidos pelo governo brasileiro </a:t>
            </a:r>
            <a:r>
              <a:rPr lang="pt-BR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até 2020 (Acordo </a:t>
            </a:r>
            <a:r>
              <a:rPr lang="pt-BR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de Copenhague - Convenção-Quadro das Nações Unidas sobre Mudança do Clima</a:t>
            </a:r>
            <a:r>
              <a:rPr lang="pt-BR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 </a:t>
            </a:r>
          </a:p>
          <a:p>
            <a:pPr algn="just"/>
            <a:r>
              <a:rPr lang="pt-BR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Carvão vegetal: substituição </a:t>
            </a:r>
            <a:r>
              <a:rPr lang="pt-BR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de mata nativa por florestas plantadas na produção de </a:t>
            </a:r>
            <a:r>
              <a:rPr lang="pt-BR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ferro-gusa.</a:t>
            </a:r>
            <a:endParaRPr lang="pt-BR" sz="1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63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51" y="1331794"/>
            <a:ext cx="8785097" cy="4194412"/>
          </a:xfrm>
          <a:prstGeom prst="rect">
            <a:avLst/>
          </a:prstGeom>
        </p:spPr>
      </p:pic>
      <p:sp>
        <p:nvSpPr>
          <p:cNvPr id="6" name="Retângulo de cantos arredondados 5"/>
          <p:cNvSpPr/>
          <p:nvPr/>
        </p:nvSpPr>
        <p:spPr>
          <a:xfrm>
            <a:off x="1706583" y="5711872"/>
            <a:ext cx="5151418" cy="78548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Narrow" pitchFamily="34" charset="0"/>
              </a:rPr>
              <a:t>Estima-se que a economia de gasolina C, acumulada entre 2014 e 2021, estará entre 12 bilhões de litros (Cenário 1) e 28 bilhões de litros (Cenário 2</a:t>
            </a:r>
            <a:r>
              <a:rPr lang="pt-BR" b="1" dirty="0" smtClean="0">
                <a:solidFill>
                  <a:srgbClr val="002060"/>
                </a:solidFill>
                <a:latin typeface="Arial Narrow" pitchFamily="34" charset="0"/>
              </a:rPr>
              <a:t>).</a:t>
            </a:r>
            <a:endParaRPr lang="pt-BR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43345" y="302732"/>
            <a:ext cx="8294255" cy="8572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Inovar-Auto</a:t>
            </a:r>
            <a:r>
              <a:rPr lang="pt-BR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: Impacto na Demanda por Gasolina C (milhões l) – Veículos Leves</a:t>
            </a:r>
          </a:p>
        </p:txBody>
      </p:sp>
    </p:spTree>
    <p:extLst>
      <p:ext uri="{BB962C8B-B14F-4D97-AF65-F5344CB8AC3E}">
        <p14:creationId xmlns:p14="http://schemas.microsoft.com/office/powerpoint/2010/main" val="395955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62844" y="1344234"/>
            <a:ext cx="8274756" cy="4796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514350" indent="-514350" defTabSz="914400">
              <a:spcBef>
                <a:spcPct val="20000"/>
              </a:spcBef>
              <a:buFont typeface="+mj-lt"/>
              <a:buAutoNum type="arabicPeriod" startAt="3"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857250" lvl="1" indent="-457200" defTabSz="9144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3pPr>
            <a:lvl4pPr marL="1600200" indent="-228600" defTabSz="9144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5pPr>
            <a:lvl6pPr marL="2514600" indent="-228600" defTabSz="9144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7pPr>
            <a:lvl8pPr marL="3429000" indent="-228600" defTabSz="9144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9pPr>
          </a:lstStyle>
          <a:p>
            <a:pPr marL="365125" lvl="0" indent="-365125" algn="just" fontAlgn="base">
              <a:spcBef>
                <a:spcPct val="0"/>
              </a:spcBef>
              <a:spcAft>
                <a:spcPts val="1200"/>
              </a:spcAft>
              <a:buClr>
                <a:srgbClr val="DE4123"/>
              </a:buClr>
              <a:buFont typeface="Arial"/>
              <a:buChar char="•"/>
            </a:pPr>
            <a:r>
              <a:rPr lang="en-US" sz="2100" b="1" dirty="0" smtClean="0">
                <a:solidFill>
                  <a:srgbClr val="1A9E56"/>
                </a:solidFill>
                <a:latin typeface="Arial Narrow"/>
                <a:cs typeface="Arial Narrow"/>
              </a:rPr>
              <a:t>R</a:t>
            </a:r>
            <a:r>
              <a:rPr lang="en-US" sz="2100" b="1" dirty="0">
                <a:solidFill>
                  <a:srgbClr val="1A9E56"/>
                </a:solidFill>
                <a:latin typeface="Arial Narrow"/>
                <a:cs typeface="Arial Narrow"/>
              </a:rPr>
              <a:t>$ 50,00 </a:t>
            </a:r>
            <a:r>
              <a:rPr lang="en-US" sz="2100" b="1" dirty="0">
                <a:solidFill>
                  <a:srgbClr val="002060"/>
                </a:solidFill>
                <a:latin typeface="Arial Narrow"/>
                <a:cs typeface="Arial Narrow"/>
              </a:rPr>
              <a:t>para </a:t>
            </a:r>
            <a:r>
              <a:rPr lang="en-US" sz="2100" b="1" dirty="0" err="1">
                <a:solidFill>
                  <a:srgbClr val="002060"/>
                </a:solidFill>
                <a:latin typeface="Arial Narrow"/>
                <a:cs typeface="Arial Narrow"/>
              </a:rPr>
              <a:t>até</a:t>
            </a:r>
            <a:r>
              <a:rPr lang="en-US" sz="2100" b="1" dirty="0">
                <a:solidFill>
                  <a:srgbClr val="002060"/>
                </a:solidFill>
                <a:latin typeface="Arial Narrow"/>
                <a:cs typeface="Arial Narrow"/>
              </a:rPr>
              <a:t> o </a:t>
            </a:r>
            <a:r>
              <a:rPr lang="en-US" sz="2100" b="1" dirty="0" err="1">
                <a:solidFill>
                  <a:srgbClr val="002060"/>
                </a:solidFill>
                <a:latin typeface="Arial Narrow"/>
                <a:cs typeface="Arial Narrow"/>
              </a:rPr>
              <a:t>primeiro</a:t>
            </a:r>
            <a:r>
              <a:rPr lang="en-US" sz="2100" b="1" dirty="0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 Narrow"/>
                <a:cs typeface="Arial Narrow"/>
              </a:rPr>
              <a:t>centésimo</a:t>
            </a:r>
            <a:r>
              <a:rPr lang="en-US" sz="2100" b="1" dirty="0">
                <a:solidFill>
                  <a:srgbClr val="002060"/>
                </a:solidFill>
                <a:latin typeface="Arial Narrow"/>
                <a:cs typeface="Arial Narrow"/>
              </a:rPr>
              <a:t>, inclusive, </a:t>
            </a:r>
            <a:r>
              <a:rPr lang="en-US" sz="2100" b="1" dirty="0" err="1">
                <a:solidFill>
                  <a:srgbClr val="002060"/>
                </a:solidFill>
                <a:latin typeface="Arial Narrow"/>
                <a:cs typeface="Arial Narrow"/>
              </a:rPr>
              <a:t>maior</a:t>
            </a:r>
            <a:r>
              <a:rPr lang="en-US" sz="2100" b="1" dirty="0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 Narrow"/>
                <a:cs typeface="Arial Narrow"/>
              </a:rPr>
              <a:t>que</a:t>
            </a:r>
            <a:r>
              <a:rPr lang="en-US" sz="2100" b="1" dirty="0">
                <a:solidFill>
                  <a:srgbClr val="002060"/>
                </a:solidFill>
                <a:latin typeface="Arial Narrow"/>
                <a:cs typeface="Arial Narrow"/>
              </a:rPr>
              <a:t> a meta de </a:t>
            </a:r>
            <a:r>
              <a:rPr lang="en-US" sz="2100" b="1" dirty="0" err="1">
                <a:solidFill>
                  <a:srgbClr val="002060"/>
                </a:solidFill>
                <a:latin typeface="Arial Narrow"/>
                <a:cs typeface="Arial Narrow"/>
              </a:rPr>
              <a:t>eficiência</a:t>
            </a:r>
            <a:r>
              <a:rPr lang="en-US" sz="2100" b="1" dirty="0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 Narrow"/>
                <a:cs typeface="Arial Narrow"/>
              </a:rPr>
              <a:t>energética</a:t>
            </a:r>
            <a:r>
              <a:rPr lang="en-US" sz="2100" b="1" dirty="0">
                <a:solidFill>
                  <a:srgbClr val="002060"/>
                </a:solidFill>
                <a:latin typeface="Arial Narrow"/>
                <a:cs typeface="Arial Narrow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Arial Narrow"/>
                <a:cs typeface="Arial Narrow"/>
              </a:rPr>
              <a:t>expressa</a:t>
            </a:r>
            <a:r>
              <a:rPr lang="en-US" sz="2100" b="1" dirty="0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 Narrow"/>
                <a:cs typeface="Arial Narrow"/>
              </a:rPr>
              <a:t>em</a:t>
            </a:r>
            <a:r>
              <a:rPr lang="en-US" sz="2100" b="1" dirty="0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 Narrow"/>
                <a:cs typeface="Arial Narrow"/>
              </a:rPr>
              <a:t>megajoules</a:t>
            </a:r>
            <a:r>
              <a:rPr lang="en-US" sz="2100" b="1" dirty="0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 Narrow"/>
                <a:cs typeface="Arial Narrow"/>
              </a:rPr>
              <a:t>por</a:t>
            </a:r>
            <a:r>
              <a:rPr lang="en-US" sz="2100" b="1" dirty="0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 Narrow"/>
                <a:cs typeface="Arial Narrow"/>
              </a:rPr>
              <a:t>quilômetro</a:t>
            </a:r>
            <a:r>
              <a:rPr lang="en-US" sz="2100" b="1" dirty="0">
                <a:solidFill>
                  <a:srgbClr val="002060"/>
                </a:solidFill>
                <a:latin typeface="Arial Narrow"/>
                <a:cs typeface="Arial Narrow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Arial Narrow"/>
                <a:cs typeface="Arial Narrow"/>
              </a:rPr>
              <a:t>estabelecida</a:t>
            </a:r>
            <a:r>
              <a:rPr lang="en-US" sz="2100" b="1" dirty="0">
                <a:solidFill>
                  <a:srgbClr val="002060"/>
                </a:solidFill>
                <a:latin typeface="Arial Narrow"/>
                <a:cs typeface="Arial Narrow"/>
              </a:rPr>
              <a:t> para a </a:t>
            </a:r>
            <a:r>
              <a:rPr lang="en-US" sz="2100" b="1" dirty="0" err="1">
                <a:solidFill>
                  <a:srgbClr val="002060"/>
                </a:solidFill>
                <a:latin typeface="Arial Narrow"/>
                <a:cs typeface="Arial Narrow"/>
              </a:rPr>
              <a:t>empresa</a:t>
            </a:r>
            <a:r>
              <a:rPr lang="en-US" sz="2100" b="1" dirty="0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 Narrow"/>
                <a:cs typeface="Arial Narrow"/>
              </a:rPr>
              <a:t>habilitada</a:t>
            </a:r>
            <a:r>
              <a:rPr lang="en-US" sz="2100" b="1" dirty="0">
                <a:solidFill>
                  <a:srgbClr val="002060"/>
                </a:solidFill>
                <a:latin typeface="Arial Narrow"/>
                <a:cs typeface="Arial Narrow"/>
              </a:rPr>
              <a:t>.</a:t>
            </a:r>
          </a:p>
          <a:p>
            <a:pPr marL="365125" lvl="0" indent="-365125" algn="just" fontAlgn="base">
              <a:spcBef>
                <a:spcPct val="0"/>
              </a:spcBef>
              <a:spcAft>
                <a:spcPts val="1200"/>
              </a:spcAft>
              <a:buClr>
                <a:srgbClr val="DE4123"/>
              </a:buClr>
              <a:buFont typeface="Arial"/>
              <a:buChar char="•"/>
            </a:pPr>
            <a:r>
              <a:rPr lang="en-US" sz="2100" b="1" dirty="0">
                <a:solidFill>
                  <a:srgbClr val="1A9E56"/>
                </a:solidFill>
                <a:latin typeface="Arial Narrow"/>
                <a:cs typeface="Arial Narrow"/>
              </a:rPr>
              <a:t>R$ 90,00 </a:t>
            </a:r>
            <a:r>
              <a:rPr lang="en-US" sz="2100" b="1" dirty="0">
                <a:solidFill>
                  <a:srgbClr val="002060"/>
                </a:solidFill>
                <a:latin typeface="Arial Narrow"/>
                <a:cs typeface="Arial Narrow"/>
              </a:rPr>
              <a:t>a </a:t>
            </a:r>
            <a:r>
              <a:rPr lang="en-US" sz="2100" b="1" dirty="0" err="1">
                <a:solidFill>
                  <a:srgbClr val="002060"/>
                </a:solidFill>
                <a:latin typeface="Arial Narrow"/>
                <a:cs typeface="Arial Narrow"/>
              </a:rPr>
              <a:t>partir</a:t>
            </a:r>
            <a:r>
              <a:rPr lang="en-US" sz="2100" b="1" dirty="0">
                <a:solidFill>
                  <a:srgbClr val="002060"/>
                </a:solidFill>
                <a:latin typeface="Arial Narrow"/>
                <a:cs typeface="Arial Narrow"/>
              </a:rPr>
              <a:t> do </a:t>
            </a:r>
            <a:r>
              <a:rPr lang="en-US" sz="2100" b="1" dirty="0" err="1">
                <a:solidFill>
                  <a:srgbClr val="002060"/>
                </a:solidFill>
                <a:latin typeface="Arial Narrow"/>
                <a:cs typeface="Arial Narrow"/>
              </a:rPr>
              <a:t>primeiro</a:t>
            </a:r>
            <a:r>
              <a:rPr lang="en-US" sz="2100" b="1" dirty="0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 Narrow"/>
                <a:cs typeface="Arial Narrow"/>
              </a:rPr>
              <a:t>centésimo</a:t>
            </a:r>
            <a:r>
              <a:rPr lang="en-US" sz="2100" b="1" dirty="0">
                <a:solidFill>
                  <a:srgbClr val="002060"/>
                </a:solidFill>
                <a:latin typeface="Arial Narrow"/>
                <a:cs typeface="Arial Narrow"/>
              </a:rPr>
              <a:t>, exclusive, </a:t>
            </a:r>
            <a:r>
              <a:rPr lang="en-US" sz="2100" b="1" dirty="0" err="1">
                <a:solidFill>
                  <a:srgbClr val="002060"/>
                </a:solidFill>
                <a:latin typeface="Arial Narrow"/>
                <a:cs typeface="Arial Narrow"/>
              </a:rPr>
              <a:t>até</a:t>
            </a:r>
            <a:r>
              <a:rPr lang="en-US" sz="2100" b="1" dirty="0">
                <a:solidFill>
                  <a:srgbClr val="002060"/>
                </a:solidFill>
                <a:latin typeface="Arial Narrow"/>
                <a:cs typeface="Arial Narrow"/>
              </a:rPr>
              <a:t> o </a:t>
            </a:r>
            <a:r>
              <a:rPr lang="en-US" sz="2100" b="1" dirty="0" err="1">
                <a:solidFill>
                  <a:srgbClr val="002060"/>
                </a:solidFill>
                <a:latin typeface="Arial Narrow"/>
                <a:cs typeface="Arial Narrow"/>
              </a:rPr>
              <a:t>segundo</a:t>
            </a:r>
            <a:r>
              <a:rPr lang="en-US" sz="2100" b="1" dirty="0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 Narrow"/>
                <a:cs typeface="Arial Narrow"/>
              </a:rPr>
              <a:t>centésimo</a:t>
            </a:r>
            <a:r>
              <a:rPr lang="en-US" sz="2100" b="1" dirty="0">
                <a:solidFill>
                  <a:srgbClr val="002060"/>
                </a:solidFill>
                <a:latin typeface="Arial Narrow"/>
                <a:cs typeface="Arial Narrow"/>
              </a:rPr>
              <a:t>, inclusive, </a:t>
            </a:r>
            <a:r>
              <a:rPr lang="en-US" sz="2100" b="1" dirty="0" err="1">
                <a:solidFill>
                  <a:srgbClr val="002060"/>
                </a:solidFill>
                <a:latin typeface="Arial Narrow"/>
                <a:cs typeface="Arial Narrow"/>
              </a:rPr>
              <a:t>maior</a:t>
            </a:r>
            <a:r>
              <a:rPr lang="en-US" sz="2100" b="1" dirty="0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 Narrow"/>
                <a:cs typeface="Arial Narrow"/>
              </a:rPr>
              <a:t>que</a:t>
            </a:r>
            <a:r>
              <a:rPr lang="en-US" sz="2100" b="1" dirty="0">
                <a:solidFill>
                  <a:srgbClr val="002060"/>
                </a:solidFill>
                <a:latin typeface="Arial Narrow"/>
                <a:cs typeface="Arial Narrow"/>
              </a:rPr>
              <a:t> a meta de </a:t>
            </a:r>
            <a:r>
              <a:rPr lang="en-US" sz="2100" b="1" dirty="0" err="1">
                <a:solidFill>
                  <a:srgbClr val="002060"/>
                </a:solidFill>
                <a:latin typeface="Arial Narrow"/>
                <a:cs typeface="Arial Narrow"/>
              </a:rPr>
              <a:t>eficiência</a:t>
            </a:r>
            <a:r>
              <a:rPr lang="en-US" sz="2100" b="1" dirty="0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 Narrow"/>
                <a:cs typeface="Arial Narrow"/>
              </a:rPr>
              <a:t>energética</a:t>
            </a:r>
            <a:r>
              <a:rPr lang="en-US" sz="2100" b="1" dirty="0">
                <a:solidFill>
                  <a:srgbClr val="002060"/>
                </a:solidFill>
                <a:latin typeface="Arial Narrow"/>
                <a:cs typeface="Arial Narrow"/>
              </a:rPr>
              <a:t>.</a:t>
            </a:r>
            <a:endParaRPr lang="pt-BR" sz="2100" b="1" dirty="0">
              <a:solidFill>
                <a:srgbClr val="002060"/>
              </a:solidFill>
              <a:latin typeface="Arial Narrow"/>
              <a:cs typeface="Arial Narrow"/>
            </a:endParaRPr>
          </a:p>
          <a:p>
            <a:pPr marL="365125" lvl="0" indent="-365125" algn="just" fontAlgn="base">
              <a:spcBef>
                <a:spcPct val="0"/>
              </a:spcBef>
              <a:spcAft>
                <a:spcPts val="1200"/>
              </a:spcAft>
              <a:buClr>
                <a:srgbClr val="DE4123"/>
              </a:buClr>
              <a:buFont typeface="Arial"/>
              <a:buChar char="•"/>
            </a:pPr>
            <a:r>
              <a:rPr lang="en-US" sz="2100" b="1" dirty="0">
                <a:solidFill>
                  <a:srgbClr val="1A9E56"/>
                </a:solidFill>
                <a:latin typeface="Arial Narrow"/>
                <a:cs typeface="Arial Narrow"/>
              </a:rPr>
              <a:t>R$ 270,00 </a:t>
            </a:r>
            <a:r>
              <a:rPr lang="en-US" sz="2100" b="1" dirty="0">
                <a:solidFill>
                  <a:srgbClr val="002060"/>
                </a:solidFill>
                <a:latin typeface="Arial Narrow"/>
                <a:cs typeface="Arial Narrow"/>
              </a:rPr>
              <a:t>a </a:t>
            </a:r>
            <a:r>
              <a:rPr lang="en-US" sz="2100" b="1" dirty="0" err="1">
                <a:solidFill>
                  <a:srgbClr val="002060"/>
                </a:solidFill>
                <a:latin typeface="Arial Narrow"/>
                <a:cs typeface="Arial Narrow"/>
              </a:rPr>
              <a:t>partir</a:t>
            </a:r>
            <a:r>
              <a:rPr lang="en-US" sz="2100" b="1" dirty="0">
                <a:solidFill>
                  <a:srgbClr val="002060"/>
                </a:solidFill>
                <a:latin typeface="Arial Narrow"/>
                <a:cs typeface="Arial Narrow"/>
              </a:rPr>
              <a:t> do </a:t>
            </a:r>
            <a:r>
              <a:rPr lang="en-US" sz="2100" b="1" dirty="0" err="1">
                <a:solidFill>
                  <a:srgbClr val="002060"/>
                </a:solidFill>
                <a:latin typeface="Arial Narrow"/>
                <a:cs typeface="Arial Narrow"/>
              </a:rPr>
              <a:t>segundo</a:t>
            </a:r>
            <a:r>
              <a:rPr lang="en-US" sz="2100" b="1" dirty="0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 Narrow"/>
                <a:cs typeface="Arial Narrow"/>
              </a:rPr>
              <a:t>centésimo</a:t>
            </a:r>
            <a:r>
              <a:rPr lang="en-US" sz="2100" b="1" dirty="0">
                <a:solidFill>
                  <a:srgbClr val="002060"/>
                </a:solidFill>
                <a:latin typeface="Arial Narrow"/>
                <a:cs typeface="Arial Narrow"/>
              </a:rPr>
              <a:t>, exclusive, </a:t>
            </a:r>
            <a:r>
              <a:rPr lang="en-US" sz="2100" b="1" dirty="0" err="1">
                <a:solidFill>
                  <a:srgbClr val="002060"/>
                </a:solidFill>
                <a:latin typeface="Arial Narrow"/>
                <a:cs typeface="Arial Narrow"/>
              </a:rPr>
              <a:t>até</a:t>
            </a:r>
            <a:r>
              <a:rPr lang="en-US" sz="2100" b="1" dirty="0">
                <a:solidFill>
                  <a:srgbClr val="002060"/>
                </a:solidFill>
                <a:latin typeface="Arial Narrow"/>
                <a:cs typeface="Arial Narrow"/>
              </a:rPr>
              <a:t> o </a:t>
            </a:r>
            <a:r>
              <a:rPr lang="en-US" sz="2100" b="1" dirty="0" err="1">
                <a:solidFill>
                  <a:srgbClr val="002060"/>
                </a:solidFill>
                <a:latin typeface="Arial Narrow"/>
                <a:cs typeface="Arial Narrow"/>
              </a:rPr>
              <a:t>terceiro</a:t>
            </a:r>
            <a:r>
              <a:rPr lang="en-US" sz="2100" b="1" dirty="0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 Narrow"/>
                <a:cs typeface="Arial Narrow"/>
              </a:rPr>
              <a:t>centésimo</a:t>
            </a:r>
            <a:r>
              <a:rPr lang="en-US" sz="2100" b="1" dirty="0">
                <a:solidFill>
                  <a:srgbClr val="002060"/>
                </a:solidFill>
                <a:latin typeface="Arial Narrow"/>
                <a:cs typeface="Arial Narrow"/>
              </a:rPr>
              <a:t>, inclusive, </a:t>
            </a:r>
            <a:r>
              <a:rPr lang="en-US" sz="2100" b="1" dirty="0" err="1">
                <a:solidFill>
                  <a:srgbClr val="002060"/>
                </a:solidFill>
                <a:latin typeface="Arial Narrow"/>
                <a:cs typeface="Arial Narrow"/>
              </a:rPr>
              <a:t>maior</a:t>
            </a:r>
            <a:r>
              <a:rPr lang="en-US" sz="2100" b="1" dirty="0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 Narrow"/>
                <a:cs typeface="Arial Narrow"/>
              </a:rPr>
              <a:t>que</a:t>
            </a:r>
            <a:r>
              <a:rPr lang="en-US" sz="2100" b="1" dirty="0">
                <a:solidFill>
                  <a:srgbClr val="002060"/>
                </a:solidFill>
                <a:latin typeface="Arial Narrow"/>
                <a:cs typeface="Arial Narrow"/>
              </a:rPr>
              <a:t> a meta de </a:t>
            </a:r>
            <a:r>
              <a:rPr lang="en-US" sz="2100" b="1" dirty="0" err="1">
                <a:solidFill>
                  <a:srgbClr val="002060"/>
                </a:solidFill>
                <a:latin typeface="Arial Narrow"/>
                <a:cs typeface="Arial Narrow"/>
              </a:rPr>
              <a:t>eficiência</a:t>
            </a:r>
            <a:r>
              <a:rPr lang="en-US" sz="2100" b="1" dirty="0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 Narrow"/>
                <a:cs typeface="Arial Narrow"/>
              </a:rPr>
              <a:t>energética</a:t>
            </a:r>
            <a:r>
              <a:rPr lang="en-US" sz="2100" b="1" dirty="0">
                <a:solidFill>
                  <a:srgbClr val="002060"/>
                </a:solidFill>
                <a:latin typeface="Arial Narrow"/>
                <a:cs typeface="Arial Narrow"/>
              </a:rPr>
              <a:t>.</a:t>
            </a:r>
          </a:p>
          <a:p>
            <a:pPr marL="365125" lvl="0" indent="-365125" algn="just" fontAlgn="base">
              <a:spcBef>
                <a:spcPct val="0"/>
              </a:spcBef>
              <a:spcAft>
                <a:spcPts val="1200"/>
              </a:spcAft>
              <a:buClr>
                <a:srgbClr val="DE4123"/>
              </a:buClr>
              <a:buFont typeface="Arial"/>
              <a:buChar char="•"/>
            </a:pPr>
            <a:r>
              <a:rPr lang="en-US" sz="2100" b="1" dirty="0">
                <a:solidFill>
                  <a:srgbClr val="1A9E56"/>
                </a:solidFill>
                <a:latin typeface="Arial Narrow"/>
                <a:cs typeface="Arial Narrow"/>
              </a:rPr>
              <a:t>R$ 360,00 </a:t>
            </a:r>
            <a:r>
              <a:rPr lang="en-US" sz="2100" b="1" dirty="0">
                <a:solidFill>
                  <a:srgbClr val="002060"/>
                </a:solidFill>
                <a:latin typeface="Arial Narrow"/>
                <a:cs typeface="Arial Narrow"/>
              </a:rPr>
              <a:t>a </a:t>
            </a:r>
            <a:r>
              <a:rPr lang="en-US" sz="2100" b="1" dirty="0" err="1">
                <a:solidFill>
                  <a:srgbClr val="002060"/>
                </a:solidFill>
                <a:latin typeface="Arial Narrow"/>
                <a:cs typeface="Arial Narrow"/>
              </a:rPr>
              <a:t>partir</a:t>
            </a:r>
            <a:r>
              <a:rPr lang="en-US" sz="2100" b="1" dirty="0">
                <a:solidFill>
                  <a:srgbClr val="002060"/>
                </a:solidFill>
                <a:latin typeface="Arial Narrow"/>
                <a:cs typeface="Arial Narrow"/>
              </a:rPr>
              <a:t> do </a:t>
            </a:r>
            <a:r>
              <a:rPr lang="en-US" sz="2100" b="1" dirty="0" err="1">
                <a:solidFill>
                  <a:srgbClr val="002060"/>
                </a:solidFill>
                <a:latin typeface="Arial Narrow"/>
                <a:cs typeface="Arial Narrow"/>
              </a:rPr>
              <a:t>terceiro</a:t>
            </a:r>
            <a:r>
              <a:rPr lang="en-US" sz="2100" b="1" dirty="0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 Narrow"/>
                <a:cs typeface="Arial Narrow"/>
              </a:rPr>
              <a:t>centésimo</a:t>
            </a:r>
            <a:r>
              <a:rPr lang="en-US" sz="2100" b="1" dirty="0">
                <a:solidFill>
                  <a:srgbClr val="002060"/>
                </a:solidFill>
                <a:latin typeface="Arial Narrow"/>
                <a:cs typeface="Arial Narrow"/>
              </a:rPr>
              <a:t>, exclusive, para </a:t>
            </a:r>
            <a:r>
              <a:rPr lang="en-US" sz="2100" b="1" dirty="0" err="1">
                <a:solidFill>
                  <a:srgbClr val="002060"/>
                </a:solidFill>
                <a:latin typeface="Arial Narrow"/>
                <a:cs typeface="Arial Narrow"/>
              </a:rPr>
              <a:t>cada</a:t>
            </a:r>
            <a:r>
              <a:rPr lang="en-US" sz="2100" b="1" dirty="0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 Narrow"/>
                <a:cs typeface="Arial Narrow"/>
              </a:rPr>
              <a:t>centésimo</a:t>
            </a:r>
            <a:r>
              <a:rPr lang="en-US" sz="2100" b="1" dirty="0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 Narrow"/>
                <a:cs typeface="Arial Narrow"/>
              </a:rPr>
              <a:t>maior</a:t>
            </a:r>
            <a:r>
              <a:rPr lang="en-US" sz="2100" b="1" dirty="0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 Narrow"/>
                <a:cs typeface="Arial Narrow"/>
              </a:rPr>
              <a:t>que</a:t>
            </a:r>
            <a:r>
              <a:rPr lang="en-US" sz="2100" b="1" dirty="0">
                <a:solidFill>
                  <a:srgbClr val="002060"/>
                </a:solidFill>
                <a:latin typeface="Arial Narrow"/>
                <a:cs typeface="Arial Narrow"/>
              </a:rPr>
              <a:t> a meta de </a:t>
            </a:r>
            <a:r>
              <a:rPr lang="en-US" sz="2100" b="1" dirty="0" err="1">
                <a:solidFill>
                  <a:srgbClr val="002060"/>
                </a:solidFill>
                <a:latin typeface="Arial Narrow"/>
                <a:cs typeface="Arial Narrow"/>
              </a:rPr>
              <a:t>eficiência</a:t>
            </a:r>
            <a:r>
              <a:rPr lang="en-US" sz="2100" b="1" dirty="0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 Narrow"/>
                <a:cs typeface="Arial Narrow"/>
              </a:rPr>
              <a:t>energética</a:t>
            </a:r>
            <a:r>
              <a:rPr lang="en-US" sz="2100" b="1" dirty="0">
                <a:solidFill>
                  <a:srgbClr val="002060"/>
                </a:solidFill>
                <a:latin typeface="Arial Narrow"/>
                <a:cs typeface="Arial Narrow"/>
              </a:rPr>
              <a:t>.</a:t>
            </a:r>
            <a:endParaRPr lang="pt-BR" sz="2100" b="1" dirty="0">
              <a:solidFill>
                <a:srgbClr val="002060"/>
              </a:solidFill>
              <a:latin typeface="Arial Narrow"/>
              <a:cs typeface="Arial Narrow"/>
            </a:endParaRPr>
          </a:p>
          <a:p>
            <a:pPr marL="365125" lvl="0" indent="-365125" algn="just" fontAlgn="base">
              <a:spcBef>
                <a:spcPct val="0"/>
              </a:spcBef>
              <a:spcAft>
                <a:spcPts val="1200"/>
              </a:spcAft>
              <a:buClr>
                <a:srgbClr val="DE4123"/>
              </a:buClr>
              <a:buFont typeface="Arial"/>
              <a:buChar char="•"/>
            </a:pPr>
            <a:r>
              <a:rPr lang="en-US" sz="2100" b="1" dirty="0" err="1">
                <a:solidFill>
                  <a:srgbClr val="002060"/>
                </a:solidFill>
                <a:latin typeface="Arial Narrow"/>
                <a:cs typeface="Arial Narrow"/>
              </a:rPr>
              <a:t>Os</a:t>
            </a:r>
            <a:r>
              <a:rPr lang="en-US" sz="2100" b="1" dirty="0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 Narrow"/>
                <a:cs typeface="Arial Narrow"/>
              </a:rPr>
              <a:t>valores</a:t>
            </a:r>
            <a:r>
              <a:rPr lang="en-US" sz="2100" b="1" dirty="0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 Narrow"/>
                <a:cs typeface="Arial Narrow"/>
              </a:rPr>
              <a:t>deverão</a:t>
            </a:r>
            <a:r>
              <a:rPr lang="en-US" sz="2100" b="1" dirty="0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 Narrow"/>
                <a:cs typeface="Arial Narrow"/>
              </a:rPr>
              <a:t>ser</a:t>
            </a:r>
            <a:r>
              <a:rPr lang="en-US" sz="2100" b="1" dirty="0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 Narrow"/>
                <a:cs typeface="Arial Narrow"/>
              </a:rPr>
              <a:t>multiplicados</a:t>
            </a:r>
            <a:r>
              <a:rPr lang="en-US" sz="2100" b="1" dirty="0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 Narrow"/>
                <a:cs typeface="Arial Narrow"/>
              </a:rPr>
              <a:t>pelo</a:t>
            </a:r>
            <a:r>
              <a:rPr lang="en-US" sz="2100" b="1" dirty="0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 Narrow"/>
                <a:cs typeface="Arial Narrow"/>
              </a:rPr>
              <a:t>número</a:t>
            </a:r>
            <a:r>
              <a:rPr lang="en-US" sz="2100" b="1" dirty="0">
                <a:solidFill>
                  <a:srgbClr val="002060"/>
                </a:solidFill>
                <a:latin typeface="Arial Narrow"/>
                <a:cs typeface="Arial Narrow"/>
              </a:rPr>
              <a:t> de </a:t>
            </a:r>
            <a:r>
              <a:rPr lang="en-US" sz="2100" b="1" dirty="0" err="1">
                <a:solidFill>
                  <a:srgbClr val="002060"/>
                </a:solidFill>
                <a:latin typeface="Arial Narrow"/>
                <a:cs typeface="Arial Narrow"/>
              </a:rPr>
              <a:t>veículos</a:t>
            </a:r>
            <a:r>
              <a:rPr lang="en-US" sz="2100" b="1" dirty="0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 Narrow"/>
                <a:cs typeface="Arial Narrow"/>
              </a:rPr>
              <a:t>comercializados</a:t>
            </a:r>
            <a:r>
              <a:rPr lang="en-US" sz="2100" b="1" dirty="0">
                <a:solidFill>
                  <a:srgbClr val="002060"/>
                </a:solidFill>
                <a:latin typeface="Arial Narrow"/>
                <a:cs typeface="Arial Narrow"/>
              </a:rPr>
              <a:t> pela </a:t>
            </a:r>
            <a:r>
              <a:rPr lang="en-US" sz="2100" b="1" dirty="0" err="1">
                <a:solidFill>
                  <a:srgbClr val="002060"/>
                </a:solidFill>
                <a:latin typeface="Arial Narrow"/>
                <a:cs typeface="Arial Narrow"/>
              </a:rPr>
              <a:t>empresa</a:t>
            </a:r>
            <a:r>
              <a:rPr lang="en-US" sz="2100" b="1" dirty="0">
                <a:solidFill>
                  <a:srgbClr val="002060"/>
                </a:solidFill>
                <a:latin typeface="Arial Narrow"/>
                <a:cs typeface="Arial Narrow"/>
              </a:rPr>
              <a:t> a </a:t>
            </a:r>
            <a:r>
              <a:rPr lang="en-US" sz="2100" b="1" dirty="0" err="1">
                <a:solidFill>
                  <a:srgbClr val="002060"/>
                </a:solidFill>
                <a:latin typeface="Arial Narrow"/>
                <a:cs typeface="Arial Narrow"/>
              </a:rPr>
              <a:t>partir</a:t>
            </a:r>
            <a:r>
              <a:rPr lang="en-US" sz="2100" b="1" dirty="0">
                <a:solidFill>
                  <a:srgbClr val="002060"/>
                </a:solidFill>
                <a:latin typeface="Arial Narrow"/>
                <a:cs typeface="Arial Narrow"/>
              </a:rPr>
              <a:t> da data da </a:t>
            </a:r>
            <a:r>
              <a:rPr lang="en-US" sz="2100" b="1" dirty="0" err="1">
                <a:solidFill>
                  <a:srgbClr val="002060"/>
                </a:solidFill>
                <a:latin typeface="Arial Narrow"/>
                <a:cs typeface="Arial Narrow"/>
              </a:rPr>
              <a:t>primeira</a:t>
            </a:r>
            <a:r>
              <a:rPr lang="en-US" sz="2100" b="1" dirty="0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 Narrow"/>
                <a:cs typeface="Arial Narrow"/>
              </a:rPr>
              <a:t>habilitação</a:t>
            </a:r>
            <a:r>
              <a:rPr lang="en-US" sz="2100" b="1" dirty="0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 Narrow"/>
                <a:cs typeface="Arial Narrow"/>
              </a:rPr>
              <a:t>ao</a:t>
            </a:r>
            <a:r>
              <a:rPr lang="en-US" sz="2100" b="1" dirty="0">
                <a:solidFill>
                  <a:srgbClr val="002060"/>
                </a:solidFill>
                <a:latin typeface="Arial Narrow"/>
                <a:cs typeface="Arial Narrow"/>
              </a:rPr>
              <a:t> INOVAR-AUTO</a:t>
            </a:r>
            <a:r>
              <a:rPr lang="en-US" sz="2600" b="1" dirty="0">
                <a:solidFill>
                  <a:srgbClr val="002060"/>
                </a:solidFill>
                <a:latin typeface="Arial Narrow"/>
                <a:cs typeface="Arial Narrow"/>
              </a:rPr>
              <a:t>.</a:t>
            </a:r>
          </a:p>
          <a:p>
            <a:pPr marL="0" lvl="1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pt-BR" sz="2400" b="1" dirty="0" smtClean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46364" y="344175"/>
            <a:ext cx="8391235" cy="8572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Inovar-Auto: Multa por Ineficiência Energética dos Veículos</a:t>
            </a:r>
          </a:p>
        </p:txBody>
      </p:sp>
    </p:spTree>
    <p:extLst>
      <p:ext uri="{BB962C8B-B14F-4D97-AF65-F5344CB8AC3E}">
        <p14:creationId xmlns:p14="http://schemas.microsoft.com/office/powerpoint/2010/main" val="372544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62844" y="1344234"/>
            <a:ext cx="8274756" cy="4796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514350" indent="-514350" defTabSz="914400">
              <a:spcBef>
                <a:spcPct val="20000"/>
              </a:spcBef>
              <a:buFont typeface="+mj-lt"/>
              <a:buAutoNum type="arabicPeriod" startAt="3"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857250" lvl="1" indent="-457200" defTabSz="9144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3pPr>
            <a:lvl4pPr marL="1600200" indent="-228600" defTabSz="9144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5pPr>
            <a:lvl6pPr marL="2514600" indent="-228600" defTabSz="9144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7pPr>
            <a:lvl8pPr marL="3429000" indent="-228600" defTabSz="9144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9pPr>
          </a:lstStyle>
          <a:p>
            <a:pPr marL="0" lvl="1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pt-BR" sz="2400" b="1" dirty="0">
                <a:solidFill>
                  <a:srgbClr val="00206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Programa de Incentivo à Inovação tecnológica e Adensamento da Cadeia Produtiva de Veículos Automotores – </a:t>
            </a:r>
            <a:r>
              <a:rPr lang="pt-BR" sz="24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Inovar-Auto</a:t>
            </a:r>
          </a:p>
          <a:p>
            <a:pPr marL="0" lvl="1" indent="0" fontAlgn="base">
              <a:spcBef>
                <a:spcPct val="0"/>
              </a:spcBef>
              <a:spcAft>
                <a:spcPts val="600"/>
              </a:spcAft>
              <a:buClr>
                <a:srgbClr val="FF6600"/>
              </a:buClr>
              <a:buFont typeface="Arial"/>
              <a:buChar char="•"/>
            </a:pPr>
            <a:r>
              <a:rPr lang="pt-BR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Lei n</a:t>
            </a:r>
            <a:r>
              <a:rPr lang="pt-BR" sz="2400" strike="sngStrik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º</a:t>
            </a:r>
            <a:r>
              <a:rPr lang="pt-BR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 12.715, de 17 de setembro de 2012.</a:t>
            </a:r>
          </a:p>
          <a:p>
            <a:pPr marL="0" lvl="1" indent="0" fontAlgn="base">
              <a:spcBef>
                <a:spcPct val="0"/>
              </a:spcBef>
              <a:spcAft>
                <a:spcPts val="600"/>
              </a:spcAft>
              <a:buClr>
                <a:srgbClr val="FF6600"/>
              </a:buClr>
              <a:buFont typeface="Arial"/>
              <a:buChar char="•"/>
            </a:pPr>
            <a:r>
              <a:rPr lang="pt-BR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Lei nº 12.844, de 19 de julho de 2013.</a:t>
            </a:r>
          </a:p>
          <a:p>
            <a:pPr marL="0" lvl="1" indent="0" fontAlgn="base">
              <a:spcBef>
                <a:spcPct val="0"/>
              </a:spcBef>
              <a:spcAft>
                <a:spcPts val="600"/>
              </a:spcAft>
              <a:buClr>
                <a:srgbClr val="FF6600"/>
              </a:buClr>
              <a:buFont typeface="Arial"/>
              <a:buChar char="•"/>
            </a:pPr>
            <a:r>
              <a:rPr lang="pt-BR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Lei nº 12.996, de 18 de junho de 2014.</a:t>
            </a:r>
          </a:p>
          <a:p>
            <a:pPr marL="0" lvl="1" indent="0" fontAlgn="base">
              <a:spcBef>
                <a:spcPct val="0"/>
              </a:spcBef>
              <a:spcAft>
                <a:spcPts val="600"/>
              </a:spcAft>
              <a:buClr>
                <a:srgbClr val="FF6600"/>
              </a:buClr>
              <a:buFont typeface="Arial"/>
              <a:buChar char="•"/>
            </a:pPr>
            <a:r>
              <a:rPr lang="pt-BR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Decreto nº 7.969, de 28 de março de 2013.</a:t>
            </a:r>
          </a:p>
          <a:p>
            <a:pPr marL="0" lvl="1" indent="0" fontAlgn="base">
              <a:spcBef>
                <a:spcPct val="0"/>
              </a:spcBef>
              <a:spcAft>
                <a:spcPts val="600"/>
              </a:spcAft>
              <a:buClr>
                <a:srgbClr val="FF6600"/>
              </a:buClr>
              <a:buFont typeface="Arial"/>
              <a:buChar char="•"/>
            </a:pPr>
            <a:r>
              <a:rPr lang="pt-BR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Decreto nº 8.015, de 17 de maio de 2013.</a:t>
            </a:r>
          </a:p>
          <a:p>
            <a:pPr marL="0" lvl="1" indent="0" fontAlgn="base">
              <a:spcBef>
                <a:spcPct val="0"/>
              </a:spcBef>
              <a:spcAft>
                <a:spcPts val="600"/>
              </a:spcAft>
              <a:buClr>
                <a:srgbClr val="FF6600"/>
              </a:buClr>
              <a:buFont typeface="Arial"/>
              <a:buChar char="•"/>
            </a:pPr>
            <a:r>
              <a:rPr lang="pt-BR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Decreto nº 8.294, de 12 de agosto de 2014.</a:t>
            </a:r>
          </a:p>
          <a:p>
            <a:pPr marL="0" lvl="1" indent="0" fontAlgn="base">
              <a:spcBef>
                <a:spcPct val="0"/>
              </a:spcBef>
              <a:spcAft>
                <a:spcPts val="600"/>
              </a:spcAft>
              <a:buClr>
                <a:srgbClr val="FF6600"/>
              </a:buClr>
              <a:buFont typeface="Arial"/>
              <a:buChar char="•"/>
            </a:pPr>
            <a:r>
              <a:rPr lang="pt-BR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Demais Portarias</a:t>
            </a:r>
            <a:r>
              <a:rPr lang="pt-BR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.</a:t>
            </a:r>
          </a:p>
          <a:p>
            <a:pPr marL="0" lvl="1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pt-BR" sz="2400" b="1" dirty="0" smtClean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932991" y="205630"/>
            <a:ext cx="7439025" cy="8572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Inovar-Auto: Leis e Decretos</a:t>
            </a:r>
          </a:p>
        </p:txBody>
      </p:sp>
    </p:spTree>
    <p:extLst>
      <p:ext uri="{BB962C8B-B14F-4D97-AF65-F5344CB8AC3E}">
        <p14:creationId xmlns:p14="http://schemas.microsoft.com/office/powerpoint/2010/main" val="305813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62844" y="1344234"/>
            <a:ext cx="8274756" cy="47969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en-US"/>
            </a:defPPr>
            <a:lvl1pPr marL="514350" indent="-514350" defTabSz="914400">
              <a:spcBef>
                <a:spcPct val="20000"/>
              </a:spcBef>
              <a:buFont typeface="+mj-lt"/>
              <a:buAutoNum type="arabicPeriod" startAt="3"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857250" lvl="1" indent="-457200" defTabSz="9144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3pPr>
            <a:lvl4pPr marL="1600200" indent="-228600" defTabSz="9144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5pPr>
            <a:lvl6pPr marL="2514600" indent="-228600" defTabSz="9144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7pPr>
            <a:lvl8pPr marL="3429000" indent="-228600" defTabSz="9144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9pPr>
          </a:lstStyle>
          <a:p>
            <a:pPr marL="342900" lvl="1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600" b="1" dirty="0">
                <a:solidFill>
                  <a:srgbClr val="1A9E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Massa dos veículos: </a:t>
            </a:r>
            <a:r>
              <a:rPr lang="pt-BR" sz="2600" b="1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Massa do veículo completo em ordem de marcha. </a:t>
            </a:r>
          </a:p>
          <a:p>
            <a:pPr marL="342900" lvl="1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600" b="1" dirty="0">
                <a:solidFill>
                  <a:srgbClr val="1A9E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Vendas: </a:t>
            </a:r>
            <a:r>
              <a:rPr lang="pt-BR" sz="2600" b="1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Licenciamentos dos veículos conforme dados do Departamento Nacional de Trânsito –Denatran . </a:t>
            </a:r>
          </a:p>
          <a:p>
            <a:pPr marL="342900" lvl="1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600" b="1" dirty="0">
                <a:solidFill>
                  <a:srgbClr val="1A9E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Âmbito de aplicação: </a:t>
            </a:r>
            <a:r>
              <a:rPr lang="pt-BR" sz="2600" b="1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Veículos equipados com motor a gasolina ou com motor a etanol ou com motor que utilize alternativa ou simultaneamente gasolina e etanol (motorização </a:t>
            </a:r>
            <a:r>
              <a:rPr lang="pt-BR" sz="2600" b="1" dirty="0" err="1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flex</a:t>
            </a:r>
            <a:r>
              <a:rPr lang="pt-BR" sz="2600" b="1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) e veículos híbridos e elétricos. </a:t>
            </a:r>
          </a:p>
          <a:p>
            <a:pPr marL="342900" lvl="1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600" b="1" dirty="0">
                <a:solidFill>
                  <a:srgbClr val="1A9E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Verificação do consumo energético: </a:t>
            </a:r>
            <a:r>
              <a:rPr lang="pt-BR" sz="2600" b="1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A partir de 1º de outubro de 2016  até  31 de dezembro de 2017. </a:t>
            </a:r>
          </a:p>
          <a:p>
            <a:pPr marL="342900" lvl="1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600" b="1" dirty="0">
                <a:solidFill>
                  <a:srgbClr val="1A9E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Verificação da manutenção dos níveis de eficiência: </a:t>
            </a:r>
            <a:r>
              <a:rPr lang="pt-BR" sz="2600" b="1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Até 31 de dezembro de cada ano – 2018, 2019 e 2020. </a:t>
            </a:r>
          </a:p>
          <a:p>
            <a:pPr marL="342900" lvl="1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600" b="1" dirty="0">
                <a:solidFill>
                  <a:srgbClr val="1A9E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Regras complementares </a:t>
            </a:r>
            <a:r>
              <a:rPr lang="pt-BR" sz="2600" b="1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poderão ser editadas por meio de ato do MDIC. </a:t>
            </a:r>
          </a:p>
          <a:p>
            <a:pPr marL="0" lvl="1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pt-BR" sz="2400" b="1" dirty="0" smtClean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932991" y="205630"/>
            <a:ext cx="7439025" cy="8572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Inovar-Auto: </a:t>
            </a:r>
            <a:r>
              <a:rPr lang="pt-BR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Verificação e Acompanhamento</a:t>
            </a:r>
            <a:endParaRPr lang="pt-BR" sz="2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107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62844" y="1344234"/>
            <a:ext cx="8274756" cy="4796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514350" indent="-514350" defTabSz="914400">
              <a:spcBef>
                <a:spcPct val="20000"/>
              </a:spcBef>
              <a:buFont typeface="+mj-lt"/>
              <a:buAutoNum type="arabicPeriod" startAt="3"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857250" lvl="1" indent="-457200" defTabSz="9144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3pPr>
            <a:lvl4pPr marL="1600200" indent="-228600" defTabSz="9144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5pPr>
            <a:lvl6pPr marL="2514600" indent="-228600" defTabSz="9144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7pPr>
            <a:lvl8pPr marL="3429000" indent="-228600" defTabSz="9144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9pPr>
          </a:lstStyle>
          <a:p>
            <a:pPr marL="360363" lvl="1" indent="-360363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As </a:t>
            </a:r>
            <a:r>
              <a:rPr lang="pt-BR" sz="2800" b="1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metas nos países desenvolvidos estão ficando mais rigorosas (a legislação europeia já definiu para 2021 a meta de 95 g CO2/km, por exemplo) e </a:t>
            </a:r>
            <a:r>
              <a:rPr lang="pt-BR" sz="28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o </a:t>
            </a:r>
            <a:r>
              <a:rPr lang="pt-BR" sz="2800" b="1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Brasil </a:t>
            </a:r>
            <a:r>
              <a:rPr lang="pt-BR" sz="28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deve acompanhar </a:t>
            </a:r>
            <a:r>
              <a:rPr lang="pt-BR" sz="2800" b="1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esta </a:t>
            </a:r>
            <a:r>
              <a:rPr lang="pt-BR" sz="28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tendência. </a:t>
            </a:r>
            <a:endParaRPr lang="pt-BR" sz="2800" b="1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  <a:p>
            <a:pPr marL="360363" lvl="1" indent="-360363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Primeiro passo:</a:t>
            </a:r>
            <a:r>
              <a:rPr lang="pt-BR" sz="28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 metas </a:t>
            </a:r>
            <a:r>
              <a:rPr lang="pt-BR" sz="2800" b="1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de eficiência energética do INOVAR-AUTO. </a:t>
            </a:r>
            <a:endParaRPr lang="pt-BR" sz="2800" b="1" dirty="0" smtClean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  <a:p>
            <a:pPr marL="360363" lvl="1" indent="-360363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Próximos passos: </a:t>
            </a:r>
          </a:p>
          <a:p>
            <a:pPr marL="631825" lvl="1" indent="-271463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Definição de futuras </a:t>
            </a:r>
            <a:r>
              <a:rPr lang="pt-BR" sz="2800" b="1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metas de eficiência energética veicular </a:t>
            </a:r>
            <a:r>
              <a:rPr lang="pt-BR" sz="28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– por meio </a:t>
            </a:r>
            <a:r>
              <a:rPr lang="pt-BR" sz="2800" b="1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de marco regulatório ou de contrapartidas no âmbito de uma política industrial. </a:t>
            </a:r>
            <a:endParaRPr lang="pt-BR" sz="2800" b="1" dirty="0" smtClean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  <a:p>
            <a:pPr marL="631825" lvl="1" indent="-271463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Eficiência energética para veículos pesados.</a:t>
            </a:r>
            <a:endParaRPr lang="pt-BR" sz="2800" b="1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  <a:p>
            <a:pPr marL="0" lvl="1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pt-BR" sz="2400" b="1" dirty="0" smtClean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932991" y="205630"/>
            <a:ext cx="7439025" cy="8572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Eficiência Energética: Agenda Positiva</a:t>
            </a:r>
            <a:endParaRPr lang="pt-BR" sz="2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985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63237" y="2408502"/>
            <a:ext cx="8506690" cy="18171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EMISSÕES E EFICIÊNCIA ENERGÉTICA:</a:t>
            </a:r>
          </a:p>
          <a:p>
            <a:r>
              <a:rPr lang="pt-BR" sz="40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Veículos Novos e Frota</a:t>
            </a:r>
            <a:endParaRPr lang="pt-BR" sz="4000" b="1" dirty="0" smtClean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90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62844" y="1344234"/>
            <a:ext cx="8274756" cy="4796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514350" indent="-514350" defTabSz="914400">
              <a:spcBef>
                <a:spcPct val="20000"/>
              </a:spcBef>
              <a:buFont typeface="+mj-lt"/>
              <a:buAutoNum type="arabicPeriod" startAt="3"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857250" lvl="1" indent="-457200" defTabSz="9144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3pPr>
            <a:lvl4pPr marL="1600200" indent="-228600" defTabSz="9144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5pPr>
            <a:lvl6pPr marL="2514600" indent="-228600" defTabSz="9144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7pPr>
            <a:lvl8pPr marL="3429000" indent="-228600" defTabSz="9144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9pPr>
          </a:lstStyle>
          <a:p>
            <a:pPr marL="0" lvl="1" indent="0" algn="just">
              <a:spcBef>
                <a:spcPts val="0"/>
              </a:spcBef>
              <a:buNone/>
            </a:pPr>
            <a:endParaRPr lang="pt-BR" sz="1900" b="1" dirty="0" smtClean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  <a:p>
            <a:pPr marL="0" lvl="1" indent="0" algn="just">
              <a:spcBef>
                <a:spcPts val="0"/>
              </a:spcBef>
              <a:buNone/>
            </a:pPr>
            <a:endParaRPr lang="pt-BR" sz="1900" b="1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  <a:p>
            <a:pPr marL="0" lvl="1" indent="0" algn="just">
              <a:spcBef>
                <a:spcPts val="0"/>
              </a:spcBef>
              <a:buNone/>
            </a:pPr>
            <a:endParaRPr lang="pt-BR" sz="1900" b="1" dirty="0" smtClean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  <a:p>
            <a:pPr marL="0" lvl="1" indent="0" algn="just">
              <a:spcBef>
                <a:spcPts val="0"/>
              </a:spcBef>
              <a:buNone/>
            </a:pPr>
            <a:endParaRPr lang="pt-BR" sz="1900" b="1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  <a:p>
            <a:pPr marL="0" lvl="1" indent="0" algn="just">
              <a:spcBef>
                <a:spcPts val="0"/>
              </a:spcBef>
              <a:buNone/>
            </a:pPr>
            <a:endParaRPr lang="pt-BR" sz="1900" b="1" dirty="0" smtClean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  <a:p>
            <a:pPr marL="0" lvl="1" indent="0" algn="just">
              <a:spcBef>
                <a:spcPts val="0"/>
              </a:spcBef>
              <a:buNone/>
            </a:pPr>
            <a:endParaRPr lang="pt-BR" sz="19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  <a:p>
            <a:pPr marL="0" lvl="1" indent="0" algn="just">
              <a:spcBef>
                <a:spcPts val="0"/>
              </a:spcBef>
              <a:buNone/>
            </a:pPr>
            <a:endParaRPr lang="pt-BR" sz="2400" b="1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62845" y="371885"/>
            <a:ext cx="8274756" cy="8572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Comparação </a:t>
            </a:r>
            <a:r>
              <a:rPr lang="pt-BR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do </a:t>
            </a:r>
            <a:r>
              <a:rPr lang="pt-BR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Consumo </a:t>
            </a:r>
            <a:r>
              <a:rPr lang="pt-BR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de </a:t>
            </a:r>
            <a:r>
              <a:rPr lang="pt-BR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Combustível </a:t>
            </a:r>
            <a:r>
              <a:rPr lang="pt-BR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por </a:t>
            </a:r>
            <a:r>
              <a:rPr lang="pt-BR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Fases </a:t>
            </a:r>
            <a:r>
              <a:rPr lang="pt-BR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do </a:t>
            </a:r>
            <a:r>
              <a:rPr lang="pt-BR" sz="28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Proconve</a:t>
            </a:r>
            <a:endParaRPr lang="pt-BR" sz="2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" t="1619" r="1416" b="2387"/>
          <a:stretch/>
        </p:blipFill>
        <p:spPr bwMode="auto">
          <a:xfrm>
            <a:off x="418135" y="1556792"/>
            <a:ext cx="797028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7164288" y="3789040"/>
            <a:ext cx="936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Redução de 10%</a:t>
            </a:r>
            <a:endParaRPr lang="pt-BR" sz="14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1" name="Conector de seta reta 10"/>
          <p:cNvCxnSpPr/>
          <p:nvPr/>
        </p:nvCxnSpPr>
        <p:spPr>
          <a:xfrm>
            <a:off x="2195736" y="2152020"/>
            <a:ext cx="5256584" cy="22850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2195736" y="2152020"/>
            <a:ext cx="3888432" cy="18986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4960123" y="3841884"/>
            <a:ext cx="9800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Redução de 5%</a:t>
            </a:r>
            <a:endParaRPr lang="pt-BR" sz="14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14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62844" y="1344234"/>
            <a:ext cx="8274756" cy="4796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514350" indent="-514350" defTabSz="914400">
              <a:spcBef>
                <a:spcPct val="20000"/>
              </a:spcBef>
              <a:buFont typeface="+mj-lt"/>
              <a:buAutoNum type="arabicPeriod" startAt="3"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857250" lvl="1" indent="-457200" defTabSz="9144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3pPr>
            <a:lvl4pPr marL="1600200" indent="-228600" defTabSz="9144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5pPr>
            <a:lvl6pPr marL="2514600" indent="-228600" defTabSz="9144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7pPr>
            <a:lvl8pPr marL="3429000" indent="-228600" defTabSz="9144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9pPr>
          </a:lstStyle>
          <a:p>
            <a:pPr marL="0" lvl="1" indent="0" algn="just">
              <a:spcBef>
                <a:spcPts val="0"/>
              </a:spcBef>
              <a:buNone/>
            </a:pPr>
            <a:endParaRPr lang="pt-BR" sz="1900" b="1" dirty="0" smtClean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  <a:p>
            <a:pPr marL="0" lvl="1" indent="0" algn="just">
              <a:spcBef>
                <a:spcPts val="0"/>
              </a:spcBef>
              <a:buNone/>
            </a:pPr>
            <a:endParaRPr lang="pt-BR" sz="1900" b="1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  <a:p>
            <a:pPr marL="0" lvl="1" indent="0" algn="just">
              <a:spcBef>
                <a:spcPts val="0"/>
              </a:spcBef>
              <a:buNone/>
            </a:pPr>
            <a:endParaRPr lang="pt-BR" sz="1900" b="1" dirty="0" smtClean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  <a:p>
            <a:pPr marL="0" lvl="1" indent="0" algn="just">
              <a:spcBef>
                <a:spcPts val="0"/>
              </a:spcBef>
              <a:buNone/>
            </a:pPr>
            <a:endParaRPr lang="pt-BR" sz="1900" b="1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  <a:p>
            <a:pPr marL="0" lvl="1" indent="0" algn="just">
              <a:spcBef>
                <a:spcPts val="0"/>
              </a:spcBef>
              <a:buNone/>
            </a:pPr>
            <a:endParaRPr lang="pt-BR" sz="1900" b="1" dirty="0" smtClean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  <a:p>
            <a:pPr marL="0" lvl="1" indent="0" algn="just">
              <a:spcBef>
                <a:spcPts val="0"/>
              </a:spcBef>
              <a:buNone/>
            </a:pPr>
            <a:endParaRPr lang="pt-BR" sz="19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  <a:p>
            <a:pPr marL="0" lvl="1" indent="0" algn="just">
              <a:spcBef>
                <a:spcPts val="0"/>
              </a:spcBef>
              <a:buNone/>
            </a:pPr>
            <a:endParaRPr lang="pt-BR" sz="2400" b="1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62845" y="371885"/>
            <a:ext cx="8274756" cy="8572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Redução da Emissões </a:t>
            </a:r>
            <a:r>
              <a:rPr lang="pt-BR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ao Longo </a:t>
            </a:r>
            <a:r>
              <a:rPr lang="pt-BR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das Fases do </a:t>
            </a:r>
            <a:r>
              <a:rPr lang="pt-BR" sz="2800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Proconve</a:t>
            </a:r>
            <a:endParaRPr lang="pt-BR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2" t="40546" r="25212" b="19030"/>
          <a:stretch/>
        </p:blipFill>
        <p:spPr bwMode="auto">
          <a:xfrm>
            <a:off x="566820" y="2054655"/>
            <a:ext cx="8280920" cy="397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83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62844" y="1344234"/>
            <a:ext cx="8274756" cy="4796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514350" indent="-514350" defTabSz="914400">
              <a:spcBef>
                <a:spcPct val="20000"/>
              </a:spcBef>
              <a:buFont typeface="+mj-lt"/>
              <a:buAutoNum type="arabicPeriod" startAt="3"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857250" lvl="1" indent="-457200" defTabSz="9144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3pPr>
            <a:lvl4pPr marL="1600200" indent="-228600" defTabSz="9144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5pPr>
            <a:lvl6pPr marL="2514600" indent="-228600" defTabSz="9144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7pPr>
            <a:lvl8pPr marL="3429000" indent="-228600" defTabSz="9144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9pPr>
          </a:lstStyle>
          <a:p>
            <a:pPr marL="0" lvl="1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pt-BR" sz="22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Art</a:t>
            </a:r>
            <a:r>
              <a:rPr lang="pt-BR" sz="2200" b="1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. 1º A Lei nº 8.723, de 28 de outubro de 1993, passa a vigorar acrescida </a:t>
            </a:r>
            <a:r>
              <a:rPr lang="pt-BR" sz="22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do seguinte </a:t>
            </a:r>
            <a:r>
              <a:rPr lang="pt-BR" sz="2200" b="1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art. 2º-A</a:t>
            </a:r>
            <a:r>
              <a:rPr lang="pt-BR" sz="22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:</a:t>
            </a:r>
            <a:endParaRPr lang="pt-BR" sz="2200" b="1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  <a:p>
            <a:pPr marL="0" lvl="1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pt-BR" sz="2200" b="1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“Art. 2º-A. O limite para o nível de emissão de dióxido </a:t>
            </a:r>
            <a:r>
              <a:rPr lang="pt-BR" sz="22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de carbono </a:t>
            </a:r>
            <a:r>
              <a:rPr lang="pt-BR" sz="2200" b="1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(CO2) será de</a:t>
            </a:r>
            <a:r>
              <a:rPr lang="pt-BR" sz="22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:</a:t>
            </a:r>
            <a:endParaRPr lang="pt-BR" sz="2200" b="1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  <a:p>
            <a:pPr marL="0" lvl="1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pt-BR" sz="2200" b="1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I – 120 g (cento e vinte gramas) de dióxido de carbono </a:t>
            </a:r>
            <a:r>
              <a:rPr lang="pt-BR" sz="22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por quilômetro </a:t>
            </a:r>
            <a:r>
              <a:rPr lang="pt-BR" sz="2200" b="1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(CO2/km) para os veículos leves fabricados a partir </a:t>
            </a:r>
            <a:r>
              <a:rPr lang="pt-BR" sz="22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de 1º </a:t>
            </a:r>
            <a:r>
              <a:rPr lang="pt-BR" sz="2200" b="1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de janeiro de 2016</a:t>
            </a:r>
            <a:r>
              <a:rPr lang="pt-BR" sz="22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;</a:t>
            </a:r>
            <a:endParaRPr lang="pt-BR" sz="2200" b="1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  <a:p>
            <a:pPr marL="0" lvl="1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pt-BR" sz="2200" b="1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II – 95 g (noventa e cinco gramas) de CO2/km para </a:t>
            </a:r>
            <a:r>
              <a:rPr lang="pt-BR" sz="22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os veículos leves </a:t>
            </a:r>
            <a:r>
              <a:rPr lang="pt-BR" sz="2200" b="1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fabricados a partir de 1º de janeiro de 2020.”</a:t>
            </a:r>
          </a:p>
          <a:p>
            <a:pPr marL="0" lvl="1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pt-BR" sz="2200" b="1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Art. 2º Esta Lei entra em vigor na data de sua publicação.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932991" y="205630"/>
            <a:ext cx="7439025" cy="8572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Projeto de Lei nº 5.332, de 2013 – Inteiro teor</a:t>
            </a:r>
          </a:p>
        </p:txBody>
      </p:sp>
    </p:spTree>
    <p:extLst>
      <p:ext uri="{BB962C8B-B14F-4D97-AF65-F5344CB8AC3E}">
        <p14:creationId xmlns:p14="http://schemas.microsoft.com/office/powerpoint/2010/main" val="135262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422" y="1508075"/>
            <a:ext cx="8114991" cy="487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ector de seta reta 4"/>
          <p:cNvCxnSpPr/>
          <p:nvPr/>
        </p:nvCxnSpPr>
        <p:spPr>
          <a:xfrm>
            <a:off x="3059113" y="2420938"/>
            <a:ext cx="1008062" cy="12239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6" name="CaixaDeTexto 5"/>
          <p:cNvSpPr txBox="1">
            <a:spLocks noChangeArrowheads="1"/>
          </p:cNvSpPr>
          <p:nvPr/>
        </p:nvSpPr>
        <p:spPr bwMode="auto">
          <a:xfrm>
            <a:off x="3651250" y="2700338"/>
            <a:ext cx="17748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5,3% de redução</a:t>
            </a:r>
          </a:p>
        </p:txBody>
      </p:sp>
      <p:cxnSp>
        <p:nvCxnSpPr>
          <p:cNvPr id="7" name="Conector de seta reta 6"/>
          <p:cNvCxnSpPr/>
          <p:nvPr/>
        </p:nvCxnSpPr>
        <p:spPr>
          <a:xfrm>
            <a:off x="5580063" y="3644900"/>
            <a:ext cx="1008062" cy="863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8" name="CaixaDeTexto 7"/>
          <p:cNvSpPr txBox="1">
            <a:spLocks noChangeArrowheads="1"/>
          </p:cNvSpPr>
          <p:nvPr/>
        </p:nvSpPr>
        <p:spPr bwMode="auto">
          <a:xfrm>
            <a:off x="6227763" y="3789363"/>
            <a:ext cx="16001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4% de redução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528814" y="560412"/>
            <a:ext cx="8274756" cy="8572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Comparação das Emissões de CO2 (Específico)</a:t>
            </a:r>
            <a:endParaRPr lang="pt-BR" sz="2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64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563" y="2108487"/>
            <a:ext cx="3808845" cy="252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8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62844" y="1344234"/>
            <a:ext cx="8274756" cy="4796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514350" indent="-514350" defTabSz="914400">
              <a:spcBef>
                <a:spcPct val="20000"/>
              </a:spcBef>
              <a:buFont typeface="+mj-lt"/>
              <a:buAutoNum type="arabicPeriod" startAt="3"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857250" lvl="1" indent="-457200" defTabSz="9144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3pPr>
            <a:lvl4pPr marL="1600200" indent="-228600" defTabSz="9144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5pPr>
            <a:lvl6pPr marL="2514600" indent="-228600" defTabSz="9144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7pPr>
            <a:lvl8pPr marL="3429000" indent="-228600" defTabSz="9144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9pPr>
          </a:lstStyle>
          <a:p>
            <a:pPr marL="0" lvl="1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pt-BR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  <a:p>
            <a:pPr marL="0" lvl="1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Objetivo do PL: </a:t>
            </a:r>
            <a:r>
              <a:rPr lang="pt-BR" sz="24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Estabelecer metas de emissão de dióxido de carbono.</a:t>
            </a:r>
          </a:p>
          <a:p>
            <a:pPr marL="1085850" lvl="3" indent="-342900" algn="just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pt-BR" sz="24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Redução de poluentes</a:t>
            </a:r>
          </a:p>
          <a:p>
            <a:pPr marL="1085850" lvl="3" indent="-342900" algn="just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pt-BR" sz="24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Redução consumo de combustível</a:t>
            </a:r>
          </a:p>
          <a:p>
            <a:pPr marL="742950" lvl="3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pt-BR" sz="2400" b="1" dirty="0" smtClean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  <a:p>
            <a:pPr marL="742950" lvl="3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pt-BR" sz="2400" b="1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  <a:p>
            <a:pPr marL="0" lvl="1" indent="0" algn="just">
              <a:spcBef>
                <a:spcPts val="0"/>
              </a:spcBef>
              <a:buNone/>
            </a:pPr>
            <a:r>
              <a:rPr lang="pt-BR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Considerações: </a:t>
            </a:r>
            <a:r>
              <a:rPr lang="pt-BR" sz="24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Embora o objetivo seja meritório, o tema está contemplado nas políticas e legislações atuais.</a:t>
            </a:r>
            <a:endParaRPr lang="pt-BR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  <a:p>
            <a:pPr marL="0" lvl="1" indent="0" algn="just">
              <a:spcBef>
                <a:spcPts val="0"/>
              </a:spcBef>
              <a:buNone/>
            </a:pPr>
            <a:endParaRPr lang="pt-BR" sz="2400" b="1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  <a:p>
            <a:pPr marL="0" lvl="1" indent="0" algn="just">
              <a:spcBef>
                <a:spcPts val="0"/>
              </a:spcBef>
              <a:buNone/>
            </a:pPr>
            <a:endParaRPr lang="pt-BR" sz="2400" b="1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298575" y="205630"/>
            <a:ext cx="7439025" cy="8572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pt-BR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Projeto de Lei nº 5.332, de 2013</a:t>
            </a:r>
          </a:p>
        </p:txBody>
      </p:sp>
    </p:spTree>
    <p:extLst>
      <p:ext uri="{BB962C8B-B14F-4D97-AF65-F5344CB8AC3E}">
        <p14:creationId xmlns:p14="http://schemas.microsoft.com/office/powerpoint/2010/main" val="296915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62844" y="1062879"/>
            <a:ext cx="8274756" cy="53102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en-US"/>
            </a:defPPr>
            <a:lvl1pPr marL="514350" indent="-514350" defTabSz="914400">
              <a:spcBef>
                <a:spcPct val="20000"/>
              </a:spcBef>
              <a:buFont typeface="+mj-lt"/>
              <a:buAutoNum type="arabicPeriod" startAt="3"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857250" lvl="1" indent="-457200" defTabSz="9144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3pPr>
            <a:lvl4pPr marL="1600200" indent="-228600" defTabSz="9144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5pPr>
            <a:lvl6pPr marL="2514600" indent="-228600" defTabSz="9144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7pPr>
            <a:lvl8pPr marL="3429000" indent="-228600" defTabSz="9144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9pPr>
          </a:lstStyle>
          <a:p>
            <a:pPr marL="0" lvl="1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Proconve</a:t>
            </a:r>
            <a:r>
              <a:rPr lang="pt-BR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 (Programa de Controle de Poluição do Ar por Veículos Automotores)</a:t>
            </a:r>
          </a:p>
          <a:p>
            <a:pPr marL="342900" lvl="1" indent="-342900" algn="just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pt-BR" sz="24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Conselho Nacional de Meio Ambiente (CONAMA)</a:t>
            </a:r>
            <a:endParaRPr lang="pt-BR" sz="2400" b="1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  <a:p>
            <a:pPr marL="342900" lvl="1" indent="-342900" algn="just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Objetivo: </a:t>
            </a:r>
            <a:r>
              <a:rPr lang="pt-BR" sz="24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reduzir e controlar a contaminação atmosférica por fontes móveis (veículos automotores)</a:t>
            </a:r>
          </a:p>
          <a:p>
            <a:pPr marL="628650" lvl="2" indent="-342900" algn="just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Fixa prazos, limites máximos de emissão e estabelece exigências tecnológicas para veículos nacionais e importados</a:t>
            </a:r>
          </a:p>
          <a:p>
            <a:pPr marL="285750" lvl="2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pt-BR" sz="2400" b="1" dirty="0" smtClean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  <a:p>
            <a:pPr marL="0" lvl="1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Programa Inovar-Auto</a:t>
            </a:r>
            <a:endParaRPr lang="pt-BR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  <a:p>
            <a:pPr marL="342900" lvl="1" indent="-342900" algn="just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pt-BR" sz="24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Lei nº 12.715/2012 e regulamentações posteriores</a:t>
            </a:r>
            <a:endParaRPr lang="pt-BR" sz="2400" b="1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  <a:p>
            <a:pPr marL="342900" lvl="1" indent="-342900" algn="just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Objetivo</a:t>
            </a:r>
            <a:r>
              <a:rPr lang="pt-BR" sz="2400" b="1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: </a:t>
            </a:r>
            <a:r>
              <a:rPr lang="pt-BR" sz="24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apoiar </a:t>
            </a:r>
            <a:r>
              <a:rPr lang="pt-BR" sz="2400" b="1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o desenvolvimento tecnológico, a inovação, a segurança, a</a:t>
            </a: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 </a:t>
            </a:r>
            <a:r>
              <a:rPr lang="pt-BR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proteção ao meio ambiente</a:t>
            </a:r>
            <a:r>
              <a:rPr lang="pt-BR" sz="2400" b="1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, a </a:t>
            </a:r>
            <a:r>
              <a:rPr lang="pt-BR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eficiência energética</a:t>
            </a:r>
            <a:r>
              <a:rPr lang="pt-BR" sz="2400" b="1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 e a qualidade dos automóveis, caminhões, ônibus e </a:t>
            </a:r>
            <a:r>
              <a:rPr lang="pt-BR" sz="24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autopeças.</a:t>
            </a:r>
            <a:endParaRPr lang="pt-BR" sz="2400" b="1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298575" y="205630"/>
            <a:ext cx="7439025" cy="8572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pt-BR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Projeto de Lei nº 5.332, de 2013</a:t>
            </a:r>
          </a:p>
        </p:txBody>
      </p:sp>
    </p:spTree>
    <p:extLst>
      <p:ext uri="{BB962C8B-B14F-4D97-AF65-F5344CB8AC3E}">
        <p14:creationId xmlns:p14="http://schemas.microsoft.com/office/powerpoint/2010/main" val="359960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63237" y="2408502"/>
            <a:ext cx="8506690" cy="18171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INOVAR-AUTO e as Metas de Eficiência Energética</a:t>
            </a:r>
          </a:p>
        </p:txBody>
      </p:sp>
    </p:spTree>
    <p:extLst>
      <p:ext uri="{BB962C8B-B14F-4D97-AF65-F5344CB8AC3E}">
        <p14:creationId xmlns:p14="http://schemas.microsoft.com/office/powerpoint/2010/main" val="156561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62844" y="1344234"/>
            <a:ext cx="8274756" cy="47969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en-US"/>
            </a:defPPr>
            <a:lvl1pPr marL="514350" indent="-514350" defTabSz="914400">
              <a:spcBef>
                <a:spcPct val="20000"/>
              </a:spcBef>
              <a:buFont typeface="+mj-lt"/>
              <a:buAutoNum type="arabicPeriod" startAt="3"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857250" lvl="1" indent="-457200" defTabSz="9144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3pPr>
            <a:lvl4pPr marL="1600200" indent="-228600" defTabSz="9144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5pPr>
            <a:lvl6pPr marL="2514600" indent="-228600" defTabSz="9144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7pPr>
            <a:lvl8pPr marL="3429000" indent="-228600" defTabSz="9144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9pPr>
          </a:lstStyle>
          <a:p>
            <a:pPr marL="0" lvl="1" indent="0" algn="just">
              <a:spcBef>
                <a:spcPts val="0"/>
              </a:spcBef>
              <a:buNone/>
            </a:pPr>
            <a:endParaRPr lang="pt-BR" sz="1900" b="1" dirty="0" smtClean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  <a:p>
            <a:pPr marL="0" lvl="1" indent="0" algn="just">
              <a:spcBef>
                <a:spcPts val="0"/>
              </a:spcBef>
              <a:buNone/>
            </a:pPr>
            <a:endParaRPr lang="pt-BR" sz="1900" b="1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  <a:p>
            <a:pPr marL="0" lvl="1" indent="0" algn="just">
              <a:spcBef>
                <a:spcPts val="0"/>
              </a:spcBef>
              <a:buNone/>
            </a:pPr>
            <a:endParaRPr lang="pt-BR" sz="1900" b="1" dirty="0" smtClean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  <a:p>
            <a:pPr marL="0" lvl="1" indent="0" algn="just">
              <a:spcBef>
                <a:spcPts val="0"/>
              </a:spcBef>
              <a:buNone/>
            </a:pPr>
            <a:endParaRPr lang="pt-BR" sz="1900" b="1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  <a:p>
            <a:pPr marL="0" lvl="1" indent="0" algn="just">
              <a:spcBef>
                <a:spcPts val="0"/>
              </a:spcBef>
              <a:buNone/>
            </a:pPr>
            <a:endParaRPr lang="pt-BR" sz="1900" b="1" dirty="0" smtClean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  <a:p>
            <a:pPr marL="0" lvl="1" indent="0" algn="just">
              <a:spcBef>
                <a:spcPts val="0"/>
              </a:spcBef>
              <a:buNone/>
            </a:pPr>
            <a:endParaRPr lang="pt-BR" sz="19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  <a:p>
            <a:pPr marL="0" lvl="1" indent="0" algn="just">
              <a:spcBef>
                <a:spcPts val="0"/>
              </a:spcBef>
              <a:buNone/>
            </a:pPr>
            <a:endParaRPr lang="pt-BR" sz="19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  <a:p>
            <a:pPr marL="0" lvl="1" indent="0" algn="just">
              <a:spcBef>
                <a:spcPts val="0"/>
              </a:spcBef>
              <a:buNone/>
            </a:pPr>
            <a:endParaRPr lang="pt-BR" sz="19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  <a:p>
            <a:pPr marL="0" lvl="1" indent="0" algn="just">
              <a:spcBef>
                <a:spcPts val="0"/>
              </a:spcBef>
              <a:buNone/>
            </a:pPr>
            <a:r>
              <a:rPr lang="pt-BR" sz="19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Metas:</a:t>
            </a:r>
            <a:endParaRPr lang="pt-BR" sz="1700" b="1" dirty="0" smtClean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  <a:p>
            <a:pPr marL="342900" lvl="1" indent="-342900" algn="just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pt-BR" sz="2000" b="1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Meta de habilitação reflete a meta global de eficiência de todos os veículos comercializados no país no período de 01 de outubro de 2016 a 30 de setembro de 2017. </a:t>
            </a:r>
          </a:p>
          <a:p>
            <a:pPr marL="342900" lvl="1" indent="-342900" algn="just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pt-BR" sz="2000" b="1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Meta-alvo de 1,68 MJ/KM, para 2016, (ou 17,26 Km/l com gasolina e 11,96 Km/l com etanol) equivale à meta europeia de 2015 (130 g de CO2 /Km).</a:t>
            </a:r>
          </a:p>
          <a:p>
            <a:pPr marL="342900" lvl="1" indent="-342900" algn="just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pt-BR" sz="2000" b="1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Para atingir as metas de eficiência energética, as empresas precisarão incorporar novas tecnologias nos veículos, elevando o padrão nacional com produtos de maior valor agregado.</a:t>
            </a:r>
          </a:p>
          <a:p>
            <a:pPr marL="342900" lvl="1" indent="-342900" algn="just">
              <a:spcBef>
                <a:spcPts val="0"/>
              </a:spcBef>
              <a:buFont typeface="Arial" charset="0"/>
              <a:buChar char="•"/>
            </a:pPr>
            <a:endParaRPr lang="pt-BR" sz="2400" b="1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298575" y="205630"/>
            <a:ext cx="7439025" cy="8572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INOVAR-AUTO: Eficiência Energética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45" y="1062880"/>
            <a:ext cx="8510754" cy="22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1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62844" y="1344234"/>
            <a:ext cx="8274756" cy="4796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514350" indent="-514350" defTabSz="914400">
              <a:spcBef>
                <a:spcPct val="20000"/>
              </a:spcBef>
              <a:buFont typeface="+mj-lt"/>
              <a:buAutoNum type="arabicPeriod" startAt="3"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857250" lvl="1" indent="-457200" defTabSz="9144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3pPr>
            <a:lvl4pPr marL="1600200" indent="-228600" defTabSz="9144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5pPr>
            <a:lvl6pPr marL="2514600" indent="-228600" defTabSz="9144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7pPr>
            <a:lvl8pPr marL="3429000" indent="-228600" defTabSz="9144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9pPr>
          </a:lstStyle>
          <a:p>
            <a:pPr marL="0" lvl="1" indent="0" algn="just">
              <a:spcBef>
                <a:spcPts val="0"/>
              </a:spcBef>
              <a:buNone/>
            </a:pPr>
            <a:endParaRPr lang="pt-BR" sz="1900" b="1" dirty="0" smtClean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  <a:p>
            <a:pPr marL="0" lvl="1" indent="0" algn="just">
              <a:spcBef>
                <a:spcPts val="0"/>
              </a:spcBef>
              <a:buNone/>
            </a:pPr>
            <a:endParaRPr lang="pt-BR" sz="1900" b="1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  <a:p>
            <a:pPr marL="0" lvl="1" indent="0" algn="just">
              <a:spcBef>
                <a:spcPts val="0"/>
              </a:spcBef>
              <a:buNone/>
            </a:pPr>
            <a:endParaRPr lang="pt-BR" sz="1900" b="1" dirty="0" smtClean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  <a:p>
            <a:pPr marL="0" lvl="1" indent="0" algn="just">
              <a:spcBef>
                <a:spcPts val="0"/>
              </a:spcBef>
              <a:buNone/>
            </a:pPr>
            <a:endParaRPr lang="pt-BR" sz="1900" b="1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  <a:p>
            <a:pPr marL="0" lvl="1" indent="0" algn="just">
              <a:spcBef>
                <a:spcPts val="0"/>
              </a:spcBef>
              <a:buNone/>
            </a:pPr>
            <a:endParaRPr lang="pt-BR" sz="1900" b="1" dirty="0" smtClean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  <a:p>
            <a:pPr marL="0" lvl="1" indent="0" algn="just">
              <a:spcBef>
                <a:spcPts val="0"/>
              </a:spcBef>
              <a:buNone/>
            </a:pPr>
            <a:endParaRPr lang="pt-BR" sz="19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  <a:p>
            <a:pPr marL="0" lvl="1" indent="0" algn="just">
              <a:spcBef>
                <a:spcPts val="0"/>
              </a:spcBef>
              <a:buNone/>
            </a:pPr>
            <a:endParaRPr lang="pt-BR" sz="2400" b="1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298575" y="205630"/>
            <a:ext cx="7439025" cy="8572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INOVAR-AUTO: Eficiência Energética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335" y="1090999"/>
            <a:ext cx="6449114" cy="467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7890449" y="1254341"/>
            <a:ext cx="980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 err="1" smtClean="0">
                <a:solidFill>
                  <a:prstClr val="black"/>
                </a:solidFill>
              </a:rPr>
              <a:t>Baseline</a:t>
            </a:r>
            <a:endParaRPr lang="pt-BR" sz="1200" i="1" dirty="0">
              <a:solidFill>
                <a:prstClr val="black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711196" y="2350700"/>
            <a:ext cx="1449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prstClr val="black"/>
                </a:solidFill>
              </a:rPr>
              <a:t>Meta habilitação</a:t>
            </a:r>
            <a:endParaRPr lang="pt-BR" sz="1200" dirty="0">
              <a:solidFill>
                <a:prstClr val="black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944882" y="2770553"/>
            <a:ext cx="1538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prstClr val="black"/>
                </a:solidFill>
              </a:rPr>
              <a:t>Meta IPI 1 pp</a:t>
            </a:r>
            <a:endParaRPr lang="pt-BR" sz="1200" dirty="0">
              <a:solidFill>
                <a:prstClr val="black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859418" y="3074251"/>
            <a:ext cx="1491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prstClr val="black"/>
                </a:solidFill>
              </a:rPr>
              <a:t>Meta IPI 2 pp</a:t>
            </a:r>
            <a:endParaRPr lang="pt-BR" sz="1200" dirty="0">
              <a:solidFill>
                <a:prstClr val="black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977090" y="5777249"/>
            <a:ext cx="1079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prstClr val="black"/>
                </a:solidFill>
              </a:rPr>
              <a:t>Massa (kg)</a:t>
            </a:r>
            <a:endParaRPr lang="pt-BR" sz="1200" b="1" dirty="0">
              <a:solidFill>
                <a:prstClr val="black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 rot="16200000">
            <a:off x="-265196" y="2977306"/>
            <a:ext cx="2957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prstClr val="black"/>
                </a:solidFill>
              </a:rPr>
              <a:t>Consumo energético (MJ/Km)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673009" y="6204414"/>
            <a:ext cx="4372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E46C0A"/>
              </a:buClr>
              <a:buSzPct val="128000"/>
              <a:defRPr/>
            </a:pPr>
            <a:r>
              <a:rPr lang="pt-BR" sz="2000" b="1" dirty="0" smtClean="0">
                <a:latin typeface="Arial Narrow" pitchFamily="34" charset="0"/>
              </a:rPr>
              <a:t>Equações: </a:t>
            </a:r>
            <a:r>
              <a:rPr lang="pt-BR" sz="2000" b="1" dirty="0">
                <a:latin typeface="Arial Narrow" pitchFamily="34" charset="0"/>
              </a:rPr>
              <a:t>CE (MJ/Km) x </a:t>
            </a:r>
            <a:r>
              <a:rPr lang="pt-BR" sz="2000" b="1" dirty="0" smtClean="0">
                <a:latin typeface="Arial Narrow" pitchFamily="34" charset="0"/>
              </a:rPr>
              <a:t>Massa </a:t>
            </a:r>
            <a:r>
              <a:rPr lang="pt-BR" sz="2000" b="1" dirty="0">
                <a:latin typeface="Arial Narrow" pitchFamily="34" charset="0"/>
              </a:rPr>
              <a:t>(Kg) </a:t>
            </a:r>
          </a:p>
        </p:txBody>
      </p:sp>
    </p:spTree>
    <p:extLst>
      <p:ext uri="{BB962C8B-B14F-4D97-AF65-F5344CB8AC3E}">
        <p14:creationId xmlns:p14="http://schemas.microsoft.com/office/powerpoint/2010/main" val="402774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55" y="1159982"/>
            <a:ext cx="7811529" cy="42894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639108" y="5641167"/>
            <a:ext cx="10758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Fonte: IHS</a:t>
            </a:r>
            <a:endParaRPr lang="pt-B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43345" y="302732"/>
            <a:ext cx="8294255" cy="8572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Simulação de Investimentos Incrementais por Tecnologia: Brasil 2012-2016</a:t>
            </a:r>
          </a:p>
        </p:txBody>
      </p:sp>
    </p:spTree>
    <p:extLst>
      <p:ext uri="{BB962C8B-B14F-4D97-AF65-F5344CB8AC3E}">
        <p14:creationId xmlns:p14="http://schemas.microsoft.com/office/powerpoint/2010/main" val="671958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62844" y="1344234"/>
            <a:ext cx="8274756" cy="4796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514350" indent="-514350" defTabSz="914400">
              <a:spcBef>
                <a:spcPct val="20000"/>
              </a:spcBef>
              <a:buFont typeface="+mj-lt"/>
              <a:buAutoNum type="arabicPeriod" startAt="3"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857250" lvl="1" indent="-457200" defTabSz="9144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3pPr>
            <a:lvl4pPr marL="1600200" indent="-228600" defTabSz="9144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5pPr>
            <a:lvl6pPr marL="2514600" indent="-228600" defTabSz="9144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7pPr>
            <a:lvl8pPr marL="3429000" indent="-228600" defTabSz="9144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9pPr>
          </a:lstStyle>
          <a:p>
            <a:pPr marL="0" lvl="1" indent="0" algn="just">
              <a:spcBef>
                <a:spcPts val="0"/>
              </a:spcBef>
              <a:buNone/>
            </a:pPr>
            <a:endParaRPr lang="pt-BR" sz="1900" b="1" dirty="0" smtClean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  <a:p>
            <a:pPr marL="0" lvl="1" indent="0" algn="just">
              <a:spcBef>
                <a:spcPts val="0"/>
              </a:spcBef>
              <a:buNone/>
            </a:pPr>
            <a:endParaRPr lang="pt-BR" sz="1900" b="1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  <a:p>
            <a:pPr marL="0" lvl="1" indent="0" algn="just">
              <a:spcBef>
                <a:spcPts val="0"/>
              </a:spcBef>
              <a:buNone/>
            </a:pPr>
            <a:endParaRPr lang="pt-BR" sz="1900" b="1" dirty="0" smtClean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  <a:p>
            <a:pPr marL="0" lvl="1" indent="0" algn="just">
              <a:spcBef>
                <a:spcPts val="0"/>
              </a:spcBef>
              <a:buNone/>
            </a:pPr>
            <a:endParaRPr lang="pt-BR" sz="1900" b="1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  <a:p>
            <a:pPr marL="0" lvl="1" indent="0" algn="just">
              <a:spcBef>
                <a:spcPts val="0"/>
              </a:spcBef>
              <a:buNone/>
            </a:pPr>
            <a:endParaRPr lang="pt-BR" sz="1900" b="1" dirty="0" smtClean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  <a:p>
            <a:pPr marL="0" lvl="1" indent="0" algn="just">
              <a:spcBef>
                <a:spcPts val="0"/>
              </a:spcBef>
              <a:buNone/>
            </a:pPr>
            <a:endParaRPr lang="pt-BR" sz="19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  <a:p>
            <a:pPr marL="0" lvl="1" indent="0" algn="just">
              <a:spcBef>
                <a:spcPts val="0"/>
              </a:spcBef>
              <a:buNone/>
            </a:pPr>
            <a:endParaRPr lang="pt-BR" sz="2400" b="1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62845" y="371885"/>
            <a:ext cx="8274756" cy="8572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Inovar-Auto: Impacto nas </a:t>
            </a:r>
            <a:r>
              <a:rPr lang="pt-BR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Emissões </a:t>
            </a:r>
            <a:r>
              <a:rPr lang="pt-BR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de CO</a:t>
            </a:r>
            <a:r>
              <a:rPr lang="pt-BR" sz="28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2</a:t>
            </a:r>
            <a:r>
              <a:rPr lang="pt-BR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Fóssil e na Demanda por Gasolina C – Estimativa IEMA</a:t>
            </a:r>
          </a:p>
        </p:txBody>
      </p:sp>
      <p:sp>
        <p:nvSpPr>
          <p:cNvPr id="2" name="Retângulo 1"/>
          <p:cNvSpPr/>
          <p:nvPr/>
        </p:nvSpPr>
        <p:spPr>
          <a:xfrm>
            <a:off x="462844" y="1369622"/>
            <a:ext cx="827475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Verdana" panose="020B0604030504040204" pitchFamily="34" charset="0"/>
                <a:cs typeface="Myriad Pro"/>
              </a:rPr>
              <a:t>Três cenários:</a:t>
            </a:r>
          </a:p>
          <a:p>
            <a:pPr marL="633412" lvl="1" indent="-457200" algn="just">
              <a:spcBef>
                <a:spcPts val="0"/>
              </a:spcBef>
              <a:spcAft>
                <a:spcPts val="600"/>
              </a:spcAft>
              <a:buClr>
                <a:srgbClr val="E46C0A"/>
              </a:buClr>
              <a:buSzPct val="127000"/>
              <a:buFont typeface="Arial"/>
              <a:buChar char="•"/>
              <a:tabLst>
                <a:tab pos="539750" algn="l"/>
              </a:tabLst>
              <a:defRPr/>
            </a:pPr>
            <a:r>
              <a:rPr lang="pt-BR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Cenário base</a:t>
            </a:r>
            <a:r>
              <a:rPr lang="pt-BR" sz="2000" b="1" dirty="0" smtClean="0">
                <a:solidFill>
                  <a:srgbClr val="00B050"/>
                </a:solidFill>
                <a:latin typeface="Arial Narrow" pitchFamily="34" charset="0"/>
                <a:cs typeface="Arial" charset="0"/>
              </a:rPr>
              <a:t>: </a:t>
            </a:r>
            <a:r>
              <a:rPr lang="pt-BR" sz="2000" b="1" dirty="0" smtClean="0">
                <a:latin typeface="Arial Narrow" pitchFamily="34" charset="0"/>
                <a:cs typeface="Arial" charset="0"/>
              </a:rPr>
              <a:t>cenário baseado nas projeções de eficiência energética apresentadas no Plano Decenal de Energia – 2021 (EPE/MME), onde são consideradas apenas as forças de mercado e avanços tecnológicos espontâneos. Nessas condições, projeta-se uma melhora de 0,7% ao ano na eficiência média dos veículos leves novos que entrarão em circulação no País.</a:t>
            </a:r>
          </a:p>
          <a:p>
            <a:pPr marL="633412" lvl="1" indent="-457200" algn="just">
              <a:spcBef>
                <a:spcPts val="0"/>
              </a:spcBef>
              <a:spcAft>
                <a:spcPts val="600"/>
              </a:spcAft>
              <a:buClr>
                <a:srgbClr val="E46C0A"/>
              </a:buClr>
              <a:buSzPct val="127000"/>
              <a:buFont typeface="Arial"/>
              <a:buChar char="•"/>
              <a:tabLst>
                <a:tab pos="539750" algn="l"/>
              </a:tabLst>
              <a:defRPr/>
            </a:pPr>
            <a:r>
              <a:rPr lang="pt-BR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Cenário 1: </a:t>
            </a:r>
            <a:r>
              <a:rPr lang="pt-BR" sz="2000" b="1" dirty="0" smtClean="0">
                <a:latin typeface="Arial Narrow" pitchFamily="34" charset="0"/>
                <a:cs typeface="Arial" charset="0"/>
              </a:rPr>
              <a:t>(“meta compulsória” do INOVAR-AUTO): melhoria, até 2017, da eficiência energética dos veículos leves de 12,08%, em relação ao nível atual.</a:t>
            </a:r>
          </a:p>
          <a:p>
            <a:pPr marL="633412" lvl="1" indent="-457200" algn="just">
              <a:spcBef>
                <a:spcPts val="0"/>
              </a:spcBef>
              <a:spcAft>
                <a:spcPts val="600"/>
              </a:spcAft>
              <a:buClr>
                <a:srgbClr val="E46C0A"/>
              </a:buClr>
              <a:buSzPct val="127000"/>
              <a:buFont typeface="Arial"/>
              <a:buChar char="•"/>
              <a:tabLst>
                <a:tab pos="539750" algn="l"/>
              </a:tabLst>
              <a:defRPr/>
            </a:pPr>
            <a:r>
              <a:rPr lang="pt-BR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Cenário 2: </a:t>
            </a:r>
            <a:r>
              <a:rPr lang="pt-BR" sz="2000" b="1" dirty="0" smtClean="0">
                <a:latin typeface="Arial Narrow" pitchFamily="34" charset="0"/>
                <a:cs typeface="Arial" charset="0"/>
              </a:rPr>
              <a:t>(“meta voluntária” do INOVAR-AUTO): melhoria, até 2017, da eficiência energética dos veículos leves de 18,84%, em relação ao nível atual (redução adicional de 2 pontos percentuais no IPI).</a:t>
            </a:r>
          </a:p>
          <a:p>
            <a:pPr marL="0" lvl="1" indent="0" algn="just">
              <a:spcBef>
                <a:spcPts val="0"/>
              </a:spcBef>
              <a:buNone/>
            </a:pPr>
            <a:endParaRPr lang="pt-BR" sz="1700" b="1" dirty="0">
              <a:latin typeface="Arial Narrow" panose="020B0606020202030204" pitchFamily="34" charset="0"/>
              <a:ea typeface="Verdana" panose="020B0604030504040204" pitchFamily="34" charset="0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12097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1540</TotalTime>
  <Words>1110</Words>
  <Application>Microsoft Office PowerPoint</Application>
  <PresentationFormat>Apresentação na tela (4:3)</PresentationFormat>
  <Paragraphs>129</Paragraphs>
  <Slides>21</Slides>
  <Notes>0</Notes>
  <HiddenSlides>2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30" baseType="lpstr">
      <vt:lpstr>Arial</vt:lpstr>
      <vt:lpstr>Arial Narrow</vt:lpstr>
      <vt:lpstr>Calibri</vt:lpstr>
      <vt:lpstr>Century Gothic</vt:lpstr>
      <vt:lpstr>Courier New</vt:lpstr>
      <vt:lpstr>Myriad Pro</vt:lpstr>
      <vt:lpstr>Palatino Linotype</vt:lpstr>
      <vt:lpstr>Verdana</vt:lpstr>
      <vt:lpstr>Executive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Margarete Maria Gandini</cp:lastModifiedBy>
  <cp:revision>159</cp:revision>
  <cp:lastPrinted>2015-04-09T21:35:51Z</cp:lastPrinted>
  <dcterms:created xsi:type="dcterms:W3CDTF">2015-03-19T13:31:51Z</dcterms:created>
  <dcterms:modified xsi:type="dcterms:W3CDTF">2015-10-22T10:32:59Z</dcterms:modified>
</cp:coreProperties>
</file>