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B99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4" y="-22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m 12"/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Glass trans="51000" scaling="19"/>
                    </a14:imgEffect>
                    <a14:imgEffect>
                      <a14:sharpenSoften amount="-100000"/>
                    </a14:imgEffect>
                    <a14:imgEffect>
                      <a14:brightnessContrast bright="12000" contrast="-4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700" y="0"/>
            <a:ext cx="9181516" cy="6093296"/>
          </a:xfrm>
          <a:prstGeom prst="rect">
            <a:avLst/>
          </a:prstGeom>
        </p:spPr>
      </p:pic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Retângulo 2"/>
          <p:cNvSpPr/>
          <p:nvPr userDrawn="1"/>
        </p:nvSpPr>
        <p:spPr>
          <a:xfrm>
            <a:off x="-12700" y="0"/>
            <a:ext cx="9181516" cy="5787973"/>
          </a:xfrm>
          <a:prstGeom prst="rect">
            <a:avLst/>
          </a:prstGeom>
          <a:solidFill>
            <a:schemeClr val="accent3">
              <a:lumMod val="60000"/>
              <a:lumOff val="40000"/>
              <a:alpha val="1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4/30/2013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0" lang="en-US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‹nº›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4/30/2013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4/30/2013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4/30/2013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cxnSp>
        <p:nvCxnSpPr>
          <p:cNvPr id="8" name="Conector reto 7"/>
          <p:cNvCxnSpPr/>
          <p:nvPr userDrawn="1"/>
        </p:nvCxnSpPr>
        <p:spPr>
          <a:xfrm>
            <a:off x="0" y="1412776"/>
            <a:ext cx="8244408" cy="0"/>
          </a:xfrm>
          <a:prstGeom prst="line">
            <a:avLst/>
          </a:prstGeom>
          <a:ln w="47625">
            <a:gradFill flip="none" rotWithShape="1">
              <a:gsLst>
                <a:gs pos="0">
                  <a:schemeClr val="bg2">
                    <a:lumMod val="25000"/>
                  </a:schemeClr>
                </a:gs>
                <a:gs pos="79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4/30/2013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4/30/2013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4/30/2013</a:t>
            </a:fld>
            <a:endParaRPr lang="en-US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4/30/2013</a:t>
            </a:fld>
            <a:endParaRPr 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4/30/2013</a:t>
            </a:fld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4/30/2013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4/30/2013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‹nº›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2B99B3"/>
            </a:gs>
            <a:gs pos="74000">
              <a:schemeClr val="bg2">
                <a:tint val="65000"/>
                <a:satMod val="300000"/>
              </a:schemeClr>
            </a:gs>
            <a:gs pos="100000">
              <a:schemeClr val="bg2">
                <a:shade val="65000"/>
                <a:satMod val="300000"/>
              </a:schemeClr>
            </a:gs>
          </a:gsLst>
          <a:path path="circle">
            <a:fillToRect l="65000" b="98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4/30/2013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1000" dirty="0">
              <a:solidFill>
                <a:schemeClr val="tx1"/>
              </a:solidFill>
            </a:endParaRPr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‹nº›</a:t>
            </a:fld>
            <a:endParaRPr kumimoji="0" lang="en-US" sz="1000" b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3068960"/>
            <a:ext cx="8888016" cy="1829761"/>
          </a:xfrm>
        </p:spPr>
        <p:txBody>
          <a:bodyPr>
            <a:normAutofit fontScale="90000"/>
          </a:bodyPr>
          <a:lstStyle/>
          <a:p>
            <a:r>
              <a:rPr lang="pt-BR" sz="4400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Comissão de Desenvolvimento Econômico, Indústria e Comércio</a:t>
            </a:r>
            <a:r>
              <a:rPr lang="pt-BR" sz="4000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sz="4000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4000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sz="4000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b="0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b="0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b="0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Audiência Pública</a:t>
            </a:r>
            <a:br>
              <a:rPr lang="pt-BR" b="0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b="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 </a:t>
            </a:r>
            <a:r>
              <a:rPr lang="pt-BR" b="0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Segmentos de Cartões de Débito no </a:t>
            </a:r>
            <a:r>
              <a:rPr lang="pt-BR" b="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País</a:t>
            </a:r>
            <a:endParaRPr lang="pt-BR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3568" y="5658296"/>
            <a:ext cx="7772400" cy="1199704"/>
          </a:xfrm>
        </p:spPr>
        <p:txBody>
          <a:bodyPr/>
          <a:lstStyle/>
          <a:p>
            <a:pPr algn="ctr"/>
            <a:r>
              <a:rPr lang="pt-BR" dirty="0" smtClean="0">
                <a:solidFill>
                  <a:schemeClr val="accent4">
                    <a:lumMod val="75000"/>
                  </a:schemeClr>
                </a:solidFill>
              </a:rPr>
              <a:t>Dep. Guilherme Campos</a:t>
            </a:r>
          </a:p>
          <a:p>
            <a:pPr algn="ctr"/>
            <a:r>
              <a:rPr lang="pt-BR" dirty="0" smtClean="0">
                <a:solidFill>
                  <a:schemeClr val="accent4">
                    <a:lumMod val="75000"/>
                  </a:schemeClr>
                </a:solidFill>
              </a:rPr>
              <a:t>PSD/SP</a:t>
            </a:r>
            <a:endParaRPr lang="pt-BR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30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16024"/>
          </a:xfrm>
        </p:spPr>
        <p:txBody>
          <a:bodyPr>
            <a:normAutofit/>
          </a:bodyPr>
          <a:lstStyle/>
          <a:p>
            <a:r>
              <a:rPr lang="pt-BR" sz="3600" dirty="0" smtClean="0">
                <a:solidFill>
                  <a:schemeClr val="accent4">
                    <a:lumMod val="75000"/>
                  </a:schemeClr>
                </a:solidFill>
              </a:rPr>
              <a:t>O caso Visa</a:t>
            </a:r>
          </a:p>
          <a:p>
            <a:endParaRPr lang="pt-BR" sz="3600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pt-BR" sz="3600" dirty="0" smtClean="0">
                <a:solidFill>
                  <a:schemeClr val="accent4">
                    <a:lumMod val="75000"/>
                  </a:schemeClr>
                </a:solidFill>
              </a:rPr>
              <a:t>Limites às taxas de transação via débito</a:t>
            </a:r>
            <a:endParaRPr lang="pt-BR" sz="36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accent4">
                    <a:lumMod val="75000"/>
                  </a:schemeClr>
                </a:solidFill>
              </a:rPr>
              <a:t>Avanços Recentes nos EUA</a:t>
            </a:r>
            <a:endParaRPr lang="pt-BR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3343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16024"/>
          </a:xfrm>
        </p:spPr>
        <p:txBody>
          <a:bodyPr>
            <a:normAutofit/>
          </a:bodyPr>
          <a:lstStyle/>
          <a:p>
            <a:r>
              <a:rPr lang="pt-BR" sz="2800" dirty="0" smtClean="0">
                <a:solidFill>
                  <a:schemeClr val="accent4">
                    <a:lumMod val="75000"/>
                  </a:schemeClr>
                </a:solidFill>
              </a:rPr>
              <a:t>Cláusula Abusiva</a:t>
            </a:r>
          </a:p>
          <a:p>
            <a:pPr lvl="1"/>
            <a:r>
              <a:rPr lang="pt-BR" sz="2400" dirty="0" smtClean="0">
                <a:solidFill>
                  <a:schemeClr val="accent4">
                    <a:lumMod val="75000"/>
                  </a:schemeClr>
                </a:solidFill>
              </a:rPr>
              <a:t>Proibição de diferenciação de preços baseado no meio de pagamento: dinheiro, débito ou crédito</a:t>
            </a:r>
          </a:p>
          <a:p>
            <a:pPr lvl="1"/>
            <a:r>
              <a:rPr lang="pt-BR" sz="2400" dirty="0" smtClean="0">
                <a:solidFill>
                  <a:schemeClr val="accent4">
                    <a:lumMod val="75000"/>
                  </a:schemeClr>
                </a:solidFill>
              </a:rPr>
              <a:t>Ação movida ao longo de 7 anos</a:t>
            </a:r>
          </a:p>
          <a:p>
            <a:pPr lvl="1"/>
            <a:r>
              <a:rPr lang="pt-BR" sz="2400" dirty="0" smtClean="0">
                <a:solidFill>
                  <a:schemeClr val="accent4">
                    <a:lumMod val="75000"/>
                  </a:schemeClr>
                </a:solidFill>
              </a:rPr>
              <a:t>Efeitos a partir do início deste ano</a:t>
            </a:r>
          </a:p>
          <a:p>
            <a:pPr lvl="1"/>
            <a:r>
              <a:rPr lang="pt-BR" sz="2400" dirty="0" smtClean="0">
                <a:solidFill>
                  <a:schemeClr val="accent4">
                    <a:lumMod val="75000"/>
                  </a:schemeClr>
                </a:solidFill>
              </a:rPr>
              <a:t>Decisão Judicial</a:t>
            </a:r>
          </a:p>
          <a:p>
            <a:pPr lvl="2"/>
            <a:r>
              <a:rPr lang="pt-BR" sz="2400" dirty="0" smtClean="0">
                <a:solidFill>
                  <a:schemeClr val="accent4">
                    <a:lumMod val="75000"/>
                  </a:schemeClr>
                </a:solidFill>
              </a:rPr>
              <a:t>Até 4% do valor da operação pode ser considerado como taxa de transação.</a:t>
            </a:r>
          </a:p>
          <a:p>
            <a:pPr marL="630936" lvl="2" indent="0">
              <a:buNone/>
            </a:pPr>
            <a:r>
              <a:rPr lang="pt-BR" sz="2400" dirty="0" smtClean="0">
                <a:solidFill>
                  <a:schemeClr val="accent4">
                    <a:lumMod val="75000"/>
                  </a:schemeClr>
                </a:solidFill>
              </a:rPr>
              <a:t>⇒ redução de preços ao consumidor</a:t>
            </a:r>
          </a:p>
          <a:p>
            <a:r>
              <a:rPr lang="pt-BR" sz="2800" dirty="0" smtClean="0">
                <a:solidFill>
                  <a:schemeClr val="accent4">
                    <a:lumMod val="75000"/>
                  </a:schemeClr>
                </a:solidFill>
              </a:rPr>
              <a:t>Grande Vitória para o consumidor americano</a:t>
            </a:r>
            <a:endParaRPr lang="pt-BR" sz="28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accent4">
                    <a:lumMod val="75000"/>
                  </a:schemeClr>
                </a:solidFill>
              </a:rPr>
              <a:t>O caso VISA - EUA</a:t>
            </a:r>
            <a:endParaRPr lang="pt-BR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4528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ome Depot Prices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68000"/>
                    </a14:imgEffect>
                    <a14:imgEffect>
                      <a14:brightnessContrast bright="13000" contrast="-4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5555" y="4993420"/>
            <a:ext cx="2476500" cy="1809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481328"/>
            <a:ext cx="8291264" cy="4525963"/>
          </a:xfrm>
        </p:spPr>
        <p:txBody>
          <a:bodyPr/>
          <a:lstStyle/>
          <a:p>
            <a:r>
              <a:rPr lang="pt-BR" dirty="0" smtClean="0">
                <a:solidFill>
                  <a:schemeClr val="accent4">
                    <a:lumMod val="75000"/>
                  </a:schemeClr>
                </a:solidFill>
              </a:rPr>
              <a:t>3.000 produtos com limite da taxa  de transação </a:t>
            </a:r>
          </a:p>
          <a:p>
            <a:pPr lvl="1"/>
            <a:r>
              <a:rPr lang="pt-BR" dirty="0" smtClean="0">
                <a:solidFill>
                  <a:schemeClr val="accent4">
                    <a:lumMod val="75000"/>
                  </a:schemeClr>
                </a:solidFill>
              </a:rPr>
              <a:t>Redução de uma média de US$ 0,44 para US$ 0,21</a:t>
            </a:r>
          </a:p>
          <a:p>
            <a:r>
              <a:rPr lang="pt-BR" dirty="0">
                <a:solidFill>
                  <a:schemeClr val="accent4">
                    <a:lumMod val="75000"/>
                  </a:schemeClr>
                </a:solidFill>
              </a:rPr>
              <a:t>Viabilização de preços justos</a:t>
            </a:r>
          </a:p>
          <a:p>
            <a:pPr lvl="1"/>
            <a:r>
              <a:rPr lang="pt-BR" dirty="0" smtClean="0">
                <a:solidFill>
                  <a:schemeClr val="accent4">
                    <a:lumMod val="75000"/>
                  </a:schemeClr>
                </a:solidFill>
              </a:rPr>
              <a:t>Home </a:t>
            </a:r>
            <a:r>
              <a:rPr lang="pt-BR" dirty="0" err="1" smtClean="0">
                <a:solidFill>
                  <a:schemeClr val="accent4">
                    <a:lumMod val="75000"/>
                  </a:schemeClr>
                </a:solidFill>
              </a:rPr>
              <a:t>Depot</a:t>
            </a:r>
            <a:endParaRPr lang="pt-BR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lvl="2"/>
            <a:r>
              <a:rPr lang="pt-BR" dirty="0" smtClean="0">
                <a:solidFill>
                  <a:schemeClr val="accent4">
                    <a:lumMod val="75000"/>
                  </a:schemeClr>
                </a:solidFill>
              </a:rPr>
              <a:t>Redução de preço em quase 10% de seus itens</a:t>
            </a:r>
          </a:p>
          <a:p>
            <a:pPr lvl="1"/>
            <a:r>
              <a:rPr lang="pt-BR" dirty="0" smtClean="0">
                <a:solidFill>
                  <a:schemeClr val="accent4">
                    <a:lumMod val="75000"/>
                  </a:schemeClr>
                </a:solidFill>
              </a:rPr>
              <a:t>Gasolina</a:t>
            </a:r>
          </a:p>
          <a:p>
            <a:pPr lvl="2"/>
            <a:r>
              <a:rPr lang="pt-BR" dirty="0" smtClean="0">
                <a:solidFill>
                  <a:schemeClr val="accent4">
                    <a:lumMod val="75000"/>
                  </a:schemeClr>
                </a:solidFill>
              </a:rPr>
              <a:t>Redução de US$ 0,07 no galão em US$ 2,70 (2,6%)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chemeClr val="accent4">
                    <a:lumMod val="75000"/>
                  </a:schemeClr>
                </a:solidFill>
              </a:rPr>
              <a:t>Limites às taxas de transação</a:t>
            </a:r>
          </a:p>
        </p:txBody>
      </p:sp>
    </p:spTree>
    <p:extLst>
      <p:ext uri="{BB962C8B-B14F-4D97-AF65-F5344CB8AC3E}">
        <p14:creationId xmlns:p14="http://schemas.microsoft.com/office/powerpoint/2010/main" val="2233837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39</TotalTime>
  <Words>149</Words>
  <Application>Microsoft Office PowerPoint</Application>
  <PresentationFormat>Apresentação na tela (4:3)</PresentationFormat>
  <Paragraphs>24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Concurso</vt:lpstr>
      <vt:lpstr>Comissão de Desenvolvimento Econômico, Indústria e Comércio   Audiência Pública Os Segmentos de Cartões de Débito no País</vt:lpstr>
      <vt:lpstr>Avanços Recentes nos EUA</vt:lpstr>
      <vt:lpstr>O caso VISA - EUA</vt:lpstr>
      <vt:lpstr>Limites às taxas de transação</vt:lpstr>
    </vt:vector>
  </TitlesOfParts>
  <Company>Câmara dos Deputados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Comissão de Desenvolvimento Econômico, Indústria e Comércio   Audiência Pública Os Segmentos de Cartões de Débito no País</dc:title>
  <dc:creator>Câmara dos Deputados</dc:creator>
  <cp:lastModifiedBy>Câmara dos Deputados</cp:lastModifiedBy>
  <cp:revision>4</cp:revision>
  <dcterms:created xsi:type="dcterms:W3CDTF">2013-04-30T14:57:24Z</dcterms:created>
  <dcterms:modified xsi:type="dcterms:W3CDTF">2013-04-30T15:36:26Z</dcterms:modified>
</cp:coreProperties>
</file>