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22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51000" scaling="19"/>
                    </a14:imgEffect>
                    <a14:imgEffect>
                      <a14:sharpenSoften amount="-100000"/>
                    </a14:imgEffect>
                    <a14:imgEffect>
                      <a14:brightnessContrast bright="12000" contrast="-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0"/>
            <a:ext cx="9181516" cy="6093296"/>
          </a:xfrm>
          <a:prstGeom prst="rect">
            <a:avLst/>
          </a:prstGeom>
        </p:spPr>
      </p:pic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tângulo 2"/>
          <p:cNvSpPr/>
          <p:nvPr userDrawn="1"/>
        </p:nvSpPr>
        <p:spPr>
          <a:xfrm>
            <a:off x="-12700" y="0"/>
            <a:ext cx="9181516" cy="5787973"/>
          </a:xfrm>
          <a:prstGeom prst="rect">
            <a:avLst/>
          </a:prstGeom>
          <a:solidFill>
            <a:schemeClr val="accent3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0" y="1412776"/>
            <a:ext cx="8244408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79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B99B3"/>
            </a:gs>
            <a:gs pos="74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4/30/2013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068960"/>
            <a:ext cx="8888016" cy="1829761"/>
          </a:xfrm>
        </p:spPr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de Desenvolvimento Econômico, Indústria e Comércio</a:t>
            </a:r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</a:t>
            </a:r>
            <a:br>
              <a:rPr lang="pt-BR" b="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pt-BR" b="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Segmentos de Cartões de Débito no </a:t>
            </a:r>
            <a:r>
              <a:rPr lang="pt-BR" b="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</a:t>
            </a:r>
            <a:endParaRPr lang="pt-BR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5658296"/>
            <a:ext cx="7772400" cy="119970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Dep. Guilherme Campos</a:t>
            </a:r>
          </a:p>
          <a:p>
            <a:pPr algn="ctr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PSD/SP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4">
                    <a:lumMod val="75000"/>
                  </a:schemeClr>
                </a:solidFill>
              </a:rPr>
              <a:t>O caso Visa</a:t>
            </a:r>
          </a:p>
          <a:p>
            <a:endParaRPr lang="pt-BR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t-BR" sz="3600" dirty="0" smtClean="0">
                <a:solidFill>
                  <a:schemeClr val="accent4">
                    <a:lumMod val="75000"/>
                  </a:schemeClr>
                </a:solidFill>
              </a:rPr>
              <a:t>Limites às taxas de transação via débito</a:t>
            </a:r>
            <a:endParaRPr lang="pt-BR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Avanços Recentes nos EUA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</a:rPr>
              <a:t>Cláusula Abusiva</a:t>
            </a:r>
          </a:p>
          <a:p>
            <a:pPr lvl="1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Proibição de diferenciação de preços baseado no meio de pagamento: dinheiro, débito ou crédito</a:t>
            </a:r>
          </a:p>
          <a:p>
            <a:pPr lvl="1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Ação movida ao longo de 7 anos</a:t>
            </a:r>
          </a:p>
          <a:p>
            <a:pPr lvl="1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Efeitos a partir do início deste ano</a:t>
            </a:r>
          </a:p>
          <a:p>
            <a:pPr lvl="1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Decisão Judicial</a:t>
            </a:r>
          </a:p>
          <a:p>
            <a:pPr lvl="2"/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Até 4% do valor da operação pode ser considerado como taxa de transação.</a:t>
            </a:r>
          </a:p>
          <a:p>
            <a:pPr marL="630936" lvl="2" indent="0">
              <a:buNone/>
            </a:pP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</a:rPr>
              <a:t>⇒ redução de preços ao consumidor</a:t>
            </a:r>
          </a:p>
          <a:p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</a:rPr>
              <a:t>Grande Vitória para o consumidor americano</a:t>
            </a:r>
            <a:endParaRPr lang="pt-BR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O caso VISA - EUA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 Depot Price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8000"/>
                    </a14:imgEffect>
                    <a14:imgEffect>
                      <a14:brightnessContrast bright="13000" contrast="-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55" y="4993420"/>
            <a:ext cx="2476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525963"/>
          </a:xfrm>
        </p:spPr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3.000 produtos com limite da taxa  de transação </a:t>
            </a: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Redução de uma média de US$ 0,44 para US$ 0,21</a:t>
            </a:r>
          </a:p>
          <a:p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Viabilização de preços justos</a:t>
            </a: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Home </a:t>
            </a:r>
            <a:r>
              <a:rPr lang="pt-BR" dirty="0" err="1" smtClean="0">
                <a:solidFill>
                  <a:schemeClr val="accent4">
                    <a:lumMod val="75000"/>
                  </a:schemeClr>
                </a:solidFill>
              </a:rPr>
              <a:t>Depot</a:t>
            </a:r>
            <a:endParaRPr lang="pt-B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Redução de preço em quase 10% de seus itens</a:t>
            </a:r>
          </a:p>
          <a:p>
            <a:pPr lvl="1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Gasolina</a:t>
            </a:r>
          </a:p>
          <a:p>
            <a:pPr lvl="2"/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Redução de US$ 0,07 no galão em US$ 2,70 (2,6%)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Limites às taxas de transação</a:t>
            </a:r>
          </a:p>
        </p:txBody>
      </p:sp>
    </p:spTree>
    <p:extLst>
      <p:ext uri="{BB962C8B-B14F-4D97-AF65-F5344CB8AC3E}">
        <p14:creationId xmlns:p14="http://schemas.microsoft.com/office/powerpoint/2010/main" val="22338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149</Words>
  <Application>Microsoft Office PowerPoint</Application>
  <PresentationFormat>Apresentação na tela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Comissão de Desenvolvimento Econômico, Indústria e Comércio   Audiência Pública Os Segmentos de Cartões de Débito no País</vt:lpstr>
      <vt:lpstr>Avanços Recentes nos EUA</vt:lpstr>
      <vt:lpstr>O caso VISA - EUA</vt:lpstr>
      <vt:lpstr>Limites às taxas de transação</vt:lpstr>
    </vt:vector>
  </TitlesOfParts>
  <Company>Câmara dos Deputados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de Desenvolvimento Econômico, Indústria e Comércio   Audiência Pública Os Segmentos de Cartões de Débito no País</dc:title>
  <dc:creator>Câmara dos Deputados</dc:creator>
  <cp:lastModifiedBy>Câmara dos Deputados</cp:lastModifiedBy>
  <cp:revision>4</cp:revision>
  <dcterms:created xsi:type="dcterms:W3CDTF">2013-04-30T14:57:24Z</dcterms:created>
  <dcterms:modified xsi:type="dcterms:W3CDTF">2013-04-30T15:36:26Z</dcterms:modified>
</cp:coreProperties>
</file>