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41" r:id="rId2"/>
    <p:sldId id="615" r:id="rId3"/>
    <p:sldId id="616" r:id="rId4"/>
    <p:sldId id="1774" r:id="rId5"/>
    <p:sldId id="399" r:id="rId6"/>
    <p:sldId id="1731" r:id="rId7"/>
    <p:sldId id="1775" r:id="rId8"/>
    <p:sldId id="1776" r:id="rId9"/>
    <p:sldId id="1790" r:id="rId10"/>
    <p:sldId id="1760" r:id="rId11"/>
    <p:sldId id="489" r:id="rId12"/>
    <p:sldId id="471" r:id="rId13"/>
    <p:sldId id="1777" r:id="rId14"/>
    <p:sldId id="1778" r:id="rId15"/>
    <p:sldId id="1836" r:id="rId16"/>
    <p:sldId id="1767" r:id="rId17"/>
    <p:sldId id="1771" r:id="rId18"/>
    <p:sldId id="486" r:id="rId19"/>
    <p:sldId id="1837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D653AE-E8C9-4353-87E5-6A0BE0361836}" v="63" dt="2025-09-29T19:44:20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firjan.sharepoint.com/sites/GEE/Gerncia%20de%20Estudos%20Econmicos/Estudos%20e%20Projetos/produtividade_Brasil/base%20de%20dados/IFGC%20-%20Marcio_v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firjan.sharepoint.com/sites/GEE/Gerncia%20de%20Estudos%20Econmicos/Estudos%20e%20Projetos/produtividade_Brasil/base%20de%20dados/IFGC%20-%20Marcio_v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firjan.sharepoint.com/sites/GEE/Gerncia%20de%20Estudos%20Econmicos/Rotina/IFDM/C&#225;lculo%20IFDM%202023/Popula&#231;&#227;o%20por%20Faixa%20e%20UF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firjan.sharepoint.com/sites/GEE/Gerncia%20de%20Estudos%20Econmicos/Rotina/IFDM/C&#225;lculo%20IFDM%202023/Popula&#231;&#227;o%20por%20Faixa%20e%20UF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9FD-430D-851D-D90073E96C6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4A2ABCC5-7959-4DAB-92B3-9208FAB89A24}" type="CELLRANGE">
                      <a:rPr lang="en-US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9FD-430D-851D-D90073E96C6A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A10DF6A-5D45-4D49-8AD5-E1B1D1AC9547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B2767736-62D1-483A-811E-BF587EC00C05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16FA26A4-ED6E-4411-88B7-B61FF8524549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06218EF3-126A-4F5A-88E7-809D95FB43B5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710BEA02-D2B7-4F20-9525-C63A0AD39050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F4C9FB8A-C2E4-4FE9-94B8-47D4BB1F3215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B7C99D06-F1BF-4BE3-9210-F20BA28FCC95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317B94C1-7EAD-4BEC-999D-F5DA166F9882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974C5144-7D75-435E-A81D-BC40570BD5DB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6A129ABF-5D73-4769-AD10-FE0071D35A0C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B3B3836E-1D8B-4AD7-AE64-5AB8BDA00BDA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685451E2-048F-461A-8BD1-BC83D28DF6BB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769DD860-1B58-457B-A01D-DE9980B50415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23EE701F-7450-4742-A4F4-EF13478B6624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AB44CBEF-6393-4C87-A39C-173A6FF110A0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E0C1F853-B745-45D9-A8EB-5B7A0FC389B8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9C3D58EF-E52D-4EB5-BF2C-C2FEAB684ECD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fld id="{F719ED12-1718-4825-9681-A10612664AE0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fld id="{A28DF5C2-0DF6-4625-B54C-22547130CADF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250C9A96-304E-4325-9926-C5C70A8721AA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B1694728-7422-4200-8A3E-3B0D18C3FC58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fld id="{AEA44455-2339-4F96-BD16-53B7BC78C99E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fld id="{8F2DA3E8-9E93-4D8A-946D-574FAF988951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fld id="{94C84BAF-4D3C-475C-8A80-24094F432345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fld id="{ECC0DBBA-6EA1-4480-AEED-EEEFAF6ECA5F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6"/>
              <c:layout/>
              <c:tx>
                <c:rich>
                  <a:bodyPr/>
                  <a:lstStyle/>
                  <a:p>
                    <a:fld id="{F29E6434-6509-4E1D-80CE-FAAC05A177FE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7"/>
              <c:layout/>
              <c:tx>
                <c:rich>
                  <a:bodyPr/>
                  <a:lstStyle/>
                  <a:p>
                    <a:fld id="{A0450F28-5CE7-4347-A1EC-7A860FCC3737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8"/>
              <c:layout/>
              <c:tx>
                <c:rich>
                  <a:bodyPr/>
                  <a:lstStyle/>
                  <a:p>
                    <a:fld id="{060452CD-D10D-4CF9-AEC7-A2223C30E5EA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9"/>
              <c:layout/>
              <c:tx>
                <c:rich>
                  <a:bodyPr/>
                  <a:lstStyle/>
                  <a:p>
                    <a:fld id="{93AEE382-A415-4E50-9D88-FE20C9515C84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0"/>
              <c:layout/>
              <c:tx>
                <c:rich>
                  <a:bodyPr/>
                  <a:lstStyle/>
                  <a:p>
                    <a:fld id="{94FB6A5A-DC67-43D4-BE95-D9F151406C95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1"/>
              <c:layout/>
              <c:tx>
                <c:rich>
                  <a:bodyPr/>
                  <a:lstStyle/>
                  <a:p>
                    <a:fld id="{83850F35-D779-4D88-99AA-650296CF1381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2"/>
              <c:layout/>
              <c:tx>
                <c:rich>
                  <a:bodyPr/>
                  <a:lstStyle/>
                  <a:p>
                    <a:fld id="{7498D1A0-088C-4A65-819C-AD99BAB95AF2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3"/>
              <c:layout/>
              <c:tx>
                <c:rich>
                  <a:bodyPr/>
                  <a:lstStyle/>
                  <a:p>
                    <a:fld id="{B677A67D-731B-4F2C-BC4C-358778651EAF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4"/>
              <c:layout/>
              <c:tx>
                <c:rich>
                  <a:bodyPr/>
                  <a:lstStyle/>
                  <a:p>
                    <a:fld id="{983E9500-3325-4023-857D-3CE810745F09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5"/>
              <c:layout/>
              <c:tx>
                <c:rich>
                  <a:bodyPr/>
                  <a:lstStyle/>
                  <a:p>
                    <a:fld id="{15D80E60-865C-4CB8-B8CE-BD2DDCB65453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6"/>
              <c:layout/>
              <c:tx>
                <c:rich>
                  <a:bodyPr/>
                  <a:lstStyle/>
                  <a:p>
                    <a:fld id="{BB05CD61-6B7A-4D56-A454-A6995511FDFF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7"/>
              <c:layout/>
              <c:tx>
                <c:rich>
                  <a:bodyPr/>
                  <a:lstStyle/>
                  <a:p>
                    <a:fld id="{E2EA6E1A-E605-4799-9247-A66A48A1FF1F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8"/>
              <c:layout/>
              <c:tx>
                <c:rich>
                  <a:bodyPr/>
                  <a:lstStyle/>
                  <a:p>
                    <a:fld id="{F2E4A57D-A8BC-4CA9-ABBB-03B1293B3392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9"/>
              <c:layout/>
              <c:tx>
                <c:rich>
                  <a:bodyPr/>
                  <a:lstStyle/>
                  <a:p>
                    <a:fld id="{3EB551C0-3450-493A-8C4F-AB1FF04C88E3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0"/>
              <c:layout/>
              <c:tx>
                <c:rich>
                  <a:bodyPr/>
                  <a:lstStyle/>
                  <a:p>
                    <a:fld id="{EB13812A-5D45-453A-A47C-3B123BC7FE99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1"/>
              <c:layout/>
              <c:tx>
                <c:rich>
                  <a:bodyPr/>
                  <a:lstStyle/>
                  <a:p>
                    <a:fld id="{13ECCF13-0C47-4030-8055-24A6357076F7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2"/>
              <c:layout/>
              <c:tx>
                <c:rich>
                  <a:bodyPr/>
                  <a:lstStyle/>
                  <a:p>
                    <a:fld id="{CE22288A-5787-4035-A362-4AC90B64FFEA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3"/>
              <c:layout/>
              <c:tx>
                <c:rich>
                  <a:bodyPr/>
                  <a:lstStyle/>
                  <a:p>
                    <a:fld id="{8D3F748C-B82D-41C5-B7A9-E349EB5E7E6D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4"/>
              <c:layout/>
              <c:tx>
                <c:rich>
                  <a:bodyPr/>
                  <a:lstStyle/>
                  <a:p>
                    <a:fld id="{CA176B7B-5CC4-41C1-9BE3-546737374E09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5"/>
              <c:layout/>
              <c:tx>
                <c:rich>
                  <a:bodyPr/>
                  <a:lstStyle/>
                  <a:p>
                    <a:fld id="{887DBC61-2065-4BC5-AC26-F4993DCED633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6"/>
              <c:layout/>
              <c:tx>
                <c:rich>
                  <a:bodyPr/>
                  <a:lstStyle/>
                  <a:p>
                    <a:fld id="{CB09D61C-88D8-4FD5-8EF8-97CDC381854A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7"/>
              <c:layout/>
              <c:tx>
                <c:rich>
                  <a:bodyPr/>
                  <a:lstStyle/>
                  <a:p>
                    <a:fld id="{A8BE2107-74BD-44BF-97DE-9313E3AEA6FD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8"/>
              <c:layout/>
              <c:tx>
                <c:rich>
                  <a:bodyPr/>
                  <a:lstStyle/>
                  <a:p>
                    <a:fld id="{8C8BD93D-CA65-4A30-9689-A11E2C0D1B8F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9"/>
              <c:layout/>
              <c:tx>
                <c:rich>
                  <a:bodyPr/>
                  <a:lstStyle/>
                  <a:p>
                    <a:fld id="{159F4008-E9A7-4572-A61F-177F109AFFA8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0"/>
              <c:layout/>
              <c:tx>
                <c:rich>
                  <a:bodyPr/>
                  <a:lstStyle/>
                  <a:p>
                    <a:fld id="{77FDFC41-D43C-4E28-AD5E-701E3AEB2E87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1"/>
              <c:layout/>
              <c:tx>
                <c:rich>
                  <a:bodyPr/>
                  <a:lstStyle/>
                  <a:p>
                    <a:fld id="{699DAED6-468C-4402-B3C6-8974176D7CB2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2"/>
              <c:layout/>
              <c:tx>
                <c:rich>
                  <a:bodyPr/>
                  <a:lstStyle/>
                  <a:p>
                    <a:fld id="{B1591A72-BB16-4ACF-819C-337CF3376F84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3"/>
              <c:layout/>
              <c:tx>
                <c:rich>
                  <a:bodyPr/>
                  <a:lstStyle/>
                  <a:p>
                    <a:fld id="{A5103076-C1DB-4149-A475-C046D3A138F4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4"/>
              <c:layout/>
              <c:tx>
                <c:rich>
                  <a:bodyPr/>
                  <a:lstStyle/>
                  <a:p>
                    <a:fld id="{DA1CA272-636C-4009-A781-94AAF013B7DF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5"/>
              <c:layout/>
              <c:tx>
                <c:rich>
                  <a:bodyPr/>
                  <a:lstStyle/>
                  <a:p>
                    <a:fld id="{BD8DE2BE-4E62-4971-8BCE-B01AE998A28B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6"/>
              <c:layout/>
              <c:tx>
                <c:rich>
                  <a:bodyPr/>
                  <a:lstStyle/>
                  <a:p>
                    <a:fld id="{08C3F53E-8EA0-4CFB-BDAF-052D1CFA78C0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7"/>
              <c:layout/>
              <c:tx>
                <c:rich>
                  <a:bodyPr/>
                  <a:lstStyle/>
                  <a:p>
                    <a:fld id="{E0F40EB3-105C-4166-A3F4-567A16CC0B17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8"/>
              <c:layout/>
              <c:tx>
                <c:rich>
                  <a:bodyPr/>
                  <a:lstStyle/>
                  <a:p>
                    <a:fld id="{D442DE5E-A6C1-40EF-830D-485D99A6BBB3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9"/>
              <c:layout/>
              <c:tx>
                <c:rich>
                  <a:bodyPr/>
                  <a:lstStyle/>
                  <a:p>
                    <a:fld id="{FB81EA6B-4904-4B25-BF0A-2029F91B1063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60"/>
              <c:layout/>
              <c:tx>
                <c:rich>
                  <a:bodyPr/>
                  <a:lstStyle/>
                  <a:p>
                    <a:fld id="{7EB3BAA7-CCAF-4EC8-A4EB-6369F86DA20B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61"/>
              <c:layout/>
              <c:tx>
                <c:rich>
                  <a:bodyPr/>
                  <a:lstStyle/>
                  <a:p>
                    <a:fld id="{69A99913-7372-4B10-8194-7BE8143598D1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62"/>
              <c:layout/>
              <c:tx>
                <c:rich>
                  <a:bodyPr/>
                  <a:lstStyle/>
                  <a:p>
                    <a:fld id="{F483FD0B-2993-4CB9-BE25-068BDA04BCB0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63"/>
              <c:layout/>
              <c:tx>
                <c:rich>
                  <a:bodyPr/>
                  <a:lstStyle/>
                  <a:p>
                    <a:fld id="{0938984B-7C89-4862-9598-8187C9E6AC93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64"/>
              <c:layout/>
              <c:tx>
                <c:rich>
                  <a:bodyPr/>
                  <a:lstStyle/>
                  <a:p>
                    <a:fld id="{BC568FD0-0CD6-4C8E-87D7-C948D2CC7307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65"/>
              <c:layout/>
              <c:tx>
                <c:rich>
                  <a:bodyPr/>
                  <a:lstStyle/>
                  <a:p>
                    <a:fld id="{9058C01C-4F6D-43FA-9916-36E4FFFCEBF7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'Planilha1 (2)'!$B$2:$B$67</c:f>
              <c:strCache>
                <c:ptCount val="66"/>
                <c:pt idx="0">
                  <c:v>Singapura</c:v>
                </c:pt>
                <c:pt idx="1">
                  <c:v>Suíça</c:v>
                </c:pt>
                <c:pt idx="2">
                  <c:v>Dinamarca</c:v>
                </c:pt>
                <c:pt idx="3">
                  <c:v>Finlândia</c:v>
                </c:pt>
                <c:pt idx="4">
                  <c:v>Suécia</c:v>
                </c:pt>
                <c:pt idx="5">
                  <c:v>Coréia do Sul</c:v>
                </c:pt>
                <c:pt idx="6">
                  <c:v>Alemanha</c:v>
                </c:pt>
                <c:pt idx="7">
                  <c:v>Noruega</c:v>
                </c:pt>
                <c:pt idx="8">
                  <c:v>Austria</c:v>
                </c:pt>
                <c:pt idx="9">
                  <c:v>Holanda</c:v>
                </c:pt>
                <c:pt idx="10">
                  <c:v>Nova Zelândia</c:v>
                </c:pt>
                <c:pt idx="11">
                  <c:v>Australia</c:v>
                </c:pt>
                <c:pt idx="12">
                  <c:v>China</c:v>
                </c:pt>
                <c:pt idx="13">
                  <c:v>Luxemburgo</c:v>
                </c:pt>
                <c:pt idx="14">
                  <c:v>Bélgica</c:v>
                </c:pt>
                <c:pt idx="15">
                  <c:v>Canadá</c:v>
                </c:pt>
                <c:pt idx="16">
                  <c:v>Reino Unido</c:v>
                </c:pt>
                <c:pt idx="17">
                  <c:v>Irlanda</c:v>
                </c:pt>
                <c:pt idx="18">
                  <c:v>Estados Unidos</c:v>
                </c:pt>
                <c:pt idx="19">
                  <c:v>França</c:v>
                </c:pt>
                <c:pt idx="20">
                  <c:v>Eslovênia</c:v>
                </c:pt>
                <c:pt idx="21">
                  <c:v>Israel</c:v>
                </c:pt>
                <c:pt idx="22">
                  <c:v>Lituânia</c:v>
                </c:pt>
                <c:pt idx="23">
                  <c:v>Portugal</c:v>
                </c:pt>
                <c:pt idx="24">
                  <c:v>Itália</c:v>
                </c:pt>
                <c:pt idx="25">
                  <c:v>Espanha</c:v>
                </c:pt>
                <c:pt idx="26">
                  <c:v>Letônia</c:v>
                </c:pt>
                <c:pt idx="27">
                  <c:v>Malásia</c:v>
                </c:pt>
                <c:pt idx="28">
                  <c:v>Polônia</c:v>
                </c:pt>
                <c:pt idx="29">
                  <c:v>Grécia</c:v>
                </c:pt>
                <c:pt idx="30">
                  <c:v>Croácia</c:v>
                </c:pt>
                <c:pt idx="31">
                  <c:v>Hugria</c:v>
                </c:pt>
                <c:pt idx="32">
                  <c:v>Uruguai</c:v>
                </c:pt>
                <c:pt idx="33">
                  <c:v>Chile</c:v>
                </c:pt>
                <c:pt idx="34">
                  <c:v>Tailândia</c:v>
                </c:pt>
                <c:pt idx="35">
                  <c:v>Costa Rica</c:v>
                </c:pt>
                <c:pt idx="36">
                  <c:v>Porto Rico</c:v>
                </c:pt>
                <c:pt idx="37">
                  <c:v>Bulgária</c:v>
                </c:pt>
                <c:pt idx="38">
                  <c:v>Romênia</c:v>
                </c:pt>
                <c:pt idx="39">
                  <c:v>Panamá</c:v>
                </c:pt>
                <c:pt idx="40">
                  <c:v>Vietnã</c:v>
                </c:pt>
                <c:pt idx="41">
                  <c:v>Índia</c:v>
                </c:pt>
                <c:pt idx="42">
                  <c:v>Indonésia</c:v>
                </c:pt>
                <c:pt idx="43">
                  <c:v>Marrocos</c:v>
                </c:pt>
                <c:pt idx="44">
                  <c:v>África do Sul</c:v>
                </c:pt>
                <c:pt idx="45">
                  <c:v>Brasil</c:v>
                </c:pt>
                <c:pt idx="46">
                  <c:v>Sérvia</c:v>
                </c:pt>
                <c:pt idx="47">
                  <c:v>Argentina</c:v>
                </c:pt>
                <c:pt idx="48">
                  <c:v>Paraguai</c:v>
                </c:pt>
                <c:pt idx="49">
                  <c:v>Gana</c:v>
                </c:pt>
                <c:pt idx="50">
                  <c:v>Peru</c:v>
                </c:pt>
                <c:pt idx="51">
                  <c:v>México</c:v>
                </c:pt>
                <c:pt idx="52">
                  <c:v>Tunísia</c:v>
                </c:pt>
                <c:pt idx="53">
                  <c:v>Cazaquistão</c:v>
                </c:pt>
                <c:pt idx="54">
                  <c:v>Azerbaijão</c:v>
                </c:pt>
                <c:pt idx="55">
                  <c:v>Uzbequistão</c:v>
                </c:pt>
                <c:pt idx="56">
                  <c:v>Equador</c:v>
                </c:pt>
                <c:pt idx="57">
                  <c:v>Nepal</c:v>
                </c:pt>
                <c:pt idx="58">
                  <c:v>Quênia</c:v>
                </c:pt>
                <c:pt idx="59">
                  <c:v>Rússia</c:v>
                </c:pt>
                <c:pt idx="60">
                  <c:v>Guatemala</c:v>
                </c:pt>
                <c:pt idx="61">
                  <c:v>Ucrânia</c:v>
                </c:pt>
                <c:pt idx="62">
                  <c:v>Bielorrússia</c:v>
                </c:pt>
                <c:pt idx="63">
                  <c:v>Uganda</c:v>
                </c:pt>
                <c:pt idx="64">
                  <c:v>Etiópia</c:v>
                </c:pt>
                <c:pt idx="65">
                  <c:v>Paquistão</c:v>
                </c:pt>
              </c:strCache>
            </c:strRef>
          </c:cat>
          <c:val>
            <c:numRef>
              <c:f>'Planilha1 (2)'!$C$2:$C$67</c:f>
              <c:numCache>
                <c:formatCode>_-* #,##0.0_-;\-* #,##0.0_-;_-* "-"??_-;_-@_-</c:formatCode>
                <c:ptCount val="66"/>
                <c:pt idx="0">
                  <c:v>87.658285137996444</c:v>
                </c:pt>
                <c:pt idx="1">
                  <c:v>85.989624808497922</c:v>
                </c:pt>
                <c:pt idx="2">
                  <c:v>84.210148596446061</c:v>
                </c:pt>
                <c:pt idx="3">
                  <c:v>82.741200950251823</c:v>
                </c:pt>
                <c:pt idx="4">
                  <c:v>82.244467820574371</c:v>
                </c:pt>
                <c:pt idx="5">
                  <c:v>79.947959880779763</c:v>
                </c:pt>
                <c:pt idx="6">
                  <c:v>79.376444157009885</c:v>
                </c:pt>
                <c:pt idx="7">
                  <c:v>78.821592700774076</c:v>
                </c:pt>
                <c:pt idx="8">
                  <c:v>78.637949446932296</c:v>
                </c:pt>
                <c:pt idx="9">
                  <c:v>77.204744398171698</c:v>
                </c:pt>
                <c:pt idx="10">
                  <c:v>77.111324844721949</c:v>
                </c:pt>
                <c:pt idx="11">
                  <c:v>76.725325366227977</c:v>
                </c:pt>
                <c:pt idx="12">
                  <c:v>76.29616486906346</c:v>
                </c:pt>
                <c:pt idx="13">
                  <c:v>76.096067545225708</c:v>
                </c:pt>
                <c:pt idx="14">
                  <c:v>72.614680366505041</c:v>
                </c:pt>
                <c:pt idx="15">
                  <c:v>72.431858585620745</c:v>
                </c:pt>
                <c:pt idx="16">
                  <c:v>72.15417385792253</c:v>
                </c:pt>
                <c:pt idx="17">
                  <c:v>71.780986027760036</c:v>
                </c:pt>
                <c:pt idx="18">
                  <c:v>71.442779692766791</c:v>
                </c:pt>
                <c:pt idx="19">
                  <c:v>70.237939139380387</c:v>
                </c:pt>
                <c:pt idx="20">
                  <c:v>67.567386460602549</c:v>
                </c:pt>
                <c:pt idx="21">
                  <c:v>65.36340055547916</c:v>
                </c:pt>
                <c:pt idx="22">
                  <c:v>65.164192974842408</c:v>
                </c:pt>
                <c:pt idx="23">
                  <c:v>63.401176301290675</c:v>
                </c:pt>
                <c:pt idx="24">
                  <c:v>61.30676826692924</c:v>
                </c:pt>
                <c:pt idx="25">
                  <c:v>60.476043533494405</c:v>
                </c:pt>
                <c:pt idx="26">
                  <c:v>59.010640659898627</c:v>
                </c:pt>
                <c:pt idx="27">
                  <c:v>58.356499079582065</c:v>
                </c:pt>
                <c:pt idx="28">
                  <c:v>58.28623718171113</c:v>
                </c:pt>
                <c:pt idx="29">
                  <c:v>55.619705894165776</c:v>
                </c:pt>
                <c:pt idx="30">
                  <c:v>55.306585828686131</c:v>
                </c:pt>
                <c:pt idx="31">
                  <c:v>55.235060462111818</c:v>
                </c:pt>
                <c:pt idx="32">
                  <c:v>54.890200064724972</c:v>
                </c:pt>
                <c:pt idx="33">
                  <c:v>53.494839715396964</c:v>
                </c:pt>
                <c:pt idx="34">
                  <c:v>51.566327801373625</c:v>
                </c:pt>
                <c:pt idx="35">
                  <c:v>50.818432627356799</c:v>
                </c:pt>
                <c:pt idx="36">
                  <c:v>48.720917144313191</c:v>
                </c:pt>
                <c:pt idx="37">
                  <c:v>47.769454585346452</c:v>
                </c:pt>
                <c:pt idx="38">
                  <c:v>47.319011106335324</c:v>
                </c:pt>
                <c:pt idx="39">
                  <c:v>46.058424351473725</c:v>
                </c:pt>
                <c:pt idx="40">
                  <c:v>44.823348547332593</c:v>
                </c:pt>
                <c:pt idx="41">
                  <c:v>44.705034071862926</c:v>
                </c:pt>
                <c:pt idx="42">
                  <c:v>42.724218506995584</c:v>
                </c:pt>
                <c:pt idx="43">
                  <c:v>41.320944716361666</c:v>
                </c:pt>
                <c:pt idx="44">
                  <c:v>40.69043991494668</c:v>
                </c:pt>
                <c:pt idx="45">
                  <c:v>39.88516158139096</c:v>
                </c:pt>
                <c:pt idx="46">
                  <c:v>39.838943950285937</c:v>
                </c:pt>
                <c:pt idx="47">
                  <c:v>36.597676253279978</c:v>
                </c:pt>
                <c:pt idx="48">
                  <c:v>35.147703499451545</c:v>
                </c:pt>
                <c:pt idx="49">
                  <c:v>34.54619307752948</c:v>
                </c:pt>
                <c:pt idx="50">
                  <c:v>34.29128233250168</c:v>
                </c:pt>
                <c:pt idx="51">
                  <c:v>33.943101725179901</c:v>
                </c:pt>
                <c:pt idx="52">
                  <c:v>33.454851938834182</c:v>
                </c:pt>
                <c:pt idx="53">
                  <c:v>33.430010905001552</c:v>
                </c:pt>
                <c:pt idx="54">
                  <c:v>32.487580055827131</c:v>
                </c:pt>
                <c:pt idx="55">
                  <c:v>32.376620492318516</c:v>
                </c:pt>
                <c:pt idx="56">
                  <c:v>32.243264481522623</c:v>
                </c:pt>
                <c:pt idx="57">
                  <c:v>30.01609957680261</c:v>
                </c:pt>
                <c:pt idx="58">
                  <c:v>29.476162178312276</c:v>
                </c:pt>
                <c:pt idx="59">
                  <c:v>29.020617860826533</c:v>
                </c:pt>
                <c:pt idx="60">
                  <c:v>26.847655718687712</c:v>
                </c:pt>
                <c:pt idx="61">
                  <c:v>26.625700657830794</c:v>
                </c:pt>
                <c:pt idx="62">
                  <c:v>24.681221841795121</c:v>
                </c:pt>
                <c:pt idx="63">
                  <c:v>24.210125379595162</c:v>
                </c:pt>
                <c:pt idx="64">
                  <c:v>19.600946883448685</c:v>
                </c:pt>
                <c:pt idx="65">
                  <c:v>14.532255044623163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3-D9FD-430D-851D-D90073E96C6A}"/>
            </c:ext>
            <c:ext xmlns:c15="http://schemas.microsoft.com/office/drawing/2012/chart" uri="{02D57815-91ED-43cb-92C2-25804820EDAC}">
              <c15:datalabelsRange>
                <c15:f>'Planilha1 (2)'!$D$2:$D$67</c15:f>
                <c15:dlblRangeCache>
                  <c:ptCount val="66"/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  <c:pt idx="42">
                    <c:v>43</c:v>
                  </c:pt>
                  <c:pt idx="43">
                    <c:v>44</c:v>
                  </c:pt>
                  <c:pt idx="44">
                    <c:v>45</c:v>
                  </c:pt>
                  <c:pt idx="45">
                    <c:v>46</c:v>
                  </c:pt>
                  <c:pt idx="46">
                    <c:v>47</c:v>
                  </c:pt>
                  <c:pt idx="47">
                    <c:v>48</c:v>
                  </c:pt>
                  <c:pt idx="48">
                    <c:v>49</c:v>
                  </c:pt>
                  <c:pt idx="49">
                    <c:v>50</c:v>
                  </c:pt>
                  <c:pt idx="50">
                    <c:v>51</c:v>
                  </c:pt>
                  <c:pt idx="51">
                    <c:v>52</c:v>
                  </c:pt>
                  <c:pt idx="52">
                    <c:v>53</c:v>
                  </c:pt>
                  <c:pt idx="53">
                    <c:v>54</c:v>
                  </c:pt>
                  <c:pt idx="54">
                    <c:v>55</c:v>
                  </c:pt>
                  <c:pt idx="55">
                    <c:v>56</c:v>
                  </c:pt>
                  <c:pt idx="56">
                    <c:v>57</c:v>
                  </c:pt>
                  <c:pt idx="57">
                    <c:v>58</c:v>
                  </c:pt>
                  <c:pt idx="58">
                    <c:v>59</c:v>
                  </c:pt>
                  <c:pt idx="59">
                    <c:v>60</c:v>
                  </c:pt>
                  <c:pt idx="60">
                    <c:v>61</c:v>
                  </c:pt>
                  <c:pt idx="61">
                    <c:v>62</c:v>
                  </c:pt>
                  <c:pt idx="62">
                    <c:v>63</c:v>
                  </c:pt>
                  <c:pt idx="63">
                    <c:v>64</c:v>
                  </c:pt>
                  <c:pt idx="64">
                    <c:v>65</c:v>
                  </c:pt>
                  <c:pt idx="65">
                    <c:v>66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2493144"/>
        <c:axId val="342484128"/>
      </c:barChart>
      <c:catAx>
        <c:axId val="342493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endParaRPr lang="pt-BR"/>
          </a:p>
        </c:txPr>
        <c:crossAx val="342484128"/>
        <c:crosses val="autoZero"/>
        <c:auto val="1"/>
        <c:lblAlgn val="ctr"/>
        <c:lblOffset val="100"/>
        <c:noMultiLvlLbl val="0"/>
      </c:catAx>
      <c:valAx>
        <c:axId val="342484128"/>
        <c:scaling>
          <c:orientation val="minMax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342493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3D-4AD1-AB2F-E530A26C098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AD228728-F76E-4923-8B52-21A2FC7BB185}" type="CELLRANGE">
                      <a:rPr lang="en-US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E3D-4AD1-AB2F-E530A26C0985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47C76A8E-77C1-4543-A3E3-12095E8A4AEA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F4F60857-53F2-43F0-9421-8B4C7C186051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D5ADF49B-2B0C-49D8-A495-4DB5872800CC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898ED99B-8A74-4701-A346-D00747B0275D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A66A6BD6-769A-4B1B-99A0-35A7F9AEF0FC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9D07D5E8-2255-4EA1-ABAA-C387A2BA0438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5F7C3EA8-218A-4BCF-8AE0-0357A6595256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73FE6999-DC9D-461D-B5E9-571F5B6B83CE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8B4A5B70-5C10-4162-BE73-2D30160F6633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3F732022-87B1-4766-B3E1-3AD7750D70F8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964308CE-7336-4763-94A7-B34BDB2F0C31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58AEA43C-D220-41CA-A3E2-7FCD15434B32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6C113875-692C-45F1-9E4B-8A0CB38B2B3D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4526D23B-E749-40A9-9A30-251E511279E0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7C78C317-4849-4229-B41E-33F37E98C7B6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140F8339-B704-4A5A-9928-88237708699F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DE5B2A03-38BA-4EB8-A71D-2B64BC3B450D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fld id="{F08198CB-3574-4003-B374-4AF259F1C23B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fld id="{50681410-18AA-4FFA-A6B0-6EC714B172C5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B13311CE-8CE0-414B-A4BB-EAD34F2C53AC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1447FDB6-401A-4EBF-AB01-26E7ED15A41F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fld id="{3F1AE187-020F-4475-9FAF-507B0B87DEAF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fld id="{FF092C82-40C7-4445-80BE-67FD0429763C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fld id="{694CC64F-FC99-48B3-9F5E-A325E478834F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fld id="{78815A4D-1185-4614-A0B8-EF96F9FA062A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6"/>
              <c:layout/>
              <c:tx>
                <c:rich>
                  <a:bodyPr/>
                  <a:lstStyle/>
                  <a:p>
                    <a:fld id="{2932CA0C-132A-413B-8E93-D615160270D2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7"/>
              <c:layout/>
              <c:tx>
                <c:rich>
                  <a:bodyPr/>
                  <a:lstStyle/>
                  <a:p>
                    <a:fld id="{734D5051-8434-4CE2-9D88-6BE0E303F554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8"/>
              <c:layout/>
              <c:tx>
                <c:rich>
                  <a:bodyPr/>
                  <a:lstStyle/>
                  <a:p>
                    <a:fld id="{DB88ABF2-C33F-425D-9A67-85FDF45CB906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9"/>
              <c:layout/>
              <c:tx>
                <c:rich>
                  <a:bodyPr/>
                  <a:lstStyle/>
                  <a:p>
                    <a:fld id="{55226FFC-C42F-40A7-823B-124B70BDCE28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0"/>
              <c:layout/>
              <c:tx>
                <c:rich>
                  <a:bodyPr/>
                  <a:lstStyle/>
                  <a:p>
                    <a:fld id="{DF5CCBD1-FC71-48F3-9B99-F7BA1064FD32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1"/>
              <c:layout/>
              <c:tx>
                <c:rich>
                  <a:bodyPr/>
                  <a:lstStyle/>
                  <a:p>
                    <a:fld id="{2EC0B120-D553-403D-B8D1-2E948652FF1E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2"/>
              <c:layout/>
              <c:tx>
                <c:rich>
                  <a:bodyPr/>
                  <a:lstStyle/>
                  <a:p>
                    <a:fld id="{6534810E-1127-4CF9-B733-F1AC340799AE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3"/>
              <c:layout/>
              <c:tx>
                <c:rich>
                  <a:bodyPr/>
                  <a:lstStyle/>
                  <a:p>
                    <a:fld id="{A6A84EE2-6162-4041-8767-81377D2B3B3D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4"/>
              <c:layout/>
              <c:tx>
                <c:rich>
                  <a:bodyPr/>
                  <a:lstStyle/>
                  <a:p>
                    <a:fld id="{7BDB6A34-95DE-427F-8DA1-9872E992D49F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5"/>
              <c:layout/>
              <c:tx>
                <c:rich>
                  <a:bodyPr/>
                  <a:lstStyle/>
                  <a:p>
                    <a:fld id="{AA00AAC7-3055-48C7-B5CB-1B582060BE62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6"/>
              <c:layout/>
              <c:tx>
                <c:rich>
                  <a:bodyPr/>
                  <a:lstStyle/>
                  <a:p>
                    <a:fld id="{B2545A71-4918-4A5B-88CB-2211531BDEC7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7"/>
              <c:layout/>
              <c:tx>
                <c:rich>
                  <a:bodyPr/>
                  <a:lstStyle/>
                  <a:p>
                    <a:fld id="{E1129524-AF0B-4A51-80FE-B8BA8DCC8113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8"/>
              <c:layout/>
              <c:tx>
                <c:rich>
                  <a:bodyPr/>
                  <a:lstStyle/>
                  <a:p>
                    <a:fld id="{BDCFDDCB-841A-4E8B-B896-9E4056342EF3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9"/>
              <c:layout/>
              <c:tx>
                <c:rich>
                  <a:bodyPr/>
                  <a:lstStyle/>
                  <a:p>
                    <a:fld id="{7D6BF29B-5BA3-4163-BB38-C8312F40273F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0"/>
              <c:layout/>
              <c:tx>
                <c:rich>
                  <a:bodyPr/>
                  <a:lstStyle/>
                  <a:p>
                    <a:fld id="{4ED592B9-60E3-4F3C-8E4D-57AFC1AEA305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1"/>
              <c:layout/>
              <c:tx>
                <c:rich>
                  <a:bodyPr/>
                  <a:lstStyle/>
                  <a:p>
                    <a:fld id="{EF0976D6-45F5-4265-9AB0-06215D15B870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2"/>
              <c:layout/>
              <c:tx>
                <c:rich>
                  <a:bodyPr/>
                  <a:lstStyle/>
                  <a:p>
                    <a:fld id="{4A81E425-6570-47BA-97C6-B222BA72802E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3"/>
              <c:layout/>
              <c:tx>
                <c:rich>
                  <a:bodyPr/>
                  <a:lstStyle/>
                  <a:p>
                    <a:fld id="{EB4CEB09-A8E5-4231-9EBF-071BA7FBF88E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4"/>
              <c:layout/>
              <c:tx>
                <c:rich>
                  <a:bodyPr/>
                  <a:lstStyle/>
                  <a:p>
                    <a:fld id="{9BC5A549-24C2-4B5F-903F-DABFC73D7D4E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5"/>
              <c:layout/>
              <c:tx>
                <c:rich>
                  <a:bodyPr/>
                  <a:lstStyle/>
                  <a:p>
                    <a:fld id="{33D52F2B-318B-4E7B-9CF9-4DD79A206D83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6"/>
              <c:layout/>
              <c:tx>
                <c:rich>
                  <a:bodyPr/>
                  <a:lstStyle/>
                  <a:p>
                    <a:fld id="{CB7C4B22-7EDA-4371-811E-18B908D39EB4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7"/>
              <c:layout/>
              <c:tx>
                <c:rich>
                  <a:bodyPr/>
                  <a:lstStyle/>
                  <a:p>
                    <a:fld id="{1E8253F4-A67D-41D5-98CD-D3D4BB4AB750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8"/>
              <c:layout/>
              <c:tx>
                <c:rich>
                  <a:bodyPr/>
                  <a:lstStyle/>
                  <a:p>
                    <a:fld id="{139CFD32-9CB1-4BBC-AEAD-3C4261DAD34B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9"/>
              <c:layout/>
              <c:tx>
                <c:rich>
                  <a:bodyPr/>
                  <a:lstStyle/>
                  <a:p>
                    <a:fld id="{D2C42A52-84D7-4759-9519-FD515984C9E8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0"/>
              <c:layout/>
              <c:tx>
                <c:rich>
                  <a:bodyPr/>
                  <a:lstStyle/>
                  <a:p>
                    <a:fld id="{412F1F98-59E9-4779-87B2-677C9E45CD07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1"/>
              <c:layout/>
              <c:tx>
                <c:rich>
                  <a:bodyPr/>
                  <a:lstStyle/>
                  <a:p>
                    <a:fld id="{CDBD8941-3EEB-4224-BA79-E4F5C4EE2B9D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2"/>
              <c:layout/>
              <c:tx>
                <c:rich>
                  <a:bodyPr/>
                  <a:lstStyle/>
                  <a:p>
                    <a:fld id="{BB53B055-9872-4079-817C-ADEE1E360C3A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3"/>
              <c:layout/>
              <c:tx>
                <c:rich>
                  <a:bodyPr/>
                  <a:lstStyle/>
                  <a:p>
                    <a:fld id="{E9498BC4-4629-401D-8338-58403A21D249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4"/>
              <c:layout/>
              <c:tx>
                <c:rich>
                  <a:bodyPr/>
                  <a:lstStyle/>
                  <a:p>
                    <a:fld id="{964FB0E6-1E32-4AC5-A711-969349680762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5"/>
              <c:layout/>
              <c:tx>
                <c:rich>
                  <a:bodyPr/>
                  <a:lstStyle/>
                  <a:p>
                    <a:fld id="{5ABEF60F-CD36-4A3F-AED3-4F8DB73D5949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6"/>
              <c:layout/>
              <c:tx>
                <c:rich>
                  <a:bodyPr/>
                  <a:lstStyle/>
                  <a:p>
                    <a:fld id="{5CF53C81-DA69-479F-ACBE-A47697A0AA13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7"/>
              <c:layout/>
              <c:tx>
                <c:rich>
                  <a:bodyPr/>
                  <a:lstStyle/>
                  <a:p>
                    <a:fld id="{1FE54AF4-C08F-453D-BAC2-9ACB15086B20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8"/>
              <c:layout/>
              <c:tx>
                <c:rich>
                  <a:bodyPr/>
                  <a:lstStyle/>
                  <a:p>
                    <a:fld id="{313E21E5-2990-4C62-8B28-69CA18817C8E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9"/>
              <c:layout/>
              <c:tx>
                <c:rich>
                  <a:bodyPr/>
                  <a:lstStyle/>
                  <a:p>
                    <a:fld id="{55F935AC-E56A-4A44-BC62-1C38B0FBC775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60"/>
              <c:layout/>
              <c:tx>
                <c:rich>
                  <a:bodyPr/>
                  <a:lstStyle/>
                  <a:p>
                    <a:fld id="{46B48B64-1D23-4A4F-AD14-A888EEC92AE3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61"/>
              <c:layout/>
              <c:tx>
                <c:rich>
                  <a:bodyPr/>
                  <a:lstStyle/>
                  <a:p>
                    <a:fld id="{F585EB99-692B-4767-B60E-9E17C1921F89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62"/>
              <c:layout/>
              <c:tx>
                <c:rich>
                  <a:bodyPr/>
                  <a:lstStyle/>
                  <a:p>
                    <a:fld id="{90919F47-C047-44C4-8634-DC0B63DC9D31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63"/>
              <c:layout/>
              <c:tx>
                <c:rich>
                  <a:bodyPr/>
                  <a:lstStyle/>
                  <a:p>
                    <a:fld id="{FFA81AD5-417C-4E0C-8FFA-C139A036867B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64"/>
              <c:layout/>
              <c:tx>
                <c:rich>
                  <a:bodyPr/>
                  <a:lstStyle/>
                  <a:p>
                    <a:fld id="{F0D518FE-9B9C-42A2-BBF8-295B2A38A492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65"/>
              <c:layout/>
              <c:tx>
                <c:rich>
                  <a:bodyPr/>
                  <a:lstStyle/>
                  <a:p>
                    <a:fld id="{7A0E630F-56A4-427D-A5E2-69C0E3433F33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'Planilha1 (2)'!$B$2:$B$67</c:f>
              <c:strCache>
                <c:ptCount val="66"/>
                <c:pt idx="0">
                  <c:v>Singapura</c:v>
                </c:pt>
                <c:pt idx="1">
                  <c:v>Suíça</c:v>
                </c:pt>
                <c:pt idx="2">
                  <c:v>Dinamarca</c:v>
                </c:pt>
                <c:pt idx="3">
                  <c:v>Finlândia</c:v>
                </c:pt>
                <c:pt idx="4">
                  <c:v>Suécia</c:v>
                </c:pt>
                <c:pt idx="5">
                  <c:v>Coréia do Sul</c:v>
                </c:pt>
                <c:pt idx="6">
                  <c:v>Alemanha</c:v>
                </c:pt>
                <c:pt idx="7">
                  <c:v>Noruega</c:v>
                </c:pt>
                <c:pt idx="8">
                  <c:v>Austria</c:v>
                </c:pt>
                <c:pt idx="9">
                  <c:v>Holanda</c:v>
                </c:pt>
                <c:pt idx="10">
                  <c:v>Nova Zelândia</c:v>
                </c:pt>
                <c:pt idx="11">
                  <c:v>Australia</c:v>
                </c:pt>
                <c:pt idx="12">
                  <c:v>China</c:v>
                </c:pt>
                <c:pt idx="13">
                  <c:v>Luxemburgo</c:v>
                </c:pt>
                <c:pt idx="14">
                  <c:v>Bélgica</c:v>
                </c:pt>
                <c:pt idx="15">
                  <c:v>Canadá</c:v>
                </c:pt>
                <c:pt idx="16">
                  <c:v>Reino Unido</c:v>
                </c:pt>
                <c:pt idx="17">
                  <c:v>Irlanda</c:v>
                </c:pt>
                <c:pt idx="18">
                  <c:v>Estados Unidos</c:v>
                </c:pt>
                <c:pt idx="19">
                  <c:v>França</c:v>
                </c:pt>
                <c:pt idx="20">
                  <c:v>Eslovênia</c:v>
                </c:pt>
                <c:pt idx="21">
                  <c:v>Israel</c:v>
                </c:pt>
                <c:pt idx="22">
                  <c:v>Lituânia</c:v>
                </c:pt>
                <c:pt idx="23">
                  <c:v>Portugal</c:v>
                </c:pt>
                <c:pt idx="24">
                  <c:v>Itália</c:v>
                </c:pt>
                <c:pt idx="25">
                  <c:v>Espanha</c:v>
                </c:pt>
                <c:pt idx="26">
                  <c:v>Letônia</c:v>
                </c:pt>
                <c:pt idx="27">
                  <c:v>Malásia</c:v>
                </c:pt>
                <c:pt idx="28">
                  <c:v>Polônia</c:v>
                </c:pt>
                <c:pt idx="29">
                  <c:v>Grécia</c:v>
                </c:pt>
                <c:pt idx="30">
                  <c:v>Croácia</c:v>
                </c:pt>
                <c:pt idx="31">
                  <c:v>Hugria</c:v>
                </c:pt>
                <c:pt idx="32">
                  <c:v>Uruguai</c:v>
                </c:pt>
                <c:pt idx="33">
                  <c:v>Chile</c:v>
                </c:pt>
                <c:pt idx="34">
                  <c:v>Tailândia</c:v>
                </c:pt>
                <c:pt idx="35">
                  <c:v>Costa Rica</c:v>
                </c:pt>
                <c:pt idx="36">
                  <c:v>Porto Rico</c:v>
                </c:pt>
                <c:pt idx="37">
                  <c:v>Bulgária</c:v>
                </c:pt>
                <c:pt idx="38">
                  <c:v>Romênia</c:v>
                </c:pt>
                <c:pt idx="39">
                  <c:v>Panamá</c:v>
                </c:pt>
                <c:pt idx="40">
                  <c:v>Vietnã</c:v>
                </c:pt>
                <c:pt idx="41">
                  <c:v>Índia</c:v>
                </c:pt>
                <c:pt idx="42">
                  <c:v>Indonésia</c:v>
                </c:pt>
                <c:pt idx="43">
                  <c:v>Marrocos</c:v>
                </c:pt>
                <c:pt idx="44">
                  <c:v>África do Sul</c:v>
                </c:pt>
                <c:pt idx="45">
                  <c:v>Brasil</c:v>
                </c:pt>
                <c:pt idx="46">
                  <c:v>Sérvia</c:v>
                </c:pt>
                <c:pt idx="47">
                  <c:v>Argentina</c:v>
                </c:pt>
                <c:pt idx="48">
                  <c:v>Paraguai</c:v>
                </c:pt>
                <c:pt idx="49">
                  <c:v>Gana</c:v>
                </c:pt>
                <c:pt idx="50">
                  <c:v>Peru</c:v>
                </c:pt>
                <c:pt idx="51">
                  <c:v>México</c:v>
                </c:pt>
                <c:pt idx="52">
                  <c:v>Tunísia</c:v>
                </c:pt>
                <c:pt idx="53">
                  <c:v>Cazaquistão</c:v>
                </c:pt>
                <c:pt idx="54">
                  <c:v>Azerbaijão</c:v>
                </c:pt>
                <c:pt idx="55">
                  <c:v>Uzbequistão</c:v>
                </c:pt>
                <c:pt idx="56">
                  <c:v>Equador</c:v>
                </c:pt>
                <c:pt idx="57">
                  <c:v>Nepal</c:v>
                </c:pt>
                <c:pt idx="58">
                  <c:v>Quênia</c:v>
                </c:pt>
                <c:pt idx="59">
                  <c:v>Rússia</c:v>
                </c:pt>
                <c:pt idx="60">
                  <c:v>Guatemala</c:v>
                </c:pt>
                <c:pt idx="61">
                  <c:v>Ucrânia</c:v>
                </c:pt>
                <c:pt idx="62">
                  <c:v>Bielorrússia</c:v>
                </c:pt>
                <c:pt idx="63">
                  <c:v>Uganda</c:v>
                </c:pt>
                <c:pt idx="64">
                  <c:v>Etiópia</c:v>
                </c:pt>
                <c:pt idx="65">
                  <c:v>Paquistão</c:v>
                </c:pt>
              </c:strCache>
            </c:strRef>
          </c:cat>
          <c:val>
            <c:numRef>
              <c:f>'Planilha1 (2)'!$C$2:$C$67</c:f>
              <c:numCache>
                <c:formatCode>_-* #,##0.0_-;\-* #,##0.0_-;_-* "-"??_-;_-@_-</c:formatCode>
                <c:ptCount val="66"/>
                <c:pt idx="0">
                  <c:v>87.658285137996444</c:v>
                </c:pt>
                <c:pt idx="1">
                  <c:v>85.989624808497922</c:v>
                </c:pt>
                <c:pt idx="2">
                  <c:v>84.210148596446061</c:v>
                </c:pt>
                <c:pt idx="3">
                  <c:v>82.741200950251823</c:v>
                </c:pt>
                <c:pt idx="4">
                  <c:v>82.244467820574371</c:v>
                </c:pt>
                <c:pt idx="5">
                  <c:v>79.947959880779763</c:v>
                </c:pt>
                <c:pt idx="6">
                  <c:v>79.376444157009885</c:v>
                </c:pt>
                <c:pt idx="7">
                  <c:v>78.821592700774076</c:v>
                </c:pt>
                <c:pt idx="8">
                  <c:v>78.637949446932296</c:v>
                </c:pt>
                <c:pt idx="9">
                  <c:v>77.204744398171698</c:v>
                </c:pt>
                <c:pt idx="10">
                  <c:v>77.111324844721949</c:v>
                </c:pt>
                <c:pt idx="11">
                  <c:v>76.725325366227977</c:v>
                </c:pt>
                <c:pt idx="12">
                  <c:v>76.29616486906346</c:v>
                </c:pt>
                <c:pt idx="13">
                  <c:v>76.096067545225708</c:v>
                </c:pt>
                <c:pt idx="14">
                  <c:v>72.614680366505041</c:v>
                </c:pt>
                <c:pt idx="15">
                  <c:v>72.431858585620745</c:v>
                </c:pt>
                <c:pt idx="16">
                  <c:v>72.15417385792253</c:v>
                </c:pt>
                <c:pt idx="17">
                  <c:v>71.780986027760036</c:v>
                </c:pt>
                <c:pt idx="18">
                  <c:v>71.442779692766791</c:v>
                </c:pt>
                <c:pt idx="19">
                  <c:v>70.237939139380387</c:v>
                </c:pt>
                <c:pt idx="20">
                  <c:v>67.567386460602549</c:v>
                </c:pt>
                <c:pt idx="21">
                  <c:v>65.36340055547916</c:v>
                </c:pt>
                <c:pt idx="22">
                  <c:v>65.164192974842408</c:v>
                </c:pt>
                <c:pt idx="23">
                  <c:v>63.401176301290675</c:v>
                </c:pt>
                <c:pt idx="24">
                  <c:v>61.30676826692924</c:v>
                </c:pt>
                <c:pt idx="25">
                  <c:v>60.476043533494405</c:v>
                </c:pt>
                <c:pt idx="26">
                  <c:v>59.010640659898627</c:v>
                </c:pt>
                <c:pt idx="27">
                  <c:v>58.356499079582065</c:v>
                </c:pt>
                <c:pt idx="28">
                  <c:v>58.28623718171113</c:v>
                </c:pt>
                <c:pt idx="29">
                  <c:v>55.619705894165776</c:v>
                </c:pt>
                <c:pt idx="30">
                  <c:v>55.306585828686131</c:v>
                </c:pt>
                <c:pt idx="31">
                  <c:v>55.235060462111818</c:v>
                </c:pt>
                <c:pt idx="32">
                  <c:v>54.890200064724972</c:v>
                </c:pt>
                <c:pt idx="33">
                  <c:v>53.494839715396964</c:v>
                </c:pt>
                <c:pt idx="34">
                  <c:v>51.566327801373625</c:v>
                </c:pt>
                <c:pt idx="35">
                  <c:v>50.818432627356799</c:v>
                </c:pt>
                <c:pt idx="36">
                  <c:v>48.720917144313191</c:v>
                </c:pt>
                <c:pt idx="37">
                  <c:v>47.769454585346452</c:v>
                </c:pt>
                <c:pt idx="38">
                  <c:v>47.319011106335324</c:v>
                </c:pt>
                <c:pt idx="39">
                  <c:v>46.058424351473725</c:v>
                </c:pt>
                <c:pt idx="40">
                  <c:v>44.823348547332593</c:v>
                </c:pt>
                <c:pt idx="41">
                  <c:v>44.705034071862926</c:v>
                </c:pt>
                <c:pt idx="42">
                  <c:v>42.724218506995584</c:v>
                </c:pt>
                <c:pt idx="43">
                  <c:v>41.320944716361666</c:v>
                </c:pt>
                <c:pt idx="44">
                  <c:v>40.69043991494668</c:v>
                </c:pt>
                <c:pt idx="45">
                  <c:v>39.88516158139096</c:v>
                </c:pt>
                <c:pt idx="46">
                  <c:v>39.838943950285937</c:v>
                </c:pt>
                <c:pt idx="47">
                  <c:v>36.597676253279978</c:v>
                </c:pt>
                <c:pt idx="48">
                  <c:v>35.147703499451545</c:v>
                </c:pt>
                <c:pt idx="49">
                  <c:v>34.54619307752948</c:v>
                </c:pt>
                <c:pt idx="50">
                  <c:v>34.29128233250168</c:v>
                </c:pt>
                <c:pt idx="51">
                  <c:v>33.943101725179901</c:v>
                </c:pt>
                <c:pt idx="52">
                  <c:v>33.454851938834182</c:v>
                </c:pt>
                <c:pt idx="53">
                  <c:v>33.430010905001552</c:v>
                </c:pt>
                <c:pt idx="54">
                  <c:v>32.487580055827131</c:v>
                </c:pt>
                <c:pt idx="55">
                  <c:v>32.376620492318516</c:v>
                </c:pt>
                <c:pt idx="56">
                  <c:v>32.243264481522623</c:v>
                </c:pt>
                <c:pt idx="57">
                  <c:v>30.01609957680261</c:v>
                </c:pt>
                <c:pt idx="58">
                  <c:v>29.476162178312276</c:v>
                </c:pt>
                <c:pt idx="59">
                  <c:v>29.020617860826533</c:v>
                </c:pt>
                <c:pt idx="60">
                  <c:v>26.847655718687712</c:v>
                </c:pt>
                <c:pt idx="61">
                  <c:v>26.625700657830794</c:v>
                </c:pt>
                <c:pt idx="62">
                  <c:v>24.681221841795121</c:v>
                </c:pt>
                <c:pt idx="63">
                  <c:v>24.210125379595162</c:v>
                </c:pt>
                <c:pt idx="64">
                  <c:v>19.600946883448685</c:v>
                </c:pt>
                <c:pt idx="65">
                  <c:v>14.532255044623163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3-2E3D-4AD1-AB2F-E530A26C0985}"/>
            </c:ext>
            <c:ext xmlns:c15="http://schemas.microsoft.com/office/drawing/2012/chart" uri="{02D57815-91ED-43cb-92C2-25804820EDAC}">
              <c15:datalabelsRange>
                <c15:f>'Planilha1 (2)'!$D$2:$D$67</c15:f>
                <c15:dlblRangeCache>
                  <c:ptCount val="66"/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  <c:pt idx="42">
                    <c:v>43</c:v>
                  </c:pt>
                  <c:pt idx="43">
                    <c:v>44</c:v>
                  </c:pt>
                  <c:pt idx="44">
                    <c:v>45</c:v>
                  </c:pt>
                  <c:pt idx="45">
                    <c:v>46</c:v>
                  </c:pt>
                  <c:pt idx="46">
                    <c:v>47</c:v>
                  </c:pt>
                  <c:pt idx="47">
                    <c:v>48</c:v>
                  </c:pt>
                  <c:pt idx="48">
                    <c:v>49</c:v>
                  </c:pt>
                  <c:pt idx="49">
                    <c:v>50</c:v>
                  </c:pt>
                  <c:pt idx="50">
                    <c:v>51</c:v>
                  </c:pt>
                  <c:pt idx="51">
                    <c:v>52</c:v>
                  </c:pt>
                  <c:pt idx="52">
                    <c:v>53</c:v>
                  </c:pt>
                  <c:pt idx="53">
                    <c:v>54</c:v>
                  </c:pt>
                  <c:pt idx="54">
                    <c:v>55</c:v>
                  </c:pt>
                  <c:pt idx="55">
                    <c:v>56</c:v>
                  </c:pt>
                  <c:pt idx="56">
                    <c:v>57</c:v>
                  </c:pt>
                  <c:pt idx="57">
                    <c:v>58</c:v>
                  </c:pt>
                  <c:pt idx="58">
                    <c:v>59</c:v>
                  </c:pt>
                  <c:pt idx="59">
                    <c:v>60</c:v>
                  </c:pt>
                  <c:pt idx="60">
                    <c:v>61</c:v>
                  </c:pt>
                  <c:pt idx="61">
                    <c:v>62</c:v>
                  </c:pt>
                  <c:pt idx="62">
                    <c:v>63</c:v>
                  </c:pt>
                  <c:pt idx="63">
                    <c:v>64</c:v>
                  </c:pt>
                  <c:pt idx="64">
                    <c:v>65</c:v>
                  </c:pt>
                  <c:pt idx="65">
                    <c:v>66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2482168"/>
        <c:axId val="342485696"/>
      </c:barChart>
      <c:catAx>
        <c:axId val="342482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endParaRPr lang="pt-BR"/>
          </a:p>
        </c:txPr>
        <c:crossAx val="342485696"/>
        <c:crosses val="autoZero"/>
        <c:auto val="1"/>
        <c:lblAlgn val="ctr"/>
        <c:lblOffset val="100"/>
        <c:noMultiLvlLbl val="0"/>
      </c:catAx>
      <c:valAx>
        <c:axId val="342485696"/>
        <c:scaling>
          <c:orientation val="minMax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342482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904322945226626E-2"/>
          <c:y val="0.28235766616105479"/>
          <c:w val="0.96420264385737897"/>
          <c:h val="0.61066967986784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Planilha2!$L$1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A2-4BAE-ABD2-2B98DD8A0CD6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9A2-4BAE-ABD2-2B98DD8A0CD6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9A2-4BAE-ABD2-2B98DD8A0CD6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9A2-4BAE-ABD2-2B98DD8A0CD6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9A2-4BAE-ABD2-2B98DD8A0CD6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9A2-4BAE-ABD2-2B98DD8A0CD6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9A2-4BAE-ABD2-2B98DD8A0CD6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9A2-4BAE-ABD2-2B98DD8A0CD6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9A2-4BAE-ABD2-2B98DD8A0CD6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9A2-4BAE-ABD2-2B98DD8A0CD6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9A2-4BAE-ABD2-2B98DD8A0C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Planilha2!$K$2:$K$28</c:f>
              <c:strCache>
                <c:ptCount val="27"/>
                <c:pt idx="0">
                  <c:v>AP</c:v>
                </c:pt>
                <c:pt idx="1">
                  <c:v>MA</c:v>
                </c:pt>
                <c:pt idx="2">
                  <c:v>PA</c:v>
                </c:pt>
                <c:pt idx="3">
                  <c:v>BA</c:v>
                </c:pt>
                <c:pt idx="4">
                  <c:v>PI</c:v>
                </c:pt>
                <c:pt idx="5">
                  <c:v>SE</c:v>
                </c:pt>
                <c:pt idx="6">
                  <c:v>PE</c:v>
                </c:pt>
                <c:pt idx="7">
                  <c:v>AC</c:v>
                </c:pt>
                <c:pt idx="8">
                  <c:v>PB</c:v>
                </c:pt>
                <c:pt idx="9">
                  <c:v>RN</c:v>
                </c:pt>
                <c:pt idx="10">
                  <c:v>AM</c:v>
                </c:pt>
                <c:pt idx="11">
                  <c:v>AL</c:v>
                </c:pt>
                <c:pt idx="12">
                  <c:v>TO</c:v>
                </c:pt>
                <c:pt idx="13">
                  <c:v>RR</c:v>
                </c:pt>
                <c:pt idx="14">
                  <c:v>RJ</c:v>
                </c:pt>
                <c:pt idx="15">
                  <c:v>CE</c:v>
                </c:pt>
                <c:pt idx="16">
                  <c:v>RO</c:v>
                </c:pt>
                <c:pt idx="17">
                  <c:v>MG</c:v>
                </c:pt>
                <c:pt idx="18">
                  <c:v>GO</c:v>
                </c:pt>
                <c:pt idx="19">
                  <c:v>RS</c:v>
                </c:pt>
                <c:pt idx="20">
                  <c:v>MT</c:v>
                </c:pt>
                <c:pt idx="21">
                  <c:v>MS</c:v>
                </c:pt>
                <c:pt idx="22">
                  <c:v>ES</c:v>
                </c:pt>
                <c:pt idx="23">
                  <c:v>PR</c:v>
                </c:pt>
                <c:pt idx="24">
                  <c:v>SC</c:v>
                </c:pt>
                <c:pt idx="25">
                  <c:v>SP</c:v>
                </c:pt>
                <c:pt idx="26">
                  <c:v>DF</c:v>
                </c:pt>
              </c:strCache>
            </c:strRef>
          </c:cat>
          <c:val>
            <c:numRef>
              <c:f>Planilha2!$L$2:$L$28</c:f>
              <c:numCache>
                <c:formatCode>0.0%</c:formatCode>
                <c:ptCount val="27"/>
                <c:pt idx="0">
                  <c:v>1</c:v>
                </c:pt>
                <c:pt idx="1">
                  <c:v>0.77551296075642762</c:v>
                </c:pt>
                <c:pt idx="2">
                  <c:v>0.72356340984701828</c:v>
                </c:pt>
                <c:pt idx="3">
                  <c:v>0.70462735786940911</c:v>
                </c:pt>
                <c:pt idx="4">
                  <c:v>0.65019239123694883</c:v>
                </c:pt>
                <c:pt idx="5">
                  <c:v>0.63849410132882356</c:v>
                </c:pt>
                <c:pt idx="6">
                  <c:v>0.60633560305052803</c:v>
                </c:pt>
                <c:pt idx="7">
                  <c:v>0.56076781172341328</c:v>
                </c:pt>
                <c:pt idx="8">
                  <c:v>0.55482861683049223</c:v>
                </c:pt>
                <c:pt idx="9">
                  <c:v>0.52774120699530114</c:v>
                </c:pt>
                <c:pt idx="10">
                  <c:v>0.47620755077024746</c:v>
                </c:pt>
                <c:pt idx="11">
                  <c:v>0.4395481027289973</c:v>
                </c:pt>
                <c:pt idx="12">
                  <c:v>0.38128233712666704</c:v>
                </c:pt>
                <c:pt idx="13">
                  <c:v>0.35007041155922103</c:v>
                </c:pt>
                <c:pt idx="14">
                  <c:v>0.31771711607801112</c:v>
                </c:pt>
                <c:pt idx="15">
                  <c:v>0.29052999497649884</c:v>
                </c:pt>
                <c:pt idx="16">
                  <c:v>0.26044136290296943</c:v>
                </c:pt>
                <c:pt idx="17">
                  <c:v>0.15695875894912295</c:v>
                </c:pt>
                <c:pt idx="18">
                  <c:v>0.15079054512769399</c:v>
                </c:pt>
                <c:pt idx="19">
                  <c:v>9.9912876577862977E-2</c:v>
                </c:pt>
                <c:pt idx="20">
                  <c:v>8.7204168141667204E-2</c:v>
                </c:pt>
                <c:pt idx="21">
                  <c:v>7.9027699577157967E-2</c:v>
                </c:pt>
                <c:pt idx="22">
                  <c:v>2.7901129084283917E-2</c:v>
                </c:pt>
                <c:pt idx="23">
                  <c:v>1.6568818738104136E-2</c:v>
                </c:pt>
                <c:pt idx="24">
                  <c:v>1.1476691044596397E-2</c:v>
                </c:pt>
                <c:pt idx="25">
                  <c:v>2.9245134929273939E-3</c:v>
                </c:pt>
                <c:pt idx="2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A9A2-4BAE-ABD2-2B98DD8A0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42484520"/>
        <c:axId val="342490400"/>
      </c:barChart>
      <c:catAx>
        <c:axId val="34248452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342490400"/>
        <c:crosses val="autoZero"/>
        <c:auto val="1"/>
        <c:lblAlgn val="ctr"/>
        <c:lblOffset val="100"/>
        <c:noMultiLvlLbl val="0"/>
      </c:catAx>
      <c:valAx>
        <c:axId val="342490400"/>
        <c:scaling>
          <c:orientation val="minMax"/>
          <c:max val="1"/>
        </c:scaling>
        <c:delete val="1"/>
        <c:axPos val="r"/>
        <c:numFmt formatCode="0.0%" sourceLinked="1"/>
        <c:majorTickMark val="none"/>
        <c:minorTickMark val="none"/>
        <c:tickLblPos val="nextTo"/>
        <c:crossAx val="342484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bg1"/>
          </a:solidFill>
          <a:latin typeface="Segoe UI Semibold" panose="020B0702040204020203" pitchFamily="34" charset="0"/>
          <a:cs typeface="Segoe UI Semibold" panose="020B0702040204020203" pitchFamily="3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904322945226626E-2"/>
          <c:y val="0.28235766616105479"/>
          <c:w val="0.96420264385737897"/>
          <c:h val="0.61066967986784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Planilha2!$L$1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942-4675-9DD0-35AD572F794B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42-4675-9DD0-35AD572F794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42-4675-9DD0-35AD572F794B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942-4675-9DD0-35AD572F794B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942-4675-9DD0-35AD572F794B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942-4675-9DD0-35AD572F794B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942-4675-9DD0-35AD572F794B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942-4675-9DD0-35AD572F794B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942-4675-9DD0-35AD572F794B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942-4675-9DD0-35AD572F794B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76-4120-9ECE-6D991118DC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Planilha2!$K$2:$K$28</c:f>
              <c:strCache>
                <c:ptCount val="27"/>
                <c:pt idx="0">
                  <c:v>AP</c:v>
                </c:pt>
                <c:pt idx="1">
                  <c:v>MA</c:v>
                </c:pt>
                <c:pt idx="2">
                  <c:v>PA</c:v>
                </c:pt>
                <c:pt idx="3">
                  <c:v>BA</c:v>
                </c:pt>
                <c:pt idx="4">
                  <c:v>PI</c:v>
                </c:pt>
                <c:pt idx="5">
                  <c:v>SE</c:v>
                </c:pt>
                <c:pt idx="6">
                  <c:v>PE</c:v>
                </c:pt>
                <c:pt idx="7">
                  <c:v>AC</c:v>
                </c:pt>
                <c:pt idx="8">
                  <c:v>PB</c:v>
                </c:pt>
                <c:pt idx="9">
                  <c:v>RN</c:v>
                </c:pt>
                <c:pt idx="10">
                  <c:v>AM</c:v>
                </c:pt>
                <c:pt idx="11">
                  <c:v>AL</c:v>
                </c:pt>
                <c:pt idx="12">
                  <c:v>TO</c:v>
                </c:pt>
                <c:pt idx="13">
                  <c:v>RR</c:v>
                </c:pt>
                <c:pt idx="14">
                  <c:v>RJ</c:v>
                </c:pt>
                <c:pt idx="15">
                  <c:v>CE</c:v>
                </c:pt>
                <c:pt idx="16">
                  <c:v>RO</c:v>
                </c:pt>
                <c:pt idx="17">
                  <c:v>MG</c:v>
                </c:pt>
                <c:pt idx="18">
                  <c:v>GO</c:v>
                </c:pt>
                <c:pt idx="19">
                  <c:v>RS</c:v>
                </c:pt>
                <c:pt idx="20">
                  <c:v>MT</c:v>
                </c:pt>
                <c:pt idx="21">
                  <c:v>MS</c:v>
                </c:pt>
                <c:pt idx="22">
                  <c:v>ES</c:v>
                </c:pt>
                <c:pt idx="23">
                  <c:v>PR</c:v>
                </c:pt>
                <c:pt idx="24">
                  <c:v>SC</c:v>
                </c:pt>
                <c:pt idx="25">
                  <c:v>SP</c:v>
                </c:pt>
                <c:pt idx="26">
                  <c:v>DF</c:v>
                </c:pt>
              </c:strCache>
            </c:strRef>
          </c:cat>
          <c:val>
            <c:numRef>
              <c:f>Planilha2!$L$2:$L$28</c:f>
              <c:numCache>
                <c:formatCode>0.0%</c:formatCode>
                <c:ptCount val="27"/>
                <c:pt idx="0">
                  <c:v>1</c:v>
                </c:pt>
                <c:pt idx="1">
                  <c:v>0.77551296075642762</c:v>
                </c:pt>
                <c:pt idx="2">
                  <c:v>0.72356340984701828</c:v>
                </c:pt>
                <c:pt idx="3">
                  <c:v>0.70462735786940911</c:v>
                </c:pt>
                <c:pt idx="4">
                  <c:v>0.65019239123694883</c:v>
                </c:pt>
                <c:pt idx="5">
                  <c:v>0.63849410132882356</c:v>
                </c:pt>
                <c:pt idx="6">
                  <c:v>0.60633560305052803</c:v>
                </c:pt>
                <c:pt idx="7">
                  <c:v>0.56076781172341328</c:v>
                </c:pt>
                <c:pt idx="8">
                  <c:v>0.55482861683049223</c:v>
                </c:pt>
                <c:pt idx="9">
                  <c:v>0.52774120699530114</c:v>
                </c:pt>
                <c:pt idx="10">
                  <c:v>0.47620755077024746</c:v>
                </c:pt>
                <c:pt idx="11">
                  <c:v>0.4395481027289973</c:v>
                </c:pt>
                <c:pt idx="12">
                  <c:v>0.38128233712666704</c:v>
                </c:pt>
                <c:pt idx="13">
                  <c:v>0.35007041155922103</c:v>
                </c:pt>
                <c:pt idx="14">
                  <c:v>0.31771711607801112</c:v>
                </c:pt>
                <c:pt idx="15">
                  <c:v>0.29052999497649884</c:v>
                </c:pt>
                <c:pt idx="16">
                  <c:v>0.26044136290296943</c:v>
                </c:pt>
                <c:pt idx="17">
                  <c:v>0.15695875894912295</c:v>
                </c:pt>
                <c:pt idx="18">
                  <c:v>0.15079054512769399</c:v>
                </c:pt>
                <c:pt idx="19">
                  <c:v>9.9912876577862977E-2</c:v>
                </c:pt>
                <c:pt idx="20">
                  <c:v>8.7204168141667204E-2</c:v>
                </c:pt>
                <c:pt idx="21">
                  <c:v>7.9027699577157967E-2</c:v>
                </c:pt>
                <c:pt idx="22">
                  <c:v>2.7901129084283917E-2</c:v>
                </c:pt>
                <c:pt idx="23">
                  <c:v>1.6568818738104136E-2</c:v>
                </c:pt>
                <c:pt idx="24">
                  <c:v>1.1476691044596397E-2</c:v>
                </c:pt>
                <c:pt idx="25">
                  <c:v>2.9245134929273939E-3</c:v>
                </c:pt>
                <c:pt idx="2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76-4120-9ECE-6D991118D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42490792"/>
        <c:axId val="342491968"/>
      </c:barChart>
      <c:catAx>
        <c:axId val="342490792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342491968"/>
        <c:crosses val="autoZero"/>
        <c:auto val="1"/>
        <c:lblAlgn val="ctr"/>
        <c:lblOffset val="100"/>
        <c:noMultiLvlLbl val="0"/>
      </c:catAx>
      <c:valAx>
        <c:axId val="342491968"/>
        <c:scaling>
          <c:orientation val="minMax"/>
          <c:max val="1"/>
        </c:scaling>
        <c:delete val="1"/>
        <c:axPos val="r"/>
        <c:numFmt formatCode="0.0%" sourceLinked="1"/>
        <c:majorTickMark val="none"/>
        <c:minorTickMark val="none"/>
        <c:tickLblPos val="nextTo"/>
        <c:crossAx val="342490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bg1"/>
          </a:solidFill>
          <a:latin typeface="Segoe UI Semibold" panose="020B0702040204020203" pitchFamily="34" charset="0"/>
          <a:cs typeface="Segoe UI Semibold" panose="020B0702040204020203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78538-6E91-463F-ACB0-274C8C18EF36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5AC47-C736-4340-8E2E-FEA4ED845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024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D2F22CF-EC21-87E3-EE15-E7531E1BB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48C399AB-0A75-789D-37B9-5AECD3DBBD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CB816FA5-E4A0-9D46-A967-7225BFCB0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222A1B9D-8D12-BA20-4D2B-D7CFA82769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C7933-7142-44D0-A7F6-20275B91D67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617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C61F8-3D83-496E-B8A1-A175E63FDC2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729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>
          <a:extLst>
            <a:ext uri="{FF2B5EF4-FFF2-40B4-BE49-F238E27FC236}">
              <a16:creationId xmlns:a16="http://schemas.microsoft.com/office/drawing/2014/main" xmlns="" id="{65D034DC-2D17-C788-5D7B-81AD065E7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8:notes">
            <a:extLst>
              <a:ext uri="{FF2B5EF4-FFF2-40B4-BE49-F238E27FC236}">
                <a16:creationId xmlns:a16="http://schemas.microsoft.com/office/drawing/2014/main" xmlns="" id="{659399D3-1882-0B72-4872-E20D11DF94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8:notes">
            <a:extLst>
              <a:ext uri="{FF2B5EF4-FFF2-40B4-BE49-F238E27FC236}">
                <a16:creationId xmlns:a16="http://schemas.microsoft.com/office/drawing/2014/main" xmlns="" id="{458BDC7E-034F-B279-9491-A0B8D06C6A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6206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8FE891A-7B5C-23C0-544F-21FB7E357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07E12E73-451F-39B2-3AAD-7C5253D367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E190ED46-654B-CD18-D832-57F5FE4E26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06F2E40F-1A4C-8DCD-1671-072ACA399D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BE8E7-2676-41F8-859E-AA7691845CB7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129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>
          <a:extLst>
            <a:ext uri="{FF2B5EF4-FFF2-40B4-BE49-F238E27FC236}">
              <a16:creationId xmlns:a16="http://schemas.microsoft.com/office/drawing/2014/main" xmlns="" id="{34F0192A-63A2-9B3A-D338-38F01B6A3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8:notes">
            <a:extLst>
              <a:ext uri="{FF2B5EF4-FFF2-40B4-BE49-F238E27FC236}">
                <a16:creationId xmlns:a16="http://schemas.microsoft.com/office/drawing/2014/main" xmlns="" id="{47A7C6BA-BEEF-0D36-ED23-28B0CD8BD3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8:notes">
            <a:extLst>
              <a:ext uri="{FF2B5EF4-FFF2-40B4-BE49-F238E27FC236}">
                <a16:creationId xmlns:a16="http://schemas.microsoft.com/office/drawing/2014/main" xmlns="" id="{6BBC943F-85D4-8A62-100D-DA07BFE8B7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6807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E06A9EF-5FE0-17CF-A356-A7753B61F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35FF4693-EA15-8ED6-CCAF-B1D3CFBC05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762A78F4-A7AC-F7FD-A631-FA133926E6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34C49B6C-8381-44F6-1895-F1729D7AA3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C7933-7142-44D0-A7F6-20275B91D67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5774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7080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8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Sem a discussão de questões estruturais na esfera macroeconômica, a sociedade continuará sofrendo na esfera microeconômica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54240-0B39-2F4C-A60A-184FDD7373D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615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AE055C3-C9F7-4694-D188-78B3A8DFB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C0F59E56-1FED-A03C-E499-39BAC97687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8339F377-5A08-A2AA-72BB-29E0916FAB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MAPA DESATUALIZADO!!!!!!!!!!!!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7BF9EC7E-0C2F-A2C3-A9D4-E2F3F2D4FA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C61F8-3D83-496E-B8A1-A175E63FDC2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94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C981EBC-0AF4-B2BF-24C9-77BCE6212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1F034280-7D2F-932E-2B44-309D1B0C37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7326E112-6962-EAD5-C1CA-BC958CDA0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42240F61-1AF2-EB25-3AAD-60528A266D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C61F8-3D83-496E-B8A1-A175E63FDC2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856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6C65E5F-05A0-34E9-FAEA-5291515CD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B523A03D-3B7B-26B9-70A1-FED4931D53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F3D16170-D793-8355-A855-B51468187C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B764EEE5-CDA4-D1E2-8403-92D7D013C2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C61F8-3D83-496E-B8A1-A175E63FDC2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489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FAA3A7A-1317-3485-C313-93A51DCBB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4FCCBF05-B02A-135E-C5FF-3085D570C6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1E09463C-073E-5347-7C59-5EEBA7F937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50A0D13C-4439-352E-7D93-2EA3A7F0C5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C61F8-3D83-496E-B8A1-A175E63FDC2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870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332B012-0ACF-1E1B-8EBA-65449B3F9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CA42F5AF-11BF-0021-A8FA-AEBE0E813A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131F93BC-A986-DEC6-C540-9D9B2F0DB5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C10CB576-3128-146F-7520-696AC1A68E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C61F8-3D83-496E-B8A1-A175E63FDC2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3481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https://fundeb.educacao.mg.gov.br/index.php/2-uncategorised/41-as-mudancas-no-fundeb-sao-para-melhor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654240-0B39-2F4C-A60A-184FDD7373D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690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394026-9BE8-4F55-EAC8-CFB571952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098F0FC-01F7-0D41-D914-10C31725D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970BE46-9C3C-DE4F-3BEE-B7BC2FCFD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4218-DB60-4259-A465-7590844D7105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B8FD7B8-8C71-275D-97EC-F60C24788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9013E88-3ABA-B1DE-A2F7-89159C540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926C-88BB-438B-9A58-F2C49DA189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15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9E366F-AA84-5483-3E8F-AB0778F21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0BA925E4-59F7-9CF9-81F7-29394F942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6A24E6D-6FF5-6BC1-7861-D3847A54E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4218-DB60-4259-A465-7590844D7105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832344D-9809-98BF-4B2F-C3A2A188A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05AB950-E358-3808-FEF3-9250A28FD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926C-88BB-438B-9A58-F2C49DA189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811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606BC50-0FE0-D620-6580-D14AD983FF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13BDB7F8-479A-66B0-06FB-ACE9E963A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2435054-0E82-58C2-8143-BB7DBB0AD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4218-DB60-4259-A465-7590844D7105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A2BDE74-CD88-2C50-43A7-A8D280705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CCF64BE-C6B8-B911-7E8F-F616ECD7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926C-88BB-438B-9A58-F2C49DA189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354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147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888823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79B61E-16A6-2594-02AC-16E0A8D0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DED73A5-7C43-8143-AE9F-676603A83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6F34145-6914-EB73-B563-163BF9B1B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4218-DB60-4259-A465-7590844D7105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CB9BD8D-AD76-B5EC-DE7B-FC88238C1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D8AA89C-D618-671D-5796-1885B1CF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926C-88BB-438B-9A58-F2C49DA189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48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CE3D84-8F2F-C374-2E32-981F55F14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D5C1A06-4B1F-20E0-6F9E-6BFD088CA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03762FB-70B3-E7BE-3B95-B44545619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4218-DB60-4259-A465-7590844D7105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5B0DB08-9672-B675-9962-741E317C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09BC668-F798-B3AB-1D2C-42AE45AC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926C-88BB-438B-9A58-F2C49DA189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19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3C5364-D692-EFD4-A0CE-1C9BF6A6B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05BDA5D-2397-C7ED-C152-08CCC1CB5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71AF0BC8-2043-00BA-8C82-F57B1B8ED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CA73ACA-223E-E920-4E35-5335840A8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4218-DB60-4259-A465-7590844D7105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7CDEF219-3C37-C673-DAE1-400100095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5974F57-9588-997A-A381-DF87034F0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926C-88BB-438B-9A58-F2C49DA189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976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8D64F3-45DA-AD44-4761-CBA2B8BEE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F953180-8B1E-C1E0-FBA0-6F9AD596C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CA2F9673-8306-9F66-5CBE-B7C8E7080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CC26E69F-B10F-8802-0638-FE3CC9FEC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71E01B6D-2C01-5482-1FFE-3EFA591A24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8E46BD40-6BDC-2003-2FD3-35BD7E769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4218-DB60-4259-A465-7590844D7105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DF8D94F4-F8C9-A4EE-B52A-C044238F6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6767214A-C7F2-4DEF-1A48-B155E8D1D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926C-88BB-438B-9A58-F2C49DA189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37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984105-5488-335D-3B6A-1DB01E216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DC4DA2EE-CE97-7980-F58B-96F64300D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4218-DB60-4259-A465-7590844D7105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2D0AB17-73E4-F0E9-5EF2-FC87C60CC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C5BEF3DE-D210-FCF6-F6B1-D6AAB83CB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926C-88BB-438B-9A58-F2C49DA189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52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0EAE82FE-5FDC-6E04-E3AB-738FC45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4218-DB60-4259-A465-7590844D7105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991BEB11-86D9-813C-4368-8C554BDB7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45B5A2BD-73F6-0D76-68CE-52961FB38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926C-88BB-438B-9A58-F2C49DA189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026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9E3060-EB51-94A4-2A5C-9B9962DF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347AAD7-0434-17A0-4D49-CD2FFF42A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FB35770B-C451-9806-8F7C-5C305B06B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B2181F7D-3F10-5C15-71B7-7811AE9D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4218-DB60-4259-A465-7590844D7105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518C6B9-E2C6-972B-31EE-A2E60C0D8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6CAA2D6-C0D9-C183-C8E9-9CBC0543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926C-88BB-438B-9A58-F2C49DA189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86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50E590-1A88-85FF-CBF5-7A38A49E4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F58A48A4-2180-BDCB-A92C-86CDA8283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3E4BC270-660A-7215-2F83-AFB6E4C75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4E32E7B-35AA-0ABE-7AAD-924B7844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4218-DB60-4259-A465-7590844D7105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02071B1-D3E1-0B40-54B6-59D01A02A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BA225286-90CF-40E6-0FB1-7EB5FBE4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926C-88BB-438B-9A58-F2C49DA189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87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CF8F6241-BC6C-AEA8-4B4C-7E0FE9A44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1B44E71-96AA-F986-619C-D9F2EF41B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64D031F-1527-2151-3D98-60498DE6BD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E14218-DB60-4259-A465-7590844D7105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ADBC4C3-F598-59C8-3CB4-2661D437A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21F5F1F-8E97-62CA-7938-98ACEA03C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75926C-88BB-438B-9A58-F2C49DA189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15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sv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ECAF6AD9-E484-72DF-9BA9-9C7AD04764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-1" y="0"/>
            <a:ext cx="12190133" cy="6858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0391A9E4-621E-A86E-F5EC-286FFA304E3A}"/>
              </a:ext>
            </a:extLst>
          </p:cNvPr>
          <p:cNvSpPr/>
          <p:nvPr/>
        </p:nvSpPr>
        <p:spPr>
          <a:xfrm>
            <a:off x="-1867" y="0"/>
            <a:ext cx="12192000" cy="685800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tile tx="0" ty="6350" sx="100000" sy="100000" flip="none" algn="ctr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91">
              <a:ln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xmlns="" id="{D10B5C5D-54C1-6342-A622-DD583752F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299" y="1343881"/>
            <a:ext cx="3979411" cy="306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xmlns="" id="{74351DEC-D94B-8B49-9702-2F1BA776B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937" y="5386087"/>
            <a:ext cx="1587448" cy="85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xmlns="" id="{E6179996-68E6-1A4F-89BF-BF27B8F2B809}"/>
              </a:ext>
            </a:extLst>
          </p:cNvPr>
          <p:cNvSpPr txBox="1">
            <a:spLocks/>
          </p:cNvSpPr>
          <p:nvPr/>
        </p:nvSpPr>
        <p:spPr>
          <a:xfrm>
            <a:off x="2453118" y="5266822"/>
            <a:ext cx="6861965" cy="9242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spcAft>
                <a:spcPts val="1600"/>
              </a:spcAft>
              <a:defRPr/>
            </a:pPr>
            <a:r>
              <a:rPr lang="en-US" sz="2133" b="1" dirty="0"/>
              <a:t>Jonathas Goulart</a:t>
            </a:r>
          </a:p>
          <a:p>
            <a:pPr algn="ctr" defTabSz="1219170">
              <a:spcAft>
                <a:spcPts val="1600"/>
              </a:spcAft>
              <a:defRPr/>
            </a:pPr>
            <a:r>
              <a:rPr lang="en-US" sz="2133" b="1" dirty="0"/>
              <a:t>GEE | </a:t>
            </a:r>
            <a:r>
              <a:rPr lang="en-US" sz="2133" dirty="0"/>
              <a:t>Gerência de Estudos Econômicos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356777" y="1892228"/>
            <a:ext cx="6373472" cy="79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67" b="1" dirty="0">
                <a:solidFill>
                  <a:prstClr val="white"/>
                </a:solidFill>
                <a:latin typeface="Trebuchet MS" panose="020B0703020202090204" pitchFamily="34" charset="0"/>
              </a:rPr>
              <a:t>“Gestão Fiscal e Desenvolvimento Municipal: </a:t>
            </a:r>
          </a:p>
          <a:p>
            <a:r>
              <a:rPr lang="pt-BR" sz="2267" dirty="0">
                <a:solidFill>
                  <a:prstClr val="white"/>
                </a:solidFill>
                <a:latin typeface="Trebuchet MS" panose="020B0703020202090204" pitchFamily="34" charset="0"/>
              </a:rPr>
              <a:t>O Retrato dos Índices FIRJAN”</a:t>
            </a:r>
            <a:endParaRPr lang="pt-BR" sz="2267" b="1" dirty="0">
              <a:solidFill>
                <a:prstClr val="white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44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DD35784-6FA9-67A8-41A2-F8B191D2F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CFC9BA43-4A86-F2E3-AF0D-D27DC4931F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/>
        </p:blipFill>
        <p:spPr>
          <a:xfrm>
            <a:off x="-1" y="0"/>
            <a:ext cx="12194249" cy="68580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716DE693-E409-0CBE-C7D5-5AB2DE849BD2}"/>
              </a:ext>
            </a:extLst>
          </p:cNvPr>
          <p:cNvSpPr/>
          <p:nvPr/>
        </p:nvSpPr>
        <p:spPr>
          <a:xfrm>
            <a:off x="-1867" y="0"/>
            <a:ext cx="12192000" cy="6858000"/>
          </a:xfrm>
          <a:prstGeom prst="rect">
            <a:avLst/>
          </a:prstGeom>
          <a:blipFill dpi="0" rotWithShape="1">
            <a:blip r:embed="rId4">
              <a:alphaModFix amt="10000"/>
            </a:blip>
            <a:srcRect/>
            <a:tile tx="0" ty="6350" sx="100000" sy="100000" flip="none" algn="ctr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8D06F7F8-F4D4-D3AF-7BB4-D19FF9FD8669}"/>
              </a:ext>
            </a:extLst>
          </p:cNvPr>
          <p:cNvGraphicFramePr>
            <a:graphicFrameLocks/>
          </p:cNvGraphicFramePr>
          <p:nvPr/>
        </p:nvGraphicFramePr>
        <p:xfrm>
          <a:off x="501590" y="1103922"/>
          <a:ext cx="11062800" cy="411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Google Shape;91;p1">
            <a:extLst>
              <a:ext uri="{FF2B5EF4-FFF2-40B4-BE49-F238E27FC236}">
                <a16:creationId xmlns:a16="http://schemas.microsoft.com/office/drawing/2014/main" xmlns="" id="{4AA0EBA5-0522-64EF-245F-3E39487F040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38171" y="6058790"/>
            <a:ext cx="692968" cy="5121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F6C39E7E-FB07-BD4F-6E16-50198DFD25F5}"/>
              </a:ext>
            </a:extLst>
          </p:cNvPr>
          <p:cNvSpPr/>
          <p:nvPr/>
        </p:nvSpPr>
        <p:spPr>
          <a:xfrm>
            <a:off x="-22931" y="364907"/>
            <a:ext cx="7981331" cy="608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xmlns="" id="{B4743C5D-416A-A6F9-2AD3-39202AF60B81}"/>
              </a:ext>
            </a:extLst>
          </p:cNvPr>
          <p:cNvSpPr txBox="1">
            <a:spLocks/>
          </p:cNvSpPr>
          <p:nvPr/>
        </p:nvSpPr>
        <p:spPr>
          <a:xfrm>
            <a:off x="336549" y="497322"/>
            <a:ext cx="7621851" cy="36933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pt-BR" sz="2400" dirty="0">
                <a:solidFill>
                  <a:srgbClr val="23388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Desenvolvimento X competitividade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019564A8-872A-A17D-5F49-46CF12228B2C}"/>
              </a:ext>
            </a:extLst>
          </p:cNvPr>
          <p:cNvGraphicFramePr>
            <a:graphicFrameLocks/>
          </p:cNvGraphicFramePr>
          <p:nvPr/>
        </p:nvGraphicFramePr>
        <p:xfrm>
          <a:off x="503571" y="1103922"/>
          <a:ext cx="11062800" cy="411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CB2C7D7D-3F74-7B79-AB4D-1BF78FE39B80}"/>
              </a:ext>
            </a:extLst>
          </p:cNvPr>
          <p:cNvSpPr txBox="1"/>
          <p:nvPr/>
        </p:nvSpPr>
        <p:spPr>
          <a:xfrm>
            <a:off x="336549" y="1180369"/>
            <a:ext cx="11347451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  <a:spcAft>
                <a:spcPts val="2400"/>
              </a:spcAft>
            </a:pPr>
            <a:r>
              <a:rPr lang="pt-BR" sz="24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Em 10 estados, mais da metade da população vive em cidades com desenvolvimento baixo ou crítico no IFDM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C98CC50-648F-B579-8FF3-AF536E71145D}"/>
              </a:ext>
            </a:extLst>
          </p:cNvPr>
          <p:cNvSpPr txBox="1"/>
          <p:nvPr/>
        </p:nvSpPr>
        <p:spPr>
          <a:xfrm>
            <a:off x="406400" y="2175483"/>
            <a:ext cx="113474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Percentual da população do estado em cidades com IFDM </a:t>
            </a:r>
            <a:r>
              <a:rPr lang="pt-BR" sz="1600" b="1">
                <a:solidFill>
                  <a:srgbClr val="FFC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baixo</a:t>
            </a:r>
            <a:r>
              <a:rPr lang="pt-BR" sz="16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ou </a:t>
            </a:r>
            <a:r>
              <a:rPr lang="pt-BR" sz="1600" b="1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crítico</a:t>
            </a:r>
          </a:p>
        </p:txBody>
      </p:sp>
      <p:grpSp>
        <p:nvGrpSpPr>
          <p:cNvPr id="125" name="Agrupar 124">
            <a:extLst>
              <a:ext uri="{FF2B5EF4-FFF2-40B4-BE49-F238E27FC236}">
                <a16:creationId xmlns:a16="http://schemas.microsoft.com/office/drawing/2014/main" xmlns="" id="{E5A56302-5BA4-338B-3A91-5C724C73B987}"/>
              </a:ext>
            </a:extLst>
          </p:cNvPr>
          <p:cNvGrpSpPr/>
          <p:nvPr/>
        </p:nvGrpSpPr>
        <p:grpSpPr>
          <a:xfrm>
            <a:off x="861907" y="5476397"/>
            <a:ext cx="10722748" cy="276999"/>
            <a:chOff x="865382" y="5298769"/>
            <a:chExt cx="10722748" cy="276999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xmlns="" id="{8D5EAF7E-E113-5DD2-8150-BE19C3DEE431}"/>
                </a:ext>
              </a:extLst>
            </p:cNvPr>
            <p:cNvSpPr txBox="1"/>
            <p:nvPr/>
          </p:nvSpPr>
          <p:spPr>
            <a:xfrm>
              <a:off x="865382" y="5298769"/>
              <a:ext cx="38909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i="1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4°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xmlns="" id="{16034B11-EB1C-9545-C51B-55D710708D4F}"/>
                </a:ext>
              </a:extLst>
            </p:cNvPr>
            <p:cNvSpPr txBox="1"/>
            <p:nvPr/>
          </p:nvSpPr>
          <p:spPr>
            <a:xfrm>
              <a:off x="1659466" y="5298769"/>
              <a:ext cx="38909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i="1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2°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xmlns="" id="{0CE713A5-E85C-3FD7-950E-411AC597FF8D}"/>
                </a:ext>
              </a:extLst>
            </p:cNvPr>
            <p:cNvSpPr txBox="1"/>
            <p:nvPr/>
          </p:nvSpPr>
          <p:spPr>
            <a:xfrm>
              <a:off x="1247929" y="5298769"/>
              <a:ext cx="38909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i="1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1°</a:t>
              </a:r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xmlns="" id="{4E9016B6-F559-BDD0-EA4C-86DAE74FE200}"/>
                </a:ext>
              </a:extLst>
            </p:cNvPr>
            <p:cNvSpPr txBox="1"/>
            <p:nvPr/>
          </p:nvSpPr>
          <p:spPr>
            <a:xfrm>
              <a:off x="2055101" y="5298769"/>
              <a:ext cx="38909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i="1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3°</a:t>
              </a:r>
            </a:p>
          </p:txBody>
        </p: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xmlns="" id="{DD491A18-A599-3A3B-1C33-9816A896C4CB}"/>
                </a:ext>
              </a:extLst>
            </p:cNvPr>
            <p:cNvSpPr txBox="1"/>
            <p:nvPr/>
          </p:nvSpPr>
          <p:spPr>
            <a:xfrm>
              <a:off x="2850435" y="5298769"/>
              <a:ext cx="38909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i="1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9°</a:t>
              </a:r>
            </a:p>
          </p:txBody>
        </p:sp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xmlns="" id="{49130D36-45C2-C640-048F-47780920BF3C}"/>
                </a:ext>
              </a:extLst>
            </p:cNvPr>
            <p:cNvSpPr txBox="1"/>
            <p:nvPr/>
          </p:nvSpPr>
          <p:spPr>
            <a:xfrm>
              <a:off x="2454844" y="5298769"/>
              <a:ext cx="38909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i="1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6°</a:t>
              </a:r>
            </a:p>
          </p:txBody>
        </p: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xmlns="" id="{C6C668F5-FE7D-69DD-61E9-BB18381DA60E}"/>
                </a:ext>
              </a:extLst>
            </p:cNvPr>
            <p:cNvSpPr txBox="1"/>
            <p:nvPr/>
          </p:nvSpPr>
          <p:spPr>
            <a:xfrm>
              <a:off x="3239526" y="5298769"/>
              <a:ext cx="43393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i="1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10°</a:t>
              </a:r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xmlns="" id="{4AAE8A26-4549-1B6E-2719-689852C30156}"/>
                </a:ext>
              </a:extLst>
            </p:cNvPr>
            <p:cNvSpPr txBox="1"/>
            <p:nvPr/>
          </p:nvSpPr>
          <p:spPr>
            <a:xfrm>
              <a:off x="4038772" y="5298769"/>
              <a:ext cx="38909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i="1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8°</a:t>
              </a: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xmlns="" id="{12E0AF0D-95D0-D3CC-7D06-8DEE62DD5D7B}"/>
                </a:ext>
              </a:extLst>
            </p:cNvPr>
            <p:cNvSpPr txBox="1"/>
            <p:nvPr/>
          </p:nvSpPr>
          <p:spPr>
            <a:xfrm>
              <a:off x="3649681" y="5298769"/>
              <a:ext cx="38909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i="1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5°</a:t>
              </a:r>
            </a:p>
          </p:txBody>
        </p: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xmlns="" id="{D7EACF68-2E2C-F323-5127-7FFBFFF103AE}"/>
                </a:ext>
              </a:extLst>
            </p:cNvPr>
            <p:cNvSpPr txBox="1"/>
            <p:nvPr/>
          </p:nvSpPr>
          <p:spPr>
            <a:xfrm>
              <a:off x="4434263" y="5298769"/>
              <a:ext cx="38909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i="1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7°</a:t>
              </a:r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xmlns="" id="{894D437F-6EAA-D815-87AF-47BD1ADEE1AD}"/>
                </a:ext>
              </a:extLst>
            </p:cNvPr>
            <p:cNvSpPr txBox="1"/>
            <p:nvPr/>
          </p:nvSpPr>
          <p:spPr>
            <a:xfrm>
              <a:off x="5212445" y="5298769"/>
              <a:ext cx="41283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i="1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14°</a:t>
              </a:r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xmlns="" id="{78A9691F-6E87-B062-EE1E-9DED94B147C5}"/>
                </a:ext>
              </a:extLst>
            </p:cNvPr>
            <p:cNvSpPr txBox="1"/>
            <p:nvPr/>
          </p:nvSpPr>
          <p:spPr>
            <a:xfrm>
              <a:off x="4816810" y="5298769"/>
              <a:ext cx="38909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i="1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16°</a:t>
              </a:r>
            </a:p>
          </p:txBody>
        </p: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xmlns="" id="{2D8CE1DE-D52F-8FDB-AAF8-D7190B6D845A}"/>
                </a:ext>
              </a:extLst>
            </p:cNvPr>
            <p:cNvSpPr txBox="1"/>
            <p:nvPr/>
          </p:nvSpPr>
          <p:spPr>
            <a:xfrm>
              <a:off x="5608080" y="5298769"/>
              <a:ext cx="38909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i="1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13°</a:t>
              </a:r>
            </a:p>
          </p:txBody>
        </p: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xmlns="" id="{99A925D9-9869-247F-3978-48EBC9930CB8}"/>
                </a:ext>
              </a:extLst>
            </p:cNvPr>
            <p:cNvSpPr txBox="1"/>
            <p:nvPr/>
          </p:nvSpPr>
          <p:spPr>
            <a:xfrm>
              <a:off x="6419316" y="5298769"/>
              <a:ext cx="38909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i="1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15°</a:t>
              </a:r>
            </a:p>
          </p:txBody>
        </p:sp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xmlns="" id="{EA8837F9-D40F-2813-A43A-44CECE05B78D}"/>
                </a:ext>
              </a:extLst>
            </p:cNvPr>
            <p:cNvSpPr txBox="1"/>
            <p:nvPr/>
          </p:nvSpPr>
          <p:spPr>
            <a:xfrm>
              <a:off x="6007823" y="5298769"/>
              <a:ext cx="41803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i="1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27°</a:t>
              </a:r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xmlns="" id="{C701B11C-EF2F-15AD-54D6-FA7D5446555B}"/>
                </a:ext>
              </a:extLst>
            </p:cNvPr>
            <p:cNvSpPr txBox="1"/>
            <p:nvPr/>
          </p:nvSpPr>
          <p:spPr>
            <a:xfrm>
              <a:off x="6808407" y="5298769"/>
              <a:ext cx="38909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i="1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17°</a:t>
              </a:r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xmlns="" id="{68782033-025C-F5FA-D5CC-B2C0059CAE37}"/>
                </a:ext>
              </a:extLst>
            </p:cNvPr>
            <p:cNvSpPr txBox="1"/>
            <p:nvPr/>
          </p:nvSpPr>
          <p:spPr>
            <a:xfrm>
              <a:off x="7607653" y="5298769"/>
              <a:ext cx="41283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i="1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24°</a:t>
              </a:r>
            </a:p>
          </p:txBody>
        </p: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xmlns="" id="{2BA71235-8AA8-2824-0A44-C8B733085E41}"/>
                </a:ext>
              </a:extLst>
            </p:cNvPr>
            <p:cNvSpPr txBox="1"/>
            <p:nvPr/>
          </p:nvSpPr>
          <p:spPr>
            <a:xfrm>
              <a:off x="7218562" y="5298769"/>
              <a:ext cx="38909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i="1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11°</a:t>
              </a:r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xmlns="" id="{A93E45AD-4408-77B2-66EC-0146C4F30386}"/>
                </a:ext>
              </a:extLst>
            </p:cNvPr>
            <p:cNvSpPr txBox="1"/>
            <p:nvPr/>
          </p:nvSpPr>
          <p:spPr>
            <a:xfrm>
              <a:off x="8001909" y="5298769"/>
              <a:ext cx="38909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i="1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12°</a:t>
              </a:r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xmlns="" id="{C21207C5-1E75-C704-E2AC-6731ACA82981}"/>
                </a:ext>
              </a:extLst>
            </p:cNvPr>
            <p:cNvSpPr txBox="1"/>
            <p:nvPr/>
          </p:nvSpPr>
          <p:spPr>
            <a:xfrm>
              <a:off x="8788042" y="5298769"/>
              <a:ext cx="38909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i="1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19°</a:t>
              </a:r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xmlns="" id="{90EAD9A0-E419-AF35-C41C-86323FF8C93E}"/>
                </a:ext>
              </a:extLst>
            </p:cNvPr>
            <p:cNvSpPr txBox="1"/>
            <p:nvPr/>
          </p:nvSpPr>
          <p:spPr>
            <a:xfrm>
              <a:off x="8384456" y="5298769"/>
              <a:ext cx="41283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i="1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25°</a:t>
              </a:r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xmlns="" id="{925BB549-BF3A-776D-D2ED-EA32736D6793}"/>
                </a:ext>
              </a:extLst>
            </p:cNvPr>
            <p:cNvSpPr txBox="1"/>
            <p:nvPr/>
          </p:nvSpPr>
          <p:spPr>
            <a:xfrm>
              <a:off x="9183677" y="5298769"/>
              <a:ext cx="43002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i="1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18°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xmlns="" id="{9CF66D80-4576-0421-1388-E8476C479988}"/>
                </a:ext>
              </a:extLst>
            </p:cNvPr>
            <p:cNvSpPr txBox="1"/>
            <p:nvPr/>
          </p:nvSpPr>
          <p:spPr>
            <a:xfrm>
              <a:off x="9979011" y="5298769"/>
              <a:ext cx="41803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i="1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22°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xmlns="" id="{C44B0CC5-72BA-278F-5B9C-C9789C91EB12}"/>
                </a:ext>
              </a:extLst>
            </p:cNvPr>
            <p:cNvSpPr txBox="1"/>
            <p:nvPr/>
          </p:nvSpPr>
          <p:spPr>
            <a:xfrm>
              <a:off x="9575469" y="5298769"/>
              <a:ext cx="41803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i="1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20°</a:t>
              </a: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xmlns="" id="{6517DB6A-FBBC-707C-0133-B6D490BD023F}"/>
                </a:ext>
              </a:extLst>
            </p:cNvPr>
            <p:cNvSpPr txBox="1"/>
            <p:nvPr/>
          </p:nvSpPr>
          <p:spPr>
            <a:xfrm>
              <a:off x="10376053" y="5298769"/>
              <a:ext cx="38909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i="1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21°</a:t>
              </a:r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xmlns="" id="{CFDC2199-2E01-BB9F-A4C6-74445E1C9636}"/>
                </a:ext>
              </a:extLst>
            </p:cNvPr>
            <p:cNvSpPr txBox="1"/>
            <p:nvPr/>
          </p:nvSpPr>
          <p:spPr>
            <a:xfrm>
              <a:off x="11175299" y="5298769"/>
              <a:ext cx="41283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i="1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26°</a:t>
              </a:r>
            </a:p>
          </p:txBody>
        </p:sp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xmlns="" id="{FC448B46-A7F6-7AE9-3816-DC40E98E6C28}"/>
                </a:ext>
              </a:extLst>
            </p:cNvPr>
            <p:cNvSpPr txBox="1"/>
            <p:nvPr/>
          </p:nvSpPr>
          <p:spPr>
            <a:xfrm>
              <a:off x="10762355" y="5298769"/>
              <a:ext cx="41283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i="1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23°</a:t>
              </a:r>
            </a:p>
          </p:txBody>
        </p:sp>
      </p:grpSp>
      <p:sp>
        <p:nvSpPr>
          <p:cNvPr id="121" name="CaixaDeTexto 120">
            <a:extLst>
              <a:ext uri="{FF2B5EF4-FFF2-40B4-BE49-F238E27FC236}">
                <a16:creationId xmlns:a16="http://schemas.microsoft.com/office/drawing/2014/main" xmlns="" id="{5694347F-B33F-D96B-26A5-505545ACA75E}"/>
              </a:ext>
            </a:extLst>
          </p:cNvPr>
          <p:cNvSpPr txBox="1"/>
          <p:nvPr/>
        </p:nvSpPr>
        <p:spPr>
          <a:xfrm>
            <a:off x="838812" y="5879665"/>
            <a:ext cx="318684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i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Ranking de Competitividade (CLP)</a:t>
            </a:r>
          </a:p>
        </p:txBody>
      </p:sp>
    </p:spTree>
    <p:extLst>
      <p:ext uri="{BB962C8B-B14F-4D97-AF65-F5344CB8AC3E}">
        <p14:creationId xmlns:p14="http://schemas.microsoft.com/office/powerpoint/2010/main" val="316043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  <p:bldP spid="1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0BAD356B-EB1C-143B-DD91-87BF4E7513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-40379" y="-1"/>
            <a:ext cx="12245837" cy="6887013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6955F99D-00BC-5859-357B-E24D87781109}"/>
              </a:ext>
            </a:extLst>
          </p:cNvPr>
          <p:cNvSpPr/>
          <p:nvPr/>
        </p:nvSpPr>
        <p:spPr>
          <a:xfrm>
            <a:off x="0" y="17165"/>
            <a:ext cx="12192000" cy="6887013"/>
          </a:xfrm>
          <a:prstGeom prst="rect">
            <a:avLst/>
          </a:prstGeom>
          <a:blipFill dpi="0" rotWithShape="1">
            <a:blip r:embed="rId3">
              <a:alphaModFix amt="2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93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FF8433E7-597E-404C-9BE8-E0C3FD6A72A5}"/>
              </a:ext>
            </a:extLst>
          </p:cNvPr>
          <p:cNvSpPr/>
          <p:nvPr/>
        </p:nvSpPr>
        <p:spPr>
          <a:xfrm>
            <a:off x="280609" y="991070"/>
            <a:ext cx="11342431" cy="1016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67"/>
              </a:spcAft>
            </a:pPr>
            <a:r>
              <a:rPr lang="pt-BR" sz="2133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desenvolvimento do País passa necessariamente por uma gestão fiscal eficiente e responsável dos orçamento municipais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087D6E4-BE26-489F-9E51-B70880A5CFE5}"/>
              </a:ext>
            </a:extLst>
          </p:cNvPr>
          <p:cNvSpPr txBox="1">
            <a:spLocks/>
          </p:cNvSpPr>
          <p:nvPr/>
        </p:nvSpPr>
        <p:spPr>
          <a:xfrm>
            <a:off x="280610" y="296004"/>
            <a:ext cx="11911391" cy="61555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en-US" sz="4000" b="1" dirty="0" err="1">
                <a:solidFill>
                  <a:schemeClr val="bg1"/>
                </a:solidFill>
                <a:latin typeface="Trebuchet MS" panose="020B0703020202090204" pitchFamily="34" charset="0"/>
              </a:rPr>
              <a:t>Índice</a:t>
            </a:r>
            <a:r>
              <a:rPr lang="en-US" sz="4000" b="1" dirty="0">
                <a:solidFill>
                  <a:schemeClr val="bg1"/>
                </a:solidFill>
                <a:latin typeface="Trebuchet MS" panose="020B0703020202090204" pitchFamily="34" charset="0"/>
              </a:rPr>
              <a:t> Firjan de Gestão Fiscal (IFGF)</a:t>
            </a:r>
            <a:endParaRPr lang="en-US" sz="4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43" name="Agrupar 42">
            <a:extLst>
              <a:ext uri="{FF2B5EF4-FFF2-40B4-BE49-F238E27FC236}">
                <a16:creationId xmlns:a16="http://schemas.microsoft.com/office/drawing/2014/main" xmlns="" id="{6F047571-CD19-161B-8140-58ED4EE1C3BD}"/>
              </a:ext>
            </a:extLst>
          </p:cNvPr>
          <p:cNvGrpSpPr/>
          <p:nvPr/>
        </p:nvGrpSpPr>
        <p:grpSpPr>
          <a:xfrm>
            <a:off x="2738987" y="4321258"/>
            <a:ext cx="6668877" cy="1396413"/>
            <a:chOff x="3878817" y="2144341"/>
            <a:chExt cx="5001658" cy="104731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DEB5AC38-7D44-C853-283F-CA71F592ADE7}"/>
                </a:ext>
              </a:extLst>
            </p:cNvPr>
            <p:cNvSpPr/>
            <p:nvPr/>
          </p:nvSpPr>
          <p:spPr>
            <a:xfrm>
              <a:off x="4094136" y="2144341"/>
              <a:ext cx="4522814" cy="5417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71444121-88E8-6523-480E-58ED6C248AC6}"/>
                </a:ext>
              </a:extLst>
            </p:cNvPr>
            <p:cNvSpPr/>
            <p:nvPr/>
          </p:nvSpPr>
          <p:spPr>
            <a:xfrm>
              <a:off x="4094136" y="2144341"/>
              <a:ext cx="1130400" cy="54171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867" b="1" dirty="0">
                  <a:latin typeface="Trebuchet MS" panose="020B0603020202020204" pitchFamily="34" charset="0"/>
                </a:rPr>
                <a:t>Crítica</a:t>
              </a: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xmlns="" id="{2E8979D8-75BF-F36A-2E86-7C94CDEFFF1A}"/>
                </a:ext>
              </a:extLst>
            </p:cNvPr>
            <p:cNvSpPr/>
            <p:nvPr/>
          </p:nvSpPr>
          <p:spPr>
            <a:xfrm>
              <a:off x="5225143" y="2144341"/>
              <a:ext cx="1130400" cy="541710"/>
            </a:xfrm>
            <a:prstGeom prst="rect">
              <a:avLst/>
            </a:prstGeom>
            <a:solidFill>
              <a:srgbClr val="FF9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867" b="1" dirty="0">
                  <a:latin typeface="Trebuchet MS" panose="020B0603020202020204" pitchFamily="34" charset="0"/>
                </a:rPr>
                <a:t>Difícil</a:t>
              </a: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29A15602-F310-981A-03CD-EE3EFEFBDB7E}"/>
                </a:ext>
              </a:extLst>
            </p:cNvPr>
            <p:cNvSpPr/>
            <p:nvPr/>
          </p:nvSpPr>
          <p:spPr>
            <a:xfrm>
              <a:off x="7486854" y="2150691"/>
              <a:ext cx="1130400" cy="541710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867" b="1" dirty="0">
                  <a:latin typeface="Trebuchet MS" panose="020B0603020202020204" pitchFamily="34" charset="0"/>
                </a:rPr>
                <a:t>Excelente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65BA529D-A488-F93C-7F7C-4BFF6FA23965}"/>
                </a:ext>
              </a:extLst>
            </p:cNvPr>
            <p:cNvSpPr/>
            <p:nvPr/>
          </p:nvSpPr>
          <p:spPr>
            <a:xfrm>
              <a:off x="6355543" y="2148732"/>
              <a:ext cx="1130400" cy="541710"/>
            </a:xfrm>
            <a:prstGeom prst="rect">
              <a:avLst/>
            </a:prstGeom>
            <a:solidFill>
              <a:srgbClr val="7793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867" b="1" dirty="0">
                  <a:latin typeface="Trebuchet MS" panose="020B0603020202020204" pitchFamily="34" charset="0"/>
                </a:rPr>
                <a:t>Boa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BC1C0BC2-2F1F-68D0-079E-DDE2E6CC2906}"/>
                </a:ext>
              </a:extLst>
            </p:cNvPr>
            <p:cNvSpPr txBox="1"/>
            <p:nvPr/>
          </p:nvSpPr>
          <p:spPr>
            <a:xfrm>
              <a:off x="8353425" y="2832101"/>
              <a:ext cx="52705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1,0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xmlns="" id="{BD2ACBC8-919A-F440-8FFA-01FCF62F5563}"/>
                </a:ext>
              </a:extLst>
            </p:cNvPr>
            <p:cNvSpPr txBox="1"/>
            <p:nvPr/>
          </p:nvSpPr>
          <p:spPr>
            <a:xfrm>
              <a:off x="7280275" y="2844802"/>
              <a:ext cx="52705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0,8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xmlns="" id="{0FC0FC3B-FA54-9B71-AB2C-85240886F647}"/>
                </a:ext>
              </a:extLst>
            </p:cNvPr>
            <p:cNvSpPr txBox="1"/>
            <p:nvPr/>
          </p:nvSpPr>
          <p:spPr>
            <a:xfrm>
              <a:off x="6092018" y="2834441"/>
              <a:ext cx="52705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0,6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xmlns="" id="{7E56DCBF-74FD-647B-424B-DA393AA532EC}"/>
                </a:ext>
              </a:extLst>
            </p:cNvPr>
            <p:cNvSpPr txBox="1"/>
            <p:nvPr/>
          </p:nvSpPr>
          <p:spPr>
            <a:xfrm>
              <a:off x="5004934" y="2841926"/>
              <a:ext cx="52705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0,4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xmlns="" id="{36CEA4F5-AA91-8C13-ADCA-7FADE78F1340}"/>
                </a:ext>
              </a:extLst>
            </p:cNvPr>
            <p:cNvSpPr txBox="1"/>
            <p:nvPr/>
          </p:nvSpPr>
          <p:spPr>
            <a:xfrm>
              <a:off x="3878817" y="2845402"/>
              <a:ext cx="52705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0,0</a:t>
              </a:r>
            </a:p>
          </p:txBody>
        </p: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xmlns="" id="{DA630B28-FF89-C21A-1077-8BE77B739E78}"/>
                </a:ext>
              </a:extLst>
            </p:cNvPr>
            <p:cNvCxnSpPr>
              <a:cxnSpLocks/>
            </p:cNvCxnSpPr>
            <p:nvPr/>
          </p:nvCxnSpPr>
          <p:spPr>
            <a:xfrm>
              <a:off x="5254672" y="2792864"/>
              <a:ext cx="105642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xmlns="" id="{69E1937C-7080-134D-8951-E1AD4E72EC53}"/>
                </a:ext>
              </a:extLst>
            </p:cNvPr>
            <p:cNvCxnSpPr>
              <a:cxnSpLocks/>
            </p:cNvCxnSpPr>
            <p:nvPr/>
          </p:nvCxnSpPr>
          <p:spPr>
            <a:xfrm>
              <a:off x="6349193" y="2727628"/>
              <a:ext cx="0" cy="16857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xmlns="" id="{1BE4A65F-E269-4173-1A75-1EB6F2AC37E5}"/>
                </a:ext>
              </a:extLst>
            </p:cNvPr>
            <p:cNvCxnSpPr>
              <a:cxnSpLocks/>
            </p:cNvCxnSpPr>
            <p:nvPr/>
          </p:nvCxnSpPr>
          <p:spPr>
            <a:xfrm>
              <a:off x="5212543" y="2708578"/>
              <a:ext cx="0" cy="16857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xmlns="" id="{DF111CD7-C4D3-5FFD-91EC-E60EEFE4A0AF}"/>
                </a:ext>
              </a:extLst>
            </p:cNvPr>
            <p:cNvCxnSpPr>
              <a:cxnSpLocks/>
            </p:cNvCxnSpPr>
            <p:nvPr/>
          </p:nvCxnSpPr>
          <p:spPr>
            <a:xfrm>
              <a:off x="6392532" y="2799214"/>
              <a:ext cx="105642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xmlns="" id="{98FD33EA-786D-55A1-6F8D-EAC22337E5F3}"/>
                </a:ext>
              </a:extLst>
            </p:cNvPr>
            <p:cNvCxnSpPr>
              <a:cxnSpLocks/>
            </p:cNvCxnSpPr>
            <p:nvPr/>
          </p:nvCxnSpPr>
          <p:spPr>
            <a:xfrm>
              <a:off x="7492193" y="2733978"/>
              <a:ext cx="0" cy="16857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xmlns="" id="{682AF217-558E-3C43-09AA-072D4B1D1289}"/>
                </a:ext>
              </a:extLst>
            </p:cNvPr>
            <p:cNvCxnSpPr>
              <a:cxnSpLocks/>
            </p:cNvCxnSpPr>
            <p:nvPr/>
          </p:nvCxnSpPr>
          <p:spPr>
            <a:xfrm>
              <a:off x="8622493" y="2746678"/>
              <a:ext cx="0" cy="16857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xmlns="" id="{521CBDF9-BFF9-B85A-ED59-FF1093EABDDB}"/>
                </a:ext>
              </a:extLst>
            </p:cNvPr>
            <p:cNvCxnSpPr>
              <a:cxnSpLocks/>
            </p:cNvCxnSpPr>
            <p:nvPr/>
          </p:nvCxnSpPr>
          <p:spPr>
            <a:xfrm>
              <a:off x="4101293" y="2702228"/>
              <a:ext cx="0" cy="16857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xmlns="" id="{60B9B033-636C-62FD-577B-BD4DCF93BFE3}"/>
                </a:ext>
              </a:extLst>
            </p:cNvPr>
            <p:cNvCxnSpPr>
              <a:cxnSpLocks/>
            </p:cNvCxnSpPr>
            <p:nvPr/>
          </p:nvCxnSpPr>
          <p:spPr>
            <a:xfrm>
              <a:off x="4124372" y="2786514"/>
              <a:ext cx="105642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xmlns="" id="{6F0C5BA7-C168-78A8-8AF3-F73C84781CCA}"/>
                </a:ext>
              </a:extLst>
            </p:cNvPr>
            <p:cNvCxnSpPr>
              <a:cxnSpLocks/>
            </p:cNvCxnSpPr>
            <p:nvPr/>
          </p:nvCxnSpPr>
          <p:spPr>
            <a:xfrm>
              <a:off x="7529182" y="2805564"/>
              <a:ext cx="105642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EF33A8EC-30CE-3F82-FC8A-B1AC78E8C434}"/>
              </a:ext>
            </a:extLst>
          </p:cNvPr>
          <p:cNvSpPr txBox="1"/>
          <p:nvPr/>
        </p:nvSpPr>
        <p:spPr>
          <a:xfrm>
            <a:off x="37402" y="2416355"/>
            <a:ext cx="11828841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  <a:spcAft>
                <a:spcPts val="2400"/>
              </a:spcAft>
            </a:pPr>
            <a:r>
              <a:rPr lang="pt-BR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Para facilitar a comunicação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C7F06D51-68D6-680D-68CD-B172EAD59EF7}"/>
              </a:ext>
            </a:extLst>
          </p:cNvPr>
          <p:cNvSpPr txBox="1"/>
          <p:nvPr/>
        </p:nvSpPr>
        <p:spPr>
          <a:xfrm>
            <a:off x="280609" y="3086037"/>
            <a:ext cx="11585632" cy="1016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67"/>
              </a:spcAft>
            </a:pPr>
            <a:r>
              <a:rPr lang="pt-BR" sz="2133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pontuação </a:t>
            </a:r>
            <a:r>
              <a:rPr lang="pt-BR" sz="2133" b="1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 entre 0 e 1</a:t>
            </a:r>
            <a:r>
              <a:rPr lang="pt-BR" sz="2133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sendo que quanto mais próxima de 1 melhor a situação fiscal do município. </a:t>
            </a:r>
          </a:p>
        </p:txBody>
      </p:sp>
    </p:spTree>
    <p:extLst>
      <p:ext uri="{BB962C8B-B14F-4D97-AF65-F5344CB8AC3E}">
        <p14:creationId xmlns:p14="http://schemas.microsoft.com/office/powerpoint/2010/main" val="46840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xmlns="" id="{A7CCC04D-EBDF-4A09-A90B-C6B35EDB574C}"/>
              </a:ext>
            </a:extLst>
          </p:cNvPr>
          <p:cNvSpPr txBox="1">
            <a:spLocks/>
          </p:cNvSpPr>
          <p:nvPr/>
        </p:nvSpPr>
        <p:spPr>
          <a:xfrm>
            <a:off x="280609" y="296004"/>
            <a:ext cx="12192000" cy="61555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en-US" sz="4000" b="1" dirty="0" err="1">
                <a:solidFill>
                  <a:schemeClr val="tx1"/>
                </a:solidFill>
                <a:latin typeface="Trebuchet MS" panose="020B0703020202090204" pitchFamily="34" charset="0"/>
              </a:rPr>
              <a:t>Índice</a:t>
            </a:r>
            <a:r>
              <a:rPr lang="en-US" sz="4000" b="1" dirty="0">
                <a:solidFill>
                  <a:schemeClr val="tx1"/>
                </a:solidFill>
                <a:latin typeface="Trebuchet MS" panose="020B0703020202090204" pitchFamily="34" charset="0"/>
              </a:rPr>
              <a:t> Firjan de Gestão Fiscal</a:t>
            </a:r>
            <a:endParaRPr lang="en-US" sz="4000" dirty="0">
              <a:solidFill>
                <a:srgbClr val="C00000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xmlns="" id="{E90558DE-6F04-4230-B7C4-41AEC9A932F7}"/>
              </a:ext>
            </a:extLst>
          </p:cNvPr>
          <p:cNvGrpSpPr/>
          <p:nvPr/>
        </p:nvGrpSpPr>
        <p:grpSpPr>
          <a:xfrm>
            <a:off x="343660" y="1774280"/>
            <a:ext cx="5400616" cy="4276497"/>
            <a:chOff x="1506332" y="1023412"/>
            <a:chExt cx="4050462" cy="3207373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xmlns="" id="{C135EE22-EE84-43B4-A0C3-87BF068F8F45}"/>
                </a:ext>
              </a:extLst>
            </p:cNvPr>
            <p:cNvSpPr txBox="1"/>
            <p:nvPr/>
          </p:nvSpPr>
          <p:spPr>
            <a:xfrm rot="16200000">
              <a:off x="837036" y="2354501"/>
              <a:ext cx="1746347" cy="407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933" b="1" dirty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IFGF</a:t>
              </a:r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2C6D8892-8CBC-4108-B4ED-7CF3081C66D6}"/>
                </a:ext>
              </a:extLst>
            </p:cNvPr>
            <p:cNvSpPr/>
            <p:nvPr/>
          </p:nvSpPr>
          <p:spPr>
            <a:xfrm>
              <a:off x="2765600" y="1023412"/>
              <a:ext cx="2380342" cy="483048"/>
            </a:xfrm>
            <a:prstGeom prst="rect">
              <a:avLst/>
            </a:prstGeom>
            <a:solidFill>
              <a:srgbClr val="003B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xmlns="" id="{AD289BB1-EF30-42E8-86DA-BABE1CE91D14}"/>
                </a:ext>
              </a:extLst>
            </p:cNvPr>
            <p:cNvSpPr txBox="1"/>
            <p:nvPr/>
          </p:nvSpPr>
          <p:spPr>
            <a:xfrm>
              <a:off x="2765600" y="1104338"/>
              <a:ext cx="2380342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133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IFGF Autonomia</a:t>
              </a:r>
              <a:endParaRPr lang="pt-BR" sz="2133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C099CFAA-7854-4FB1-A136-06017965C4E4}"/>
                </a:ext>
              </a:extLst>
            </p:cNvPr>
            <p:cNvSpPr/>
            <p:nvPr/>
          </p:nvSpPr>
          <p:spPr>
            <a:xfrm>
              <a:off x="2733763" y="1942996"/>
              <a:ext cx="2380343" cy="483048"/>
            </a:xfrm>
            <a:prstGeom prst="rect">
              <a:avLst/>
            </a:prstGeom>
            <a:solidFill>
              <a:srgbClr val="003B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xmlns="" id="{49FE1189-3185-4182-816F-F8C837705A88}"/>
                </a:ext>
              </a:extLst>
            </p:cNvPr>
            <p:cNvSpPr txBox="1"/>
            <p:nvPr/>
          </p:nvSpPr>
          <p:spPr>
            <a:xfrm>
              <a:off x="2733763" y="2023922"/>
              <a:ext cx="2823031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133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IFGF Gastos com Pessoal</a:t>
              </a:r>
              <a:endParaRPr lang="pt-BR" sz="2133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428417D8-AE87-4C53-80BA-675133D945CA}"/>
                </a:ext>
              </a:extLst>
            </p:cNvPr>
            <p:cNvSpPr/>
            <p:nvPr/>
          </p:nvSpPr>
          <p:spPr>
            <a:xfrm>
              <a:off x="2757714" y="2853419"/>
              <a:ext cx="2380342" cy="483048"/>
            </a:xfrm>
            <a:prstGeom prst="rect">
              <a:avLst/>
            </a:prstGeom>
            <a:solidFill>
              <a:srgbClr val="003B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xmlns="" id="{0341A9CF-9C34-4A6D-8B17-321C12EE9401}"/>
                </a:ext>
              </a:extLst>
            </p:cNvPr>
            <p:cNvSpPr txBox="1"/>
            <p:nvPr/>
          </p:nvSpPr>
          <p:spPr>
            <a:xfrm>
              <a:off x="2757714" y="2934345"/>
              <a:ext cx="2380342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133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IFGF Liquidez</a:t>
              </a:r>
              <a:endParaRPr lang="pt-BR" sz="2133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781EF62E-9134-4B7C-98A3-602B540A5303}"/>
                </a:ext>
              </a:extLst>
            </p:cNvPr>
            <p:cNvSpPr/>
            <p:nvPr/>
          </p:nvSpPr>
          <p:spPr>
            <a:xfrm>
              <a:off x="2735467" y="3747737"/>
              <a:ext cx="2380342" cy="483048"/>
            </a:xfrm>
            <a:prstGeom prst="rect">
              <a:avLst/>
            </a:prstGeom>
            <a:solidFill>
              <a:srgbClr val="003B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xmlns="" id="{B3F4F6B6-12E7-4925-B93A-F90E5D76C97F}"/>
                </a:ext>
              </a:extLst>
            </p:cNvPr>
            <p:cNvSpPr txBox="1"/>
            <p:nvPr/>
          </p:nvSpPr>
          <p:spPr>
            <a:xfrm>
              <a:off x="2735467" y="3828663"/>
              <a:ext cx="2380342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133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IFGF Investimentos</a:t>
              </a:r>
              <a:endParaRPr lang="pt-BR" sz="2133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xmlns="" id="{D553D301-BD70-435D-A9A3-0E92482F1EAA}"/>
                </a:ext>
              </a:extLst>
            </p:cNvPr>
            <p:cNvCxnSpPr>
              <a:cxnSpLocks/>
            </p:cNvCxnSpPr>
            <p:nvPr/>
          </p:nvCxnSpPr>
          <p:spPr>
            <a:xfrm>
              <a:off x="2202485" y="1188128"/>
              <a:ext cx="0" cy="2881702"/>
            </a:xfrm>
            <a:prstGeom prst="line">
              <a:avLst/>
            </a:prstGeom>
            <a:ln w="603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xmlns="" id="{9B52D525-3F04-4065-8746-6C4A884B85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83687" y="4044463"/>
              <a:ext cx="439592" cy="0"/>
            </a:xfrm>
            <a:prstGeom prst="line">
              <a:avLst/>
            </a:prstGeom>
            <a:ln w="603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xmlns="" id="{C42C34C7-BEEB-4DB2-AD20-151EBB8226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02485" y="3095468"/>
              <a:ext cx="420794" cy="692"/>
            </a:xfrm>
            <a:prstGeom prst="line">
              <a:avLst/>
            </a:prstGeom>
            <a:ln w="603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xmlns="" id="{A00B2272-522D-4D62-9540-A343D989B3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02485" y="2136666"/>
              <a:ext cx="420796" cy="0"/>
            </a:xfrm>
            <a:prstGeom prst="line">
              <a:avLst/>
            </a:prstGeom>
            <a:ln w="603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xmlns="" id="{A2E4DC00-DCBE-4954-8290-1D9E6E491C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83687" y="1197999"/>
              <a:ext cx="420914" cy="0"/>
            </a:xfrm>
            <a:prstGeom prst="line">
              <a:avLst/>
            </a:prstGeom>
            <a:ln w="603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xmlns="" id="{5F70C4E3-DBB6-4AB6-B18C-527EB5AAD84C}"/>
              </a:ext>
            </a:extLst>
          </p:cNvPr>
          <p:cNvGrpSpPr/>
          <p:nvPr/>
        </p:nvGrpSpPr>
        <p:grpSpPr>
          <a:xfrm>
            <a:off x="5093533" y="1763175"/>
            <a:ext cx="5245703" cy="655168"/>
            <a:chOff x="1324149" y="1718938"/>
            <a:chExt cx="7758348" cy="804379"/>
          </a:xfrm>
        </p:grpSpPr>
        <p:sp>
          <p:nvSpPr>
            <p:cNvPr id="41" name="Rectangle 9">
              <a:extLst>
                <a:ext uri="{FF2B5EF4-FFF2-40B4-BE49-F238E27FC236}">
                  <a16:creationId xmlns:a16="http://schemas.microsoft.com/office/drawing/2014/main" xmlns="" id="{1BD24AE0-70ED-4BF8-A950-4E59887A494E}"/>
                </a:ext>
              </a:extLst>
            </p:cNvPr>
            <p:cNvSpPr/>
            <p:nvPr/>
          </p:nvSpPr>
          <p:spPr>
            <a:xfrm>
              <a:off x="1635968" y="1718938"/>
              <a:ext cx="7139193" cy="8043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xmlns="" id="{BC570569-8336-4A91-AE8C-2004DC3B041E}"/>
                </a:ext>
              </a:extLst>
            </p:cNvPr>
            <p:cNvSpPr txBox="1"/>
            <p:nvPr/>
          </p:nvSpPr>
          <p:spPr>
            <a:xfrm>
              <a:off x="1324149" y="1896814"/>
              <a:ext cx="7758348" cy="415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pt-BR" sz="1600" dirty="0">
                  <a:latin typeface="Trebuchet MS" panose="020B0603020202020204" pitchFamily="34" charset="0"/>
                </a:rPr>
                <a:t>Capacidade de financiar a estrutura administrativa</a:t>
              </a:r>
            </a:p>
          </p:txBody>
        </p:sp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xmlns="" id="{EE018B61-6EC5-4BA9-A8EB-CD8EF808A697}"/>
              </a:ext>
            </a:extLst>
          </p:cNvPr>
          <p:cNvGrpSpPr/>
          <p:nvPr/>
        </p:nvGrpSpPr>
        <p:grpSpPr>
          <a:xfrm>
            <a:off x="5288135" y="3052505"/>
            <a:ext cx="4910424" cy="644060"/>
            <a:chOff x="1635967" y="1718936"/>
            <a:chExt cx="5988734" cy="983441"/>
          </a:xfrm>
        </p:grpSpPr>
        <p:sp>
          <p:nvSpPr>
            <p:cNvPr id="49" name="Rectangle 9">
              <a:extLst>
                <a:ext uri="{FF2B5EF4-FFF2-40B4-BE49-F238E27FC236}">
                  <a16:creationId xmlns:a16="http://schemas.microsoft.com/office/drawing/2014/main" xmlns="" id="{9826A1C1-CB69-408D-AC23-21D21D297005}"/>
                </a:ext>
              </a:extLst>
            </p:cNvPr>
            <p:cNvSpPr/>
            <p:nvPr/>
          </p:nvSpPr>
          <p:spPr>
            <a:xfrm>
              <a:off x="1635967" y="1718936"/>
              <a:ext cx="5988734" cy="9834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xmlns="" id="{8B0E86D9-D0DF-4F88-B724-4D35FD55B672}"/>
                </a:ext>
              </a:extLst>
            </p:cNvPr>
            <p:cNvSpPr txBox="1"/>
            <p:nvPr/>
          </p:nvSpPr>
          <p:spPr>
            <a:xfrm>
              <a:off x="1635967" y="1924096"/>
              <a:ext cx="5814914" cy="516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pt-BR" sz="1600" dirty="0">
                  <a:latin typeface="Trebuchet MS" panose="020B0603020202020204" pitchFamily="34" charset="0"/>
                </a:rPr>
                <a:t>Grau de rigidez do orçamento</a:t>
              </a:r>
            </a:p>
          </p:txBody>
        </p: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xmlns="" id="{379CBDB4-6384-4698-A59F-37AAD233B7F4}"/>
              </a:ext>
            </a:extLst>
          </p:cNvPr>
          <p:cNvGrpSpPr/>
          <p:nvPr/>
        </p:nvGrpSpPr>
        <p:grpSpPr>
          <a:xfrm>
            <a:off x="10091981" y="1877625"/>
            <a:ext cx="2040979" cy="396576"/>
            <a:chOff x="7547215" y="1408219"/>
            <a:chExt cx="1530734" cy="297432"/>
          </a:xfrm>
        </p:grpSpPr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xmlns="" id="{E283F251-CBA8-4D80-869B-03CB787E6934}"/>
                </a:ext>
              </a:extLst>
            </p:cNvPr>
            <p:cNvSpPr/>
            <p:nvPr/>
          </p:nvSpPr>
          <p:spPr>
            <a:xfrm>
              <a:off x="7547215" y="1408219"/>
              <a:ext cx="1530734" cy="2974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>
                  <a:solidFill>
                    <a:srgbClr val="0A3FD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rPr>
                <a:t>Receita Local – Estr Adm</a:t>
              </a:r>
            </a:p>
            <a:p>
              <a:pPr algn="ctr"/>
              <a:r>
                <a:rPr lang="pt-BR" sz="1200" b="1" dirty="0">
                  <a:solidFill>
                    <a:srgbClr val="0A3FD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rPr>
                <a:t>Rec Corrente Líquida</a:t>
              </a:r>
            </a:p>
          </p:txBody>
        </p: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xmlns="" id="{11914B9C-8BBA-4B26-8E89-FB02C9D34877}"/>
                </a:ext>
              </a:extLst>
            </p:cNvPr>
            <p:cNvCxnSpPr/>
            <p:nvPr/>
          </p:nvCxnSpPr>
          <p:spPr>
            <a:xfrm>
              <a:off x="7663543" y="1560286"/>
              <a:ext cx="1270000" cy="0"/>
            </a:xfrm>
            <a:prstGeom prst="line">
              <a:avLst/>
            </a:prstGeom>
            <a:ln>
              <a:solidFill>
                <a:srgbClr val="1641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xmlns="" id="{A489BC1E-5821-4E7B-8166-DE9C25C163D4}"/>
              </a:ext>
            </a:extLst>
          </p:cNvPr>
          <p:cNvGrpSpPr/>
          <p:nvPr/>
        </p:nvGrpSpPr>
        <p:grpSpPr>
          <a:xfrm>
            <a:off x="10130968" y="3077041"/>
            <a:ext cx="1987824" cy="396576"/>
            <a:chOff x="7590969" y="2307781"/>
            <a:chExt cx="1490868" cy="297432"/>
          </a:xfrm>
        </p:grpSpPr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xmlns="" id="{BBE387BA-0A1C-4EB2-93EA-4DBE03A74E7D}"/>
                </a:ext>
              </a:extLst>
            </p:cNvPr>
            <p:cNvSpPr/>
            <p:nvPr/>
          </p:nvSpPr>
          <p:spPr>
            <a:xfrm>
              <a:off x="7590969" y="2307781"/>
              <a:ext cx="1490868" cy="2974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>
                  <a:solidFill>
                    <a:srgbClr val="0A3FD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rPr>
                <a:t>Gastos com Pessoal</a:t>
              </a:r>
            </a:p>
            <a:p>
              <a:pPr algn="ctr"/>
              <a:r>
                <a:rPr lang="pt-BR" sz="1200" b="1" dirty="0">
                  <a:solidFill>
                    <a:srgbClr val="0A3FD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rPr>
                <a:t>Rec Corrente Líquida</a:t>
              </a:r>
            </a:p>
          </p:txBody>
        </p:sp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xmlns="" id="{3A5B9C43-DF42-44F0-AED8-90382D1B4F5B}"/>
                </a:ext>
              </a:extLst>
            </p:cNvPr>
            <p:cNvCxnSpPr/>
            <p:nvPr/>
          </p:nvCxnSpPr>
          <p:spPr>
            <a:xfrm>
              <a:off x="7706869" y="2458478"/>
              <a:ext cx="1270000" cy="0"/>
            </a:xfrm>
            <a:prstGeom prst="line">
              <a:avLst/>
            </a:prstGeom>
            <a:ln>
              <a:solidFill>
                <a:srgbClr val="1641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xmlns="" id="{8ED82A4C-B44A-4A6B-A494-F1AFB2954C61}"/>
              </a:ext>
            </a:extLst>
          </p:cNvPr>
          <p:cNvGrpSpPr/>
          <p:nvPr/>
        </p:nvGrpSpPr>
        <p:grpSpPr>
          <a:xfrm>
            <a:off x="5288135" y="4248325"/>
            <a:ext cx="4910424" cy="644060"/>
            <a:chOff x="1635967" y="1718936"/>
            <a:chExt cx="5988734" cy="983441"/>
          </a:xfrm>
        </p:grpSpPr>
        <p:sp>
          <p:nvSpPr>
            <p:cNvPr id="42" name="Rectangle 9">
              <a:extLst>
                <a:ext uri="{FF2B5EF4-FFF2-40B4-BE49-F238E27FC236}">
                  <a16:creationId xmlns:a16="http://schemas.microsoft.com/office/drawing/2014/main" xmlns="" id="{329BAF16-0376-4BD0-B532-CD655F6EE8E9}"/>
                </a:ext>
              </a:extLst>
            </p:cNvPr>
            <p:cNvSpPr/>
            <p:nvPr/>
          </p:nvSpPr>
          <p:spPr>
            <a:xfrm>
              <a:off x="1635967" y="1718936"/>
              <a:ext cx="5988734" cy="9834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xmlns="" id="{D4C7BEF8-71BE-456E-8AC4-90F404AF6B71}"/>
                </a:ext>
              </a:extLst>
            </p:cNvPr>
            <p:cNvSpPr txBox="1"/>
            <p:nvPr/>
          </p:nvSpPr>
          <p:spPr>
            <a:xfrm>
              <a:off x="1635967" y="1924096"/>
              <a:ext cx="5814914" cy="516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pt-BR" sz="1600" dirty="0">
                  <a:latin typeface="Trebuchet MS" panose="020B0603020202020204" pitchFamily="34" charset="0"/>
                </a:rPr>
                <a:t>Cumprimento das obrigações financeiras</a:t>
              </a: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xmlns="" id="{C7B6FD55-BFA1-4438-AC26-0439D5BFD2B0}"/>
              </a:ext>
            </a:extLst>
          </p:cNvPr>
          <p:cNvGrpSpPr/>
          <p:nvPr/>
        </p:nvGrpSpPr>
        <p:grpSpPr>
          <a:xfrm>
            <a:off x="10247086" y="4273272"/>
            <a:ext cx="1891265" cy="396576"/>
            <a:chOff x="7663543" y="3204954"/>
            <a:chExt cx="1418449" cy="297432"/>
          </a:xfrm>
        </p:grpSpPr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xmlns="" id="{E86B01A9-856A-4733-A0CD-33EDFD904B17}"/>
                </a:ext>
              </a:extLst>
            </p:cNvPr>
            <p:cNvSpPr/>
            <p:nvPr/>
          </p:nvSpPr>
          <p:spPr>
            <a:xfrm>
              <a:off x="7663543" y="3204954"/>
              <a:ext cx="1418449" cy="2974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>
                  <a:solidFill>
                    <a:srgbClr val="0A3FD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rPr>
                <a:t>Caixa – Restos a Pagar</a:t>
              </a:r>
            </a:p>
            <a:p>
              <a:pPr algn="ctr"/>
              <a:r>
                <a:rPr lang="pt-BR" sz="1200" b="1" dirty="0">
                  <a:solidFill>
                    <a:srgbClr val="0A3FD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rPr>
                <a:t>Rec Corrente Líquida</a:t>
              </a:r>
            </a:p>
          </p:txBody>
        </p:sp>
        <p:cxnSp>
          <p:nvCxnSpPr>
            <p:cNvPr id="46" name="Conector reto 45">
              <a:extLst>
                <a:ext uri="{FF2B5EF4-FFF2-40B4-BE49-F238E27FC236}">
                  <a16:creationId xmlns:a16="http://schemas.microsoft.com/office/drawing/2014/main" xmlns="" id="{22E791DA-677F-48A1-BB9A-E18317C021C2}"/>
                </a:ext>
              </a:extLst>
            </p:cNvPr>
            <p:cNvCxnSpPr/>
            <p:nvPr/>
          </p:nvCxnSpPr>
          <p:spPr>
            <a:xfrm>
              <a:off x="7725551" y="3350274"/>
              <a:ext cx="1270000" cy="0"/>
            </a:xfrm>
            <a:prstGeom prst="line">
              <a:avLst/>
            </a:prstGeom>
            <a:ln>
              <a:solidFill>
                <a:srgbClr val="1641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xmlns="" id="{44D833C5-FCC4-4EB8-BB31-6185F531C4D8}"/>
              </a:ext>
            </a:extLst>
          </p:cNvPr>
          <p:cNvGrpSpPr/>
          <p:nvPr/>
        </p:nvGrpSpPr>
        <p:grpSpPr>
          <a:xfrm>
            <a:off x="5288134" y="5406718"/>
            <a:ext cx="4910425" cy="644060"/>
            <a:chOff x="1635965" y="1718936"/>
            <a:chExt cx="5988736" cy="983441"/>
          </a:xfrm>
        </p:grpSpPr>
        <p:sp>
          <p:nvSpPr>
            <p:cNvPr id="50" name="Rectangle 9">
              <a:extLst>
                <a:ext uri="{FF2B5EF4-FFF2-40B4-BE49-F238E27FC236}">
                  <a16:creationId xmlns:a16="http://schemas.microsoft.com/office/drawing/2014/main" xmlns="" id="{3EF5E2C7-75CF-41B7-9BAB-0399807A6C8D}"/>
                </a:ext>
              </a:extLst>
            </p:cNvPr>
            <p:cNvSpPr/>
            <p:nvPr/>
          </p:nvSpPr>
          <p:spPr>
            <a:xfrm>
              <a:off x="1635967" y="1718936"/>
              <a:ext cx="5988734" cy="9834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xmlns="" id="{4E328BFD-0BAF-43B5-A1B1-9A90534FE66E}"/>
                </a:ext>
              </a:extLst>
            </p:cNvPr>
            <p:cNvSpPr txBox="1"/>
            <p:nvPr/>
          </p:nvSpPr>
          <p:spPr>
            <a:xfrm>
              <a:off x="1635965" y="1924096"/>
              <a:ext cx="5988734" cy="516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pt-BR" sz="1600" dirty="0">
                  <a:latin typeface="Trebuchet MS" panose="020B0603020202020204" pitchFamily="34" charset="0"/>
                </a:rPr>
                <a:t>Capacidade de gerar bem-estar e competitividade</a:t>
              </a: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xmlns="" id="{8ACD9E1E-E70A-4A4A-85C9-9AB63971ACA7}"/>
              </a:ext>
            </a:extLst>
          </p:cNvPr>
          <p:cNvGrpSpPr/>
          <p:nvPr/>
        </p:nvGrpSpPr>
        <p:grpSpPr>
          <a:xfrm>
            <a:off x="10343558" y="5469503"/>
            <a:ext cx="1625601" cy="396576"/>
            <a:chOff x="7757668" y="4102127"/>
            <a:chExt cx="1219201" cy="297432"/>
          </a:xfrm>
        </p:grpSpPr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xmlns="" id="{1CE4222E-DBB8-4788-8FCF-D7F703669627}"/>
                </a:ext>
              </a:extLst>
            </p:cNvPr>
            <p:cNvSpPr/>
            <p:nvPr/>
          </p:nvSpPr>
          <p:spPr>
            <a:xfrm>
              <a:off x="7757668" y="4102127"/>
              <a:ext cx="1219201" cy="2974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>
                  <a:solidFill>
                    <a:srgbClr val="0A3FD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rPr>
                <a:t>Investimentos</a:t>
              </a:r>
            </a:p>
            <a:p>
              <a:pPr algn="ctr"/>
              <a:r>
                <a:rPr lang="pt-BR" sz="1200" b="1" dirty="0">
                  <a:solidFill>
                    <a:srgbClr val="0A3FD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rPr>
                <a:t>Receita Total</a:t>
              </a:r>
            </a:p>
          </p:txBody>
        </p:sp>
        <p:cxnSp>
          <p:nvCxnSpPr>
            <p:cNvPr id="54" name="Conector reto 53">
              <a:extLst>
                <a:ext uri="{FF2B5EF4-FFF2-40B4-BE49-F238E27FC236}">
                  <a16:creationId xmlns:a16="http://schemas.microsoft.com/office/drawing/2014/main" xmlns="" id="{64B7CB0A-6DC7-4787-8178-2829CC378E3E}"/>
                </a:ext>
              </a:extLst>
            </p:cNvPr>
            <p:cNvCxnSpPr>
              <a:cxnSpLocks/>
            </p:cNvCxnSpPr>
            <p:nvPr/>
          </p:nvCxnSpPr>
          <p:spPr>
            <a:xfrm>
              <a:off x="7910286" y="4250843"/>
              <a:ext cx="914400" cy="0"/>
            </a:xfrm>
            <a:prstGeom prst="line">
              <a:avLst/>
            </a:prstGeom>
            <a:ln>
              <a:solidFill>
                <a:srgbClr val="1641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545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EEA9CB0D-F94A-963D-4E26-089B009DE4BC}"/>
              </a:ext>
            </a:extLst>
          </p:cNvPr>
          <p:cNvSpPr/>
          <p:nvPr/>
        </p:nvSpPr>
        <p:spPr>
          <a:xfrm>
            <a:off x="12387" y="0"/>
            <a:ext cx="12176567" cy="68870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068C4BD-8D66-B888-3EB3-A842EE555629}"/>
              </a:ext>
            </a:extLst>
          </p:cNvPr>
          <p:cNvSpPr txBox="1"/>
          <p:nvPr/>
        </p:nvSpPr>
        <p:spPr>
          <a:xfrm>
            <a:off x="237712" y="143060"/>
            <a:ext cx="8189595" cy="36933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703020202090204" pitchFamily="34" charset="0"/>
                <a:ea typeface="+mj-ea"/>
                <a:cs typeface="+mj-cs"/>
              </a:defRPr>
            </a:lvl1pPr>
            <a:lvl2pPr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pPr algn="l"/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A era de ouro das receitas municipais</a:t>
            </a:r>
          </a:p>
        </p:txBody>
      </p:sp>
      <p:pic>
        <p:nvPicPr>
          <p:cNvPr id="18" name="Imagem 17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A610BDF6-9CEF-9944-2B93-CE2E076104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/>
        </p:blipFill>
        <p:spPr>
          <a:xfrm>
            <a:off x="8078042" y="-14699"/>
            <a:ext cx="4149663" cy="688701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932C7764-F547-3B37-F0B1-A2973800D2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825" r="13904"/>
          <a:stretch>
            <a:fillRect/>
          </a:stretch>
        </p:blipFill>
        <p:spPr>
          <a:xfrm>
            <a:off x="186723" y="1637623"/>
            <a:ext cx="7661652" cy="5234885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09061ADD-0921-765C-E58D-5E22907D45C2}"/>
              </a:ext>
            </a:extLst>
          </p:cNvPr>
          <p:cNvSpPr/>
          <p:nvPr/>
        </p:nvSpPr>
        <p:spPr>
          <a:xfrm>
            <a:off x="4304552" y="904033"/>
            <a:ext cx="3561509" cy="4126775"/>
          </a:xfrm>
          <a:prstGeom prst="rect">
            <a:avLst/>
          </a:prstGeom>
          <a:solidFill>
            <a:srgbClr val="1F5CD7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AA365240-96F8-C6E3-B5CB-B3EE7D2E8C1A}"/>
              </a:ext>
            </a:extLst>
          </p:cNvPr>
          <p:cNvSpPr txBox="1"/>
          <p:nvPr/>
        </p:nvSpPr>
        <p:spPr>
          <a:xfrm>
            <a:off x="440462" y="2319819"/>
            <a:ext cx="3652111" cy="91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67" dirty="0">
                <a:solidFill>
                  <a:srgbClr val="DCA11D"/>
                </a:solidFill>
                <a:latin typeface="Trebuchet MS" panose="020B0603020202020204" pitchFamily="34" charset="0"/>
              </a:rPr>
              <a:t>  Crescimento do PIB </a:t>
            </a:r>
            <a:br>
              <a:rPr lang="pt-BR" sz="1067" dirty="0">
                <a:solidFill>
                  <a:srgbClr val="DCA11D"/>
                </a:solidFill>
                <a:latin typeface="Trebuchet MS" panose="020B0603020202020204" pitchFamily="34" charset="0"/>
              </a:rPr>
            </a:br>
            <a:r>
              <a:rPr lang="pt-BR" sz="1067" dirty="0">
                <a:solidFill>
                  <a:srgbClr val="DCA11D"/>
                </a:solidFill>
                <a:latin typeface="Trebuchet MS" panose="020B0603020202020204" pitchFamily="34" charset="0"/>
              </a:rPr>
              <a:t>+ Aumento de FPM (EC 112/2021)</a:t>
            </a:r>
          </a:p>
          <a:p>
            <a:r>
              <a:rPr lang="pt-BR" sz="1067" dirty="0">
                <a:solidFill>
                  <a:srgbClr val="DCA11D"/>
                </a:solidFill>
                <a:latin typeface="Trebuchet MS" panose="020B0603020202020204" pitchFamily="34" charset="0"/>
              </a:rPr>
              <a:t>+ Recomposição FPM e ICMS (LC 201/2023)</a:t>
            </a:r>
            <a:br>
              <a:rPr lang="pt-BR" sz="1067" dirty="0">
                <a:solidFill>
                  <a:srgbClr val="DCA11D"/>
                </a:solidFill>
                <a:latin typeface="Trebuchet MS" panose="020B0603020202020204" pitchFamily="34" charset="0"/>
              </a:rPr>
            </a:br>
            <a:r>
              <a:rPr lang="pt-BR" sz="1067" dirty="0">
                <a:solidFill>
                  <a:srgbClr val="DCA11D"/>
                </a:solidFill>
                <a:latin typeface="Trebuchet MS" panose="020B0603020202020204" pitchFamily="34" charset="0"/>
              </a:rPr>
              <a:t>+ Fundeb</a:t>
            </a:r>
            <a:br>
              <a:rPr lang="pt-BR" sz="1067" dirty="0">
                <a:solidFill>
                  <a:srgbClr val="DCA11D"/>
                </a:solidFill>
                <a:latin typeface="Trebuchet MS" panose="020B0603020202020204" pitchFamily="34" charset="0"/>
              </a:rPr>
            </a:br>
            <a:r>
              <a:rPr lang="pt-BR" sz="1067" dirty="0">
                <a:solidFill>
                  <a:srgbClr val="DCA11D"/>
                </a:solidFill>
                <a:latin typeface="Trebuchet MS" panose="020B0603020202020204" pitchFamily="34" charset="0"/>
              </a:rPr>
              <a:t>+ Emendas parlamentares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2C3B8DE6-2DAC-9CAB-A8BD-F607B05FDC59}"/>
              </a:ext>
            </a:extLst>
          </p:cNvPr>
          <p:cNvSpPr txBox="1"/>
          <p:nvPr/>
        </p:nvSpPr>
        <p:spPr>
          <a:xfrm>
            <a:off x="4301504" y="1046667"/>
            <a:ext cx="35079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Era de ouro da receitas</a:t>
            </a:r>
          </a:p>
          <a:p>
            <a:pPr algn="ctr"/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Um novo Federalismo fiscal?</a:t>
            </a:r>
            <a:endParaRPr lang="pt-BR" sz="1600" dirty="0"/>
          </a:p>
        </p:txBody>
      </p:sp>
      <p:pic>
        <p:nvPicPr>
          <p:cNvPr id="13" name="Gráfico 12" descr="Envelope com dinheiro com preenchimento sólido">
            <a:extLst>
              <a:ext uri="{FF2B5EF4-FFF2-40B4-BE49-F238E27FC236}">
                <a16:creationId xmlns:a16="http://schemas.microsoft.com/office/drawing/2014/main" xmlns="" id="{7824EE2A-2D8C-159E-570E-31AD9F9922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43256" y="2411951"/>
            <a:ext cx="721727" cy="721727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3EC0B497-E9FF-151D-3FCC-D356D44D583E}"/>
              </a:ext>
            </a:extLst>
          </p:cNvPr>
          <p:cNvSpPr txBox="1"/>
          <p:nvPr/>
        </p:nvSpPr>
        <p:spPr>
          <a:xfrm>
            <a:off x="9623633" y="2481408"/>
            <a:ext cx="94947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dirty="0">
                <a:solidFill>
                  <a:schemeClr val="bg1"/>
                </a:solidFill>
                <a:latin typeface="Trebuchet MS" panose="020B0603020202020204" pitchFamily="34" charset="0"/>
              </a:rPr>
              <a:t>2019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6C74AB88-09EC-D330-2CEB-1F20E5F951B1}"/>
              </a:ext>
            </a:extLst>
          </p:cNvPr>
          <p:cNvSpPr txBox="1"/>
          <p:nvPr/>
        </p:nvSpPr>
        <p:spPr>
          <a:xfrm>
            <a:off x="10391302" y="2481408"/>
            <a:ext cx="94947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sz="1333" dirty="0"/>
              <a:t>2024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5C9274C3-3441-7162-FA6A-B0DADD0433C3}"/>
              </a:ext>
            </a:extLst>
          </p:cNvPr>
          <p:cNvSpPr txBox="1"/>
          <p:nvPr/>
        </p:nvSpPr>
        <p:spPr>
          <a:xfrm>
            <a:off x="8832518" y="2769403"/>
            <a:ext cx="94947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dirty="0">
                <a:solidFill>
                  <a:schemeClr val="bg1"/>
                </a:solidFill>
                <a:latin typeface="Trebuchet MS" panose="020B0603020202020204" pitchFamily="34" charset="0"/>
              </a:rPr>
              <a:t>FPM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2FD5FAB7-B7FC-5B17-A633-92943621F28A}"/>
              </a:ext>
            </a:extLst>
          </p:cNvPr>
          <p:cNvSpPr txBox="1"/>
          <p:nvPr/>
        </p:nvSpPr>
        <p:spPr>
          <a:xfrm>
            <a:off x="8744126" y="3647811"/>
            <a:ext cx="155187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dirty="0">
                <a:solidFill>
                  <a:schemeClr val="bg1"/>
                </a:solidFill>
                <a:latin typeface="Trebuchet MS" panose="020B0603020202020204" pitchFamily="34" charset="0"/>
              </a:rPr>
              <a:t>Emendas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xmlns="" id="{8188FB83-AF56-5CB8-8A26-31BAD3237832}"/>
              </a:ext>
            </a:extLst>
          </p:cNvPr>
          <p:cNvSpPr txBox="1"/>
          <p:nvPr/>
        </p:nvSpPr>
        <p:spPr>
          <a:xfrm>
            <a:off x="9623633" y="2781696"/>
            <a:ext cx="106359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DCA11D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sz="1333" dirty="0"/>
              <a:t>R$ 120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xmlns="" id="{83EFF06E-4169-0697-5080-73E0ABBF780F}"/>
              </a:ext>
            </a:extLst>
          </p:cNvPr>
          <p:cNvSpPr txBox="1"/>
          <p:nvPr/>
        </p:nvSpPr>
        <p:spPr>
          <a:xfrm>
            <a:off x="10446880" y="2772911"/>
            <a:ext cx="106359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dirty="0">
                <a:solidFill>
                  <a:srgbClr val="DCA11D"/>
                </a:solidFill>
                <a:latin typeface="Trebuchet MS" panose="020B0603020202020204" pitchFamily="34" charset="0"/>
              </a:rPr>
              <a:t>R$177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xmlns="" id="{D3954C88-BC67-3250-D000-1919CA64B8F0}"/>
              </a:ext>
            </a:extLst>
          </p:cNvPr>
          <p:cNvSpPr txBox="1"/>
          <p:nvPr/>
        </p:nvSpPr>
        <p:spPr>
          <a:xfrm>
            <a:off x="9675380" y="3680356"/>
            <a:ext cx="106359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DCA11D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sz="1333" dirty="0"/>
              <a:t>R$ 10,4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xmlns="" id="{0EDE8105-2A68-F463-F276-83DA31BA657C}"/>
              </a:ext>
            </a:extLst>
          </p:cNvPr>
          <p:cNvSpPr txBox="1"/>
          <p:nvPr/>
        </p:nvSpPr>
        <p:spPr>
          <a:xfrm>
            <a:off x="10465825" y="3680355"/>
            <a:ext cx="106359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dirty="0">
                <a:solidFill>
                  <a:srgbClr val="DCA11D"/>
                </a:solidFill>
                <a:latin typeface="Trebuchet MS" panose="020B0603020202020204" pitchFamily="34" charset="0"/>
              </a:rPr>
              <a:t>R$31,2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xmlns="" id="{092C2B8B-93C5-B177-57B9-C49452A7C7E0}"/>
              </a:ext>
            </a:extLst>
          </p:cNvPr>
          <p:cNvSpPr txBox="1"/>
          <p:nvPr/>
        </p:nvSpPr>
        <p:spPr>
          <a:xfrm>
            <a:off x="8744126" y="3242372"/>
            <a:ext cx="155187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dirty="0">
                <a:solidFill>
                  <a:schemeClr val="bg1"/>
                </a:solidFill>
                <a:latin typeface="Trebuchet MS" panose="020B0603020202020204" pitchFamily="34" charset="0"/>
              </a:rPr>
              <a:t>Fundeb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xmlns="" id="{65277D2B-4766-0EA4-9131-42C49919BDF5}"/>
              </a:ext>
            </a:extLst>
          </p:cNvPr>
          <p:cNvSpPr txBox="1"/>
          <p:nvPr/>
        </p:nvSpPr>
        <p:spPr>
          <a:xfrm>
            <a:off x="9660017" y="3254620"/>
            <a:ext cx="106359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DCA11D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sz="1333" dirty="0"/>
              <a:t>R$ 48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xmlns="" id="{96130C56-8EC2-32E9-7C46-58520FBAA320}"/>
              </a:ext>
            </a:extLst>
          </p:cNvPr>
          <p:cNvSpPr txBox="1"/>
          <p:nvPr/>
        </p:nvSpPr>
        <p:spPr>
          <a:xfrm>
            <a:off x="10496477" y="3233212"/>
            <a:ext cx="106359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dirty="0">
                <a:solidFill>
                  <a:srgbClr val="DCA11D"/>
                </a:solidFill>
                <a:latin typeface="Trebuchet MS" panose="020B0603020202020204" pitchFamily="34" charset="0"/>
              </a:rPr>
              <a:t>R$87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xmlns="" id="{35EFE623-3086-F9E2-D65D-4E2C2830CE86}"/>
              </a:ext>
            </a:extLst>
          </p:cNvPr>
          <p:cNvSpPr txBox="1"/>
          <p:nvPr/>
        </p:nvSpPr>
        <p:spPr>
          <a:xfrm rot="5400000">
            <a:off x="10715394" y="3297231"/>
            <a:ext cx="111180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67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R$ bilhões</a:t>
            </a:r>
          </a:p>
        </p:txBody>
      </p: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xmlns="" id="{4B46BEF2-EB16-1D43-E679-97DA0717AB3D}"/>
              </a:ext>
            </a:extLst>
          </p:cNvPr>
          <p:cNvCxnSpPr>
            <a:cxnSpLocks/>
          </p:cNvCxnSpPr>
          <p:nvPr/>
        </p:nvCxnSpPr>
        <p:spPr>
          <a:xfrm flipH="1">
            <a:off x="8935653" y="2739991"/>
            <a:ext cx="2152015" cy="10812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xmlns="" id="{D1EDE0DC-BDD3-0C09-E89D-7C493A1F7FBD}"/>
              </a:ext>
            </a:extLst>
          </p:cNvPr>
          <p:cNvCxnSpPr>
            <a:cxnSpLocks/>
          </p:cNvCxnSpPr>
          <p:nvPr/>
        </p:nvCxnSpPr>
        <p:spPr>
          <a:xfrm flipV="1">
            <a:off x="9660015" y="2481407"/>
            <a:ext cx="0" cy="1453668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  <p:bldP spid="4" grpId="0"/>
      <p:bldP spid="33" grpId="0"/>
      <p:bldP spid="34" grpId="0"/>
      <p:bldP spid="38" grpId="0"/>
      <p:bldP spid="39" grpId="0"/>
      <p:bldP spid="40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F930A985-FBB3-1D17-06A2-B1DDCE137F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91" dirty="0">
              <a:ln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pic>
        <p:nvPicPr>
          <p:cNvPr id="2" name="Imagem 1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9B7D50F6-25CB-6BCE-193A-AA8C636B0C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9"/>
          <a:stretch/>
        </p:blipFill>
        <p:spPr>
          <a:xfrm>
            <a:off x="-53837" y="0"/>
            <a:ext cx="12245837" cy="6887013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xmlns="" id="{ADA63C79-F8B4-3CD1-ECF1-84AE7739AEC0}"/>
              </a:ext>
            </a:extLst>
          </p:cNvPr>
          <p:cNvSpPr txBox="1">
            <a:spLocks/>
          </p:cNvSpPr>
          <p:nvPr/>
        </p:nvSpPr>
        <p:spPr>
          <a:xfrm>
            <a:off x="-85968" y="384307"/>
            <a:ext cx="12277968" cy="41549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pPr algn="ctr"/>
            <a:r>
              <a:rPr lang="pt-BR" sz="2700" b="1" dirty="0">
                <a:solidFill>
                  <a:schemeClr val="bg1"/>
                </a:solidFill>
                <a:latin typeface="Trebuchet MS" panose="020B0703020202090204" pitchFamily="34" charset="0"/>
              </a:rPr>
              <a:t>Quadro fiscal é um mosaico de grandes disparidades regionais e sociais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BE9A784-A9DD-C7C4-D94E-E3305D456DA1}"/>
              </a:ext>
            </a:extLst>
          </p:cNvPr>
          <p:cNvSpPr txBox="1"/>
          <p:nvPr/>
        </p:nvSpPr>
        <p:spPr>
          <a:xfrm>
            <a:off x="225247" y="5093605"/>
            <a:ext cx="11571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400" i="1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 algn="l"/>
            <a:r>
              <a:rPr lang="pt-BR" sz="2000" dirty="0">
                <a:solidFill>
                  <a:schemeClr val="bg1"/>
                </a:solidFill>
              </a:rPr>
              <a:t>Mais de mil municípios não geram recursos sequer para custear salários de prefeito e Câmara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F2FA4067-088C-576E-F83B-69C76B0216CD}"/>
              </a:ext>
            </a:extLst>
          </p:cNvPr>
          <p:cNvSpPr txBox="1"/>
          <p:nvPr/>
        </p:nvSpPr>
        <p:spPr>
          <a:xfrm>
            <a:off x="157237" y="3227680"/>
            <a:ext cx="11571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400" i="1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 algn="l"/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>
                <a:solidFill>
                  <a:srgbClr val="DCA11D"/>
                </a:solidFill>
              </a:rPr>
              <a:t>Despesas obrigatórias crescentes: </a:t>
            </a:r>
            <a:r>
              <a:rPr lang="pt-BR" sz="2000" dirty="0">
                <a:solidFill>
                  <a:schemeClr val="bg1"/>
                </a:solidFill>
              </a:rPr>
              <a:t>Em quatro anos, Despesas de pessoal cresceram em média 29% acima da inflação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434E75D7-52BA-79B8-CCEC-12B21DC3C89F}"/>
              </a:ext>
            </a:extLst>
          </p:cNvPr>
          <p:cNvSpPr txBox="1"/>
          <p:nvPr/>
        </p:nvSpPr>
        <p:spPr>
          <a:xfrm>
            <a:off x="225245" y="4315860"/>
            <a:ext cx="11334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400" i="1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 algn="l"/>
            <a:r>
              <a:rPr lang="pt-BR" sz="2000" dirty="0">
                <a:solidFill>
                  <a:srgbClr val="DCA11D"/>
                </a:solidFill>
              </a:rPr>
              <a:t>Estagnação econômica</a:t>
            </a:r>
            <a:r>
              <a:rPr lang="pt-BR" sz="2000" dirty="0">
                <a:solidFill>
                  <a:schemeClr val="bg1"/>
                </a:solidFill>
              </a:rPr>
              <a:t>: Quase mil cidades com investimentos em nível crítico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B29F56AA-940C-F2D1-8492-B3D9553AED6A}"/>
              </a:ext>
            </a:extLst>
          </p:cNvPr>
          <p:cNvSpPr txBox="1"/>
          <p:nvPr/>
        </p:nvSpPr>
        <p:spPr>
          <a:xfrm>
            <a:off x="239344" y="2477769"/>
            <a:ext cx="11320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400" i="1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 algn="l"/>
            <a:r>
              <a:rPr lang="pt-BR" sz="2000" dirty="0">
                <a:solidFill>
                  <a:srgbClr val="DCA11D"/>
                </a:solidFill>
              </a:rPr>
              <a:t>Irresponsabilidade fiscal: </a:t>
            </a:r>
            <a:r>
              <a:rPr lang="pt-BR" sz="2000" dirty="0">
                <a:solidFill>
                  <a:schemeClr val="bg1"/>
                </a:solidFill>
              </a:rPr>
              <a:t>413 prefeituras terminaram o mandato de 2024 no “cheque especial”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48837AD6-A1E9-016F-838B-ED04ED543F97}"/>
              </a:ext>
            </a:extLst>
          </p:cNvPr>
          <p:cNvSpPr txBox="1"/>
          <p:nvPr/>
        </p:nvSpPr>
        <p:spPr>
          <a:xfrm>
            <a:off x="1" y="1434690"/>
            <a:ext cx="11745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400" i="1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 algn="ctr"/>
            <a:r>
              <a:rPr lang="pt-BR" sz="2800" b="1" i="0" dirty="0">
                <a:solidFill>
                  <a:schemeClr val="bg1"/>
                </a:solidFill>
              </a:rPr>
              <a:t>36% em situação difícil ou crítica: 46 mi de brasileiros</a:t>
            </a:r>
          </a:p>
        </p:txBody>
      </p:sp>
    </p:spTree>
    <p:extLst>
      <p:ext uri="{BB962C8B-B14F-4D97-AF65-F5344CB8AC3E}">
        <p14:creationId xmlns:p14="http://schemas.microsoft.com/office/powerpoint/2010/main" val="406038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19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>
          <a:extLst>
            <a:ext uri="{FF2B5EF4-FFF2-40B4-BE49-F238E27FC236}">
              <a16:creationId xmlns:a16="http://schemas.microsoft.com/office/drawing/2014/main" xmlns="" id="{676E6FCE-F7FC-EBEC-D9AE-CC8B25316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71E0A4FB-D09C-9C7D-93A8-2825B1734C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/>
        </p:blipFill>
        <p:spPr>
          <a:xfrm>
            <a:off x="-53837" y="0"/>
            <a:ext cx="12245837" cy="688701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A3DD6807-76E4-C4A8-67E1-F0AB5E6818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2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91" dirty="0">
              <a:ln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pic>
        <p:nvPicPr>
          <p:cNvPr id="2" name="Google Shape;91;p1">
            <a:extLst>
              <a:ext uri="{FF2B5EF4-FFF2-40B4-BE49-F238E27FC236}">
                <a16:creationId xmlns:a16="http://schemas.microsoft.com/office/drawing/2014/main" xmlns="" id="{4FE09F8B-F61B-4D80-BDC6-DDB99EF822B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38171" y="6058792"/>
            <a:ext cx="692968" cy="51219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44CD69AE-7A79-4B92-8E51-E72B157CA413}"/>
              </a:ext>
            </a:extLst>
          </p:cNvPr>
          <p:cNvSpPr txBox="1"/>
          <p:nvPr/>
        </p:nvSpPr>
        <p:spPr>
          <a:xfrm>
            <a:off x="1497081" y="1664229"/>
            <a:ext cx="9144000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51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 </a:t>
            </a:r>
            <a:r>
              <a:rPr lang="en-US" sz="51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federalismo</a:t>
            </a:r>
            <a:r>
              <a:rPr lang="en-US" sz="51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fiscal </a:t>
            </a:r>
            <a:r>
              <a:rPr lang="en-US" sz="51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brasileiro</a:t>
            </a:r>
            <a:r>
              <a:rPr lang="en-US" sz="51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foi</a:t>
            </a:r>
            <a:r>
              <a:rPr lang="en-US" sz="51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pensado</a:t>
            </a:r>
            <a:r>
              <a:rPr lang="en-US" sz="51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para </a:t>
            </a:r>
            <a:r>
              <a:rPr lang="en-US" sz="51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desenvolver</a:t>
            </a:r>
            <a:r>
              <a:rPr lang="en-US" sz="51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 </a:t>
            </a:r>
            <a:r>
              <a:rPr lang="en-US" sz="51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país</a:t>
            </a:r>
            <a:r>
              <a:rPr lang="en-US" sz="51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reduzindo</a:t>
            </a:r>
            <a:r>
              <a:rPr lang="en-US" sz="51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as </a:t>
            </a:r>
            <a:r>
              <a:rPr lang="en-US" sz="51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desigualdades</a:t>
            </a:r>
            <a:r>
              <a:rPr lang="en-US" sz="51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sociais</a:t>
            </a:r>
            <a:r>
              <a:rPr lang="en-US" sz="51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51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regionais</a:t>
            </a:r>
            <a:endParaRPr lang="en-US" sz="51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05958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8939B74-4676-5513-AE3D-A05C88957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136CA57E-38FD-892B-5173-B2084D2E74BD}"/>
              </a:ext>
            </a:extLst>
          </p:cNvPr>
          <p:cNvSpPr/>
          <p:nvPr/>
        </p:nvSpPr>
        <p:spPr>
          <a:xfrm>
            <a:off x="-64850" y="0"/>
            <a:ext cx="6291943" cy="68870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C7F7F3E-ADC9-78D9-15AD-BF220784A7F4}"/>
              </a:ext>
            </a:extLst>
          </p:cNvPr>
          <p:cNvSpPr txBox="1"/>
          <p:nvPr/>
        </p:nvSpPr>
        <p:spPr>
          <a:xfrm>
            <a:off x="1002404" y="496089"/>
            <a:ext cx="4233304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67" dirty="0">
                <a:latin typeface="Trebuchet MS" panose="020B0603020202020204" pitchFamily="34" charset="0"/>
              </a:rPr>
              <a:t>Índice Firjan Gestão Fiscal</a:t>
            </a:r>
            <a:br>
              <a:rPr lang="pt-BR" sz="1867" dirty="0">
                <a:latin typeface="Trebuchet MS" panose="020B0603020202020204" pitchFamily="34" charset="0"/>
              </a:rPr>
            </a:br>
            <a:r>
              <a:rPr lang="pt-BR" sz="1867" b="1" dirty="0">
                <a:latin typeface="Trebuchet MS" panose="020B0603020202020204" pitchFamily="34" charset="0"/>
              </a:rPr>
              <a:t>Autonomia</a:t>
            </a:r>
            <a:r>
              <a:rPr lang="pt-BR" sz="1867" dirty="0">
                <a:latin typeface="Trebuchet MS" panose="020B0603020202020204" pitchFamily="34" charset="0"/>
              </a:rPr>
              <a:t> (2024)</a:t>
            </a:r>
          </a:p>
        </p:txBody>
      </p:sp>
      <p:pic>
        <p:nvPicPr>
          <p:cNvPr id="6" name="Imagem 5" descr="Mapa&#10;&#10;O conteúdo gerado por IA pode estar incorreto.">
            <a:extLst>
              <a:ext uri="{FF2B5EF4-FFF2-40B4-BE49-F238E27FC236}">
                <a16:creationId xmlns:a16="http://schemas.microsoft.com/office/drawing/2014/main" xmlns="" id="{4F516C3B-F6DA-BC0F-9C17-A503502B6A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167"/>
          <a:stretch>
            <a:fillRect/>
          </a:stretch>
        </p:blipFill>
        <p:spPr>
          <a:xfrm>
            <a:off x="1452619" y="1426756"/>
            <a:ext cx="4273149" cy="4246880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xmlns="" id="{C0715012-7F4E-B75C-C7D4-61B8757B27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000"/>
          <a:stretch>
            <a:fillRect/>
          </a:stretch>
        </p:blipFill>
        <p:spPr>
          <a:xfrm>
            <a:off x="7043133" y="1505364"/>
            <a:ext cx="4165600" cy="4089664"/>
          </a:xfrm>
          <a:prstGeom prst="rect">
            <a:avLst/>
          </a:prstGeom>
        </p:spPr>
      </p:pic>
      <p:sp>
        <p:nvSpPr>
          <p:cNvPr id="52" name="CaixaDeTexto 51">
            <a:extLst>
              <a:ext uri="{FF2B5EF4-FFF2-40B4-BE49-F238E27FC236}">
                <a16:creationId xmlns:a16="http://schemas.microsoft.com/office/drawing/2014/main" xmlns="" id="{0394BB3A-F7E5-0A68-A424-463A801EDE44}"/>
              </a:ext>
            </a:extLst>
          </p:cNvPr>
          <p:cNvSpPr txBox="1"/>
          <p:nvPr/>
        </p:nvSpPr>
        <p:spPr>
          <a:xfrm>
            <a:off x="6540535" y="547451"/>
            <a:ext cx="517079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67" dirty="0">
                <a:latin typeface="Trebuchet MS" panose="020B0603020202020204" pitchFamily="34" charset="0"/>
              </a:rPr>
              <a:t>Índice Firjan de Desenvolvimento Municipal </a:t>
            </a:r>
            <a:r>
              <a:rPr lang="pt-BR" sz="1867" b="1" dirty="0">
                <a:latin typeface="Trebuchet MS" panose="020B0603020202020204" pitchFamily="34" charset="0"/>
              </a:rPr>
              <a:t>Emprego e Renda </a:t>
            </a:r>
            <a:r>
              <a:rPr lang="pt-BR" sz="1867" dirty="0">
                <a:latin typeface="Trebuchet MS" panose="020B0603020202020204" pitchFamily="34" charset="0"/>
              </a:rPr>
              <a:t>(2023)</a:t>
            </a:r>
          </a:p>
        </p:txBody>
      </p:sp>
      <p:grpSp>
        <p:nvGrpSpPr>
          <p:cNvPr id="53" name="Agrupar 52">
            <a:extLst>
              <a:ext uri="{FF2B5EF4-FFF2-40B4-BE49-F238E27FC236}">
                <a16:creationId xmlns:a16="http://schemas.microsoft.com/office/drawing/2014/main" xmlns="" id="{F44CA90B-47CF-944C-14D6-97C2099FFC6D}"/>
              </a:ext>
            </a:extLst>
          </p:cNvPr>
          <p:cNvGrpSpPr/>
          <p:nvPr/>
        </p:nvGrpSpPr>
        <p:grpSpPr>
          <a:xfrm>
            <a:off x="558511" y="5839765"/>
            <a:ext cx="3508408" cy="665683"/>
            <a:chOff x="3878817" y="2144341"/>
            <a:chExt cx="5001658" cy="949820"/>
          </a:xfrm>
        </p:grpSpPr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xmlns="" id="{4C820260-9C4C-3496-13CA-35538C804CF8}"/>
                </a:ext>
              </a:extLst>
            </p:cNvPr>
            <p:cNvSpPr/>
            <p:nvPr/>
          </p:nvSpPr>
          <p:spPr>
            <a:xfrm>
              <a:off x="4094136" y="2144341"/>
              <a:ext cx="4522814" cy="5417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533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xmlns="" id="{F3B68AD0-4D32-50BF-8A34-E813FC33D7DC}"/>
                </a:ext>
              </a:extLst>
            </p:cNvPr>
            <p:cNvSpPr/>
            <p:nvPr/>
          </p:nvSpPr>
          <p:spPr>
            <a:xfrm>
              <a:off x="4094136" y="2144341"/>
              <a:ext cx="1130400" cy="54171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33" b="1" dirty="0">
                  <a:latin typeface="Trebuchet MS" panose="020B0603020202020204" pitchFamily="34" charset="0"/>
                </a:rPr>
                <a:t>Crítica</a:t>
              </a:r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xmlns="" id="{EE2055FF-D6F4-8BBC-4C94-FA86F174AB43}"/>
                </a:ext>
              </a:extLst>
            </p:cNvPr>
            <p:cNvSpPr/>
            <p:nvPr/>
          </p:nvSpPr>
          <p:spPr>
            <a:xfrm>
              <a:off x="5225143" y="2144341"/>
              <a:ext cx="1130400" cy="541710"/>
            </a:xfrm>
            <a:prstGeom prst="rect">
              <a:avLst/>
            </a:prstGeom>
            <a:solidFill>
              <a:srgbClr val="FF9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33" b="1" dirty="0">
                  <a:latin typeface="Trebuchet MS" panose="020B0603020202020204" pitchFamily="34" charset="0"/>
                </a:rPr>
                <a:t>Difícil</a:t>
              </a:r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xmlns="" id="{0262B4D9-98DD-2B01-C090-A0063740100E}"/>
                </a:ext>
              </a:extLst>
            </p:cNvPr>
            <p:cNvSpPr/>
            <p:nvPr/>
          </p:nvSpPr>
          <p:spPr>
            <a:xfrm>
              <a:off x="7486854" y="2150691"/>
              <a:ext cx="1130400" cy="541710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33" b="1" dirty="0">
                  <a:latin typeface="Trebuchet MS" panose="020B0603020202020204" pitchFamily="34" charset="0"/>
                </a:rPr>
                <a:t>Excelente</a:t>
              </a:r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xmlns="" id="{ACD80589-CF07-78F6-BDA7-A3ABFFEC734F}"/>
                </a:ext>
              </a:extLst>
            </p:cNvPr>
            <p:cNvSpPr/>
            <p:nvPr/>
          </p:nvSpPr>
          <p:spPr>
            <a:xfrm>
              <a:off x="6355543" y="2148732"/>
              <a:ext cx="1130400" cy="541710"/>
            </a:xfrm>
            <a:prstGeom prst="rect">
              <a:avLst/>
            </a:prstGeom>
            <a:solidFill>
              <a:srgbClr val="7793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33" b="1" dirty="0">
                  <a:latin typeface="Trebuchet MS" panose="020B0603020202020204" pitchFamily="34" charset="0"/>
                </a:rPr>
                <a:t>Boa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xmlns="" id="{5391F0FA-773A-C5AD-DB8A-7B2D225F55E7}"/>
                </a:ext>
              </a:extLst>
            </p:cNvPr>
            <p:cNvSpPr txBox="1"/>
            <p:nvPr/>
          </p:nvSpPr>
          <p:spPr>
            <a:xfrm>
              <a:off x="8353425" y="2832099"/>
              <a:ext cx="527050" cy="248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33" b="1" dirty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1,0</a:t>
              </a: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xmlns="" id="{28087A1B-226E-5207-0F07-4BB6D4BDC376}"/>
                </a:ext>
              </a:extLst>
            </p:cNvPr>
            <p:cNvSpPr txBox="1"/>
            <p:nvPr/>
          </p:nvSpPr>
          <p:spPr>
            <a:xfrm>
              <a:off x="7280277" y="2844802"/>
              <a:ext cx="527050" cy="248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33" b="1" dirty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0,8</a:t>
              </a:r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xmlns="" id="{5C6EECFA-5F33-F3A8-0FA1-F3DEDF619F27}"/>
                </a:ext>
              </a:extLst>
            </p:cNvPr>
            <p:cNvSpPr txBox="1"/>
            <p:nvPr/>
          </p:nvSpPr>
          <p:spPr>
            <a:xfrm>
              <a:off x="6092019" y="2834438"/>
              <a:ext cx="527050" cy="248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33" b="1" dirty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0,6</a:t>
              </a:r>
            </a:p>
          </p:txBody>
        </p:sp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xmlns="" id="{BA3E3E0E-9A49-1F92-F536-D408B9D1AFA6}"/>
                </a:ext>
              </a:extLst>
            </p:cNvPr>
            <p:cNvSpPr txBox="1"/>
            <p:nvPr/>
          </p:nvSpPr>
          <p:spPr>
            <a:xfrm>
              <a:off x="5004935" y="2841926"/>
              <a:ext cx="527050" cy="248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33" b="1" dirty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0,4</a:t>
              </a:r>
            </a:p>
          </p:txBody>
        </p: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xmlns="" id="{D35B5469-59A1-C7D0-0CB7-F52D463F11C1}"/>
                </a:ext>
              </a:extLst>
            </p:cNvPr>
            <p:cNvSpPr txBox="1"/>
            <p:nvPr/>
          </p:nvSpPr>
          <p:spPr>
            <a:xfrm>
              <a:off x="3878817" y="2845402"/>
              <a:ext cx="527050" cy="248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33" b="1" dirty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0,0</a:t>
              </a:r>
            </a:p>
          </p:txBody>
        </p:sp>
        <p:cxnSp>
          <p:nvCxnSpPr>
            <p:cNvPr id="64" name="Conector reto 63">
              <a:extLst>
                <a:ext uri="{FF2B5EF4-FFF2-40B4-BE49-F238E27FC236}">
                  <a16:creationId xmlns:a16="http://schemas.microsoft.com/office/drawing/2014/main" xmlns="" id="{62BE6C72-50E2-3923-B077-315DC3A031CC}"/>
                </a:ext>
              </a:extLst>
            </p:cNvPr>
            <p:cNvCxnSpPr>
              <a:cxnSpLocks/>
            </p:cNvCxnSpPr>
            <p:nvPr/>
          </p:nvCxnSpPr>
          <p:spPr>
            <a:xfrm>
              <a:off x="5254672" y="2792864"/>
              <a:ext cx="105642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to 64">
              <a:extLst>
                <a:ext uri="{FF2B5EF4-FFF2-40B4-BE49-F238E27FC236}">
                  <a16:creationId xmlns:a16="http://schemas.microsoft.com/office/drawing/2014/main" xmlns="" id="{A220BF9E-7EDA-A693-514E-6EAFABC3E3D4}"/>
                </a:ext>
              </a:extLst>
            </p:cNvPr>
            <p:cNvCxnSpPr>
              <a:cxnSpLocks/>
            </p:cNvCxnSpPr>
            <p:nvPr/>
          </p:nvCxnSpPr>
          <p:spPr>
            <a:xfrm>
              <a:off x="6349193" y="2727628"/>
              <a:ext cx="0" cy="16857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>
              <a:extLst>
                <a:ext uri="{FF2B5EF4-FFF2-40B4-BE49-F238E27FC236}">
                  <a16:creationId xmlns:a16="http://schemas.microsoft.com/office/drawing/2014/main" xmlns="" id="{8610EDA4-2FFD-F960-3B7F-08DE14EEA85A}"/>
                </a:ext>
              </a:extLst>
            </p:cNvPr>
            <p:cNvCxnSpPr>
              <a:cxnSpLocks/>
            </p:cNvCxnSpPr>
            <p:nvPr/>
          </p:nvCxnSpPr>
          <p:spPr>
            <a:xfrm>
              <a:off x="5212543" y="2708578"/>
              <a:ext cx="0" cy="16857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66">
              <a:extLst>
                <a:ext uri="{FF2B5EF4-FFF2-40B4-BE49-F238E27FC236}">
                  <a16:creationId xmlns:a16="http://schemas.microsoft.com/office/drawing/2014/main" xmlns="" id="{529D61CD-EDB8-011B-4248-E09EE84D48E8}"/>
                </a:ext>
              </a:extLst>
            </p:cNvPr>
            <p:cNvCxnSpPr>
              <a:cxnSpLocks/>
            </p:cNvCxnSpPr>
            <p:nvPr/>
          </p:nvCxnSpPr>
          <p:spPr>
            <a:xfrm>
              <a:off x="6392532" y="2799214"/>
              <a:ext cx="105642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to 67">
              <a:extLst>
                <a:ext uri="{FF2B5EF4-FFF2-40B4-BE49-F238E27FC236}">
                  <a16:creationId xmlns:a16="http://schemas.microsoft.com/office/drawing/2014/main" xmlns="" id="{3B39FF73-4924-B8B9-4007-093F50A5371A}"/>
                </a:ext>
              </a:extLst>
            </p:cNvPr>
            <p:cNvCxnSpPr>
              <a:cxnSpLocks/>
            </p:cNvCxnSpPr>
            <p:nvPr/>
          </p:nvCxnSpPr>
          <p:spPr>
            <a:xfrm>
              <a:off x="7492193" y="2733978"/>
              <a:ext cx="0" cy="16857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to 68">
              <a:extLst>
                <a:ext uri="{FF2B5EF4-FFF2-40B4-BE49-F238E27FC236}">
                  <a16:creationId xmlns:a16="http://schemas.microsoft.com/office/drawing/2014/main" xmlns="" id="{C5D030DB-31FF-4DD0-C4A0-24A73635EDDD}"/>
                </a:ext>
              </a:extLst>
            </p:cNvPr>
            <p:cNvCxnSpPr>
              <a:cxnSpLocks/>
            </p:cNvCxnSpPr>
            <p:nvPr/>
          </p:nvCxnSpPr>
          <p:spPr>
            <a:xfrm>
              <a:off x="8622493" y="2746678"/>
              <a:ext cx="0" cy="16857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to 69">
              <a:extLst>
                <a:ext uri="{FF2B5EF4-FFF2-40B4-BE49-F238E27FC236}">
                  <a16:creationId xmlns:a16="http://schemas.microsoft.com/office/drawing/2014/main" xmlns="" id="{45930116-2D1D-3644-B87B-2E83D5980487}"/>
                </a:ext>
              </a:extLst>
            </p:cNvPr>
            <p:cNvCxnSpPr>
              <a:cxnSpLocks/>
            </p:cNvCxnSpPr>
            <p:nvPr/>
          </p:nvCxnSpPr>
          <p:spPr>
            <a:xfrm>
              <a:off x="4101293" y="2702228"/>
              <a:ext cx="0" cy="16857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to 70">
              <a:extLst>
                <a:ext uri="{FF2B5EF4-FFF2-40B4-BE49-F238E27FC236}">
                  <a16:creationId xmlns:a16="http://schemas.microsoft.com/office/drawing/2014/main" xmlns="" id="{06E66977-2DE5-BB14-FC42-1E154282792B}"/>
                </a:ext>
              </a:extLst>
            </p:cNvPr>
            <p:cNvCxnSpPr>
              <a:cxnSpLocks/>
            </p:cNvCxnSpPr>
            <p:nvPr/>
          </p:nvCxnSpPr>
          <p:spPr>
            <a:xfrm>
              <a:off x="4124372" y="2786514"/>
              <a:ext cx="105642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to 71">
              <a:extLst>
                <a:ext uri="{FF2B5EF4-FFF2-40B4-BE49-F238E27FC236}">
                  <a16:creationId xmlns:a16="http://schemas.microsoft.com/office/drawing/2014/main" xmlns="" id="{378B0BED-1D74-9E98-EAF3-5AB0F941D5A6}"/>
                </a:ext>
              </a:extLst>
            </p:cNvPr>
            <p:cNvCxnSpPr>
              <a:cxnSpLocks/>
            </p:cNvCxnSpPr>
            <p:nvPr/>
          </p:nvCxnSpPr>
          <p:spPr>
            <a:xfrm>
              <a:off x="7529182" y="2805564"/>
              <a:ext cx="105642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CC9321EB-8A61-A006-7056-1E3EA1ED0AF5}"/>
              </a:ext>
            </a:extLst>
          </p:cNvPr>
          <p:cNvSpPr txBox="1"/>
          <p:nvPr/>
        </p:nvSpPr>
        <p:spPr>
          <a:xfrm>
            <a:off x="254838" y="3732599"/>
            <a:ext cx="27618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pt-BR" dirty="0">
                <a:latin typeface="Trebuchet MS" panose="020B0603020202020204" pitchFamily="34" charset="0"/>
              </a:rPr>
              <a:t>Capacidade do município de financiar sua estrutura administrativa</a:t>
            </a:r>
          </a:p>
        </p:txBody>
      </p:sp>
    </p:spTree>
    <p:extLst>
      <p:ext uri="{BB962C8B-B14F-4D97-AF65-F5344CB8AC3E}">
        <p14:creationId xmlns:p14="http://schemas.microsoft.com/office/powerpoint/2010/main" val="15474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48CA9BB-2E67-B8C1-13CB-CCF82BD3F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F862C410-62A8-7CC3-A1DF-FF0369799D40}"/>
              </a:ext>
            </a:extLst>
          </p:cNvPr>
          <p:cNvSpPr/>
          <p:nvPr/>
        </p:nvSpPr>
        <p:spPr>
          <a:xfrm>
            <a:off x="6143716" y="0"/>
            <a:ext cx="6048284" cy="6857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FF0000"/>
              </a:highlight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078B34D5-ABDC-8EAF-944D-52F3938CB046}"/>
              </a:ext>
            </a:extLst>
          </p:cNvPr>
          <p:cNvSpPr/>
          <p:nvPr/>
        </p:nvSpPr>
        <p:spPr>
          <a:xfrm>
            <a:off x="-1" y="1"/>
            <a:ext cx="6096000" cy="6857999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B39EA6E4-D4D5-2DCC-0697-8FE3644B8D42}"/>
              </a:ext>
            </a:extLst>
          </p:cNvPr>
          <p:cNvSpPr/>
          <p:nvPr/>
        </p:nvSpPr>
        <p:spPr>
          <a:xfrm>
            <a:off x="6426" y="-1"/>
            <a:ext cx="12192000" cy="6858000"/>
          </a:xfrm>
          <a:prstGeom prst="rect">
            <a:avLst/>
          </a:prstGeom>
          <a:blipFill dpi="0" rotWithShape="1">
            <a:blip r:embed="rId3">
              <a:alphaModFix amt="82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sp>
        <p:nvSpPr>
          <p:cNvPr id="60" name="CaixaDeTexto 75">
            <a:extLst>
              <a:ext uri="{FF2B5EF4-FFF2-40B4-BE49-F238E27FC236}">
                <a16:creationId xmlns:a16="http://schemas.microsoft.com/office/drawing/2014/main" xmlns="" id="{67C2E59F-A08A-518E-3280-938178D6D453}"/>
              </a:ext>
            </a:extLst>
          </p:cNvPr>
          <p:cNvSpPr txBox="1"/>
          <p:nvPr/>
        </p:nvSpPr>
        <p:spPr>
          <a:xfrm>
            <a:off x="883734" y="1547045"/>
            <a:ext cx="3809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06963" indent="-236158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815411" indent="-472314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223858" indent="-709957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630821" indent="-947599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138782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566538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994294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422051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pt-BR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39,4% da população adulta com emprego formal</a:t>
            </a:r>
          </a:p>
        </p:txBody>
      </p:sp>
      <p:sp>
        <p:nvSpPr>
          <p:cNvPr id="61" name="CaixaDeTexto 75">
            <a:extLst>
              <a:ext uri="{FF2B5EF4-FFF2-40B4-BE49-F238E27FC236}">
                <a16:creationId xmlns:a16="http://schemas.microsoft.com/office/drawing/2014/main" xmlns="" id="{E03F2365-68AF-0EF2-318A-995EF717F547}"/>
              </a:ext>
            </a:extLst>
          </p:cNvPr>
          <p:cNvSpPr txBox="1"/>
          <p:nvPr/>
        </p:nvSpPr>
        <p:spPr>
          <a:xfrm>
            <a:off x="7329660" y="1547045"/>
            <a:ext cx="4271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06963" indent="-236158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815411" indent="-472314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223858" indent="-709957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630821" indent="-947599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138782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566538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994294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422051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pt-BR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Apenas 9,3% da população adulta com emprego formal</a:t>
            </a:r>
          </a:p>
        </p:txBody>
      </p:sp>
      <p:sp>
        <p:nvSpPr>
          <p:cNvPr id="64" name="CaixaDeTexto 75">
            <a:extLst>
              <a:ext uri="{FF2B5EF4-FFF2-40B4-BE49-F238E27FC236}">
                <a16:creationId xmlns:a16="http://schemas.microsoft.com/office/drawing/2014/main" xmlns="" id="{CB9B0C46-6E53-851B-7970-EBE636F12BEE}"/>
              </a:ext>
            </a:extLst>
          </p:cNvPr>
          <p:cNvSpPr txBox="1"/>
          <p:nvPr/>
        </p:nvSpPr>
        <p:spPr>
          <a:xfrm>
            <a:off x="881411" y="4823906"/>
            <a:ext cx="38119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06963" indent="-236158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815411" indent="-472314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223858" indent="-709957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630821" indent="-947599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138782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566538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994294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422051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pt-BR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Apenas 22,3% da população em situação de pobreza ou baixa renda</a:t>
            </a:r>
          </a:p>
        </p:txBody>
      </p:sp>
      <p:sp>
        <p:nvSpPr>
          <p:cNvPr id="65" name="CaixaDeTexto 75">
            <a:extLst>
              <a:ext uri="{FF2B5EF4-FFF2-40B4-BE49-F238E27FC236}">
                <a16:creationId xmlns:a16="http://schemas.microsoft.com/office/drawing/2014/main" xmlns="" id="{33F8D644-03FF-F1C1-72BC-33AAEDFECD31}"/>
              </a:ext>
            </a:extLst>
          </p:cNvPr>
          <p:cNvSpPr txBox="1"/>
          <p:nvPr/>
        </p:nvSpPr>
        <p:spPr>
          <a:xfrm>
            <a:off x="7291475" y="5063888"/>
            <a:ext cx="4042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06963" indent="-236158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815411" indent="-472314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223858" indent="-709957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630821" indent="-947599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138782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566538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994294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422051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pt-BR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66,8% da população em situação de pobreza ou baixa renda</a:t>
            </a:r>
          </a:p>
        </p:txBody>
      </p:sp>
      <p:sp>
        <p:nvSpPr>
          <p:cNvPr id="66" name="CaixaDeTexto 75">
            <a:extLst>
              <a:ext uri="{FF2B5EF4-FFF2-40B4-BE49-F238E27FC236}">
                <a16:creationId xmlns:a16="http://schemas.microsoft.com/office/drawing/2014/main" xmlns="" id="{BD3F1478-5BFD-1451-49F3-19B7824F90C3}"/>
              </a:ext>
            </a:extLst>
          </p:cNvPr>
          <p:cNvSpPr txBox="1"/>
          <p:nvPr/>
        </p:nvSpPr>
        <p:spPr>
          <a:xfrm>
            <a:off x="883734" y="3097590"/>
            <a:ext cx="4101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06963" indent="-236158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815411" indent="-472314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223858" indent="-709957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630821" indent="-947599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138782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566538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994294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422051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Apenas 10,6% dos empregos são na Administração Pública</a:t>
            </a:r>
          </a:p>
        </p:txBody>
      </p:sp>
      <p:sp>
        <p:nvSpPr>
          <p:cNvPr id="67" name="CaixaDeTexto 75">
            <a:extLst>
              <a:ext uri="{FF2B5EF4-FFF2-40B4-BE49-F238E27FC236}">
                <a16:creationId xmlns:a16="http://schemas.microsoft.com/office/drawing/2014/main" xmlns="" id="{985387F2-8E5B-5179-45EF-ECC8458D2B85}"/>
              </a:ext>
            </a:extLst>
          </p:cNvPr>
          <p:cNvSpPr txBox="1"/>
          <p:nvPr/>
        </p:nvSpPr>
        <p:spPr>
          <a:xfrm>
            <a:off x="7291475" y="3161393"/>
            <a:ext cx="4271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06963" indent="-236158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815411" indent="-472314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223858" indent="-709957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630821" indent="-947599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138782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566538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994294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422051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pt-BR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70% dos vínculos formais estão na Administração Pública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FFA0310C-0BAE-D013-498F-5C28480C1D3E}"/>
              </a:ext>
            </a:extLst>
          </p:cNvPr>
          <p:cNvGrpSpPr/>
          <p:nvPr/>
        </p:nvGrpSpPr>
        <p:grpSpPr>
          <a:xfrm>
            <a:off x="5582966" y="1309059"/>
            <a:ext cx="1079500" cy="1079500"/>
            <a:chOff x="5582966" y="1309059"/>
            <a:chExt cx="1079500" cy="10795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Elipse 33">
              <a:extLst>
                <a:ext uri="{FF2B5EF4-FFF2-40B4-BE49-F238E27FC236}">
                  <a16:creationId xmlns:a16="http://schemas.microsoft.com/office/drawing/2014/main" xmlns="" id="{66367460-0261-3835-BB1D-BED9FE65B562}"/>
                </a:ext>
              </a:extLst>
            </p:cNvPr>
            <p:cNvSpPr/>
            <p:nvPr/>
          </p:nvSpPr>
          <p:spPr>
            <a:xfrm>
              <a:off x="5582966" y="1309059"/>
              <a:ext cx="1079500" cy="10795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 descr="Forma&#10;&#10;O conteúdo gerado por IA pode estar incorreto.">
              <a:extLst>
                <a:ext uri="{FF2B5EF4-FFF2-40B4-BE49-F238E27FC236}">
                  <a16:creationId xmlns:a16="http://schemas.microsoft.com/office/drawing/2014/main" xmlns="" id="{FC829361-DDBC-5326-777E-90A4C9035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7916" y="1514009"/>
              <a:ext cx="669600" cy="669600"/>
            </a:xfrm>
            <a:prstGeom prst="rect">
              <a:avLst/>
            </a:prstGeom>
          </p:spPr>
        </p:pic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xmlns="" id="{CCDCF79C-E092-235E-4155-CE835A968889}"/>
              </a:ext>
            </a:extLst>
          </p:cNvPr>
          <p:cNvGrpSpPr/>
          <p:nvPr/>
        </p:nvGrpSpPr>
        <p:grpSpPr>
          <a:xfrm>
            <a:off x="5582966" y="2994729"/>
            <a:ext cx="1079500" cy="1079500"/>
            <a:chOff x="5582966" y="3114489"/>
            <a:chExt cx="1079500" cy="10795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7" name="Elipse 36">
              <a:extLst>
                <a:ext uri="{FF2B5EF4-FFF2-40B4-BE49-F238E27FC236}">
                  <a16:creationId xmlns:a16="http://schemas.microsoft.com/office/drawing/2014/main" xmlns="" id="{910ED0A0-2023-2D72-155B-61FC70D6F1C8}"/>
                </a:ext>
              </a:extLst>
            </p:cNvPr>
            <p:cNvSpPr/>
            <p:nvPr/>
          </p:nvSpPr>
          <p:spPr>
            <a:xfrm>
              <a:off x="5582966" y="3114489"/>
              <a:ext cx="1079500" cy="10795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3" name="Imagem 12" descr="Forma&#10;&#10;O conteúdo gerado por IA pode estar incorreto.">
              <a:extLst>
                <a:ext uri="{FF2B5EF4-FFF2-40B4-BE49-F238E27FC236}">
                  <a16:creationId xmlns:a16="http://schemas.microsoft.com/office/drawing/2014/main" xmlns="" id="{76114559-8F9D-603D-91D1-B68CC31F1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7916" y="3319439"/>
              <a:ext cx="669600" cy="669600"/>
            </a:xfrm>
            <a:prstGeom prst="rect">
              <a:avLst/>
            </a:prstGeom>
          </p:spPr>
        </p:pic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xmlns="" id="{B54CFA90-2565-5AC7-B7DA-EBD17DCA9112}"/>
              </a:ext>
            </a:extLst>
          </p:cNvPr>
          <p:cNvGrpSpPr/>
          <p:nvPr/>
        </p:nvGrpSpPr>
        <p:grpSpPr>
          <a:xfrm>
            <a:off x="5582966" y="4680400"/>
            <a:ext cx="1079500" cy="1079500"/>
            <a:chOff x="5582966" y="4680400"/>
            <a:chExt cx="1079500" cy="10795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0" name="Elipse 39">
              <a:extLst>
                <a:ext uri="{FF2B5EF4-FFF2-40B4-BE49-F238E27FC236}">
                  <a16:creationId xmlns:a16="http://schemas.microsoft.com/office/drawing/2014/main" xmlns="" id="{8253C5F7-22E7-9606-3BCB-0D61245AF92D}"/>
                </a:ext>
              </a:extLst>
            </p:cNvPr>
            <p:cNvSpPr/>
            <p:nvPr/>
          </p:nvSpPr>
          <p:spPr>
            <a:xfrm>
              <a:off x="5582966" y="4680400"/>
              <a:ext cx="1079500" cy="10795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098" name="Picture 2" descr="Sector Icon - Free PNG &amp; SVG 2040779 - Noun Project">
              <a:extLst>
                <a:ext uri="{FF2B5EF4-FFF2-40B4-BE49-F238E27FC236}">
                  <a16:creationId xmlns:a16="http://schemas.microsoft.com/office/drawing/2014/main" xmlns="" id="{1A077AF7-A6DE-0194-32E4-A9C34835A5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7916" y="4879341"/>
              <a:ext cx="669600" cy="66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Google Shape;91;p1">
            <a:extLst>
              <a:ext uri="{FF2B5EF4-FFF2-40B4-BE49-F238E27FC236}">
                <a16:creationId xmlns:a16="http://schemas.microsoft.com/office/drawing/2014/main" xmlns="" id="{A3131798-08A0-495E-3588-2FB4A0CCD67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38171" y="6058790"/>
            <a:ext cx="692968" cy="5121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75">
            <a:extLst>
              <a:ext uri="{FF2B5EF4-FFF2-40B4-BE49-F238E27FC236}">
                <a16:creationId xmlns:a16="http://schemas.microsoft.com/office/drawing/2014/main" xmlns="" id="{5F588B31-F566-E258-DD80-4FFE57464123}"/>
              </a:ext>
            </a:extLst>
          </p:cNvPr>
          <p:cNvSpPr txBox="1"/>
          <p:nvPr/>
        </p:nvSpPr>
        <p:spPr>
          <a:xfrm>
            <a:off x="1" y="415380"/>
            <a:ext cx="6041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06963" indent="-236158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815411" indent="-472314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223858" indent="-709957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630821" indent="-947599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138782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566538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994294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422051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pt-BR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Alto Desenvolvimento</a:t>
            </a:r>
          </a:p>
        </p:txBody>
      </p:sp>
      <p:sp>
        <p:nvSpPr>
          <p:cNvPr id="7" name="CaixaDeTexto 75">
            <a:extLst>
              <a:ext uri="{FF2B5EF4-FFF2-40B4-BE49-F238E27FC236}">
                <a16:creationId xmlns:a16="http://schemas.microsoft.com/office/drawing/2014/main" xmlns="" id="{E84CB107-9966-B7DE-8B9E-C9DD25B7626A}"/>
              </a:ext>
            </a:extLst>
          </p:cNvPr>
          <p:cNvSpPr txBox="1"/>
          <p:nvPr/>
        </p:nvSpPr>
        <p:spPr>
          <a:xfrm>
            <a:off x="6143717" y="402790"/>
            <a:ext cx="6041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06963" indent="-236158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815411" indent="-472314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223858" indent="-709957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630821" indent="-947599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138782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566538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994294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422051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pt-BR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Desenvolvimento Crítico</a:t>
            </a:r>
          </a:p>
        </p:txBody>
      </p:sp>
    </p:spTree>
    <p:extLst>
      <p:ext uri="{BB962C8B-B14F-4D97-AF65-F5344CB8AC3E}">
        <p14:creationId xmlns:p14="http://schemas.microsoft.com/office/powerpoint/2010/main" val="413480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4" grpId="0"/>
      <p:bldP spid="65" grpId="0"/>
      <p:bldP spid="66" grpId="0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2">
            <a:extLst>
              <a:ext uri="{FF2B5EF4-FFF2-40B4-BE49-F238E27FC236}">
                <a16:creationId xmlns:a16="http://schemas.microsoft.com/office/drawing/2014/main" xmlns="" id="{A487F870-DAEE-44E9-B3BE-C25B1D4238AC}"/>
              </a:ext>
            </a:extLst>
          </p:cNvPr>
          <p:cNvSpPr txBox="1">
            <a:spLocks/>
          </p:cNvSpPr>
          <p:nvPr/>
        </p:nvSpPr>
        <p:spPr>
          <a:xfrm>
            <a:off x="287183" y="258736"/>
            <a:ext cx="11571228" cy="8208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pPr algn="ctr"/>
            <a:r>
              <a:rPr lang="pt-BR" sz="2667" b="1" dirty="0">
                <a:latin typeface="Trebuchet MS" panose="020B0703020202090204" pitchFamily="34" charset="0"/>
              </a:rPr>
              <a:t>Distribuir mais receitas parece não ser o melhor caminho para solucionar a insustentabilidade das contas municipais</a:t>
            </a:r>
            <a:endParaRPr lang="pt-BR" sz="2667" dirty="0">
              <a:latin typeface="Trebuchet MS" panose="020B0703020202090204" pitchFamily="34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E973DADA-0F37-4F56-AAEB-40F2EBB86C65}"/>
              </a:ext>
            </a:extLst>
          </p:cNvPr>
          <p:cNvSpPr/>
          <p:nvPr/>
        </p:nvSpPr>
        <p:spPr>
          <a:xfrm>
            <a:off x="6229064" y="1918158"/>
            <a:ext cx="5145197" cy="4939844"/>
          </a:xfrm>
          <a:prstGeom prst="rect">
            <a:avLst/>
          </a:prstGeom>
          <a:solidFill>
            <a:srgbClr val="164194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153DD0B2-D330-41F1-B715-BFD94FA1D8E2}"/>
              </a:ext>
            </a:extLst>
          </p:cNvPr>
          <p:cNvSpPr/>
          <p:nvPr/>
        </p:nvSpPr>
        <p:spPr>
          <a:xfrm>
            <a:off x="744551" y="1318637"/>
            <a:ext cx="2463800" cy="52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Clr>
                <a:schemeClr val="tx1"/>
              </a:buClr>
            </a:pPr>
            <a:r>
              <a:rPr lang="pt-BR" sz="2133" b="1" dirty="0">
                <a:solidFill>
                  <a:srgbClr val="C00000"/>
                </a:solidFill>
                <a:latin typeface="Trebuchet MS" panose="020B0603020202020204" pitchFamily="34" charset="0"/>
              </a:rPr>
              <a:t>Cenário Atual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79BEA685-0FF2-476B-9869-0DE912D28C24}"/>
              </a:ext>
            </a:extLst>
          </p:cNvPr>
          <p:cNvSpPr/>
          <p:nvPr/>
        </p:nvSpPr>
        <p:spPr>
          <a:xfrm>
            <a:off x="6229065" y="1302866"/>
            <a:ext cx="5355167" cy="52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Clr>
                <a:schemeClr val="tx1"/>
              </a:buClr>
            </a:pPr>
            <a:r>
              <a:rPr lang="pt-BR" sz="2133" b="1" dirty="0">
                <a:solidFill>
                  <a:srgbClr val="164194"/>
                </a:solidFill>
                <a:latin typeface="Trebuchet MS" panose="020B0603020202020204" pitchFamily="34" charset="0"/>
              </a:rPr>
              <a:t>Ajustes Urgentes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A96199B6-A5CF-4202-8D55-83CA6F69F475}"/>
              </a:ext>
            </a:extLst>
          </p:cNvPr>
          <p:cNvSpPr/>
          <p:nvPr/>
        </p:nvSpPr>
        <p:spPr>
          <a:xfrm>
            <a:off x="287185" y="1975420"/>
            <a:ext cx="5355167" cy="5332565"/>
          </a:xfrm>
          <a:prstGeom prst="rect">
            <a:avLst/>
          </a:prstGeom>
          <a:solidFill>
            <a:srgbClr val="C0000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C2D11E04-5E7F-442D-B036-4ED6559263E0}"/>
              </a:ext>
            </a:extLst>
          </p:cNvPr>
          <p:cNvSpPr txBox="1"/>
          <p:nvPr/>
        </p:nvSpPr>
        <p:spPr>
          <a:xfrm>
            <a:off x="6480022" y="1975421"/>
            <a:ext cx="49232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67" b="1" dirty="0">
                <a:latin typeface="Trebuchet MS" panose="020B0603020202020204" pitchFamily="34" charset="0"/>
              </a:rPr>
              <a:t>Distribuição dos Recursos</a:t>
            </a:r>
          </a:p>
          <a:p>
            <a:pPr marL="228589" indent="-228589">
              <a:buFont typeface="Arial" panose="020B0604020202020204" pitchFamily="34" charset="0"/>
              <a:buChar char="•"/>
            </a:pPr>
            <a:r>
              <a:rPr lang="pt-BR" sz="1600" dirty="0">
                <a:latin typeface="Trebuchet MS" panose="020B0603020202020204" pitchFamily="34" charset="0"/>
              </a:rPr>
              <a:t>Regra de distribuição de receitas: </a:t>
            </a:r>
            <a:r>
              <a:rPr lang="pt-BR" sz="1333" dirty="0">
                <a:latin typeface="Trebuchet MS" panose="020B0603020202020204" pitchFamily="34" charset="0"/>
              </a:rPr>
              <a:t>revisão</a:t>
            </a:r>
            <a:r>
              <a:rPr lang="pt-BR" sz="1600" dirty="0">
                <a:latin typeface="Trebuchet MS" panose="020B0603020202020204" pitchFamily="34" charset="0"/>
              </a:rPr>
              <a:t> </a:t>
            </a:r>
            <a:r>
              <a:rPr lang="pt-BR" sz="1333" dirty="0">
                <a:latin typeface="Trebuchet MS" panose="020B0603020202020204" pitchFamily="34" charset="0"/>
              </a:rPr>
              <a:t>FPM</a:t>
            </a:r>
          </a:p>
          <a:p>
            <a:endParaRPr lang="pt-BR" sz="1600" dirty="0">
              <a:latin typeface="Trebuchet MS" panose="020B0603020202020204" pitchFamily="34" charset="0"/>
            </a:endParaRPr>
          </a:p>
          <a:p>
            <a:r>
              <a:rPr lang="pt-BR" sz="1600" b="1" dirty="0">
                <a:latin typeface="Trebuchet MS" panose="020B0603020202020204" pitchFamily="34" charset="0"/>
              </a:rPr>
              <a:t>Obrigações Orçamentárias</a:t>
            </a:r>
          </a:p>
          <a:p>
            <a:pPr marL="228589" indent="-228589">
              <a:buFont typeface="Arial" panose="020B0604020202020204" pitchFamily="34" charset="0"/>
              <a:buChar char="•"/>
            </a:pPr>
            <a:r>
              <a:rPr lang="pt-BR" sz="1600" dirty="0">
                <a:latin typeface="Trebuchet MS" panose="020B0603020202020204" pitchFamily="34" charset="0"/>
              </a:rPr>
              <a:t>Reforma Administrativa: </a:t>
            </a:r>
            <a:r>
              <a:rPr lang="pt-BR" sz="1333" dirty="0">
                <a:latin typeface="Trebuchet MS" panose="020B0603020202020204" pitchFamily="34" charset="0"/>
              </a:rPr>
              <a:t>inclusão de municípios</a:t>
            </a:r>
          </a:p>
          <a:p>
            <a:pPr marL="228589" indent="-228589">
              <a:buFont typeface="Arial" panose="020B0604020202020204" pitchFamily="34" charset="0"/>
              <a:buChar char="•"/>
            </a:pPr>
            <a:r>
              <a:rPr lang="pt-BR" sz="1600" dirty="0">
                <a:latin typeface="Trebuchet MS" panose="020B0603020202020204" pitchFamily="34" charset="0"/>
              </a:rPr>
              <a:t>Reforma Previdenciária: </a:t>
            </a:r>
            <a:r>
              <a:rPr lang="pt-BR" sz="1333" dirty="0">
                <a:latin typeface="Trebuchet MS" panose="020B0603020202020204" pitchFamily="34" charset="0"/>
              </a:rPr>
              <a:t>aplicação de regras no RPPS</a:t>
            </a:r>
          </a:p>
          <a:p>
            <a:endParaRPr lang="pt-BR" sz="1600" dirty="0">
              <a:latin typeface="Trebuchet MS" panose="020B0603020202020204" pitchFamily="34" charset="0"/>
            </a:endParaRPr>
          </a:p>
          <a:p>
            <a:r>
              <a:rPr lang="pt-BR" sz="1600" b="1" dirty="0">
                <a:latin typeface="Trebuchet MS" panose="020B0603020202020204" pitchFamily="34" charset="0"/>
              </a:rPr>
              <a:t>Organização Administrativa</a:t>
            </a:r>
          </a:p>
          <a:p>
            <a:pPr marL="228589" indent="-228589">
              <a:buFont typeface="Arial" panose="020B0604020202020204" pitchFamily="34" charset="0"/>
              <a:buChar char="•"/>
            </a:pPr>
            <a:r>
              <a:rPr lang="pt-BR" sz="1600" dirty="0">
                <a:latin typeface="Trebuchet MS" panose="020B0603020202020204" pitchFamily="34" charset="0"/>
              </a:rPr>
              <a:t>Regras de criação e fusão de municípios: </a:t>
            </a:r>
            <a:r>
              <a:rPr lang="pt-BR" sz="1333" dirty="0">
                <a:latin typeface="Trebuchet MS" panose="020B0603020202020204" pitchFamily="34" charset="0"/>
              </a:rPr>
              <a:t>após reformas estruturais</a:t>
            </a:r>
          </a:p>
          <a:p>
            <a:pPr marL="228589" indent="-228589">
              <a:buFont typeface="Arial" panose="020B0604020202020204" pitchFamily="34" charset="0"/>
              <a:buChar char="•"/>
            </a:pPr>
            <a:r>
              <a:rPr lang="pt-BR" sz="1600" dirty="0">
                <a:latin typeface="Trebuchet MS" panose="020B0603020202020204" pitchFamily="34" charset="0"/>
              </a:rPr>
              <a:t>Regras de responsabilidade fiscal: </a:t>
            </a:r>
            <a:r>
              <a:rPr lang="pt-BR" sz="1333" dirty="0">
                <a:latin typeface="Trebuchet MS" panose="020B0603020202020204" pitchFamily="34" charset="0"/>
              </a:rPr>
              <a:t>aplicação de punições </a:t>
            </a:r>
          </a:p>
          <a:p>
            <a:endParaRPr lang="pt-BR" sz="1600" b="1" dirty="0">
              <a:latin typeface="Trebuchet MS" panose="020B0603020202020204" pitchFamily="34" charset="0"/>
            </a:endParaRPr>
          </a:p>
          <a:p>
            <a:endParaRPr lang="pt-BR" sz="1600" dirty="0">
              <a:latin typeface="Trebuchet MS" panose="020B0603020202020204" pitchFamily="34" charset="0"/>
            </a:endParaRPr>
          </a:p>
          <a:p>
            <a:pPr marL="380981" indent="-380981">
              <a:buFont typeface="Arial" panose="020B0604020202020204" pitchFamily="34" charset="0"/>
              <a:buChar char="•"/>
            </a:pPr>
            <a:endParaRPr lang="pt-BR" sz="1867" dirty="0">
              <a:latin typeface="Trebuchet MS" panose="020B0603020202020204" pitchFamily="34" charset="0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920568A6-4F93-10DE-6A33-5CC8E73F78CE}"/>
              </a:ext>
            </a:extLst>
          </p:cNvPr>
          <p:cNvGrpSpPr/>
          <p:nvPr/>
        </p:nvGrpSpPr>
        <p:grpSpPr>
          <a:xfrm>
            <a:off x="287183" y="2402602"/>
            <a:ext cx="5289168" cy="3375797"/>
            <a:chOff x="182730" y="1810115"/>
            <a:chExt cx="3966876" cy="2531846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xmlns="" id="{9C224D55-575E-734A-D5B3-5167789E0A1B}"/>
                </a:ext>
              </a:extLst>
            </p:cNvPr>
            <p:cNvGrpSpPr/>
            <p:nvPr/>
          </p:nvGrpSpPr>
          <p:grpSpPr>
            <a:xfrm>
              <a:off x="324682" y="1810115"/>
              <a:ext cx="3824924" cy="2531846"/>
              <a:chOff x="324682" y="1810115"/>
              <a:chExt cx="3824924" cy="2531846"/>
            </a:xfrm>
          </p:grpSpPr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xmlns="" id="{8C9225B0-D397-4C81-A60A-9AF022AC7682}"/>
                  </a:ext>
                </a:extLst>
              </p:cNvPr>
              <p:cNvSpPr txBox="1"/>
              <p:nvPr/>
            </p:nvSpPr>
            <p:spPr>
              <a:xfrm>
                <a:off x="859355" y="1810115"/>
                <a:ext cx="3290251" cy="25318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pt-BR" sz="1867" dirty="0">
                    <a:latin typeface="Trebuchet MS" panose="020B0603020202020204" pitchFamily="34" charset="0"/>
                  </a:rPr>
                  <a:t> </a:t>
                </a:r>
                <a:r>
                  <a:rPr lang="pt-BR" sz="1867" dirty="0">
                    <a:solidFill>
                      <a:prstClr val="black"/>
                    </a:solidFill>
                    <a:latin typeface="Trebuchet MS" panose="020B0603020202020204" pitchFamily="34" charset="0"/>
                  </a:rPr>
                  <a:t>Desigualdades sociais</a:t>
                </a:r>
              </a:p>
              <a:p>
                <a:pPr lvl="0"/>
                <a:endParaRPr lang="pt-BR" sz="1200" dirty="0">
                  <a:solidFill>
                    <a:prstClr val="black"/>
                  </a:solidFill>
                  <a:latin typeface="Trebuchet MS" panose="020B0603020202020204" pitchFamily="34" charset="0"/>
                </a:endParaRPr>
              </a:p>
              <a:p>
                <a:pPr lvl="0"/>
                <a:endParaRPr lang="pt-BR" sz="1200" dirty="0">
                  <a:solidFill>
                    <a:prstClr val="black"/>
                  </a:solidFill>
                  <a:latin typeface="Trebuchet MS" panose="020B0603020202020204" pitchFamily="34" charset="0"/>
                </a:endParaRPr>
              </a:p>
              <a:p>
                <a:r>
                  <a:rPr lang="pt-BR" sz="1867" dirty="0">
                    <a:latin typeface="Trebuchet MS" panose="020B0603020202020204" pitchFamily="34" charset="0"/>
                  </a:rPr>
                  <a:t>Distribuição de receitas ineficiente </a:t>
                </a:r>
                <a:r>
                  <a:rPr lang="pt-BR" sz="2000" dirty="0">
                    <a:solidFill>
                      <a:schemeClr val="bg1">
                        <a:lumMod val="50000"/>
                      </a:schemeClr>
                    </a:solidFill>
                    <a:latin typeface="Trebuchet MS" panose="020B0603020202020204" pitchFamily="34" charset="0"/>
                  </a:rPr>
                  <a:t>desestimula a busca por fontes próprias de arrecadação.</a:t>
                </a:r>
                <a:r>
                  <a:rPr lang="pt-BR" sz="1867" dirty="0">
                    <a:latin typeface="Trebuchet MS" panose="020B0603020202020204" pitchFamily="34" charset="0"/>
                  </a:rPr>
                  <a:t/>
                </a:r>
                <a:br>
                  <a:rPr lang="pt-BR" sz="1867" dirty="0">
                    <a:latin typeface="Trebuchet MS" panose="020B0603020202020204" pitchFamily="34" charset="0"/>
                  </a:rPr>
                </a:br>
                <a:r>
                  <a:rPr lang="pt-BR" sz="1867" dirty="0">
                    <a:latin typeface="Trebuchet MS" panose="020B0603020202020204" pitchFamily="34" charset="0"/>
                  </a:rPr>
                  <a:t/>
                </a:r>
                <a:br>
                  <a:rPr lang="pt-BR" sz="1867" dirty="0">
                    <a:latin typeface="Trebuchet MS" panose="020B0603020202020204" pitchFamily="34" charset="0"/>
                  </a:rPr>
                </a:br>
                <a:r>
                  <a:rPr lang="pt-BR" sz="1867" dirty="0">
                    <a:latin typeface="Trebuchet MS" panose="020B0603020202020204" pitchFamily="34" charset="0"/>
                  </a:rPr>
                  <a:t>Vulnerabilidade frente ao ciclo econômico</a:t>
                </a:r>
                <a:br>
                  <a:rPr lang="pt-BR" sz="1867" dirty="0">
                    <a:latin typeface="Trebuchet MS" panose="020B0603020202020204" pitchFamily="34" charset="0"/>
                  </a:rPr>
                </a:br>
                <a:endParaRPr lang="pt-BR" sz="1867" dirty="0">
                  <a:latin typeface="Trebuchet MS" panose="020B0603020202020204" pitchFamily="34" charset="0"/>
                </a:endParaRPr>
              </a:p>
              <a:p>
                <a:r>
                  <a:rPr lang="pt-BR" sz="1867" dirty="0">
                    <a:latin typeface="Trebuchet MS" panose="020B0603020202020204" pitchFamily="34" charset="0"/>
                  </a:rPr>
                  <a:t>Investimentos ainda dependem de recursos extraordinários</a:t>
                </a:r>
                <a:endParaRPr lang="pt-BR" sz="1200" dirty="0">
                  <a:latin typeface="Trebuchet MS" panose="020B0603020202020204" pitchFamily="34" charset="0"/>
                </a:endParaRPr>
              </a:p>
            </p:txBody>
          </p:sp>
          <p:grpSp>
            <p:nvGrpSpPr>
              <p:cNvPr id="17" name="Agrupar 16">
                <a:extLst>
                  <a:ext uri="{FF2B5EF4-FFF2-40B4-BE49-F238E27FC236}">
                    <a16:creationId xmlns:a16="http://schemas.microsoft.com/office/drawing/2014/main" xmlns="" id="{136DD2DA-94B9-4F9C-9520-D0666C1709D7}"/>
                  </a:ext>
                </a:extLst>
              </p:cNvPr>
              <p:cNvGrpSpPr/>
              <p:nvPr/>
            </p:nvGrpSpPr>
            <p:grpSpPr>
              <a:xfrm>
                <a:off x="324682" y="1827379"/>
                <a:ext cx="418597" cy="2429816"/>
                <a:chOff x="362373" y="1369951"/>
                <a:chExt cx="418597" cy="2429816"/>
              </a:xfrm>
            </p:grpSpPr>
            <p:pic>
              <p:nvPicPr>
                <p:cNvPr id="3" name="Imagem 2" descr="Forma&#10;&#10;Descrição gerada automaticamente com confiança baixa">
                  <a:extLst>
                    <a:ext uri="{FF2B5EF4-FFF2-40B4-BE49-F238E27FC236}">
                      <a16:creationId xmlns:a16="http://schemas.microsoft.com/office/drawing/2014/main" xmlns="" id="{433984F3-BB2B-44B4-9D07-43B6DEA860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2373" y="3430435"/>
                  <a:ext cx="369332" cy="369332"/>
                </a:xfrm>
                <a:prstGeom prst="rect">
                  <a:avLst/>
                </a:prstGeom>
              </p:spPr>
            </p:pic>
            <p:pic>
              <p:nvPicPr>
                <p:cNvPr id="14" name="Imagem 13" descr="Forma&#10;&#10;Descrição gerada automaticamente com confiança baixa">
                  <a:extLst>
                    <a:ext uri="{FF2B5EF4-FFF2-40B4-BE49-F238E27FC236}">
                      <a16:creationId xmlns:a16="http://schemas.microsoft.com/office/drawing/2014/main" xmlns="" id="{D40B739D-7FE1-44D4-ADDE-0BB13C1DA9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0170" y="1369951"/>
                  <a:ext cx="370800" cy="370800"/>
                </a:xfrm>
                <a:prstGeom prst="rect">
                  <a:avLst/>
                </a:prstGeom>
              </p:spPr>
            </p:pic>
            <p:pic>
              <p:nvPicPr>
                <p:cNvPr id="16" name="Imagem 15" descr="Forma&#10;&#10;Descrição gerada automaticamente com confiança baixa">
                  <a:extLst>
                    <a:ext uri="{FF2B5EF4-FFF2-40B4-BE49-F238E27FC236}">
                      <a16:creationId xmlns:a16="http://schemas.microsoft.com/office/drawing/2014/main" xmlns="" id="{D784A184-4877-4561-90FE-44AD85E84D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8047" y="2081120"/>
                  <a:ext cx="370800" cy="3708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5" name="Gráfico 4" descr="Aviso estrutura de tópicos">
              <a:extLst>
                <a:ext uri="{FF2B5EF4-FFF2-40B4-BE49-F238E27FC236}">
                  <a16:creationId xmlns:a16="http://schemas.microsoft.com/office/drawing/2014/main" xmlns="" id="{C1D16BF3-CEBD-A496-ABA1-C0CC41886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82730" y="3076039"/>
              <a:ext cx="557562" cy="557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887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30" grpId="0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>
          <a:extLst>
            <a:ext uri="{FF2B5EF4-FFF2-40B4-BE49-F238E27FC236}">
              <a16:creationId xmlns:a16="http://schemas.microsoft.com/office/drawing/2014/main" xmlns="" id="{522EA545-8B66-BCEB-A9A8-3F3330521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90C1FE21-503A-27F2-75E2-2B8DACFCE7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/>
        </p:blipFill>
        <p:spPr>
          <a:xfrm>
            <a:off x="-53837" y="0"/>
            <a:ext cx="12245837" cy="688701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DE98388-985F-FFAE-2AB1-4E9716EBDA3B}"/>
              </a:ext>
            </a:extLst>
          </p:cNvPr>
          <p:cNvSpPr/>
          <p:nvPr/>
        </p:nvSpPr>
        <p:spPr>
          <a:xfrm>
            <a:off x="0" y="153516"/>
            <a:ext cx="12192000" cy="6858000"/>
          </a:xfrm>
          <a:prstGeom prst="rect">
            <a:avLst/>
          </a:prstGeom>
          <a:blipFill dpi="0" rotWithShape="1">
            <a:blip r:embed="rId4">
              <a:alphaModFix amt="2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91" dirty="0">
              <a:ln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pic>
        <p:nvPicPr>
          <p:cNvPr id="2" name="Google Shape;91;p1">
            <a:extLst>
              <a:ext uri="{FF2B5EF4-FFF2-40B4-BE49-F238E27FC236}">
                <a16:creationId xmlns:a16="http://schemas.microsoft.com/office/drawing/2014/main" xmlns="" id="{FB9F4F40-BE04-D94A-F8F3-B90055923D7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38171" y="6058792"/>
            <a:ext cx="692968" cy="51219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F10345FC-D312-D24B-0684-0DEC7DB6C003}"/>
              </a:ext>
            </a:extLst>
          </p:cNvPr>
          <p:cNvSpPr txBox="1"/>
          <p:nvPr/>
        </p:nvSpPr>
        <p:spPr>
          <a:xfrm>
            <a:off x="1524000" y="1122363"/>
            <a:ext cx="9144000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61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 </a:t>
            </a:r>
            <a:r>
              <a:rPr lang="en-US" sz="61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caminho</a:t>
            </a:r>
            <a:r>
              <a:rPr lang="en-US" sz="61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para o </a:t>
            </a:r>
            <a:r>
              <a:rPr lang="en-US" sz="61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desenvolvimento</a:t>
            </a:r>
            <a:r>
              <a:rPr lang="en-US" sz="61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é </a:t>
            </a:r>
            <a:r>
              <a:rPr lang="en-US" sz="61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complexo</a:t>
            </a:r>
            <a:r>
              <a:rPr lang="en-US" sz="61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61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vai</a:t>
            </a:r>
            <a:r>
              <a:rPr lang="en-US" sz="61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exigir</a:t>
            </a:r>
            <a:r>
              <a:rPr lang="en-US" sz="61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decisões</a:t>
            </a:r>
            <a:r>
              <a:rPr lang="en-US" sz="61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difíceis</a:t>
            </a:r>
            <a:endParaRPr lang="en-US" sz="61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443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C15D1C8-BAB0-2702-9894-D37394EA4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997AC1FC-7725-2305-5AD9-D3B17D1E5B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91">
              <a:ln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68AC87C6-E2A5-2EBB-8CC7-DC5BA18518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duotone>
                <a:prstClr val="black"/>
                <a:srgbClr val="2056A7">
                  <a:tint val="45000"/>
                  <a:satMod val="400000"/>
                </a:srgbClr>
              </a:duotone>
              <a:alphaModFix amt="3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91">
              <a:ln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31DB3844-8D69-B180-875E-F6157D7207D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74713" y="6002861"/>
            <a:ext cx="746304" cy="552000"/>
          </a:xfrm>
          <a:prstGeom prst="rect">
            <a:avLst/>
          </a:prstGeom>
        </p:spPr>
      </p:pic>
      <p:sp>
        <p:nvSpPr>
          <p:cNvPr id="2" name="Google Shape;93;p1">
            <a:extLst>
              <a:ext uri="{FF2B5EF4-FFF2-40B4-BE49-F238E27FC236}">
                <a16:creationId xmlns:a16="http://schemas.microsoft.com/office/drawing/2014/main" xmlns="" id="{6B58C5BB-7735-8E23-63AE-D7BCD18586C6}"/>
              </a:ext>
            </a:extLst>
          </p:cNvPr>
          <p:cNvSpPr txBox="1"/>
          <p:nvPr/>
        </p:nvSpPr>
        <p:spPr>
          <a:xfrm>
            <a:off x="553042" y="497163"/>
            <a:ext cx="226635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pt-BR" sz="480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IF</a:t>
            </a:r>
            <a:r>
              <a:rPr lang="pt-BR" sz="4800">
                <a:solidFill>
                  <a:srgbClr val="3A759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CG</a:t>
            </a:r>
            <a:r>
              <a:rPr lang="pt-BR" sz="4800">
                <a:solidFill>
                  <a:srgbClr val="58A8D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pt-BR" sz="4800">
                <a:solidFill>
                  <a:srgbClr val="3A759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●</a:t>
            </a:r>
            <a:endParaRPr lang="pt-BR" sz="4800" b="1">
              <a:solidFill>
                <a:srgbClr val="3A759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01A2E446-9CF6-E5B8-8BB9-57F400936E29}"/>
              </a:ext>
            </a:extLst>
          </p:cNvPr>
          <p:cNvGraphicFramePr>
            <a:graphicFrameLocks/>
          </p:cNvGraphicFramePr>
          <p:nvPr/>
        </p:nvGraphicFramePr>
        <p:xfrm>
          <a:off x="39814" y="1488143"/>
          <a:ext cx="20054468" cy="421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DB688846-A71E-5530-C27C-343CC2D93B5E}"/>
              </a:ext>
            </a:extLst>
          </p:cNvPr>
          <p:cNvSpPr txBox="1"/>
          <p:nvPr/>
        </p:nvSpPr>
        <p:spPr>
          <a:xfrm>
            <a:off x="526386" y="1226033"/>
            <a:ext cx="11112575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46°posição do Brasil em 2023 revela baixa competitividade: 39,8 pontos 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293421F9-E8DF-A42F-127A-500A33616F83}"/>
              </a:ext>
            </a:extLst>
          </p:cNvPr>
          <p:cNvSpPr txBox="1">
            <a:spLocks/>
          </p:cNvSpPr>
          <p:nvPr/>
        </p:nvSpPr>
        <p:spPr>
          <a:xfrm>
            <a:off x="2608959" y="704912"/>
            <a:ext cx="5411459" cy="32316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en-US" sz="2100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Índice</a:t>
            </a:r>
            <a:r>
              <a:rPr lang="en-US" sz="21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Firjan de </a:t>
            </a:r>
            <a:r>
              <a:rPr lang="en-US" sz="2100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Competitividade</a:t>
            </a:r>
            <a:r>
              <a:rPr lang="en-US" sz="21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Global</a:t>
            </a:r>
          </a:p>
        </p:txBody>
      </p:sp>
    </p:spTree>
    <p:extLst>
      <p:ext uri="{BB962C8B-B14F-4D97-AF65-F5344CB8AC3E}">
        <p14:creationId xmlns:p14="http://schemas.microsoft.com/office/powerpoint/2010/main" val="102240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1B74E4D-5EA9-1D32-B34C-F831B8CFF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A1B5A7B-F5EF-E46B-987F-B84F12F142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91">
              <a:ln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C6ACD702-85B6-CDAD-7F26-9AA39F585B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duotone>
                <a:prstClr val="black"/>
                <a:srgbClr val="2056A7">
                  <a:tint val="45000"/>
                  <a:satMod val="400000"/>
                </a:srgbClr>
              </a:duotone>
              <a:alphaModFix amt="3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91">
              <a:ln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9779BD3F-75A2-0A3F-B7A5-8D99F7A91D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74713" y="6002861"/>
            <a:ext cx="746304" cy="552000"/>
          </a:xfrm>
          <a:prstGeom prst="rect">
            <a:avLst/>
          </a:prstGeom>
        </p:spPr>
      </p:pic>
      <p:sp>
        <p:nvSpPr>
          <p:cNvPr id="2" name="Google Shape;93;p1">
            <a:extLst>
              <a:ext uri="{FF2B5EF4-FFF2-40B4-BE49-F238E27FC236}">
                <a16:creationId xmlns:a16="http://schemas.microsoft.com/office/drawing/2014/main" xmlns="" id="{DBEE8245-FA87-38B9-55F8-BB6D33EC3F4B}"/>
              </a:ext>
            </a:extLst>
          </p:cNvPr>
          <p:cNvSpPr txBox="1"/>
          <p:nvPr/>
        </p:nvSpPr>
        <p:spPr>
          <a:xfrm>
            <a:off x="553042" y="497163"/>
            <a:ext cx="226635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pt-BR" sz="480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IF</a:t>
            </a:r>
            <a:r>
              <a:rPr lang="pt-BR" sz="4800">
                <a:solidFill>
                  <a:srgbClr val="3A759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CG</a:t>
            </a:r>
            <a:r>
              <a:rPr lang="pt-BR" sz="4800">
                <a:solidFill>
                  <a:srgbClr val="58A8D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pt-BR" sz="4800">
                <a:solidFill>
                  <a:srgbClr val="3A759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●</a:t>
            </a:r>
            <a:endParaRPr lang="pt-BR" sz="4800" b="1">
              <a:solidFill>
                <a:srgbClr val="3A759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FE1DBC32-CC75-9874-0E7C-EFFC83964C21}"/>
              </a:ext>
            </a:extLst>
          </p:cNvPr>
          <p:cNvSpPr txBox="1"/>
          <p:nvPr/>
        </p:nvSpPr>
        <p:spPr>
          <a:xfrm>
            <a:off x="526386" y="1226033"/>
            <a:ext cx="11112575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46°posição do Brasil em 2023 revela baixa competitividade: 39,8 pontos 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xmlns="" id="{FF17D86D-5206-41B0-BC8B-E4921A39CA3A}"/>
              </a:ext>
            </a:extLst>
          </p:cNvPr>
          <p:cNvGraphicFramePr>
            <a:graphicFrameLocks/>
          </p:cNvGraphicFramePr>
          <p:nvPr/>
        </p:nvGraphicFramePr>
        <p:xfrm>
          <a:off x="-7912710" y="1742262"/>
          <a:ext cx="20054468" cy="421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CaixaDeTexto 75">
            <a:extLst>
              <a:ext uri="{FF2B5EF4-FFF2-40B4-BE49-F238E27FC236}">
                <a16:creationId xmlns:a16="http://schemas.microsoft.com/office/drawing/2014/main" xmlns="" id="{BE91C2B2-492B-8898-FBCF-7D6C4BD033C2}"/>
              </a:ext>
            </a:extLst>
          </p:cNvPr>
          <p:cNvSpPr txBox="1"/>
          <p:nvPr/>
        </p:nvSpPr>
        <p:spPr>
          <a:xfrm>
            <a:off x="526386" y="1837949"/>
            <a:ext cx="3276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06963" indent="-236158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815411" indent="-472314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223858" indent="-709957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630821" indent="-947599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138782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566538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994294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422051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r>
              <a:rPr lang="pt-BR" sz="1800" b="1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Brasil atrás de países latinos como Uruguai e Chile</a:t>
            </a:r>
          </a:p>
        </p:txBody>
      </p:sp>
      <p:sp>
        <p:nvSpPr>
          <p:cNvPr id="24" name="CaixaDeTexto 75">
            <a:extLst>
              <a:ext uri="{FF2B5EF4-FFF2-40B4-BE49-F238E27FC236}">
                <a16:creationId xmlns:a16="http://schemas.microsoft.com/office/drawing/2014/main" xmlns="" id="{FD96A33F-D5DA-8EBC-4274-D49B77FCDFE7}"/>
              </a:ext>
            </a:extLst>
          </p:cNvPr>
          <p:cNvSpPr txBox="1"/>
          <p:nvPr/>
        </p:nvSpPr>
        <p:spPr>
          <a:xfrm>
            <a:off x="4880779" y="1747765"/>
            <a:ext cx="2708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06963" indent="-236158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815411" indent="-472314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223858" indent="-709957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630821" indent="-947599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138782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566538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994294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422051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r>
              <a:rPr lang="pt-BR" sz="1800" b="1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BRICS: </a:t>
            </a:r>
            <a:r>
              <a:rPr lang="pt-BR" sz="18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Índia, China e África do Sul à frente.</a:t>
            </a:r>
          </a:p>
        </p:txBody>
      </p:sp>
      <p:sp>
        <p:nvSpPr>
          <p:cNvPr id="3" name="CaixaDeTexto 73">
            <a:extLst>
              <a:ext uri="{FF2B5EF4-FFF2-40B4-BE49-F238E27FC236}">
                <a16:creationId xmlns:a16="http://schemas.microsoft.com/office/drawing/2014/main" xmlns="" id="{8B20B95D-FD57-DA8B-12DC-3BB84462465E}"/>
              </a:ext>
            </a:extLst>
          </p:cNvPr>
          <p:cNvSpPr txBox="1"/>
          <p:nvPr/>
        </p:nvSpPr>
        <p:spPr>
          <a:xfrm>
            <a:off x="8389017" y="1707264"/>
            <a:ext cx="324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06963" indent="-236158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815411" indent="-472314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223858" indent="-709957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630821" indent="-947599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138782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566538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994294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422051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r>
              <a:rPr lang="pt-BR" sz="18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Brasil tem a metade da pontuação do 10º colocado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44D20D7C-6F95-5ACD-291A-3A537EE0D5C0}"/>
              </a:ext>
            </a:extLst>
          </p:cNvPr>
          <p:cNvSpPr/>
          <p:nvPr/>
        </p:nvSpPr>
        <p:spPr>
          <a:xfrm>
            <a:off x="1818753" y="2914023"/>
            <a:ext cx="612951" cy="2954215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91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xmlns="" id="{4682CF5C-8976-FBAC-30F4-E5ABBAC6DE3B}"/>
              </a:ext>
            </a:extLst>
          </p:cNvPr>
          <p:cNvSpPr/>
          <p:nvPr/>
        </p:nvSpPr>
        <p:spPr>
          <a:xfrm>
            <a:off x="5345720" y="2910526"/>
            <a:ext cx="433755" cy="2954215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91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xmlns="" id="{189D176B-F635-FB5F-DE17-DC7DF004E495}"/>
              </a:ext>
            </a:extLst>
          </p:cNvPr>
          <p:cNvSpPr/>
          <p:nvPr/>
        </p:nvSpPr>
        <p:spPr>
          <a:xfrm>
            <a:off x="4447024" y="2910526"/>
            <a:ext cx="433755" cy="2954215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91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xmlns="" id="{65F8FCBB-B70D-AFE1-72EC-69DC54A028C1}"/>
              </a:ext>
            </a:extLst>
          </p:cNvPr>
          <p:cNvSpPr txBox="1">
            <a:spLocks/>
          </p:cNvSpPr>
          <p:nvPr/>
        </p:nvSpPr>
        <p:spPr>
          <a:xfrm>
            <a:off x="2608959" y="704912"/>
            <a:ext cx="5411459" cy="32316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en-US" sz="2100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Índice</a:t>
            </a:r>
            <a:r>
              <a:rPr lang="en-US" sz="21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Firjan de </a:t>
            </a:r>
            <a:r>
              <a:rPr lang="en-US" sz="2100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Competitividade</a:t>
            </a:r>
            <a:r>
              <a:rPr lang="en-US" sz="21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Global</a:t>
            </a:r>
          </a:p>
        </p:txBody>
      </p:sp>
    </p:spTree>
    <p:extLst>
      <p:ext uri="{BB962C8B-B14F-4D97-AF65-F5344CB8AC3E}">
        <p14:creationId xmlns:p14="http://schemas.microsoft.com/office/powerpoint/2010/main" val="17163349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3" grpId="0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718636A0-5E2F-7DBC-B668-23EA31E149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-1" y="0"/>
            <a:ext cx="12194249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B46301B3-8E17-DF1D-CE35-E70AB06A66EB}"/>
              </a:ext>
            </a:extLst>
          </p:cNvPr>
          <p:cNvSpPr/>
          <p:nvPr/>
        </p:nvSpPr>
        <p:spPr>
          <a:xfrm>
            <a:off x="-12491" y="20322"/>
            <a:ext cx="12192000" cy="6858000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91" dirty="0">
              <a:ln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xmlns="" id="{16E6BE1F-B775-254D-854A-BBE53E5408E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38171" y="6058792"/>
            <a:ext cx="692968" cy="5121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7">
            <a:extLst>
              <a:ext uri="{FF2B5EF4-FFF2-40B4-BE49-F238E27FC236}">
                <a16:creationId xmlns:a16="http://schemas.microsoft.com/office/drawing/2014/main" xmlns="" id="{8E1F584C-57B0-9512-7B6A-188A32968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397" y="1714629"/>
            <a:ext cx="8876924" cy="86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pt-BR" sz="32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O Índice Firjan de Desenvolvimento Municipal avalia 5.550 municípios</a:t>
            </a:r>
          </a:p>
          <a:p>
            <a:pPr algn="ctr">
              <a:spcAft>
                <a:spcPts val="1200"/>
              </a:spcAft>
            </a:pPr>
            <a:r>
              <a:rPr lang="pt-BR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Calibri" pitchFamily="34" charset="0"/>
                <a:cs typeface="Segoe UI" panose="020B0502040204020203" pitchFamily="34" charset="0"/>
              </a:rPr>
              <a:t>Cobertura de </a:t>
            </a:r>
            <a:r>
              <a:rPr lang="pt-BR" dirty="0">
                <a:solidFill>
                  <a:srgbClr val="FFC000"/>
                </a:solidFill>
                <a:latin typeface="Segoe UI Semibold" panose="020B0702040204020203" pitchFamily="34" charset="0"/>
                <a:ea typeface="Calibri" pitchFamily="34" charset="0"/>
                <a:cs typeface="Segoe UI Semibold" panose="020B0702040204020203" pitchFamily="34" charset="0"/>
              </a:rPr>
              <a:t>99,96% da população nacional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78F7CAD8-19F0-664C-BE7A-8DDDEDC4C92A}"/>
              </a:ext>
            </a:extLst>
          </p:cNvPr>
          <p:cNvSpPr/>
          <p:nvPr/>
        </p:nvSpPr>
        <p:spPr>
          <a:xfrm>
            <a:off x="-22931" y="364908"/>
            <a:ext cx="7981331" cy="608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xmlns="" id="{57B4ACF5-4D03-8B16-BE90-446258172815}"/>
              </a:ext>
            </a:extLst>
          </p:cNvPr>
          <p:cNvSpPr txBox="1">
            <a:spLocks/>
          </p:cNvSpPr>
          <p:nvPr/>
        </p:nvSpPr>
        <p:spPr>
          <a:xfrm>
            <a:off x="336549" y="497323"/>
            <a:ext cx="7621851" cy="36933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en-US" sz="2400" dirty="0">
                <a:solidFill>
                  <a:srgbClr val="23388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IFDM 2025 – ano-base 2023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2F40DA58-642C-9B3D-34DF-3F2FDA22CED1}"/>
              </a:ext>
            </a:extLst>
          </p:cNvPr>
          <p:cNvSpPr/>
          <p:nvPr/>
        </p:nvSpPr>
        <p:spPr>
          <a:xfrm>
            <a:off x="336549" y="3429001"/>
            <a:ext cx="11428603" cy="2381961"/>
          </a:xfrm>
          <a:prstGeom prst="round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91"/>
          </a:p>
        </p:txBody>
      </p:sp>
    </p:spTree>
    <p:extLst>
      <p:ext uri="{BB962C8B-B14F-4D97-AF65-F5344CB8AC3E}">
        <p14:creationId xmlns:p14="http://schemas.microsoft.com/office/powerpoint/2010/main" val="1480814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2204720"/>
            <a:ext cx="12192000" cy="9775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5" name="Picture 23">
            <a:extLst>
              <a:ext uri="{FF2B5EF4-FFF2-40B4-BE49-F238E27FC236}">
                <a16:creationId xmlns:a16="http://schemas.microsoft.com/office/drawing/2014/main" xmlns="" id="{D881FFA2-9312-5342-8770-7E600BA1B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4606" y="5707345"/>
            <a:ext cx="986412" cy="536823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xmlns="" id="{650C32A3-058C-A14F-84B3-F287502D1863}"/>
              </a:ext>
            </a:extLst>
          </p:cNvPr>
          <p:cNvSpPr txBox="1">
            <a:spLocks/>
          </p:cNvSpPr>
          <p:nvPr/>
        </p:nvSpPr>
        <p:spPr>
          <a:xfrm>
            <a:off x="863600" y="437757"/>
            <a:ext cx="10657417" cy="12311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pPr algn="ctr"/>
            <a:r>
              <a:rPr lang="en-US" sz="4000" b="1" dirty="0">
                <a:solidFill>
                  <a:schemeClr val="tx1"/>
                </a:solidFill>
                <a:latin typeface="Trebuchet MS" panose="020B0703020202090204" pitchFamily="34" charset="0"/>
              </a:rPr>
              <a:t>Por que </a:t>
            </a:r>
            <a:r>
              <a:rPr lang="en-US" sz="4000" b="1" dirty="0" err="1">
                <a:solidFill>
                  <a:schemeClr val="tx1"/>
                </a:solidFill>
                <a:latin typeface="Trebuchet MS" panose="020B0703020202090204" pitchFamily="34" charset="0"/>
              </a:rPr>
              <a:t>analisar</a:t>
            </a:r>
            <a:r>
              <a:rPr lang="en-US" sz="4000" b="1" dirty="0">
                <a:solidFill>
                  <a:schemeClr val="tx1"/>
                </a:solidFill>
                <a:latin typeface="Trebuchet MS" panose="020B070302020209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rebuchet MS" panose="020B0703020202090204" pitchFamily="34" charset="0"/>
              </a:rPr>
              <a:t>todos</a:t>
            </a:r>
            <a:r>
              <a:rPr lang="en-US" sz="4000" b="1" dirty="0">
                <a:solidFill>
                  <a:schemeClr val="tx1"/>
                </a:solidFill>
                <a:latin typeface="Trebuchet MS" panose="020B0703020202090204" pitchFamily="34" charset="0"/>
              </a:rPr>
              <a:t> so </a:t>
            </a:r>
            <a:r>
              <a:rPr lang="en-US" sz="4000" b="1" dirty="0" err="1">
                <a:solidFill>
                  <a:schemeClr val="tx1"/>
                </a:solidFill>
                <a:latin typeface="Trebuchet MS" panose="020B0703020202090204" pitchFamily="34" charset="0"/>
              </a:rPr>
              <a:t>municípios</a:t>
            </a:r>
            <a:r>
              <a:rPr lang="en-US" sz="4000" b="1" dirty="0">
                <a:solidFill>
                  <a:schemeClr val="tx1"/>
                </a:solidFill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Trebuchet MS" panose="020B0703020202090204" pitchFamily="34" charset="0"/>
              </a:rPr>
              <a:t>do Brasil?</a:t>
            </a:r>
            <a:endParaRPr lang="en-US" sz="4000" dirty="0">
              <a:solidFill>
                <a:srgbClr val="C00000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2420581"/>
            <a:ext cx="1219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67" dirty="0">
                <a:solidFill>
                  <a:schemeClr val="bg1"/>
                </a:solidFill>
                <a:latin typeface="Trebuchet MS" panose="020B0603020202020204" pitchFamily="34" charset="0"/>
              </a:rPr>
              <a:t>Problemas que atingem o Rio precisam ser debatidos na esfera macro </a:t>
            </a:r>
            <a:endParaRPr lang="pt-BR" sz="2667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1" name="Agrupar 20"/>
          <p:cNvGrpSpPr/>
          <p:nvPr/>
        </p:nvGrpSpPr>
        <p:grpSpPr>
          <a:xfrm>
            <a:off x="3124030" y="3555670"/>
            <a:ext cx="4888545" cy="2190220"/>
            <a:chOff x="2343022" y="3261112"/>
            <a:chExt cx="3666409" cy="1642665"/>
          </a:xfrm>
        </p:grpSpPr>
        <p:pic>
          <p:nvPicPr>
            <p:cNvPr id="12296" name="Picture 8" descr="Resultado de imagem para mapa brasil 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022" y="3261112"/>
              <a:ext cx="1642664" cy="1642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riângulo Retângulo 19"/>
            <p:cNvSpPr/>
            <p:nvPr/>
          </p:nvSpPr>
          <p:spPr>
            <a:xfrm rot="3291996">
              <a:off x="3992453" y="3666471"/>
              <a:ext cx="744463" cy="1399350"/>
            </a:xfrm>
            <a:custGeom>
              <a:avLst/>
              <a:gdLst>
                <a:gd name="connsiteX0" fmla="*/ 0 w 1408964"/>
                <a:gd name="connsiteY0" fmla="*/ 1242060 h 1242060"/>
                <a:gd name="connsiteX1" fmla="*/ 0 w 1408964"/>
                <a:gd name="connsiteY1" fmla="*/ 0 h 1242060"/>
                <a:gd name="connsiteX2" fmla="*/ 1408964 w 1408964"/>
                <a:gd name="connsiteY2" fmla="*/ 1242060 h 1242060"/>
                <a:gd name="connsiteX3" fmla="*/ 0 w 1408964"/>
                <a:gd name="connsiteY3" fmla="*/ 1242060 h 1242060"/>
                <a:gd name="connsiteX0" fmla="*/ 0 w 948956"/>
                <a:gd name="connsiteY0" fmla="*/ 1292722 h 1292722"/>
                <a:gd name="connsiteX1" fmla="*/ 0 w 948956"/>
                <a:gd name="connsiteY1" fmla="*/ 50662 h 1292722"/>
                <a:gd name="connsiteX2" fmla="*/ 948956 w 948956"/>
                <a:gd name="connsiteY2" fmla="*/ 0 h 1292722"/>
                <a:gd name="connsiteX3" fmla="*/ 0 w 948956"/>
                <a:gd name="connsiteY3" fmla="*/ 1292722 h 1292722"/>
                <a:gd name="connsiteX0" fmla="*/ 0 w 948956"/>
                <a:gd name="connsiteY0" fmla="*/ 1292722 h 1292722"/>
                <a:gd name="connsiteX1" fmla="*/ 374364 w 948956"/>
                <a:gd name="connsiteY1" fmla="*/ 127745 h 1292722"/>
                <a:gd name="connsiteX2" fmla="*/ 948956 w 948956"/>
                <a:gd name="connsiteY2" fmla="*/ 0 h 1292722"/>
                <a:gd name="connsiteX3" fmla="*/ 0 w 948956"/>
                <a:gd name="connsiteY3" fmla="*/ 1292722 h 1292722"/>
                <a:gd name="connsiteX0" fmla="*/ 0 w 744463"/>
                <a:gd name="connsiteY0" fmla="*/ 1399350 h 1399350"/>
                <a:gd name="connsiteX1" fmla="*/ 374364 w 744463"/>
                <a:gd name="connsiteY1" fmla="*/ 234373 h 1399350"/>
                <a:gd name="connsiteX2" fmla="*/ 744463 w 744463"/>
                <a:gd name="connsiteY2" fmla="*/ 0 h 1399350"/>
                <a:gd name="connsiteX3" fmla="*/ 0 w 744463"/>
                <a:gd name="connsiteY3" fmla="*/ 1399350 h 139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4463" h="1399350">
                  <a:moveTo>
                    <a:pt x="0" y="1399350"/>
                  </a:moveTo>
                  <a:lnTo>
                    <a:pt x="374364" y="234373"/>
                  </a:lnTo>
                  <a:lnTo>
                    <a:pt x="744463" y="0"/>
                  </a:lnTo>
                  <a:lnTo>
                    <a:pt x="0" y="1399350"/>
                  </a:lnTo>
                  <a:close/>
                </a:path>
              </a:pathLst>
            </a:custGeom>
            <a:solidFill>
              <a:srgbClr val="7F9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pic>
          <p:nvPicPr>
            <p:cNvPr id="12294" name="Picture 6" descr="Resultado de imagem para mapa rj 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5686" y="3347667"/>
              <a:ext cx="2023745" cy="1445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5221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8BA0F17-5FB6-D90D-2ECF-9AAAE0056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AD95579B-5D10-A93F-1DD4-B03F90C42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/>
        </p:blipFill>
        <p:spPr>
          <a:xfrm>
            <a:off x="-1" y="0"/>
            <a:ext cx="12194249" cy="6858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5AF49EB7-470F-7288-0C15-13AFAC0CD560}"/>
              </a:ext>
            </a:extLst>
          </p:cNvPr>
          <p:cNvSpPr/>
          <p:nvPr/>
        </p:nvSpPr>
        <p:spPr>
          <a:xfrm>
            <a:off x="-1867" y="0"/>
            <a:ext cx="12192000" cy="6858000"/>
          </a:xfrm>
          <a:prstGeom prst="rect">
            <a:avLst/>
          </a:prstGeom>
          <a:blipFill dpi="0" rotWithShape="1">
            <a:blip r:embed="rId4">
              <a:alphaModFix amt="5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91" dirty="0">
              <a:ln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4BCDDD5D-54EB-629E-6544-90486791CBB5}"/>
              </a:ext>
            </a:extLst>
          </p:cNvPr>
          <p:cNvSpPr/>
          <p:nvPr/>
        </p:nvSpPr>
        <p:spPr>
          <a:xfrm>
            <a:off x="-22931" y="364908"/>
            <a:ext cx="7981331" cy="608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xmlns="" id="{C55562CF-F7D9-F8EC-CEED-CC6F4A702111}"/>
              </a:ext>
            </a:extLst>
          </p:cNvPr>
          <p:cNvSpPr txBox="1">
            <a:spLocks/>
          </p:cNvSpPr>
          <p:nvPr/>
        </p:nvSpPr>
        <p:spPr>
          <a:xfrm>
            <a:off x="336549" y="497323"/>
            <a:ext cx="7621851" cy="36933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pt-BR" sz="2400" dirty="0">
                <a:solidFill>
                  <a:srgbClr val="23388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 Retrato do desenvolvimento em 2023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1D730726-9730-6F5B-1656-88952C701C76}"/>
              </a:ext>
            </a:extLst>
          </p:cNvPr>
          <p:cNvSpPr txBox="1"/>
          <p:nvPr/>
        </p:nvSpPr>
        <p:spPr>
          <a:xfrm>
            <a:off x="540545" y="1220202"/>
            <a:ext cx="1088945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Um Brasil dividido em dois: </a:t>
            </a:r>
            <a:r>
              <a:rPr lang="pt-BR" sz="2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 extremos da desigualdade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19DC956D-BDD5-4209-3F87-E98045F5F0AA}"/>
              </a:ext>
            </a:extLst>
          </p:cNvPr>
          <p:cNvSpPr txBox="1"/>
          <p:nvPr/>
        </p:nvSpPr>
        <p:spPr>
          <a:xfrm>
            <a:off x="8733601" y="1808130"/>
            <a:ext cx="2996505" cy="1610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Norte e Nordeste:</a:t>
            </a:r>
            <a:r>
              <a:rPr lang="pt-BR" sz="159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pt-BR" sz="159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87% de seus municípios com desenvolvimento</a:t>
            </a:r>
            <a:r>
              <a:rPr lang="pt-BR" sz="1591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baixo </a:t>
            </a:r>
            <a:r>
              <a:rPr lang="pt-BR" sz="159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ou</a:t>
            </a:r>
            <a:r>
              <a:rPr lang="pt-BR" sz="1591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crítico</a:t>
            </a:r>
            <a:endParaRPr lang="pt-BR" sz="159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1F1E643B-E675-CA3A-F5C8-6C2761ABCBA2}"/>
              </a:ext>
            </a:extLst>
          </p:cNvPr>
          <p:cNvSpPr txBox="1"/>
          <p:nvPr/>
        </p:nvSpPr>
        <p:spPr>
          <a:xfrm>
            <a:off x="8200356" y="4008792"/>
            <a:ext cx="3570515" cy="1610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20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Sul, Sudeste e Centro-Oeste: </a:t>
            </a:r>
            <a:r>
              <a:rPr lang="pt-BR" sz="159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80% de seus municípios com desenvolvimento</a:t>
            </a:r>
            <a:br>
              <a:rPr lang="pt-BR" sz="159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pt-BR" sz="159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alto ou moderado</a:t>
            </a:r>
          </a:p>
        </p:txBody>
      </p:sp>
      <p:pic>
        <p:nvPicPr>
          <p:cNvPr id="5" name="Imagem 4" descr="Mapa&#10;&#10;O conteúdo gerado por IA pode estar incorreto.">
            <a:extLst>
              <a:ext uri="{FF2B5EF4-FFF2-40B4-BE49-F238E27FC236}">
                <a16:creationId xmlns:a16="http://schemas.microsoft.com/office/drawing/2014/main" xmlns="" id="{FBBBED7D-8FC6-5CA9-C49C-F908D5B3256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29"/>
          <a:stretch/>
        </p:blipFill>
        <p:spPr>
          <a:xfrm>
            <a:off x="4043746" y="1959359"/>
            <a:ext cx="4689855" cy="444685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DB8C2E9D-4F00-C927-9994-06F89A944020}"/>
              </a:ext>
            </a:extLst>
          </p:cNvPr>
          <p:cNvSpPr txBox="1"/>
          <p:nvPr/>
        </p:nvSpPr>
        <p:spPr>
          <a:xfrm>
            <a:off x="336550" y="2086855"/>
            <a:ext cx="42898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2.625 cidades: </a:t>
            </a:r>
            <a:r>
              <a:rPr lang="pt-B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apresentaram desenvolvimento </a:t>
            </a:r>
            <a:r>
              <a:rPr lang="pt-BR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baixo ou crítico </a:t>
            </a:r>
            <a:r>
              <a:rPr lang="pt-B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IFDM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37EF185A-51D5-7A04-1643-EA0839909C57}"/>
              </a:ext>
            </a:extLst>
          </p:cNvPr>
          <p:cNvSpPr txBox="1"/>
          <p:nvPr/>
        </p:nvSpPr>
        <p:spPr>
          <a:xfrm>
            <a:off x="336549" y="4357543"/>
            <a:ext cx="415661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57 milhões </a:t>
            </a:r>
            <a:r>
              <a:rPr lang="pt-B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brasileiros vivem nessas cidades</a:t>
            </a:r>
          </a:p>
        </p:txBody>
      </p:sp>
    </p:spTree>
    <p:extLst>
      <p:ext uri="{BB962C8B-B14F-4D97-AF65-F5344CB8AC3E}">
        <p14:creationId xmlns:p14="http://schemas.microsoft.com/office/powerpoint/2010/main" val="40901223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7BC15FC-3740-7FD4-718A-1B2CC66FE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D057DFD6-C15D-2384-C270-4F69534B0F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D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91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F94AE3E-8C38-392E-B28D-1447AEBCB049}"/>
              </a:ext>
            </a:extLst>
          </p:cNvPr>
          <p:cNvSpPr txBox="1"/>
          <p:nvPr/>
        </p:nvSpPr>
        <p:spPr>
          <a:xfrm>
            <a:off x="4133847" y="-36034572"/>
            <a:ext cx="3920572" cy="40718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2000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2001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2002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2003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2004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2005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2006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2007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2008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2009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2010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2011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2012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2013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2014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2015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2016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2017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2018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2019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2020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2021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2022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2023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FA4017FF-058F-26E6-54C5-CFD1BA606E39}"/>
              </a:ext>
            </a:extLst>
          </p:cNvPr>
          <p:cNvSpPr/>
          <p:nvPr/>
        </p:nvSpPr>
        <p:spPr>
          <a:xfrm>
            <a:off x="0" y="-1"/>
            <a:ext cx="12192000" cy="2400301"/>
          </a:xfrm>
          <a:prstGeom prst="rect">
            <a:avLst/>
          </a:prstGeom>
          <a:solidFill>
            <a:srgbClr val="243D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91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90A7DC47-3AC2-66F1-A1CE-9CBB6079FF05}"/>
              </a:ext>
            </a:extLst>
          </p:cNvPr>
          <p:cNvSpPr/>
          <p:nvPr/>
        </p:nvSpPr>
        <p:spPr>
          <a:xfrm>
            <a:off x="0" y="4457700"/>
            <a:ext cx="12192000" cy="2400301"/>
          </a:xfrm>
          <a:prstGeom prst="rect">
            <a:avLst/>
          </a:prstGeom>
          <a:solidFill>
            <a:srgbClr val="243D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91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B8B055DA-3A79-05F8-28BB-5BD9739AF7FA}"/>
              </a:ext>
            </a:extLst>
          </p:cNvPr>
          <p:cNvSpPr/>
          <p:nvPr/>
        </p:nvSpPr>
        <p:spPr>
          <a:xfrm>
            <a:off x="-1867" y="0"/>
            <a:ext cx="12192000" cy="6858000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91" dirty="0">
              <a:ln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42ADD85-64AA-3084-1D64-9965D4B270AA}"/>
              </a:ext>
            </a:extLst>
          </p:cNvPr>
          <p:cNvSpPr txBox="1"/>
          <p:nvPr/>
        </p:nvSpPr>
        <p:spPr>
          <a:xfrm>
            <a:off x="2" y="1662118"/>
            <a:ext cx="12322628" cy="414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49" lvl="1" algn="ctr">
              <a:lnSpc>
                <a:spcPts val="2500"/>
              </a:lnSpc>
              <a:spcBef>
                <a:spcPts val="800"/>
              </a:spcBef>
              <a:spcAft>
                <a:spcPts val="1200"/>
              </a:spcAft>
              <a:buClr>
                <a:srgbClr val="0F54D8"/>
              </a:buClr>
            </a:pPr>
            <a:r>
              <a:rPr lang="pt-BR" sz="2800" kern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 ANO DE REFERÊNCIA DO IFDM é</a:t>
            </a:r>
            <a:endParaRPr lang="pt-BR" sz="2800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509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71A7E94-1BED-825A-31BB-FD7DC9856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93BE65FA-9ACB-AA02-93E3-755BDC3FE3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91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BF8774B-4DB3-3AE5-F742-CE5F466AA06A}"/>
              </a:ext>
            </a:extLst>
          </p:cNvPr>
          <p:cNvSpPr txBox="1"/>
          <p:nvPr/>
        </p:nvSpPr>
        <p:spPr>
          <a:xfrm>
            <a:off x="4133847" y="2573428"/>
            <a:ext cx="3920572" cy="40718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2000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2001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2002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2003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2004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2005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2006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2007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2008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2009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2010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2011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2012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2013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2014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2015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2016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2017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2018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2019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2020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2021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2022</a:t>
            </a:r>
          </a:p>
          <a:p>
            <a:pPr algn="ctr"/>
            <a:r>
              <a:rPr lang="pt-BR" sz="110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2023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68916420-B3B4-06F8-62F5-6972BDE21453}"/>
              </a:ext>
            </a:extLst>
          </p:cNvPr>
          <p:cNvSpPr/>
          <p:nvPr/>
        </p:nvSpPr>
        <p:spPr>
          <a:xfrm>
            <a:off x="0" y="-1"/>
            <a:ext cx="12192000" cy="2400301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91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ACFAD3F0-A198-5205-1FE0-AF0C80AB1289}"/>
              </a:ext>
            </a:extLst>
          </p:cNvPr>
          <p:cNvSpPr/>
          <p:nvPr/>
        </p:nvSpPr>
        <p:spPr>
          <a:xfrm>
            <a:off x="0" y="4457700"/>
            <a:ext cx="12192000" cy="2400301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91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67E3587B-A9DB-7D7F-88F0-6A5A287CE604}"/>
              </a:ext>
            </a:extLst>
          </p:cNvPr>
          <p:cNvSpPr/>
          <p:nvPr/>
        </p:nvSpPr>
        <p:spPr>
          <a:xfrm>
            <a:off x="-27167" y="-3"/>
            <a:ext cx="12192000" cy="6858000"/>
          </a:xfrm>
          <a:prstGeom prst="rect">
            <a:avLst/>
          </a:prstGeom>
          <a:blipFill dpi="0" rotWithShape="1">
            <a:blip r:embed="rId3">
              <a:alphaModFix amt="76000"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91" dirty="0">
              <a:ln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D1357E8-9DDF-9A2D-A682-B082BD88B08F}"/>
              </a:ext>
            </a:extLst>
          </p:cNvPr>
          <p:cNvSpPr txBox="1"/>
          <p:nvPr/>
        </p:nvSpPr>
        <p:spPr>
          <a:xfrm>
            <a:off x="27167" y="1662117"/>
            <a:ext cx="12137667" cy="414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49" lvl="1" algn="ctr">
              <a:lnSpc>
                <a:spcPts val="2500"/>
              </a:lnSpc>
              <a:spcBef>
                <a:spcPts val="800"/>
              </a:spcBef>
              <a:spcAft>
                <a:spcPts val="1200"/>
              </a:spcAft>
              <a:buClr>
                <a:srgbClr val="0F54D8"/>
              </a:buClr>
            </a:pPr>
            <a:r>
              <a:rPr lang="pt-BR" sz="2800" kern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MAS ALGUNS MUNICÍPIOS NÃO CHEGARAM NO SÉCULO XXI</a:t>
            </a:r>
            <a:endParaRPr lang="pt-BR" sz="2800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556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E06B3F1-1FB4-9813-5CB7-FDA9DB024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33F0507F-94C1-9769-8BFA-898EAB2FA4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/>
        </p:blipFill>
        <p:spPr>
          <a:xfrm>
            <a:off x="-1" y="0"/>
            <a:ext cx="12194249" cy="6858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1095479E-AD3C-DE9A-5DDD-05AE21DD6EDB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 dpi="0" rotWithShape="1">
            <a:blip r:embed="rId4">
              <a:alphaModFix amt="5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91" dirty="0">
              <a:ln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525AF725-D8CE-CE0C-47F3-8B8143786BA0}"/>
              </a:ext>
            </a:extLst>
          </p:cNvPr>
          <p:cNvSpPr/>
          <p:nvPr/>
        </p:nvSpPr>
        <p:spPr>
          <a:xfrm>
            <a:off x="-22931" y="364908"/>
            <a:ext cx="7981331" cy="608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xmlns="" id="{A200A0F7-E2D9-CC2C-1011-17F47E1098C4}"/>
              </a:ext>
            </a:extLst>
          </p:cNvPr>
          <p:cNvSpPr txBox="1">
            <a:spLocks/>
          </p:cNvSpPr>
          <p:nvPr/>
        </p:nvSpPr>
        <p:spPr>
          <a:xfrm>
            <a:off x="336549" y="497323"/>
            <a:ext cx="7621851" cy="36933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pt-BR" sz="2400" dirty="0">
                <a:solidFill>
                  <a:srgbClr val="23388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Municípios com 23 anos de atraso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75088A63-36F7-9AEB-C0AE-248075954059}"/>
              </a:ext>
            </a:extLst>
          </p:cNvPr>
          <p:cNvSpPr txBox="1"/>
          <p:nvPr/>
        </p:nvSpPr>
        <p:spPr>
          <a:xfrm>
            <a:off x="434419" y="1090917"/>
            <a:ext cx="96226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Segoe UI "/>
                <a:cs typeface="Segoe UI Semibold" panose="020B0702040204020203" pitchFamily="34" charset="0"/>
              </a:rPr>
              <a:t>Municípios com décadas de atraso no desenvolvimento</a:t>
            </a:r>
            <a:endParaRPr lang="pt-BR" sz="2800" b="1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A23CA856-998A-7F62-DE7E-E12422D93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45" y="2311237"/>
            <a:ext cx="10872216" cy="418185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9C73C59A-C328-CBCA-E23D-DA93AA11A61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67104"/>
          <a:stretch>
            <a:fillRect/>
          </a:stretch>
        </p:blipFill>
        <p:spPr>
          <a:xfrm>
            <a:off x="614469" y="2311003"/>
            <a:ext cx="3576532" cy="4181856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646F1BDE-B5DF-D906-3B95-A1095045ACCC}"/>
              </a:ext>
            </a:extLst>
          </p:cNvPr>
          <p:cNvSpPr txBox="1"/>
          <p:nvPr/>
        </p:nvSpPr>
        <p:spPr>
          <a:xfrm>
            <a:off x="605097" y="3547931"/>
            <a:ext cx="3576532" cy="581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59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Crescimento dos Municípios com baixo desenvolvimento</a:t>
            </a:r>
            <a:endParaRPr lang="pt-BR" sz="1591" b="1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3E6B99F-0631-8C89-A66B-1EE00F7005F4}"/>
              </a:ext>
            </a:extLst>
          </p:cNvPr>
          <p:cNvSpPr txBox="1"/>
          <p:nvPr/>
        </p:nvSpPr>
        <p:spPr>
          <a:xfrm>
            <a:off x="7725339" y="1803552"/>
            <a:ext cx="3984024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133" b="1" dirty="0">
                <a:solidFill>
                  <a:schemeClr val="bg1"/>
                </a:solidFill>
                <a:latin typeface="Segoe UI "/>
                <a:cs typeface="Segoe UI Semibold" panose="020B0702040204020203" pitchFamily="34" charset="0"/>
              </a:rPr>
              <a:t>Atingirão alto desenvolvimento em 2046</a:t>
            </a:r>
            <a:endParaRPr lang="pt-BR" sz="2133" b="1" dirty="0"/>
          </a:p>
        </p:txBody>
      </p:sp>
    </p:spTree>
    <p:extLst>
      <p:ext uri="{BB962C8B-B14F-4D97-AF65-F5344CB8AC3E}">
        <p14:creationId xmlns:p14="http://schemas.microsoft.com/office/powerpoint/2010/main" val="395524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857</Words>
  <Application>Microsoft Office PowerPoint</Application>
  <PresentationFormat>Widescreen</PresentationFormat>
  <Paragraphs>222</Paragraphs>
  <Slides>19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33" baseType="lpstr">
      <vt:lpstr>ＭＳ Ｐゴシック</vt:lpstr>
      <vt:lpstr>Aptos</vt:lpstr>
      <vt:lpstr>Aptos Display</vt:lpstr>
      <vt:lpstr>Arial</vt:lpstr>
      <vt:lpstr>Calibri</vt:lpstr>
      <vt:lpstr>Segoe UI</vt:lpstr>
      <vt:lpstr>Segoe UI </vt:lpstr>
      <vt:lpstr>Segoe UI Light</vt:lpstr>
      <vt:lpstr>Segoe UI Semibold</vt:lpstr>
      <vt:lpstr>Segoe UI Semilight</vt:lpstr>
      <vt:lpstr>Tahoma</vt:lpstr>
      <vt:lpstr>Times New Roman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Jonathas Goulart Costa</dc:creator>
  <cp:lastModifiedBy>Andressa Paranhos Guimarães</cp:lastModifiedBy>
  <cp:revision>4</cp:revision>
  <dcterms:created xsi:type="dcterms:W3CDTF">2025-09-29T12:36:44Z</dcterms:created>
  <dcterms:modified xsi:type="dcterms:W3CDTF">2025-10-15T18:55:05Z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c88f678-0b6e-4995-8ab3-bcc8062be905_Enabled">
    <vt:lpwstr>true</vt:lpwstr>
  </property>
  <property fmtid="{D5CDD505-2E9C-101B-9397-08002B2CF9AE}" pid="3" name="MSIP_Label_5c88f678-0b6e-4995-8ab3-bcc8062be905_SetDate">
    <vt:lpwstr>2025-09-29T12:42:40Z</vt:lpwstr>
  </property>
  <property fmtid="{D5CDD505-2E9C-101B-9397-08002B2CF9AE}" pid="4" name="MSIP_Label_5c88f678-0b6e-4995-8ab3-bcc8062be905_Method">
    <vt:lpwstr>Standard</vt:lpwstr>
  </property>
  <property fmtid="{D5CDD505-2E9C-101B-9397-08002B2CF9AE}" pid="5" name="MSIP_Label_5c88f678-0b6e-4995-8ab3-bcc8062be905_Name">
    <vt:lpwstr>Ostensivo</vt:lpwstr>
  </property>
  <property fmtid="{D5CDD505-2E9C-101B-9397-08002B2CF9AE}" pid="6" name="MSIP_Label_5c88f678-0b6e-4995-8ab3-bcc8062be905_SiteId">
    <vt:lpwstr>d0c698d4-e4ea-4ee9-a79d-f2d7a78399c8</vt:lpwstr>
  </property>
  <property fmtid="{D5CDD505-2E9C-101B-9397-08002B2CF9AE}" pid="7" name="MSIP_Label_5c88f678-0b6e-4995-8ab3-bcc8062be905_ActionId">
    <vt:lpwstr>168e9bce-2d26-4171-a6f9-bcfc33fe4bcd</vt:lpwstr>
  </property>
  <property fmtid="{D5CDD505-2E9C-101B-9397-08002B2CF9AE}" pid="8" name="MSIP_Label_5c88f678-0b6e-4995-8ab3-bcc8062be905_ContentBits">
    <vt:lpwstr>0</vt:lpwstr>
  </property>
  <property fmtid="{D5CDD505-2E9C-101B-9397-08002B2CF9AE}" pid="9" name="MSIP_Label_5c88f678-0b6e-4995-8ab3-bcc8062be905_Tag">
    <vt:lpwstr>10, 3, 0, 1</vt:lpwstr>
  </property>
</Properties>
</file>