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7" r:id="rId2"/>
  </p:sldMasterIdLst>
  <p:notesMasterIdLst>
    <p:notesMasterId r:id="rId10"/>
  </p:notesMasterIdLst>
  <p:sldIdLst>
    <p:sldId id="2141411442" r:id="rId3"/>
    <p:sldId id="2141411446" r:id="rId4"/>
    <p:sldId id="2141411408" r:id="rId5"/>
    <p:sldId id="2141411447" r:id="rId6"/>
    <p:sldId id="2141411449" r:id="rId7"/>
    <p:sldId id="2141411448" r:id="rId8"/>
    <p:sldId id="2141411379" r:id="rId9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ciel Aleomir da Silva" initials="MAd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658"/>
    <a:srgbClr val="006600"/>
    <a:srgbClr val="88D5A9"/>
    <a:srgbClr val="8CB64A"/>
    <a:srgbClr val="F4F5F7"/>
    <a:srgbClr val="969FA7"/>
    <a:srgbClr val="007D3D"/>
    <a:srgbClr val="0000CC"/>
    <a:srgbClr val="F79646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63" autoAdjust="0"/>
    <p:restoredTop sz="86502" autoAdjust="0"/>
  </p:normalViewPr>
  <p:slideViewPr>
    <p:cSldViewPr snapToGrid="0">
      <p:cViewPr varScale="1">
        <p:scale>
          <a:sx n="63" d="100"/>
          <a:sy n="63" d="100"/>
        </p:scale>
        <p:origin x="97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na.org.br\arquivos\CNA\DTEC\COMISS&#195;O%20NACIONAL\PECU&#193;RIA%20DE%20LEITE\3.Estatisticas\dtec.rel-troca-leite-11-21-BR.09.dez.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b="1" dirty="0"/>
              <a:t>Relação de troca litros de Leite</a:t>
            </a:r>
            <a:r>
              <a:rPr lang="pt-BR" b="1" baseline="0" dirty="0"/>
              <a:t> necessários para aquisição de uma s</a:t>
            </a:r>
            <a:r>
              <a:rPr lang="pt-BR" b="1" dirty="0"/>
              <a:t>aca de milho (60kg)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'Relação de Troca'!$B$1</c:f>
              <c:strCache>
                <c:ptCount val="1"/>
                <c:pt idx="0">
                  <c:v>Relação de troca 1l de Leite / Saca de 60kg de Milho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2240317341963684E-2"/>
                  <c:y val="0.1047528071435644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117-41A8-97AF-96FC1BCC3B0D}"/>
                </c:ext>
              </c:extLst>
            </c:dLbl>
            <c:dLbl>
              <c:idx val="94"/>
              <c:layout>
                <c:manualLayout>
                  <c:x val="-1.6887669971746587E-16"/>
                  <c:y val="-0.1143592115803369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117-41A8-97AF-96FC1BCC3B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'Relação de Troca'!$A$38:$A$132</c:f>
              <c:strCache>
                <c:ptCount val="95"/>
                <c:pt idx="0">
                  <c:v>01/2014</c:v>
                </c:pt>
                <c:pt idx="1">
                  <c:v>02/2014</c:v>
                </c:pt>
                <c:pt idx="2">
                  <c:v>03/2014</c:v>
                </c:pt>
                <c:pt idx="3">
                  <c:v>04/2014</c:v>
                </c:pt>
                <c:pt idx="4">
                  <c:v>05/2014</c:v>
                </c:pt>
                <c:pt idx="5">
                  <c:v>06/2014</c:v>
                </c:pt>
                <c:pt idx="6">
                  <c:v>07/2014</c:v>
                </c:pt>
                <c:pt idx="7">
                  <c:v>08/2014</c:v>
                </c:pt>
                <c:pt idx="8">
                  <c:v>09/2014</c:v>
                </c:pt>
                <c:pt idx="9">
                  <c:v>10/2014</c:v>
                </c:pt>
                <c:pt idx="10">
                  <c:v>11/2014</c:v>
                </c:pt>
                <c:pt idx="11">
                  <c:v>12/2014</c:v>
                </c:pt>
                <c:pt idx="12">
                  <c:v>01/2015</c:v>
                </c:pt>
                <c:pt idx="13">
                  <c:v>02/2015</c:v>
                </c:pt>
                <c:pt idx="14">
                  <c:v>03/2015</c:v>
                </c:pt>
                <c:pt idx="15">
                  <c:v>04/2015</c:v>
                </c:pt>
                <c:pt idx="16">
                  <c:v>05/2015</c:v>
                </c:pt>
                <c:pt idx="17">
                  <c:v>06/2015</c:v>
                </c:pt>
                <c:pt idx="18">
                  <c:v>07/2015</c:v>
                </c:pt>
                <c:pt idx="19">
                  <c:v>08/2015</c:v>
                </c:pt>
                <c:pt idx="20">
                  <c:v>09/2015</c:v>
                </c:pt>
                <c:pt idx="21">
                  <c:v>10/2015</c:v>
                </c:pt>
                <c:pt idx="22">
                  <c:v>11/2015</c:v>
                </c:pt>
                <c:pt idx="23">
                  <c:v>12/2015</c:v>
                </c:pt>
                <c:pt idx="24">
                  <c:v>01/2016</c:v>
                </c:pt>
                <c:pt idx="25">
                  <c:v>02/2016</c:v>
                </c:pt>
                <c:pt idx="26">
                  <c:v>03/2016</c:v>
                </c:pt>
                <c:pt idx="27">
                  <c:v>04/2016</c:v>
                </c:pt>
                <c:pt idx="28">
                  <c:v>05/2016</c:v>
                </c:pt>
                <c:pt idx="29">
                  <c:v>06/2016</c:v>
                </c:pt>
                <c:pt idx="30">
                  <c:v>07/2016</c:v>
                </c:pt>
                <c:pt idx="31">
                  <c:v>08/2016</c:v>
                </c:pt>
                <c:pt idx="32">
                  <c:v>09/2016</c:v>
                </c:pt>
                <c:pt idx="33">
                  <c:v>10/2016</c:v>
                </c:pt>
                <c:pt idx="34">
                  <c:v>11/2016</c:v>
                </c:pt>
                <c:pt idx="35">
                  <c:v>12/2016</c:v>
                </c:pt>
                <c:pt idx="36">
                  <c:v>01/2017</c:v>
                </c:pt>
                <c:pt idx="37">
                  <c:v>02/2017</c:v>
                </c:pt>
                <c:pt idx="38">
                  <c:v>03/2017</c:v>
                </c:pt>
                <c:pt idx="39">
                  <c:v>04/2017</c:v>
                </c:pt>
                <c:pt idx="40">
                  <c:v>05/2017</c:v>
                </c:pt>
                <c:pt idx="41">
                  <c:v>06/2017</c:v>
                </c:pt>
                <c:pt idx="42">
                  <c:v>07/2017</c:v>
                </c:pt>
                <c:pt idx="43">
                  <c:v>08/2017</c:v>
                </c:pt>
                <c:pt idx="44">
                  <c:v>09/2017</c:v>
                </c:pt>
                <c:pt idx="45">
                  <c:v>10/2017</c:v>
                </c:pt>
                <c:pt idx="46">
                  <c:v>11/2017</c:v>
                </c:pt>
                <c:pt idx="47">
                  <c:v>12/2017</c:v>
                </c:pt>
                <c:pt idx="48">
                  <c:v>01/2018</c:v>
                </c:pt>
                <c:pt idx="49">
                  <c:v>02/2018</c:v>
                </c:pt>
                <c:pt idx="50">
                  <c:v>03/2018</c:v>
                </c:pt>
                <c:pt idx="51">
                  <c:v>04/2018</c:v>
                </c:pt>
                <c:pt idx="52">
                  <c:v>05/2018</c:v>
                </c:pt>
                <c:pt idx="53">
                  <c:v>06/2018</c:v>
                </c:pt>
                <c:pt idx="54">
                  <c:v>07/2018</c:v>
                </c:pt>
                <c:pt idx="55">
                  <c:v>08/2018</c:v>
                </c:pt>
                <c:pt idx="56">
                  <c:v>09/2018</c:v>
                </c:pt>
                <c:pt idx="57">
                  <c:v>10/2018</c:v>
                </c:pt>
                <c:pt idx="58">
                  <c:v>11/2018</c:v>
                </c:pt>
                <c:pt idx="59">
                  <c:v>12/2018</c:v>
                </c:pt>
                <c:pt idx="60">
                  <c:v>01/2019</c:v>
                </c:pt>
                <c:pt idx="61">
                  <c:v>02/2019</c:v>
                </c:pt>
                <c:pt idx="62">
                  <c:v>03/2019</c:v>
                </c:pt>
                <c:pt idx="63">
                  <c:v>04/2019</c:v>
                </c:pt>
                <c:pt idx="64">
                  <c:v>05/2019</c:v>
                </c:pt>
                <c:pt idx="65">
                  <c:v>06/2019</c:v>
                </c:pt>
                <c:pt idx="66">
                  <c:v>07/2019</c:v>
                </c:pt>
                <c:pt idx="67">
                  <c:v>08/2019</c:v>
                </c:pt>
                <c:pt idx="68">
                  <c:v>09/2019</c:v>
                </c:pt>
                <c:pt idx="69">
                  <c:v>10/2019</c:v>
                </c:pt>
                <c:pt idx="70">
                  <c:v>11/2019</c:v>
                </c:pt>
                <c:pt idx="71">
                  <c:v>12/2019</c:v>
                </c:pt>
                <c:pt idx="72">
                  <c:v>01/2020</c:v>
                </c:pt>
                <c:pt idx="73">
                  <c:v>02/2020</c:v>
                </c:pt>
                <c:pt idx="74">
                  <c:v>03/2020</c:v>
                </c:pt>
                <c:pt idx="75">
                  <c:v>04/2020</c:v>
                </c:pt>
                <c:pt idx="76">
                  <c:v>05/2020</c:v>
                </c:pt>
                <c:pt idx="77">
                  <c:v>06/2020</c:v>
                </c:pt>
                <c:pt idx="78">
                  <c:v>07/2020</c:v>
                </c:pt>
                <c:pt idx="79">
                  <c:v>08/2020</c:v>
                </c:pt>
                <c:pt idx="80">
                  <c:v>09/2020</c:v>
                </c:pt>
                <c:pt idx="81">
                  <c:v>10/2020</c:v>
                </c:pt>
                <c:pt idx="82">
                  <c:v>11/2020</c:v>
                </c:pt>
                <c:pt idx="83">
                  <c:v>12/2020</c:v>
                </c:pt>
                <c:pt idx="84">
                  <c:v>01/2021</c:v>
                </c:pt>
                <c:pt idx="85">
                  <c:v>02/2021</c:v>
                </c:pt>
                <c:pt idx="86">
                  <c:v>03/2021</c:v>
                </c:pt>
                <c:pt idx="87">
                  <c:v>04/2021</c:v>
                </c:pt>
                <c:pt idx="88">
                  <c:v>05/2021</c:v>
                </c:pt>
                <c:pt idx="89">
                  <c:v>06/2021</c:v>
                </c:pt>
                <c:pt idx="90">
                  <c:v>07/2021</c:v>
                </c:pt>
                <c:pt idx="91">
                  <c:v>08/2021</c:v>
                </c:pt>
                <c:pt idx="92">
                  <c:v>09/2021</c:v>
                </c:pt>
                <c:pt idx="93">
                  <c:v>10/2021</c:v>
                </c:pt>
                <c:pt idx="94">
                  <c:v>11/2021</c:v>
                </c:pt>
              </c:strCache>
            </c:strRef>
          </c:cat>
          <c:val>
            <c:numRef>
              <c:f>'Relação de Troca'!$B$38:$B$132</c:f>
              <c:numCache>
                <c:formatCode>0.00</c:formatCode>
                <c:ptCount val="95"/>
                <c:pt idx="0">
                  <c:v>29.226579520697165</c:v>
                </c:pt>
                <c:pt idx="1">
                  <c:v>33.556164383561644</c:v>
                </c:pt>
                <c:pt idx="2">
                  <c:v>34.865696995434767</c:v>
                </c:pt>
                <c:pt idx="3">
                  <c:v>31.195597798899449</c:v>
                </c:pt>
                <c:pt idx="4">
                  <c:v>28.17798686660786</c:v>
                </c:pt>
                <c:pt idx="5">
                  <c:v>26.046603475513429</c:v>
                </c:pt>
                <c:pt idx="6">
                  <c:v>23.363286264441594</c:v>
                </c:pt>
                <c:pt idx="7">
                  <c:v>22.640577132127682</c:v>
                </c:pt>
                <c:pt idx="8">
                  <c:v>21.938826342532629</c:v>
                </c:pt>
                <c:pt idx="9">
                  <c:v>24.043159609120522</c:v>
                </c:pt>
                <c:pt idx="10">
                  <c:v>29.413015737983837</c:v>
                </c:pt>
                <c:pt idx="11">
                  <c:v>30.854148082069582</c:v>
                </c:pt>
                <c:pt idx="12">
                  <c:v>32.453232299313285</c:v>
                </c:pt>
                <c:pt idx="13">
                  <c:v>33.392984967788117</c:v>
                </c:pt>
                <c:pt idx="14">
                  <c:v>34.416647182604628</c:v>
                </c:pt>
                <c:pt idx="15">
                  <c:v>30.876761350928202</c:v>
                </c:pt>
                <c:pt idx="16">
                  <c:v>27.148060852796227</c:v>
                </c:pt>
                <c:pt idx="17">
                  <c:v>26.245150466603754</c:v>
                </c:pt>
                <c:pt idx="18">
                  <c:v>26.629098360655735</c:v>
                </c:pt>
                <c:pt idx="19">
                  <c:v>27.498996386993177</c:v>
                </c:pt>
                <c:pt idx="20">
                  <c:v>31.531897602600566</c:v>
                </c:pt>
                <c:pt idx="21">
                  <c:v>33.737539821190012</c:v>
                </c:pt>
                <c:pt idx="22">
                  <c:v>34.697674418604649</c:v>
                </c:pt>
                <c:pt idx="23">
                  <c:v>36.524346118060578</c:v>
                </c:pt>
                <c:pt idx="24">
                  <c:v>43.115942028985508</c:v>
                </c:pt>
                <c:pt idx="25">
                  <c:v>43.061817453161005</c:v>
                </c:pt>
                <c:pt idx="26">
                  <c:v>45.705814843152254</c:v>
                </c:pt>
                <c:pt idx="27">
                  <c:v>44.19949403686303</c:v>
                </c:pt>
                <c:pt idx="28">
                  <c:v>44.49053668654394</c:v>
                </c:pt>
                <c:pt idx="29">
                  <c:v>40.378133990957664</c:v>
                </c:pt>
                <c:pt idx="30">
                  <c:v>32.15811192355028</c:v>
                </c:pt>
                <c:pt idx="31">
                  <c:v>28.811516996448503</c:v>
                </c:pt>
                <c:pt idx="32">
                  <c:v>27.46935832732516</c:v>
                </c:pt>
                <c:pt idx="33">
                  <c:v>30.16975861327985</c:v>
                </c:pt>
                <c:pt idx="34">
                  <c:v>31.441083448219935</c:v>
                </c:pt>
                <c:pt idx="35">
                  <c:v>32.149454240134339</c:v>
                </c:pt>
                <c:pt idx="36">
                  <c:v>30.222970130416495</c:v>
                </c:pt>
                <c:pt idx="37">
                  <c:v>29.797564186965108</c:v>
                </c:pt>
                <c:pt idx="38">
                  <c:v>27.397371410027588</c:v>
                </c:pt>
                <c:pt idx="39">
                  <c:v>22.504767959313416</c:v>
                </c:pt>
                <c:pt idx="40">
                  <c:v>21.798193953670985</c:v>
                </c:pt>
                <c:pt idx="41">
                  <c:v>21.082912988650694</c:v>
                </c:pt>
                <c:pt idx="42">
                  <c:v>21.331929028599205</c:v>
                </c:pt>
                <c:pt idx="43">
                  <c:v>23.080917351795762</c:v>
                </c:pt>
                <c:pt idx="44">
                  <c:v>26.846813612468871</c:v>
                </c:pt>
                <c:pt idx="45">
                  <c:v>31.098288897731795</c:v>
                </c:pt>
                <c:pt idx="46">
                  <c:v>31.740477856643007</c:v>
                </c:pt>
                <c:pt idx="47">
                  <c:v>32.360583649810117</c:v>
                </c:pt>
                <c:pt idx="48">
                  <c:v>33.258746948738818</c:v>
                </c:pt>
                <c:pt idx="49">
                  <c:v>34.065072520580166</c:v>
                </c:pt>
                <c:pt idx="50">
                  <c:v>38.501628664495108</c:v>
                </c:pt>
                <c:pt idx="51">
                  <c:v>34.491100743044754</c:v>
                </c:pt>
                <c:pt idx="52">
                  <c:v>34.029493822239935</c:v>
                </c:pt>
                <c:pt idx="53">
                  <c:v>31.288580246913575</c:v>
                </c:pt>
                <c:pt idx="54">
                  <c:v>25.180975576753941</c:v>
                </c:pt>
                <c:pt idx="55">
                  <c:v>26.619681882839778</c:v>
                </c:pt>
                <c:pt idx="56">
                  <c:v>27.332519663683211</c:v>
                </c:pt>
                <c:pt idx="57">
                  <c:v>25.296854385112145</c:v>
                </c:pt>
                <c:pt idx="58">
                  <c:v>26.8349970640047</c:v>
                </c:pt>
                <c:pt idx="59">
                  <c:v>30.646467919637072</c:v>
                </c:pt>
                <c:pt idx="60">
                  <c:v>30.313181676534743</c:v>
                </c:pt>
                <c:pt idx="61">
                  <c:v>28.905697723738157</c:v>
                </c:pt>
                <c:pt idx="62">
                  <c:v>26.93452380952381</c:v>
                </c:pt>
                <c:pt idx="63">
                  <c:v>24.410187667560322</c:v>
                </c:pt>
                <c:pt idx="64">
                  <c:v>22.958813838550249</c:v>
                </c:pt>
                <c:pt idx="65">
                  <c:v>24.89854693022647</c:v>
                </c:pt>
                <c:pt idx="66">
                  <c:v>26.379408418657565</c:v>
                </c:pt>
                <c:pt idx="67">
                  <c:v>27.038467250854001</c:v>
                </c:pt>
                <c:pt idx="68">
                  <c:v>27.418414918414918</c:v>
                </c:pt>
                <c:pt idx="69">
                  <c:v>30.443711037770445</c:v>
                </c:pt>
                <c:pt idx="70">
                  <c:v>33.009708737864081</c:v>
                </c:pt>
                <c:pt idx="71">
                  <c:v>35.581824898411526</c:v>
                </c:pt>
                <c:pt idx="72">
                  <c:v>37.323686326098077</c:v>
                </c:pt>
                <c:pt idx="73">
                  <c:v>36.465608465608462</c:v>
                </c:pt>
                <c:pt idx="74">
                  <c:v>39.934613244296045</c:v>
                </c:pt>
                <c:pt idx="75">
                  <c:v>36.458835687220116</c:v>
                </c:pt>
                <c:pt idx="76">
                  <c:v>36.36363636363636</c:v>
                </c:pt>
                <c:pt idx="77">
                  <c:v>31.555996035678888</c:v>
                </c:pt>
                <c:pt idx="78">
                  <c:v>28.282023558868719</c:v>
                </c:pt>
                <c:pt idx="79">
                  <c:v>29.146504684443528</c:v>
                </c:pt>
                <c:pt idx="80">
                  <c:v>28.17205309817534</c:v>
                </c:pt>
                <c:pt idx="81">
                  <c:v>33.683869174464931</c:v>
                </c:pt>
                <c:pt idx="82">
                  <c:v>39.302143486346282</c:v>
                </c:pt>
                <c:pt idx="83">
                  <c:v>35.429404571536075</c:v>
                </c:pt>
                <c:pt idx="84">
                  <c:v>41.117774282343689</c:v>
                </c:pt>
                <c:pt idx="85">
                  <c:v>42.179093971542059</c:v>
                </c:pt>
                <c:pt idx="86">
                  <c:v>47.209038382170867</c:v>
                </c:pt>
                <c:pt idx="87">
                  <c:v>48.974139234763321</c:v>
                </c:pt>
                <c:pt idx="88">
                  <c:v>49.459831074445098</c:v>
                </c:pt>
                <c:pt idx="89">
                  <c:v>41.840072694229896</c:v>
                </c:pt>
                <c:pt idx="90">
                  <c:v>42.184524839882293</c:v>
                </c:pt>
                <c:pt idx="91">
                  <c:v>41.805467260012712</c:v>
                </c:pt>
                <c:pt idx="92">
                  <c:v>38.796323498552063</c:v>
                </c:pt>
                <c:pt idx="93">
                  <c:v>38.583994850890399</c:v>
                </c:pt>
                <c:pt idx="94">
                  <c:v>38.51855240883927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117-41A8-97AF-96FC1BCC3B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1292232"/>
        <c:axId val="541285176"/>
      </c:lineChart>
      <c:catAx>
        <c:axId val="541292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1285176"/>
        <c:crosses val="autoZero"/>
        <c:auto val="1"/>
        <c:lblAlgn val="ctr"/>
        <c:lblOffset val="100"/>
        <c:noMultiLvlLbl val="0"/>
      </c:catAx>
      <c:valAx>
        <c:axId val="541285176"/>
        <c:scaling>
          <c:orientation val="minMax"/>
        </c:scaling>
        <c:delete val="0"/>
        <c:axPos val="l"/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1292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 baseline="0">
          <a:solidFill>
            <a:sysClr val="windowText" lastClr="000000"/>
          </a:solidFill>
        </a:defRPr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492AE7-3F9C-7E47-B085-C988765B897B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AB82F-41FF-A643-A1FA-7FA6BCE742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9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AB82F-41FF-A643-A1FA-7FA6BCE742F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159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AB82F-41FF-A643-A1FA-7FA6BCE742F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90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AB82F-41FF-A643-A1FA-7FA6BCE742F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21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/>
              <a:t>Ploa</a:t>
            </a:r>
            <a:r>
              <a:rPr lang="pt-BR" dirty="0"/>
              <a:t> 2022 SÓ TEM r$ 990 MILHÕES</a:t>
            </a:r>
            <a:r>
              <a:rPr lang="pt-BR" baseline="0" dirty="0"/>
              <a:t> PARA O </a:t>
            </a:r>
            <a:r>
              <a:rPr lang="pt-BR" baseline="0" dirty="0" err="1"/>
              <a:t>psr</a:t>
            </a:r>
            <a:r>
              <a:rPr lang="pt-BR" baseline="0" dirty="0"/>
              <a:t>. Necessário R$ 1,6 bilhão.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AB82F-41FF-A643-A1FA-7FA6BCE742F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943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AB82F-41FF-A643-A1FA-7FA6BCE742F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425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>
                <a:solidFill>
                  <a:srgbClr val="366658">
                    <a:lumMod val="75000"/>
                    <a:lumOff val="25000"/>
                  </a:srgbClr>
                </a:solidFill>
              </a:rPr>
              <a:pPr/>
              <a:t>12/9/2021</a:t>
            </a:fld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>
                <a:solidFill>
                  <a:srgbClr val="366658">
                    <a:lumMod val="75000"/>
                    <a:lumOff val="25000"/>
                  </a:srgbClr>
                </a:solidFill>
              </a:rPr>
              <a:pPr/>
              <a:t>‹nº›</a:t>
            </a:fld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84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8CB64A"/>
                </a:solidFill>
              </a:rPr>
              <a:pPr/>
              <a:t>12/9/2021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8CB64A"/>
                </a:solidFill>
              </a:rPr>
              <a:pPr/>
              <a:t>‹nº›</a:t>
            </a:fld>
            <a:endParaRPr lang="en-US" dirty="0">
              <a:solidFill>
                <a:srgbClr val="8CB6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419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>
                <a:solidFill>
                  <a:srgbClr val="366658">
                    <a:lumMod val="75000"/>
                    <a:lumOff val="25000"/>
                  </a:srgbClr>
                </a:solidFill>
              </a:rPr>
              <a:pPr/>
              <a:t>12/9/2021</a:t>
            </a:fld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>
                <a:solidFill>
                  <a:srgbClr val="366658">
                    <a:lumMod val="75000"/>
                    <a:lumOff val="25000"/>
                  </a:srgbClr>
                </a:solidFill>
              </a:rPr>
              <a:pPr/>
              <a:t>‹nº›</a:t>
            </a:fld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569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>
                <a:solidFill>
                  <a:srgbClr val="366658">
                    <a:lumMod val="75000"/>
                    <a:lumOff val="25000"/>
                  </a:srgbClr>
                </a:solidFill>
              </a:rPr>
              <a:pPr/>
              <a:t>12/9/2021</a:t>
            </a:fld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>
                <a:solidFill>
                  <a:srgbClr val="366658">
                    <a:lumMod val="75000"/>
                    <a:lumOff val="25000"/>
                  </a:srgbClr>
                </a:solidFill>
              </a:rPr>
              <a:pPr/>
              <a:t>‹nº›</a:t>
            </a:fld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77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8CB64A"/>
                </a:solidFill>
              </a:rPr>
              <a:pPr/>
              <a:t>12/9/2021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>
                <a:solidFill>
                  <a:srgbClr val="8CB64A"/>
                </a:solidFill>
              </a:rPr>
              <a:pPr/>
              <a:t>‹nº›</a:t>
            </a:fld>
            <a:endParaRPr lang="en-US" dirty="0">
              <a:solidFill>
                <a:srgbClr val="8CB6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886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>
                <a:solidFill>
                  <a:srgbClr val="366658">
                    <a:lumMod val="75000"/>
                    <a:lumOff val="25000"/>
                  </a:srgbClr>
                </a:solidFill>
              </a:rPr>
              <a:pPr/>
              <a:t>12/9/2021</a:t>
            </a:fld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>
                <a:solidFill>
                  <a:srgbClr val="366658">
                    <a:lumMod val="75000"/>
                    <a:lumOff val="25000"/>
                  </a:srgbClr>
                </a:solidFill>
              </a:rPr>
              <a:pPr/>
              <a:t>‹nº›</a:t>
            </a:fld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9223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8CB64A"/>
                </a:solidFill>
              </a:rPr>
              <a:pPr/>
              <a:t>12/9/2021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8CB64A"/>
                </a:solidFill>
              </a:rPr>
              <a:pPr/>
              <a:t>‹nº›</a:t>
            </a:fld>
            <a:endParaRPr lang="en-US" dirty="0">
              <a:solidFill>
                <a:srgbClr val="8CB6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9446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8CB64A"/>
                </a:solidFill>
              </a:rPr>
              <a:pPr/>
              <a:t>12/9/2021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8CB64A"/>
                </a:solidFill>
              </a:rPr>
              <a:pPr/>
              <a:t>‹nº›</a:t>
            </a:fld>
            <a:endParaRPr lang="en-US" dirty="0">
              <a:solidFill>
                <a:srgbClr val="8CB6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0157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8CB64A"/>
                </a:solidFill>
              </a:rPr>
              <a:pPr/>
              <a:t>12/9/2021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8CB64A"/>
                </a:solidFill>
              </a:rPr>
              <a:pPr/>
              <a:t>‹nº›</a:t>
            </a:fld>
            <a:endParaRPr lang="en-US" dirty="0">
              <a:solidFill>
                <a:srgbClr val="8CB6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3701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8CB64A"/>
                </a:solidFill>
              </a:rPr>
              <a:pPr/>
              <a:t>12/9/2021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8CB64A"/>
                </a:solidFill>
              </a:rPr>
              <a:pPr/>
              <a:t>‹nº›</a:t>
            </a:fld>
            <a:endParaRPr lang="en-US" dirty="0">
              <a:solidFill>
                <a:srgbClr val="8CB6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5461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>
                <a:solidFill>
                  <a:srgbClr val="366658">
                    <a:lumMod val="75000"/>
                    <a:lumOff val="25000"/>
                  </a:srgbClr>
                </a:solidFill>
              </a:rPr>
              <a:pPr/>
              <a:t>12/9/2021</a:t>
            </a:fld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>
                <a:solidFill>
                  <a:srgbClr val="366658">
                    <a:lumMod val="75000"/>
                    <a:lumOff val="25000"/>
                  </a:srgbClr>
                </a:solidFill>
              </a:rPr>
              <a:pPr/>
              <a:t>‹nº›</a:t>
            </a:fld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683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8CB64A"/>
                </a:solidFill>
              </a:rPr>
              <a:pPr/>
              <a:t>12/9/2021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>
                <a:solidFill>
                  <a:srgbClr val="8CB64A"/>
                </a:solidFill>
              </a:rPr>
              <a:pPr/>
              <a:t>‹nº›</a:t>
            </a:fld>
            <a:endParaRPr lang="en-US" dirty="0">
              <a:solidFill>
                <a:srgbClr val="8CB6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0386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8CB64A"/>
                </a:solidFill>
              </a:rPr>
              <a:pPr/>
              <a:t>12/9/2021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8CB64A"/>
                </a:solidFill>
              </a:rPr>
              <a:pPr/>
              <a:t>‹nº›</a:t>
            </a:fld>
            <a:endParaRPr lang="en-US" dirty="0">
              <a:solidFill>
                <a:srgbClr val="8CB6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139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8CB64A"/>
                </a:solidFill>
              </a:rPr>
              <a:pPr/>
              <a:t>12/9/2021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8CB64A"/>
                </a:solidFill>
              </a:rPr>
              <a:pPr/>
              <a:t>‹nº›</a:t>
            </a:fld>
            <a:endParaRPr lang="en-US" dirty="0">
              <a:solidFill>
                <a:srgbClr val="8CB6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7381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>
                <a:solidFill>
                  <a:srgbClr val="366658">
                    <a:lumMod val="75000"/>
                    <a:lumOff val="25000"/>
                  </a:srgbClr>
                </a:solidFill>
              </a:rPr>
              <a:pPr/>
              <a:t>12/9/2021</a:t>
            </a:fld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>
                <a:solidFill>
                  <a:srgbClr val="366658">
                    <a:lumMod val="75000"/>
                    <a:lumOff val="25000"/>
                  </a:srgbClr>
                </a:solidFill>
              </a:rPr>
              <a:pPr/>
              <a:t>‹nº›</a:t>
            </a:fld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79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>
                <a:solidFill>
                  <a:srgbClr val="366658">
                    <a:lumMod val="75000"/>
                    <a:lumOff val="25000"/>
                  </a:srgbClr>
                </a:solidFill>
              </a:rPr>
              <a:pPr/>
              <a:t>12/9/2021</a:t>
            </a:fld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>
                <a:solidFill>
                  <a:srgbClr val="366658">
                    <a:lumMod val="75000"/>
                    <a:lumOff val="25000"/>
                  </a:srgbClr>
                </a:solidFill>
              </a:rPr>
              <a:pPr/>
              <a:t>‹nº›</a:t>
            </a:fld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06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8CB64A"/>
                </a:solidFill>
              </a:rPr>
              <a:pPr/>
              <a:t>12/9/2021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8CB64A"/>
                </a:solidFill>
              </a:rPr>
              <a:pPr/>
              <a:t>‹nº›</a:t>
            </a:fld>
            <a:endParaRPr lang="en-US" dirty="0">
              <a:solidFill>
                <a:srgbClr val="8CB6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12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8CB64A"/>
                </a:solidFill>
              </a:rPr>
              <a:pPr/>
              <a:t>12/9/2021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8CB64A"/>
                </a:solidFill>
              </a:rPr>
              <a:pPr/>
              <a:t>‹nº›</a:t>
            </a:fld>
            <a:endParaRPr lang="en-US" dirty="0">
              <a:solidFill>
                <a:srgbClr val="8CB6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027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8CB64A"/>
                </a:solidFill>
              </a:rPr>
              <a:pPr/>
              <a:t>12/9/2021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8CB64A"/>
                </a:solidFill>
              </a:rPr>
              <a:pPr/>
              <a:t>‹nº›</a:t>
            </a:fld>
            <a:endParaRPr lang="en-US" dirty="0">
              <a:solidFill>
                <a:srgbClr val="8CB6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649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8CB64A"/>
                </a:solidFill>
              </a:rPr>
              <a:pPr/>
              <a:t>12/9/2021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8CB64A"/>
                </a:solidFill>
              </a:rPr>
              <a:pPr/>
              <a:t>‹nº›</a:t>
            </a:fld>
            <a:endParaRPr lang="en-US" dirty="0">
              <a:solidFill>
                <a:srgbClr val="8CB6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08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>
                <a:solidFill>
                  <a:srgbClr val="366658">
                    <a:lumMod val="75000"/>
                    <a:lumOff val="25000"/>
                  </a:srgbClr>
                </a:solidFill>
              </a:rPr>
              <a:pPr/>
              <a:t>12/9/2021</a:t>
            </a:fld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>
                <a:solidFill>
                  <a:srgbClr val="366658">
                    <a:lumMod val="75000"/>
                    <a:lumOff val="25000"/>
                  </a:srgbClr>
                </a:solidFill>
              </a:rPr>
              <a:pPr/>
              <a:t>‹nº›</a:t>
            </a:fld>
            <a:endParaRPr lang="en-US" dirty="0">
              <a:solidFill>
                <a:srgbClr val="366658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832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8CB64A"/>
                </a:solidFill>
              </a:rPr>
              <a:pPr/>
              <a:t>12/9/2021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8CB64A"/>
                </a:solidFill>
              </a:rPr>
              <a:pPr/>
              <a:t>‹nº›</a:t>
            </a:fld>
            <a:endParaRPr lang="en-US" dirty="0">
              <a:solidFill>
                <a:srgbClr val="8CB6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227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dirty="0">
                <a:solidFill>
                  <a:srgbClr val="8CB64A"/>
                </a:solidFill>
              </a:rPr>
              <a:pPr defTabSz="457200"/>
              <a:t>12/9/2021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pPr defTabSz="457200"/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defTabSz="457200"/>
            <a:fld id="{D57F1E4F-1CFF-5643-939E-217C01CDF565}" type="slidenum">
              <a:rPr lang="en-US" dirty="0">
                <a:solidFill>
                  <a:srgbClr val="8CB64A"/>
                </a:solidFill>
              </a:rPr>
              <a:pPr defTabSz="457200"/>
              <a:t>‹nº›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5509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dirty="0">
                <a:solidFill>
                  <a:srgbClr val="8CB64A"/>
                </a:solidFill>
              </a:rPr>
              <a:pPr defTabSz="457200"/>
              <a:t>12/9/2021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pPr defTabSz="457200"/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defTabSz="457200"/>
            <a:fld id="{D57F1E4F-1CFF-5643-939E-217C01CDF565}" type="slidenum">
              <a:rPr lang="en-US" dirty="0">
                <a:solidFill>
                  <a:srgbClr val="8CB64A"/>
                </a:solidFill>
              </a:rPr>
              <a:pPr defTabSz="457200"/>
              <a:t>‹nº›</a:t>
            </a:fld>
            <a:endParaRPr lang="en-US" dirty="0">
              <a:solidFill>
                <a:srgbClr val="8CB64A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70307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3639" y="3573886"/>
            <a:ext cx="10993549" cy="170683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chemeClr val="bg1"/>
                </a:solidFill>
              </a:rPr>
              <a:t>audiência PÚBLICA</a:t>
            </a:r>
            <a:br>
              <a:rPr lang="pt-BR" dirty="0">
                <a:solidFill>
                  <a:schemeClr val="bg1"/>
                </a:solidFill>
              </a:rPr>
            </a:br>
            <a:r>
              <a:rPr lang="pt-BR" dirty="0">
                <a:solidFill>
                  <a:schemeClr val="bg1"/>
                </a:solidFill>
              </a:rPr>
              <a:t>DESAFIOS da cadeia produtiva do leite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25132" y="5443813"/>
            <a:ext cx="10341736" cy="590321"/>
          </a:xfrm>
        </p:spPr>
        <p:txBody>
          <a:bodyPr>
            <a:normAutofit/>
          </a:bodyPr>
          <a:lstStyle/>
          <a:p>
            <a:pPr algn="ctr"/>
            <a:r>
              <a:rPr lang="pt-BR" sz="2000" dirty="0"/>
              <a:t>9 de Dezembro de 2021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75" t="33692" r="25408" b="38038"/>
          <a:stretch/>
        </p:blipFill>
        <p:spPr>
          <a:xfrm>
            <a:off x="463639" y="792021"/>
            <a:ext cx="5159827" cy="2028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483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Custos de produção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EEEB1D8-FF74-4122-BE08-2ABA1005280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75" t="33692" r="25408" b="38038"/>
          <a:stretch/>
        </p:blipFill>
        <p:spPr>
          <a:xfrm>
            <a:off x="9613170" y="5844200"/>
            <a:ext cx="2578830" cy="1013800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0877353"/>
              </p:ext>
            </p:extLst>
          </p:nvPr>
        </p:nvGraphicFramePr>
        <p:xfrm>
          <a:off x="581192" y="2031314"/>
          <a:ext cx="11029616" cy="3988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53D702AF-CDA8-4DDE-A644-CFC8B901D6BB}"/>
              </a:ext>
            </a:extLst>
          </p:cNvPr>
          <p:cNvSpPr txBox="1"/>
          <p:nvPr/>
        </p:nvSpPr>
        <p:spPr>
          <a:xfrm>
            <a:off x="183703" y="6581001"/>
            <a:ext cx="89010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/>
              <a:t>Fonte: </a:t>
            </a:r>
            <a:r>
              <a:rPr lang="pt-BR" sz="1200" dirty="0"/>
              <a:t>Cepea / Elaboração CNA</a:t>
            </a:r>
          </a:p>
        </p:txBody>
      </p:sp>
    </p:spTree>
    <p:extLst>
      <p:ext uri="{BB962C8B-B14F-4D97-AF65-F5344CB8AC3E}">
        <p14:creationId xmlns:p14="http://schemas.microsoft.com/office/powerpoint/2010/main" val="3326603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6093" y="734579"/>
            <a:ext cx="11029616" cy="1013800"/>
          </a:xfrm>
        </p:spPr>
        <p:txBody>
          <a:bodyPr>
            <a:normAutofit/>
          </a:bodyPr>
          <a:lstStyle/>
          <a:p>
            <a:r>
              <a:rPr lang="pt-BR" sz="3200" dirty="0"/>
              <a:t>INDICADORES ECONÔMICOS</a:t>
            </a:r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EEEB1D8-FF74-4122-BE08-2ABA1005280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75" t="33692" r="25408" b="38038"/>
          <a:stretch/>
        </p:blipFill>
        <p:spPr>
          <a:xfrm>
            <a:off x="9878321" y="5867809"/>
            <a:ext cx="2284076" cy="897925"/>
          </a:xfrm>
          <a:prstGeom prst="rect">
            <a:avLst/>
          </a:prstGeom>
        </p:spPr>
      </p:pic>
      <p:sp>
        <p:nvSpPr>
          <p:cNvPr id="56" name="Título 1">
            <a:extLst>
              <a:ext uri="{FF2B5EF4-FFF2-40B4-BE49-F238E27FC236}">
                <a16:creationId xmlns:a16="http://schemas.microsoft.com/office/drawing/2014/main" id="{6EFDF111-5E7A-44A5-A4B6-806039859A33}"/>
              </a:ext>
            </a:extLst>
          </p:cNvPr>
          <p:cNvSpPr txBox="1">
            <a:spLocks/>
          </p:cNvSpPr>
          <p:nvPr/>
        </p:nvSpPr>
        <p:spPr>
          <a:xfrm>
            <a:off x="6470035" y="686744"/>
            <a:ext cx="5018706" cy="1013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3200" dirty="0"/>
              <a:t>2021 			2022	</a:t>
            </a:r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7096B533-228F-48E0-B31A-C226AC232714}"/>
              </a:ext>
            </a:extLst>
          </p:cNvPr>
          <p:cNvGrpSpPr/>
          <p:nvPr/>
        </p:nvGrpSpPr>
        <p:grpSpPr>
          <a:xfrm>
            <a:off x="2317698" y="1887156"/>
            <a:ext cx="7466405" cy="4878578"/>
            <a:chOff x="1372795" y="1244843"/>
            <a:chExt cx="6285823" cy="3491565"/>
          </a:xfrm>
        </p:grpSpPr>
        <p:cxnSp>
          <p:nvCxnSpPr>
            <p:cNvPr id="58" name="Conector reto 57">
              <a:extLst>
                <a:ext uri="{FF2B5EF4-FFF2-40B4-BE49-F238E27FC236}">
                  <a16:creationId xmlns:a16="http://schemas.microsoft.com/office/drawing/2014/main" id="{8EEE7F46-E2BE-46AD-8B01-332985EC6610}"/>
                </a:ext>
              </a:extLst>
            </p:cNvPr>
            <p:cNvCxnSpPr/>
            <p:nvPr/>
          </p:nvCxnSpPr>
          <p:spPr>
            <a:xfrm>
              <a:off x="1429461" y="1244843"/>
              <a:ext cx="6195600" cy="0"/>
            </a:xfrm>
            <a:prstGeom prst="line">
              <a:avLst/>
            </a:prstGeom>
            <a:ln w="19050">
              <a:solidFill>
                <a:srgbClr val="3DB1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CaixaDeTexto 58">
              <a:extLst>
                <a:ext uri="{FF2B5EF4-FFF2-40B4-BE49-F238E27FC236}">
                  <a16:creationId xmlns:a16="http://schemas.microsoft.com/office/drawing/2014/main" id="{333C7369-9A77-4928-8ADE-44A4DB15C252}"/>
                </a:ext>
              </a:extLst>
            </p:cNvPr>
            <p:cNvSpPr txBox="1"/>
            <p:nvPr/>
          </p:nvSpPr>
          <p:spPr>
            <a:xfrm>
              <a:off x="2401824" y="1276879"/>
              <a:ext cx="200086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800" b="1" dirty="0">
                  <a:solidFill>
                    <a:srgbClr val="0A6C69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PIB </a:t>
              </a:r>
              <a:r>
                <a:rPr lang="pt-BR" sz="2800" dirty="0">
                  <a:solidFill>
                    <a:srgbClr val="0A6C69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Mundo</a:t>
              </a:r>
            </a:p>
          </p:txBody>
        </p:sp>
        <p:pic>
          <p:nvPicPr>
            <p:cNvPr id="60" name="Imagem 59">
              <a:extLst>
                <a:ext uri="{FF2B5EF4-FFF2-40B4-BE49-F238E27FC236}">
                  <a16:creationId xmlns:a16="http://schemas.microsoft.com/office/drawing/2014/main" id="{FDCD8733-1153-47C9-898A-D1977426B8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29461" y="1320352"/>
              <a:ext cx="972363" cy="1004349"/>
            </a:xfrm>
            <a:prstGeom prst="rect">
              <a:avLst/>
            </a:prstGeom>
          </p:spPr>
        </p:pic>
        <p:sp>
          <p:nvSpPr>
            <p:cNvPr id="61" name="CaixaDeTexto 60">
              <a:extLst>
                <a:ext uri="{FF2B5EF4-FFF2-40B4-BE49-F238E27FC236}">
                  <a16:creationId xmlns:a16="http://schemas.microsoft.com/office/drawing/2014/main" id="{E6ADDB24-8724-448F-9461-BA4D956E6006}"/>
                </a:ext>
              </a:extLst>
            </p:cNvPr>
            <p:cNvSpPr txBox="1"/>
            <p:nvPr/>
          </p:nvSpPr>
          <p:spPr>
            <a:xfrm>
              <a:off x="2401824" y="1749858"/>
              <a:ext cx="1577676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600" b="1" dirty="0">
                  <a:solidFill>
                    <a:srgbClr val="0A6C69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PIB </a:t>
              </a:r>
              <a:r>
                <a:rPr lang="pt-BR" sz="2600" dirty="0">
                  <a:solidFill>
                    <a:srgbClr val="0A6C69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Brasil</a:t>
              </a:r>
            </a:p>
          </p:txBody>
        </p:sp>
        <p:sp>
          <p:nvSpPr>
            <p:cNvPr id="62" name="CaixaDeTexto 61">
              <a:extLst>
                <a:ext uri="{FF2B5EF4-FFF2-40B4-BE49-F238E27FC236}">
                  <a16:creationId xmlns:a16="http://schemas.microsoft.com/office/drawing/2014/main" id="{441A08CA-B6F9-4485-A95B-F147228CBF1F}"/>
                </a:ext>
              </a:extLst>
            </p:cNvPr>
            <p:cNvSpPr txBox="1"/>
            <p:nvPr/>
          </p:nvSpPr>
          <p:spPr>
            <a:xfrm>
              <a:off x="4780722" y="1279419"/>
              <a:ext cx="9444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800" dirty="0">
                  <a:solidFill>
                    <a:srgbClr val="3DB1B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5,4%</a:t>
              </a:r>
            </a:p>
          </p:txBody>
        </p:sp>
        <p:sp>
          <p:nvSpPr>
            <p:cNvPr id="63" name="CaixaDeTexto 62">
              <a:extLst>
                <a:ext uri="{FF2B5EF4-FFF2-40B4-BE49-F238E27FC236}">
                  <a16:creationId xmlns:a16="http://schemas.microsoft.com/office/drawing/2014/main" id="{D3844590-7A03-4A59-B6C6-ACC6866829EA}"/>
                </a:ext>
              </a:extLst>
            </p:cNvPr>
            <p:cNvSpPr txBox="1"/>
            <p:nvPr/>
          </p:nvSpPr>
          <p:spPr>
            <a:xfrm>
              <a:off x="4780722" y="1752398"/>
              <a:ext cx="9444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800" dirty="0">
                  <a:solidFill>
                    <a:srgbClr val="3DB1B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4,7%</a:t>
              </a:r>
            </a:p>
          </p:txBody>
        </p:sp>
        <p:sp>
          <p:nvSpPr>
            <p:cNvPr id="64" name="CaixaDeTexto 63">
              <a:extLst>
                <a:ext uri="{FF2B5EF4-FFF2-40B4-BE49-F238E27FC236}">
                  <a16:creationId xmlns:a16="http://schemas.microsoft.com/office/drawing/2014/main" id="{D9F66930-C141-4CD1-B374-D32952D49A85}"/>
                </a:ext>
              </a:extLst>
            </p:cNvPr>
            <p:cNvSpPr txBox="1"/>
            <p:nvPr/>
          </p:nvSpPr>
          <p:spPr>
            <a:xfrm>
              <a:off x="6530585" y="1279419"/>
              <a:ext cx="100700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800" b="1" dirty="0">
                  <a:solidFill>
                    <a:srgbClr val="ED6A3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4,3%</a:t>
              </a:r>
            </a:p>
          </p:txBody>
        </p:sp>
        <p:sp>
          <p:nvSpPr>
            <p:cNvPr id="65" name="CaixaDeTexto 64">
              <a:extLst>
                <a:ext uri="{FF2B5EF4-FFF2-40B4-BE49-F238E27FC236}">
                  <a16:creationId xmlns:a16="http://schemas.microsoft.com/office/drawing/2014/main" id="{773D0AEB-79BC-448F-86FC-8AE6EB3DBFB1}"/>
                </a:ext>
              </a:extLst>
            </p:cNvPr>
            <p:cNvSpPr txBox="1"/>
            <p:nvPr/>
          </p:nvSpPr>
          <p:spPr>
            <a:xfrm>
              <a:off x="6530585" y="1752398"/>
              <a:ext cx="100700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800" b="1" dirty="0">
                  <a:solidFill>
                    <a:srgbClr val="ED6A3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0,5%</a:t>
              </a:r>
            </a:p>
          </p:txBody>
        </p:sp>
        <p:cxnSp>
          <p:nvCxnSpPr>
            <p:cNvPr id="66" name="Conector de seta reta 50">
              <a:extLst>
                <a:ext uri="{FF2B5EF4-FFF2-40B4-BE49-F238E27FC236}">
                  <a16:creationId xmlns:a16="http://schemas.microsoft.com/office/drawing/2014/main" id="{50BB68E5-63B5-472F-A820-476DF81EC087}"/>
                </a:ext>
              </a:extLst>
            </p:cNvPr>
            <p:cNvCxnSpPr/>
            <p:nvPr/>
          </p:nvCxnSpPr>
          <p:spPr>
            <a:xfrm>
              <a:off x="5781512" y="1604555"/>
              <a:ext cx="720000" cy="0"/>
            </a:xfrm>
            <a:prstGeom prst="straightConnector1">
              <a:avLst/>
            </a:prstGeom>
            <a:ln>
              <a:solidFill>
                <a:srgbClr val="ED6A3B">
                  <a:alpha val="44000"/>
                </a:srgb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ector de seta reta 54">
              <a:extLst>
                <a:ext uri="{FF2B5EF4-FFF2-40B4-BE49-F238E27FC236}">
                  <a16:creationId xmlns:a16="http://schemas.microsoft.com/office/drawing/2014/main" id="{4D7634FA-BBBD-480F-ACC7-68252A05AD49}"/>
                </a:ext>
              </a:extLst>
            </p:cNvPr>
            <p:cNvCxnSpPr/>
            <p:nvPr/>
          </p:nvCxnSpPr>
          <p:spPr>
            <a:xfrm>
              <a:off x="5781512" y="2040550"/>
              <a:ext cx="720000" cy="0"/>
            </a:xfrm>
            <a:prstGeom prst="straightConnector1">
              <a:avLst/>
            </a:prstGeom>
            <a:ln>
              <a:solidFill>
                <a:srgbClr val="ED6A3B">
                  <a:alpha val="44000"/>
                </a:srgb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ector reto 67">
              <a:extLst>
                <a:ext uri="{FF2B5EF4-FFF2-40B4-BE49-F238E27FC236}">
                  <a16:creationId xmlns:a16="http://schemas.microsoft.com/office/drawing/2014/main" id="{F30A455D-E988-4A97-BD7A-70CCFDA1EFAF}"/>
                </a:ext>
              </a:extLst>
            </p:cNvPr>
            <p:cNvCxnSpPr/>
            <p:nvPr/>
          </p:nvCxnSpPr>
          <p:spPr>
            <a:xfrm>
              <a:off x="4470971" y="1604555"/>
              <a:ext cx="360000" cy="0"/>
            </a:xfrm>
            <a:prstGeom prst="line">
              <a:avLst/>
            </a:prstGeom>
            <a:ln>
              <a:solidFill>
                <a:srgbClr val="3DB1B0">
                  <a:alpha val="44000"/>
                </a:srgb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ector reto 68">
              <a:extLst>
                <a:ext uri="{FF2B5EF4-FFF2-40B4-BE49-F238E27FC236}">
                  <a16:creationId xmlns:a16="http://schemas.microsoft.com/office/drawing/2014/main" id="{387D4ED8-465D-4D2A-AF45-D5DBA7D4861B}"/>
                </a:ext>
              </a:extLst>
            </p:cNvPr>
            <p:cNvCxnSpPr/>
            <p:nvPr/>
          </p:nvCxnSpPr>
          <p:spPr>
            <a:xfrm>
              <a:off x="4195905" y="2040550"/>
              <a:ext cx="540000" cy="0"/>
            </a:xfrm>
            <a:prstGeom prst="line">
              <a:avLst/>
            </a:prstGeom>
            <a:ln>
              <a:solidFill>
                <a:srgbClr val="3DB1B0">
                  <a:alpha val="44000"/>
                </a:srgb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Retângulo 69">
              <a:extLst>
                <a:ext uri="{FF2B5EF4-FFF2-40B4-BE49-F238E27FC236}">
                  <a16:creationId xmlns:a16="http://schemas.microsoft.com/office/drawing/2014/main" id="{21C49F7C-155F-4719-A88E-6962DBBA59F4}"/>
                </a:ext>
              </a:extLst>
            </p:cNvPr>
            <p:cNvSpPr/>
            <p:nvPr/>
          </p:nvSpPr>
          <p:spPr>
            <a:xfrm>
              <a:off x="1430143" y="2330074"/>
              <a:ext cx="6195600" cy="2406334"/>
            </a:xfrm>
            <a:prstGeom prst="rect">
              <a:avLst/>
            </a:prstGeom>
            <a:solidFill>
              <a:srgbClr val="3DB1B0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71" name="Imagem 70">
              <a:extLst>
                <a:ext uri="{FF2B5EF4-FFF2-40B4-BE49-F238E27FC236}">
                  <a16:creationId xmlns:a16="http://schemas.microsoft.com/office/drawing/2014/main" id="{EB501906-E938-4543-8030-98DD38486E8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635274" y="3294808"/>
              <a:ext cx="474349" cy="327831"/>
            </a:xfrm>
            <a:prstGeom prst="rect">
              <a:avLst/>
            </a:prstGeom>
          </p:spPr>
        </p:pic>
        <p:pic>
          <p:nvPicPr>
            <p:cNvPr id="72" name="Imagem 71">
              <a:extLst>
                <a:ext uri="{FF2B5EF4-FFF2-40B4-BE49-F238E27FC236}">
                  <a16:creationId xmlns:a16="http://schemas.microsoft.com/office/drawing/2014/main" id="{0D692476-A270-424B-9147-FC43764802D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30938"/>
            <a:stretch/>
          </p:blipFill>
          <p:spPr>
            <a:xfrm>
              <a:off x="1633200" y="2478830"/>
              <a:ext cx="476423" cy="250855"/>
            </a:xfrm>
            <a:prstGeom prst="rect">
              <a:avLst/>
            </a:prstGeom>
          </p:spPr>
        </p:pic>
        <p:sp>
          <p:nvSpPr>
            <p:cNvPr id="73" name="Retângulo 72">
              <a:extLst>
                <a:ext uri="{FF2B5EF4-FFF2-40B4-BE49-F238E27FC236}">
                  <a16:creationId xmlns:a16="http://schemas.microsoft.com/office/drawing/2014/main" id="{87706566-36FB-4122-BF44-A99102084984}"/>
                </a:ext>
              </a:extLst>
            </p:cNvPr>
            <p:cNvSpPr/>
            <p:nvPr/>
          </p:nvSpPr>
          <p:spPr>
            <a:xfrm>
              <a:off x="2151626" y="2426676"/>
              <a:ext cx="101341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800" b="1" dirty="0">
                  <a:solidFill>
                    <a:srgbClr val="0A6C69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Câmbio</a:t>
              </a:r>
            </a:p>
          </p:txBody>
        </p:sp>
        <p:sp>
          <p:nvSpPr>
            <p:cNvPr id="74" name="Retângulo 73">
              <a:extLst>
                <a:ext uri="{FF2B5EF4-FFF2-40B4-BE49-F238E27FC236}">
                  <a16:creationId xmlns:a16="http://schemas.microsoft.com/office/drawing/2014/main" id="{3E113434-825F-46ED-9225-A7134330DFA2}"/>
                </a:ext>
              </a:extLst>
            </p:cNvPr>
            <p:cNvSpPr/>
            <p:nvPr/>
          </p:nvSpPr>
          <p:spPr>
            <a:xfrm>
              <a:off x="2176017" y="2865521"/>
              <a:ext cx="68159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800" b="1" dirty="0">
                  <a:solidFill>
                    <a:srgbClr val="0A6C69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Selic</a:t>
              </a:r>
            </a:p>
          </p:txBody>
        </p:sp>
        <p:sp>
          <p:nvSpPr>
            <p:cNvPr id="75" name="Retângulo 74">
              <a:extLst>
                <a:ext uri="{FF2B5EF4-FFF2-40B4-BE49-F238E27FC236}">
                  <a16:creationId xmlns:a16="http://schemas.microsoft.com/office/drawing/2014/main" id="{38B604C6-6BFE-4DC7-B9F2-F07DA814B2D7}"/>
                </a:ext>
              </a:extLst>
            </p:cNvPr>
            <p:cNvSpPr/>
            <p:nvPr/>
          </p:nvSpPr>
          <p:spPr>
            <a:xfrm>
              <a:off x="2147943" y="3333358"/>
              <a:ext cx="105028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800" b="1" dirty="0">
                  <a:solidFill>
                    <a:srgbClr val="0A6C69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Inflação</a:t>
              </a:r>
            </a:p>
          </p:txBody>
        </p:sp>
        <p:sp>
          <p:nvSpPr>
            <p:cNvPr id="76" name="Retângulo 75">
              <a:extLst>
                <a:ext uri="{FF2B5EF4-FFF2-40B4-BE49-F238E27FC236}">
                  <a16:creationId xmlns:a16="http://schemas.microsoft.com/office/drawing/2014/main" id="{5900EA39-F498-48CD-9A48-E864174F8BD7}"/>
                </a:ext>
              </a:extLst>
            </p:cNvPr>
            <p:cNvSpPr/>
            <p:nvPr/>
          </p:nvSpPr>
          <p:spPr>
            <a:xfrm>
              <a:off x="4548286" y="2424277"/>
              <a:ext cx="132921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b="1" dirty="0">
                  <a:solidFill>
                    <a:srgbClr val="3DB1B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R$/US$ </a:t>
              </a:r>
              <a:r>
                <a:rPr lang="pt-BR" sz="1800" b="1" dirty="0">
                  <a:solidFill>
                    <a:srgbClr val="3DB1B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5,56</a:t>
              </a:r>
            </a:p>
          </p:txBody>
        </p:sp>
        <p:sp>
          <p:nvSpPr>
            <p:cNvPr id="77" name="Retângulo 76">
              <a:extLst>
                <a:ext uri="{FF2B5EF4-FFF2-40B4-BE49-F238E27FC236}">
                  <a16:creationId xmlns:a16="http://schemas.microsoft.com/office/drawing/2014/main" id="{E9AB658F-8241-4524-98CF-1679A9E11953}"/>
                </a:ext>
              </a:extLst>
            </p:cNvPr>
            <p:cNvSpPr/>
            <p:nvPr/>
          </p:nvSpPr>
          <p:spPr>
            <a:xfrm>
              <a:off x="4789538" y="2880008"/>
              <a:ext cx="84670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800" b="1" dirty="0">
                  <a:solidFill>
                    <a:srgbClr val="3DB1B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9,25%</a:t>
              </a:r>
            </a:p>
          </p:txBody>
        </p:sp>
        <p:sp>
          <p:nvSpPr>
            <p:cNvPr id="78" name="Retângulo 77">
              <a:extLst>
                <a:ext uri="{FF2B5EF4-FFF2-40B4-BE49-F238E27FC236}">
                  <a16:creationId xmlns:a16="http://schemas.microsoft.com/office/drawing/2014/main" id="{7F198CC9-7F1D-4379-9DD4-9F3CA9ED279A}"/>
                </a:ext>
              </a:extLst>
            </p:cNvPr>
            <p:cNvSpPr/>
            <p:nvPr/>
          </p:nvSpPr>
          <p:spPr>
            <a:xfrm>
              <a:off x="4723013" y="3321097"/>
              <a:ext cx="97975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800" b="1" dirty="0">
                  <a:solidFill>
                    <a:srgbClr val="3DB1B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10,18%</a:t>
              </a:r>
            </a:p>
          </p:txBody>
        </p:sp>
        <p:sp>
          <p:nvSpPr>
            <p:cNvPr id="79" name="Retângulo 78">
              <a:extLst>
                <a:ext uri="{FF2B5EF4-FFF2-40B4-BE49-F238E27FC236}">
                  <a16:creationId xmlns:a16="http://schemas.microsoft.com/office/drawing/2014/main" id="{4529A1F8-CA85-4ED6-9E9A-2A65FA1D0C81}"/>
                </a:ext>
              </a:extLst>
            </p:cNvPr>
            <p:cNvSpPr/>
            <p:nvPr/>
          </p:nvSpPr>
          <p:spPr>
            <a:xfrm>
              <a:off x="6329408" y="2411733"/>
              <a:ext cx="132921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b="1" dirty="0">
                  <a:solidFill>
                    <a:srgbClr val="ED6A3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R$/US$ </a:t>
              </a:r>
              <a:r>
                <a:rPr lang="pt-BR" sz="1800" b="1" dirty="0">
                  <a:solidFill>
                    <a:srgbClr val="ED6A3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5,55</a:t>
              </a:r>
            </a:p>
          </p:txBody>
        </p:sp>
        <p:sp>
          <p:nvSpPr>
            <p:cNvPr id="80" name="Retângulo 79">
              <a:extLst>
                <a:ext uri="{FF2B5EF4-FFF2-40B4-BE49-F238E27FC236}">
                  <a16:creationId xmlns:a16="http://schemas.microsoft.com/office/drawing/2014/main" id="{4D4DE38D-C618-4E77-AE58-1A484445E3A3}"/>
                </a:ext>
              </a:extLst>
            </p:cNvPr>
            <p:cNvSpPr/>
            <p:nvPr/>
          </p:nvSpPr>
          <p:spPr>
            <a:xfrm>
              <a:off x="6504136" y="2862900"/>
              <a:ext cx="97975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800" b="1" dirty="0">
                  <a:solidFill>
                    <a:srgbClr val="ED6A3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11,25%</a:t>
              </a:r>
            </a:p>
          </p:txBody>
        </p:sp>
        <p:sp>
          <p:nvSpPr>
            <p:cNvPr id="81" name="Retângulo 80">
              <a:extLst>
                <a:ext uri="{FF2B5EF4-FFF2-40B4-BE49-F238E27FC236}">
                  <a16:creationId xmlns:a16="http://schemas.microsoft.com/office/drawing/2014/main" id="{E77F228A-505F-4996-9946-97CE1A15E9FD}"/>
                </a:ext>
              </a:extLst>
            </p:cNvPr>
            <p:cNvSpPr/>
            <p:nvPr/>
          </p:nvSpPr>
          <p:spPr>
            <a:xfrm>
              <a:off x="6570660" y="3321097"/>
              <a:ext cx="84670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800" b="1" dirty="0">
                  <a:solidFill>
                    <a:srgbClr val="ED6A3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5,02%</a:t>
              </a:r>
            </a:p>
          </p:txBody>
        </p:sp>
        <p:cxnSp>
          <p:nvCxnSpPr>
            <p:cNvPr id="82" name="Conector de seta reta 66">
              <a:extLst>
                <a:ext uri="{FF2B5EF4-FFF2-40B4-BE49-F238E27FC236}">
                  <a16:creationId xmlns:a16="http://schemas.microsoft.com/office/drawing/2014/main" id="{3F2D1150-8E9A-475A-85B1-CC5FFF4677A4}"/>
                </a:ext>
              </a:extLst>
            </p:cNvPr>
            <p:cNvCxnSpPr>
              <a:cxnSpLocks/>
            </p:cNvCxnSpPr>
            <p:nvPr/>
          </p:nvCxnSpPr>
          <p:spPr>
            <a:xfrm>
              <a:off x="5886514" y="2613781"/>
              <a:ext cx="504000" cy="0"/>
            </a:xfrm>
            <a:prstGeom prst="straightConnector1">
              <a:avLst/>
            </a:prstGeom>
            <a:ln>
              <a:solidFill>
                <a:srgbClr val="ED6A3B">
                  <a:alpha val="70000"/>
                </a:srgb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ector de seta reta 68">
              <a:extLst>
                <a:ext uri="{FF2B5EF4-FFF2-40B4-BE49-F238E27FC236}">
                  <a16:creationId xmlns:a16="http://schemas.microsoft.com/office/drawing/2014/main" id="{2328927C-D207-420A-B84C-E39FF3F02FB5}"/>
                </a:ext>
              </a:extLst>
            </p:cNvPr>
            <p:cNvCxnSpPr/>
            <p:nvPr/>
          </p:nvCxnSpPr>
          <p:spPr>
            <a:xfrm>
              <a:off x="5570957" y="3051748"/>
              <a:ext cx="1008000" cy="0"/>
            </a:xfrm>
            <a:prstGeom prst="straightConnector1">
              <a:avLst/>
            </a:prstGeom>
            <a:ln>
              <a:solidFill>
                <a:srgbClr val="ED6A3B">
                  <a:alpha val="70000"/>
                </a:srgb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ector reto 83">
              <a:extLst>
                <a:ext uri="{FF2B5EF4-FFF2-40B4-BE49-F238E27FC236}">
                  <a16:creationId xmlns:a16="http://schemas.microsoft.com/office/drawing/2014/main" id="{663DAB1C-91D9-4BCB-8828-45E5A9CEC9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86256" y="2604257"/>
              <a:ext cx="1394258" cy="7085"/>
            </a:xfrm>
            <a:prstGeom prst="line">
              <a:avLst/>
            </a:prstGeom>
            <a:ln>
              <a:solidFill>
                <a:srgbClr val="3DB1B0">
                  <a:alpha val="80000"/>
                </a:srgb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ector reto 84">
              <a:extLst>
                <a:ext uri="{FF2B5EF4-FFF2-40B4-BE49-F238E27FC236}">
                  <a16:creationId xmlns:a16="http://schemas.microsoft.com/office/drawing/2014/main" id="{E6132344-DE0D-4CF3-BDD7-AF098A301A66}"/>
                </a:ext>
              </a:extLst>
            </p:cNvPr>
            <p:cNvCxnSpPr>
              <a:cxnSpLocks/>
            </p:cNvCxnSpPr>
            <p:nvPr/>
          </p:nvCxnSpPr>
          <p:spPr>
            <a:xfrm>
              <a:off x="2920678" y="3065294"/>
              <a:ext cx="1885847" cy="0"/>
            </a:xfrm>
            <a:prstGeom prst="line">
              <a:avLst/>
            </a:prstGeom>
            <a:ln>
              <a:solidFill>
                <a:srgbClr val="3DB1B0">
                  <a:alpha val="80000"/>
                </a:srgb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ector reto 85">
              <a:extLst>
                <a:ext uri="{FF2B5EF4-FFF2-40B4-BE49-F238E27FC236}">
                  <a16:creationId xmlns:a16="http://schemas.microsoft.com/office/drawing/2014/main" id="{804E78BA-D2FD-4BD2-9D51-EA4C213C8A71}"/>
                </a:ext>
              </a:extLst>
            </p:cNvPr>
            <p:cNvCxnSpPr>
              <a:cxnSpLocks/>
            </p:cNvCxnSpPr>
            <p:nvPr/>
          </p:nvCxnSpPr>
          <p:spPr>
            <a:xfrm>
              <a:off x="3179797" y="3518024"/>
              <a:ext cx="1602683" cy="0"/>
            </a:xfrm>
            <a:prstGeom prst="line">
              <a:avLst/>
            </a:prstGeom>
            <a:ln>
              <a:solidFill>
                <a:srgbClr val="3DB1B0">
                  <a:alpha val="80000"/>
                </a:srgb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Conector de seta reta 70">
              <a:extLst>
                <a:ext uri="{FF2B5EF4-FFF2-40B4-BE49-F238E27FC236}">
                  <a16:creationId xmlns:a16="http://schemas.microsoft.com/office/drawing/2014/main" id="{A197C98D-4C15-4E91-9CEB-6020118BDAD3}"/>
                </a:ext>
              </a:extLst>
            </p:cNvPr>
            <p:cNvCxnSpPr/>
            <p:nvPr/>
          </p:nvCxnSpPr>
          <p:spPr>
            <a:xfrm>
              <a:off x="5624005" y="3488885"/>
              <a:ext cx="1008000" cy="0"/>
            </a:xfrm>
            <a:prstGeom prst="straightConnector1">
              <a:avLst/>
            </a:prstGeom>
            <a:ln>
              <a:solidFill>
                <a:srgbClr val="ED6A3B">
                  <a:alpha val="70000"/>
                </a:srgb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8" name="Imagem 87">
              <a:extLst>
                <a:ext uri="{FF2B5EF4-FFF2-40B4-BE49-F238E27FC236}">
                  <a16:creationId xmlns:a16="http://schemas.microsoft.com/office/drawing/2014/main" id="{BB306A7B-8EE5-48A0-95D7-8E7C73A6D60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048" t="21414" r="21347" b="21549"/>
            <a:stretch/>
          </p:blipFill>
          <p:spPr>
            <a:xfrm rot="10800000">
              <a:off x="1809423" y="2883100"/>
              <a:ext cx="273600" cy="327276"/>
            </a:xfrm>
            <a:prstGeom prst="rect">
              <a:avLst/>
            </a:prstGeom>
          </p:spPr>
        </p:pic>
        <p:cxnSp>
          <p:nvCxnSpPr>
            <p:cNvPr id="89" name="Conector reto 88">
              <a:extLst>
                <a:ext uri="{FF2B5EF4-FFF2-40B4-BE49-F238E27FC236}">
                  <a16:creationId xmlns:a16="http://schemas.microsoft.com/office/drawing/2014/main" id="{529C1218-3E24-4055-8366-72558666D1C3}"/>
                </a:ext>
              </a:extLst>
            </p:cNvPr>
            <p:cNvCxnSpPr/>
            <p:nvPr/>
          </p:nvCxnSpPr>
          <p:spPr>
            <a:xfrm>
              <a:off x="1430143" y="2330074"/>
              <a:ext cx="6196351" cy="0"/>
            </a:xfrm>
            <a:prstGeom prst="line">
              <a:avLst/>
            </a:prstGeom>
            <a:ln>
              <a:solidFill>
                <a:srgbClr val="3DB1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0" name="Imagem 89">
              <a:extLst>
                <a:ext uri="{FF2B5EF4-FFF2-40B4-BE49-F238E27FC236}">
                  <a16:creationId xmlns:a16="http://schemas.microsoft.com/office/drawing/2014/main" id="{730B0748-2C14-4EBA-85BD-BF06B558BC1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589" t="17107" r="17439" b="21087"/>
            <a:stretch/>
          </p:blipFill>
          <p:spPr>
            <a:xfrm>
              <a:off x="1657982" y="3724700"/>
              <a:ext cx="449584" cy="415120"/>
            </a:xfrm>
            <a:prstGeom prst="rect">
              <a:avLst/>
            </a:prstGeom>
          </p:spPr>
        </p:pic>
        <p:sp>
          <p:nvSpPr>
            <p:cNvPr id="91" name="Retângulo 90">
              <a:extLst>
                <a:ext uri="{FF2B5EF4-FFF2-40B4-BE49-F238E27FC236}">
                  <a16:creationId xmlns:a16="http://schemas.microsoft.com/office/drawing/2014/main" id="{51B34ACB-F656-4F9F-9CEE-DAEA70D1CEDE}"/>
                </a:ext>
              </a:extLst>
            </p:cNvPr>
            <p:cNvSpPr/>
            <p:nvPr/>
          </p:nvSpPr>
          <p:spPr>
            <a:xfrm>
              <a:off x="2147943" y="3802735"/>
              <a:ext cx="138211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600" b="1" dirty="0">
                  <a:solidFill>
                    <a:srgbClr val="0A6C69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Dívida Bruta</a:t>
              </a:r>
            </a:p>
          </p:txBody>
        </p:sp>
        <p:sp>
          <p:nvSpPr>
            <p:cNvPr id="92" name="Retângulo 91">
              <a:extLst>
                <a:ext uri="{FF2B5EF4-FFF2-40B4-BE49-F238E27FC236}">
                  <a16:creationId xmlns:a16="http://schemas.microsoft.com/office/drawing/2014/main" id="{FDD62909-D1AB-4066-8D32-2AE167500636}"/>
                </a:ext>
              </a:extLst>
            </p:cNvPr>
            <p:cNvSpPr/>
            <p:nvPr/>
          </p:nvSpPr>
          <p:spPr>
            <a:xfrm>
              <a:off x="4789538" y="3822224"/>
              <a:ext cx="84670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800" b="1" dirty="0">
                  <a:solidFill>
                    <a:srgbClr val="3DB1B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81,5%</a:t>
              </a:r>
            </a:p>
          </p:txBody>
        </p:sp>
        <p:sp>
          <p:nvSpPr>
            <p:cNvPr id="93" name="Retângulo 92">
              <a:extLst>
                <a:ext uri="{FF2B5EF4-FFF2-40B4-BE49-F238E27FC236}">
                  <a16:creationId xmlns:a16="http://schemas.microsoft.com/office/drawing/2014/main" id="{26A1362E-BC40-4800-B733-A4E7D7AAF91B}"/>
                </a:ext>
              </a:extLst>
            </p:cNvPr>
            <p:cNvSpPr/>
            <p:nvPr/>
          </p:nvSpPr>
          <p:spPr>
            <a:xfrm>
              <a:off x="6570660" y="3822224"/>
              <a:ext cx="84670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800" b="1" dirty="0">
                  <a:solidFill>
                    <a:srgbClr val="ED6A3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83,5%</a:t>
              </a:r>
            </a:p>
          </p:txBody>
        </p:sp>
        <p:cxnSp>
          <p:nvCxnSpPr>
            <p:cNvPr id="94" name="Conector reto 93">
              <a:extLst>
                <a:ext uri="{FF2B5EF4-FFF2-40B4-BE49-F238E27FC236}">
                  <a16:creationId xmlns:a16="http://schemas.microsoft.com/office/drawing/2014/main" id="{8E61593B-CF15-46F1-A127-9AD812FFA7DF}"/>
                </a:ext>
              </a:extLst>
            </p:cNvPr>
            <p:cNvCxnSpPr>
              <a:cxnSpLocks/>
            </p:cNvCxnSpPr>
            <p:nvPr/>
          </p:nvCxnSpPr>
          <p:spPr>
            <a:xfrm>
              <a:off x="3600450" y="3974701"/>
              <a:ext cx="1182030" cy="0"/>
            </a:xfrm>
            <a:prstGeom prst="line">
              <a:avLst/>
            </a:prstGeom>
            <a:ln>
              <a:solidFill>
                <a:srgbClr val="3DB1B0">
                  <a:alpha val="80000"/>
                </a:srgb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Conector de seta reta 74">
              <a:extLst>
                <a:ext uri="{FF2B5EF4-FFF2-40B4-BE49-F238E27FC236}">
                  <a16:creationId xmlns:a16="http://schemas.microsoft.com/office/drawing/2014/main" id="{36EAE6BD-4940-43D8-A2D0-BE9108B7E1BC}"/>
                </a:ext>
              </a:extLst>
            </p:cNvPr>
            <p:cNvCxnSpPr/>
            <p:nvPr/>
          </p:nvCxnSpPr>
          <p:spPr>
            <a:xfrm>
              <a:off x="5624005" y="3977312"/>
              <a:ext cx="1008000" cy="0"/>
            </a:xfrm>
            <a:prstGeom prst="straightConnector1">
              <a:avLst/>
            </a:prstGeom>
            <a:ln>
              <a:solidFill>
                <a:srgbClr val="ED6A3B">
                  <a:alpha val="70000"/>
                </a:srgb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Conector reto 95">
              <a:extLst>
                <a:ext uri="{FF2B5EF4-FFF2-40B4-BE49-F238E27FC236}">
                  <a16:creationId xmlns:a16="http://schemas.microsoft.com/office/drawing/2014/main" id="{90E39767-945D-4C22-82B7-38669A4DA957}"/>
                </a:ext>
              </a:extLst>
            </p:cNvPr>
            <p:cNvCxnSpPr/>
            <p:nvPr/>
          </p:nvCxnSpPr>
          <p:spPr>
            <a:xfrm>
              <a:off x="1372795" y="4705498"/>
              <a:ext cx="6196351" cy="0"/>
            </a:xfrm>
            <a:prstGeom prst="line">
              <a:avLst/>
            </a:prstGeom>
            <a:ln>
              <a:solidFill>
                <a:srgbClr val="3DB1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7" name="Imagem 96">
              <a:extLst>
                <a:ext uri="{FF2B5EF4-FFF2-40B4-BE49-F238E27FC236}">
                  <a16:creationId xmlns:a16="http://schemas.microsoft.com/office/drawing/2014/main" id="{A2145A37-3A0D-4D29-9288-31E7D00583A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4666" y="4187762"/>
              <a:ext cx="541951" cy="541949"/>
            </a:xfrm>
            <a:prstGeom prst="rect">
              <a:avLst/>
            </a:prstGeom>
          </p:spPr>
        </p:pic>
        <p:sp>
          <p:nvSpPr>
            <p:cNvPr id="98" name="Retângulo 97">
              <a:extLst>
                <a:ext uri="{FF2B5EF4-FFF2-40B4-BE49-F238E27FC236}">
                  <a16:creationId xmlns:a16="http://schemas.microsoft.com/office/drawing/2014/main" id="{CB99BEC3-3FA6-43CE-B468-6916709FF88F}"/>
                </a:ext>
              </a:extLst>
            </p:cNvPr>
            <p:cNvSpPr/>
            <p:nvPr/>
          </p:nvSpPr>
          <p:spPr>
            <a:xfrm>
              <a:off x="2193825" y="4246697"/>
              <a:ext cx="172675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600" b="1" dirty="0">
                  <a:solidFill>
                    <a:srgbClr val="0A6C69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Tx. desemprego</a:t>
              </a:r>
            </a:p>
          </p:txBody>
        </p:sp>
        <p:sp>
          <p:nvSpPr>
            <p:cNvPr id="99" name="Retângulo 98">
              <a:extLst>
                <a:ext uri="{FF2B5EF4-FFF2-40B4-BE49-F238E27FC236}">
                  <a16:creationId xmlns:a16="http://schemas.microsoft.com/office/drawing/2014/main" id="{4D8D4984-3A33-4AEF-81FB-FC5D16A50802}"/>
                </a:ext>
              </a:extLst>
            </p:cNvPr>
            <p:cNvSpPr/>
            <p:nvPr/>
          </p:nvSpPr>
          <p:spPr>
            <a:xfrm>
              <a:off x="4835421" y="4266186"/>
              <a:ext cx="84670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800" b="1" dirty="0">
                  <a:solidFill>
                    <a:srgbClr val="3DB1B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13,2%</a:t>
              </a:r>
            </a:p>
          </p:txBody>
        </p:sp>
        <p:sp>
          <p:nvSpPr>
            <p:cNvPr id="100" name="Retângulo 99">
              <a:extLst>
                <a:ext uri="{FF2B5EF4-FFF2-40B4-BE49-F238E27FC236}">
                  <a16:creationId xmlns:a16="http://schemas.microsoft.com/office/drawing/2014/main" id="{FDDFBE3A-5965-4922-9A0E-B5DB6D241FF1}"/>
                </a:ext>
              </a:extLst>
            </p:cNvPr>
            <p:cNvSpPr/>
            <p:nvPr/>
          </p:nvSpPr>
          <p:spPr>
            <a:xfrm>
              <a:off x="6616543" y="4266186"/>
              <a:ext cx="84670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800" b="1" dirty="0">
                  <a:solidFill>
                    <a:srgbClr val="ED6A3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11,7%</a:t>
              </a:r>
            </a:p>
          </p:txBody>
        </p:sp>
        <p:cxnSp>
          <p:nvCxnSpPr>
            <p:cNvPr id="101" name="Conector reto 100">
              <a:extLst>
                <a:ext uri="{FF2B5EF4-FFF2-40B4-BE49-F238E27FC236}">
                  <a16:creationId xmlns:a16="http://schemas.microsoft.com/office/drawing/2014/main" id="{9E1281DD-AFDC-4157-B4F6-B378A64358ED}"/>
                </a:ext>
              </a:extLst>
            </p:cNvPr>
            <p:cNvCxnSpPr>
              <a:cxnSpLocks/>
            </p:cNvCxnSpPr>
            <p:nvPr/>
          </p:nvCxnSpPr>
          <p:spPr>
            <a:xfrm>
              <a:off x="3979500" y="4418663"/>
              <a:ext cx="848862" cy="0"/>
            </a:xfrm>
            <a:prstGeom prst="line">
              <a:avLst/>
            </a:prstGeom>
            <a:ln>
              <a:solidFill>
                <a:srgbClr val="3DB1B0">
                  <a:alpha val="80000"/>
                </a:srgb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ector de seta reta 74">
              <a:extLst>
                <a:ext uri="{FF2B5EF4-FFF2-40B4-BE49-F238E27FC236}">
                  <a16:creationId xmlns:a16="http://schemas.microsoft.com/office/drawing/2014/main" id="{75E886A5-46AC-41A1-919D-038EAFCA63A6}"/>
                </a:ext>
              </a:extLst>
            </p:cNvPr>
            <p:cNvCxnSpPr/>
            <p:nvPr/>
          </p:nvCxnSpPr>
          <p:spPr>
            <a:xfrm>
              <a:off x="5669887" y="4421274"/>
              <a:ext cx="1008000" cy="0"/>
            </a:xfrm>
            <a:prstGeom prst="straightConnector1">
              <a:avLst/>
            </a:prstGeom>
            <a:ln>
              <a:solidFill>
                <a:srgbClr val="ED6A3B">
                  <a:alpha val="70000"/>
                </a:srgb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CaixaDeTexto 102">
            <a:extLst>
              <a:ext uri="{FF2B5EF4-FFF2-40B4-BE49-F238E27FC236}">
                <a16:creationId xmlns:a16="http://schemas.microsoft.com/office/drawing/2014/main" id="{8717B409-40F9-47E0-94CB-47C6A6B005DF}"/>
              </a:ext>
            </a:extLst>
          </p:cNvPr>
          <p:cNvSpPr txBox="1"/>
          <p:nvPr/>
        </p:nvSpPr>
        <p:spPr>
          <a:xfrm>
            <a:off x="67293" y="6530919"/>
            <a:ext cx="145584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5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Fonte: BCB, LCA, MTP</a:t>
            </a:r>
            <a:endParaRPr lang="pt-BR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367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propostas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EEEB1D8-FF74-4122-BE08-2ABA1005280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75" t="33692" r="25408" b="38038"/>
          <a:stretch/>
        </p:blipFill>
        <p:spPr>
          <a:xfrm>
            <a:off x="9613170" y="5844200"/>
            <a:ext cx="2578830" cy="1013800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59F0F3AA-2F64-4C73-A0E2-ADC754A9B0B3}"/>
              </a:ext>
            </a:extLst>
          </p:cNvPr>
          <p:cNvSpPr/>
          <p:nvPr/>
        </p:nvSpPr>
        <p:spPr>
          <a:xfrm>
            <a:off x="365760" y="2141748"/>
            <a:ext cx="11445240" cy="4194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300" b="1" dirty="0">
                <a:solidFill>
                  <a:schemeClr val="accent1"/>
                </a:solidFill>
              </a:rPr>
              <a:t>ENFRENTAMENTO À ESCALADA NOS CUSTOS DE PRODUÇÃO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300" b="1" dirty="0">
                <a:solidFill>
                  <a:schemeClr val="accent1"/>
                </a:solidFill>
              </a:rPr>
              <a:t>PL 5.925/2019 – DEP. ISNALDO BULHÕES (MDB/AL):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300" dirty="0">
                <a:solidFill>
                  <a:schemeClr val="accent1"/>
                </a:solidFill>
              </a:rPr>
              <a:t>Desonera rações e suplementos para bovinos do pagamento de PIS/</a:t>
            </a:r>
            <a:r>
              <a:rPr lang="pt-BR" sz="2300" dirty="0" err="1">
                <a:solidFill>
                  <a:schemeClr val="accent1"/>
                </a:solidFill>
              </a:rPr>
              <a:t>Cofins</a:t>
            </a:r>
            <a:r>
              <a:rPr lang="pt-BR" sz="2300" dirty="0">
                <a:solidFill>
                  <a:schemeClr val="accent1"/>
                </a:solidFill>
              </a:rPr>
              <a:t>, atualmente pronto para pauta na CFT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sz="2300" dirty="0">
              <a:solidFill>
                <a:schemeClr val="accent1"/>
              </a:solidFill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300" b="1" dirty="0">
                <a:solidFill>
                  <a:schemeClr val="accent1"/>
                </a:solidFill>
              </a:rPr>
              <a:t>PL 4.199/2020 “BR DO MAR” – PODER EXECUTIVO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300" dirty="0">
                <a:solidFill>
                  <a:schemeClr val="accent1"/>
                </a:solidFill>
              </a:rPr>
              <a:t>Redução gradual no AFRMM para 8% quando do transporte fluvial/lacustre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300" dirty="0">
                <a:solidFill>
                  <a:schemeClr val="accent1"/>
                </a:solidFill>
              </a:rPr>
              <a:t>Diversificação da matriz de transporte, gerando ganhos de escala e diluição de custos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300" dirty="0">
                <a:solidFill>
                  <a:schemeClr val="accent1"/>
                </a:solidFill>
              </a:rPr>
              <a:t>Regiões Norte e Nordeste serão as maiores beneficiadas (até -40% no frete do milho)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300" dirty="0">
                <a:solidFill>
                  <a:schemeClr val="accent1"/>
                </a:solidFill>
              </a:rPr>
              <a:t>Regime de urgência, em votação hoje</a:t>
            </a:r>
          </a:p>
        </p:txBody>
      </p:sp>
    </p:spTree>
    <p:extLst>
      <p:ext uri="{BB962C8B-B14F-4D97-AF65-F5344CB8AC3E}">
        <p14:creationId xmlns:p14="http://schemas.microsoft.com/office/powerpoint/2010/main" val="1932142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propostas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EEEB1D8-FF74-4122-BE08-2ABA1005280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75" t="33692" r="25408" b="38038"/>
          <a:stretch/>
        </p:blipFill>
        <p:spPr>
          <a:xfrm>
            <a:off x="9613170" y="5844200"/>
            <a:ext cx="2578830" cy="1013800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59F0F3AA-2F64-4C73-A0E2-ADC754A9B0B3}"/>
              </a:ext>
            </a:extLst>
          </p:cNvPr>
          <p:cNvSpPr/>
          <p:nvPr/>
        </p:nvSpPr>
        <p:spPr>
          <a:xfrm>
            <a:off x="473476" y="243840"/>
            <a:ext cx="11245048" cy="6370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  <a:spcAft>
                <a:spcPts val="600"/>
              </a:spcAft>
            </a:pPr>
            <a:endParaRPr lang="pt-BR" sz="2300" b="1" dirty="0">
              <a:solidFill>
                <a:schemeClr val="accent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pt-BR" sz="2300" b="1" dirty="0">
              <a:solidFill>
                <a:schemeClr val="accent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pt-BR" sz="2300" b="1" dirty="0">
              <a:solidFill>
                <a:schemeClr val="accent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000" b="1" dirty="0">
                <a:solidFill>
                  <a:schemeClr val="accent1"/>
                </a:solidFill>
              </a:rPr>
              <a:t>LEI 13.986/2020 “Lei do Agro”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1"/>
                </a:solidFill>
              </a:rPr>
              <a:t>Autoriza a concessão de subvenção ao prêmio das opções privadas de venda de milho negociadas na B3;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1"/>
                </a:solidFill>
              </a:rPr>
              <a:t>Alterar a lei para disponibilizar subvenção também às opções de compra de milho.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000" b="1" dirty="0">
                <a:solidFill>
                  <a:schemeClr val="accent1"/>
                </a:solidFill>
              </a:rPr>
              <a:t>MP 1.064/2021 “Programa de Venda de Milho em Balcão”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1"/>
                </a:solidFill>
              </a:rPr>
              <a:t>Urgência na aprovação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000" b="1" dirty="0">
                <a:solidFill>
                  <a:schemeClr val="accent1"/>
                </a:solidFill>
              </a:rPr>
              <a:t>SEGURO PECUÁRIO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1"/>
                </a:solidFill>
              </a:rPr>
              <a:t>Setor privado vem estudando novos produtos (animais, pastagens e renda)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1"/>
                </a:solidFill>
              </a:rPr>
              <a:t>Pleito:  aprovação de orçamento compatível com as necessidades do setor para o Programa de Subvenção ao Prêmio de Seguro Rural 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1"/>
                </a:solidFill>
              </a:rPr>
              <a:t>PLOA 2022 - R$ 990 milhões; setor demanda R$ 1,6 bilhões </a:t>
            </a:r>
          </a:p>
        </p:txBody>
      </p:sp>
    </p:spTree>
    <p:extLst>
      <p:ext uri="{BB962C8B-B14F-4D97-AF65-F5344CB8AC3E}">
        <p14:creationId xmlns:p14="http://schemas.microsoft.com/office/powerpoint/2010/main" val="937968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propostas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EEEB1D8-FF74-4122-BE08-2ABA1005280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75" t="33692" r="25408" b="38038"/>
          <a:stretch/>
        </p:blipFill>
        <p:spPr>
          <a:xfrm>
            <a:off x="9613170" y="5844200"/>
            <a:ext cx="2578830" cy="1013800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59F0F3AA-2F64-4C73-A0E2-ADC754A9B0B3}"/>
              </a:ext>
            </a:extLst>
          </p:cNvPr>
          <p:cNvSpPr/>
          <p:nvPr/>
        </p:nvSpPr>
        <p:spPr>
          <a:xfrm>
            <a:off x="581192" y="2156988"/>
            <a:ext cx="11245048" cy="4194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300" b="1" dirty="0">
                <a:solidFill>
                  <a:schemeClr val="accent1"/>
                </a:solidFill>
              </a:rPr>
              <a:t>DEFESA COMERCIAL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300" b="1" dirty="0">
                <a:solidFill>
                  <a:schemeClr val="accent1"/>
                </a:solidFill>
              </a:rPr>
              <a:t>PL 952/2019 – DEP. JOSÉ MÁRIO SCHREINER (DEM/GO):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300" dirty="0">
                <a:solidFill>
                  <a:schemeClr val="accent1"/>
                </a:solidFill>
              </a:rPr>
              <a:t>Limita a importação de leite em pó a produtos com 70% do prazo de validade vigente, atualmente na CCJ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sz="2300" dirty="0">
              <a:solidFill>
                <a:schemeClr val="accent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300" b="1" dirty="0">
                <a:solidFill>
                  <a:schemeClr val="accent1"/>
                </a:solidFill>
              </a:rPr>
              <a:t>AMPLIAÇÃO DO MERCADO INTERNACIONAL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300" dirty="0">
                <a:solidFill>
                  <a:schemeClr val="accent1"/>
                </a:solidFill>
              </a:rPr>
              <a:t>Abertura de mercados e criação de acordos comerciais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300" dirty="0">
                <a:solidFill>
                  <a:schemeClr val="accent1"/>
                </a:solidFill>
              </a:rPr>
              <a:t>Criação de ambiente de negócios com parceiros estratégicos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300" dirty="0">
                <a:solidFill>
                  <a:schemeClr val="accent1"/>
                </a:solidFill>
              </a:rPr>
              <a:t>Reforço às equipes de negociação e adidos agrícolas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300" dirty="0">
                <a:solidFill>
                  <a:schemeClr val="accent1"/>
                </a:solidFill>
              </a:rPr>
              <a:t>Escoamento externo lastreando as cotações ao produtor</a:t>
            </a:r>
          </a:p>
        </p:txBody>
      </p:sp>
    </p:spTree>
    <p:extLst>
      <p:ext uri="{BB962C8B-B14F-4D97-AF65-F5344CB8AC3E}">
        <p14:creationId xmlns:p14="http://schemas.microsoft.com/office/powerpoint/2010/main" val="591001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81194" y="3098043"/>
            <a:ext cx="10993549" cy="3330054"/>
          </a:xfrm>
        </p:spPr>
        <p:txBody>
          <a:bodyPr anchor="ctr">
            <a:normAutofit fontScale="90000"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pt-BR" sz="4800" dirty="0">
                <a:solidFill>
                  <a:schemeClr val="bg1"/>
                </a:solidFill>
              </a:rPr>
              <a:t>obrigado!</a:t>
            </a:r>
            <a:br>
              <a:rPr lang="pt-BR" sz="4000" dirty="0">
                <a:solidFill>
                  <a:schemeClr val="bg1"/>
                </a:solidFill>
              </a:rPr>
            </a:br>
            <a:r>
              <a:rPr lang="pt-BR" sz="3200" dirty="0">
                <a:solidFill>
                  <a:schemeClr val="bg1"/>
                </a:solidFill>
              </a:rPr>
              <a:t>Guilherme Souza dias</a:t>
            </a:r>
            <a:br>
              <a:rPr lang="pt-BR" sz="40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assessor técnico – DTEC/</a:t>
            </a:r>
            <a:r>
              <a:rPr lang="pt-BR" sz="2800" dirty="0" err="1">
                <a:solidFill>
                  <a:schemeClr val="bg1"/>
                </a:solidFill>
              </a:rPr>
              <a:t>cna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200" cap="none" dirty="0">
                <a:solidFill>
                  <a:schemeClr val="bg1"/>
                </a:solidFill>
              </a:rPr>
              <a:t>c.animal@cna.org.br</a:t>
            </a:r>
            <a:br>
              <a:rPr lang="pt-BR" sz="2200" cap="none" dirty="0">
                <a:solidFill>
                  <a:schemeClr val="bg1"/>
                </a:solidFill>
              </a:rPr>
            </a:br>
            <a:endParaRPr lang="pt-BR" sz="2200" dirty="0">
              <a:solidFill>
                <a:schemeClr val="bg1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75" t="33692" r="25408" b="38038"/>
          <a:stretch/>
        </p:blipFill>
        <p:spPr>
          <a:xfrm>
            <a:off x="463639" y="792021"/>
            <a:ext cx="5159827" cy="2028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454767"/>
      </p:ext>
    </p:extLst>
  </p:cSld>
  <p:clrMapOvr>
    <a:masterClrMapping/>
  </p:clrMapOvr>
</p:sld>
</file>

<file path=ppt/theme/theme1.xml><?xml version="1.0" encoding="utf-8"?>
<a:theme xmlns:a="http://schemas.openxmlformats.org/drawingml/2006/main" name="1_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2_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14698</TotalTime>
  <Words>427</Words>
  <Application>Microsoft Office PowerPoint</Application>
  <PresentationFormat>Widescreen</PresentationFormat>
  <Paragraphs>71</Paragraphs>
  <Slides>7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7</vt:i4>
      </vt:variant>
    </vt:vector>
  </HeadingPairs>
  <TitlesOfParts>
    <vt:vector size="14" baseType="lpstr">
      <vt:lpstr>Arial</vt:lpstr>
      <vt:lpstr>Calibri</vt:lpstr>
      <vt:lpstr>Gill Sans MT</vt:lpstr>
      <vt:lpstr>Segoe UI</vt:lpstr>
      <vt:lpstr>Wingdings 2</vt:lpstr>
      <vt:lpstr>1_Dividendo</vt:lpstr>
      <vt:lpstr>2_Dividendo</vt:lpstr>
      <vt:lpstr>audiência PÚBLICA DESAFIOS da cadeia produtiva do leite</vt:lpstr>
      <vt:lpstr>Custos de produção</vt:lpstr>
      <vt:lpstr>INDICADORES ECONÔMICOS</vt:lpstr>
      <vt:lpstr>propostas</vt:lpstr>
      <vt:lpstr>propostas</vt:lpstr>
      <vt:lpstr>propostas</vt:lpstr>
      <vt:lpstr>obrigado! Guilherme Souza dias assessor técnico – DTEC/cna c.animal@cna.org.br </vt:lpstr>
    </vt:vector>
  </TitlesOfParts>
  <Company>CNA Brasil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sut.panorama_economico.27jun2021</dc:title>
  <dc:creator>renato.conchon</dc:creator>
  <cp:lastModifiedBy>Guilherme Mossa de Souza Dias</cp:lastModifiedBy>
  <cp:revision>487</cp:revision>
  <cp:lastPrinted>2021-12-09T15:10:19Z</cp:lastPrinted>
  <dcterms:created xsi:type="dcterms:W3CDTF">2020-07-15T18:29:11Z</dcterms:created>
  <dcterms:modified xsi:type="dcterms:W3CDTF">2021-12-09T15:28:17Z</dcterms:modified>
</cp:coreProperties>
</file>