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7" r:id="rId9"/>
    <p:sldId id="271" r:id="rId10"/>
    <p:sldId id="269" r:id="rId11"/>
    <p:sldId id="266" r:id="rId12"/>
    <p:sldId id="272" r:id="rId13"/>
    <p:sldId id="273" r:id="rId14"/>
    <p:sldId id="270" r:id="rId15"/>
    <p:sldId id="265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74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0815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61382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24825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72020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8989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94327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75054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30906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945404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88636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443332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D56FB-60AE-4662-9FC8-FECC8D9C0211}" type="datetimeFigureOut">
              <a:rPr lang="pt-BR" smtClean="0"/>
              <a:pPr/>
              <a:t>13/11/2013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0C7D6-10E8-426F-9099-A3C9B1250C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22692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8064896" cy="4248472"/>
          </a:xfrm>
        </p:spPr>
        <p:txBody>
          <a:bodyPr>
            <a:normAutofit/>
          </a:bodyPr>
          <a:lstStyle/>
          <a:p>
            <a:r>
              <a:rPr lang="pt-BR" dirty="0" smtClean="0"/>
              <a:t>Proposta de criação da </a:t>
            </a:r>
            <a:r>
              <a:rPr lang="pt-BR" sz="6000" dirty="0" smtClean="0"/>
              <a:t/>
            </a:r>
            <a:br>
              <a:rPr lang="pt-BR" sz="6000" dirty="0" smtClean="0"/>
            </a:br>
            <a:r>
              <a:rPr lang="pt-BR" sz="6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 Brasileira de Planejamento em Saneamento - EBPS</a:t>
            </a:r>
            <a:endParaRPr lang="pt-BR" sz="6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4581128"/>
            <a:ext cx="7992888" cy="1944216"/>
          </a:xfrm>
        </p:spPr>
        <p:txBody>
          <a:bodyPr>
            <a:normAutofit fontScale="92500" lnSpcReduction="20000"/>
          </a:bodyPr>
          <a:lstStyle/>
          <a:p>
            <a:r>
              <a:rPr lang="pt-BR" sz="4300" dirty="0" smtClean="0"/>
              <a:t>FRENTE NACIONAL PELO SANEAMENTO AMBIENTAL - FNSA </a:t>
            </a:r>
          </a:p>
          <a:p>
            <a:r>
              <a:rPr lang="pt-BR" b="1" dirty="0" smtClean="0"/>
              <a:t>Hora do Debate CDEIC</a:t>
            </a:r>
          </a:p>
          <a:p>
            <a:r>
              <a:rPr lang="pt-BR" sz="2600" i="1" dirty="0" smtClean="0"/>
              <a:t>Brasília, 13 de novembro de 2013.</a:t>
            </a:r>
            <a:endParaRPr lang="pt-BR" sz="2600" i="1" dirty="0"/>
          </a:p>
        </p:txBody>
      </p:sp>
    </p:spTree>
    <p:extLst>
      <p:ext uri="{BB962C8B-B14F-4D97-AF65-F5344CB8AC3E}">
        <p14:creationId xmlns="" xmlns:p14="http://schemas.microsoft.com/office/powerpoint/2010/main" val="79274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5400" dirty="0" smtClean="0">
                <a:solidFill>
                  <a:srgbClr val="0070C0"/>
                </a:solidFill>
              </a:rPr>
              <a:t>- </a:t>
            </a:r>
            <a:r>
              <a:rPr lang="pt-BR" sz="5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 EBPS?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467544" y="2179796"/>
            <a:ext cx="835292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/>
              <a:t>O Governo Federal, recentemente, tem adotado a proposta de criar empresas de planejamento para as áreas de infraestrutura. São exemplos:</a:t>
            </a:r>
          </a:p>
          <a:p>
            <a:pPr algn="just"/>
            <a:endParaRPr lang="pt-BR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800" dirty="0" smtClean="0"/>
              <a:t>A criação da </a:t>
            </a:r>
            <a:r>
              <a:rPr lang="pt-BR" sz="2800" b="1" dirty="0" smtClean="0">
                <a:solidFill>
                  <a:srgbClr val="FF0000"/>
                </a:solidFill>
              </a:rPr>
              <a:t>Empresa de Planejamento Energético – EPE</a:t>
            </a:r>
            <a:r>
              <a:rPr lang="pt-BR" sz="2800" dirty="0" smtClean="0"/>
              <a:t>, autorizada pela meio da Lei nº 10.847, de 15.3.2004;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800" dirty="0" smtClean="0"/>
              <a:t>A criação  da </a:t>
            </a:r>
            <a:r>
              <a:rPr lang="pt-BR" sz="2800" b="1" dirty="0" smtClean="0">
                <a:solidFill>
                  <a:srgbClr val="FF0000"/>
                </a:solidFill>
              </a:rPr>
              <a:t>Empresa de Planejamento e Logística S.A. – EPL</a:t>
            </a:r>
            <a:r>
              <a:rPr lang="pt-BR" sz="2800" dirty="0" smtClean="0"/>
              <a:t>, autorizada pela Lei nº 12.743, de 19 de dezembro de 2012. 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883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62500" lnSpcReduction="20000"/>
          </a:bodyPr>
          <a:lstStyle/>
          <a:p>
            <a:r>
              <a:rPr lang="pt-BR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FUNÇÕES PREVISTAS PARA A EBPS</a:t>
            </a:r>
          </a:p>
          <a:p>
            <a:pPr lvl="1" algn="just"/>
            <a:endParaRPr lang="pt-BR" sz="1800" dirty="0" smtClean="0"/>
          </a:p>
          <a:p>
            <a:pPr lvl="1" algn="just"/>
            <a:r>
              <a:rPr lang="pt-BR" sz="4000" dirty="0" smtClean="0"/>
              <a:t> DESENVOLVER, OPERAR E ADMINISTRAR SISTEMAS DE </a:t>
            </a:r>
            <a:r>
              <a:rPr lang="pt-BR" sz="4000" dirty="0" smtClean="0"/>
              <a:t>INFORMAÇÕES;</a:t>
            </a:r>
            <a:endParaRPr lang="pt-BR" sz="4000" dirty="0" smtClean="0"/>
          </a:p>
          <a:p>
            <a:pPr lvl="1" algn="just"/>
            <a:endParaRPr lang="pt-BR" sz="1800" dirty="0" smtClean="0"/>
          </a:p>
          <a:p>
            <a:pPr lvl="1" algn="just"/>
            <a:r>
              <a:rPr lang="pt-BR" sz="4000" dirty="0" smtClean="0"/>
              <a:t>AVALIAR E MONITORAR A EXECUÇÃO DO PLANSAB, O QUE INCLUI O CUMPRIMENTO DE </a:t>
            </a:r>
            <a:r>
              <a:rPr lang="pt-BR" sz="4000" dirty="0" smtClean="0"/>
              <a:t>SUAS</a:t>
            </a:r>
            <a:r>
              <a:rPr lang="pt-BR" sz="4000" b="1" dirty="0" smtClean="0">
                <a:solidFill>
                  <a:srgbClr val="00B0F0"/>
                </a:solidFill>
              </a:rPr>
              <a:t> </a:t>
            </a:r>
            <a:r>
              <a:rPr lang="pt-BR" sz="4000" dirty="0" smtClean="0"/>
              <a:t>METAS;</a:t>
            </a:r>
            <a:endParaRPr lang="pt-BR" sz="4000" dirty="0" smtClean="0"/>
          </a:p>
          <a:p>
            <a:pPr lvl="1" algn="just"/>
            <a:endParaRPr lang="pt-BR" sz="1800" dirty="0" smtClean="0"/>
          </a:p>
          <a:p>
            <a:pPr lvl="1" algn="just"/>
            <a:r>
              <a:rPr lang="pt-BR" sz="4000" dirty="0" smtClean="0"/>
              <a:t>PRODUZIR ESTUDOS PARA AS </a:t>
            </a:r>
            <a:r>
              <a:rPr lang="pt-BR" sz="4000" dirty="0"/>
              <a:t>ATUALIZAÇÕES </a:t>
            </a:r>
            <a:r>
              <a:rPr lang="pt-BR" sz="4000" dirty="0" smtClean="0"/>
              <a:t>E REVISÕES DO PLANSAB E PARA O DESENVOLVIMENTO INSTITUCIONAL DO SANEAMENTO (INCLUSIVE FOMENTO DE NORMAS TÉCNICAS</a:t>
            </a:r>
            <a:r>
              <a:rPr lang="pt-BR" sz="4000" dirty="0" smtClean="0"/>
              <a:t>);</a:t>
            </a:r>
            <a:endParaRPr lang="pt-BR" sz="4000" dirty="0" smtClean="0"/>
          </a:p>
          <a:p>
            <a:pPr lvl="1" algn="just"/>
            <a:endParaRPr lang="pt-BR" sz="1800" dirty="0" smtClean="0"/>
          </a:p>
          <a:p>
            <a:pPr lvl="1" algn="just"/>
            <a:r>
              <a:rPr lang="pt-BR" sz="4000" dirty="0" smtClean="0"/>
              <a:t>ASSISTÊNCIA TÉCNICA AOS REGULADORES, PRESTADORES E AOS </a:t>
            </a:r>
            <a:r>
              <a:rPr lang="pt-BR" sz="4000" dirty="0" smtClean="0"/>
              <a:t>TITULARES;</a:t>
            </a:r>
            <a:endParaRPr lang="pt-BR" sz="4000" dirty="0" smtClean="0"/>
          </a:p>
        </p:txBody>
      </p:sp>
    </p:spTree>
    <p:extLst>
      <p:ext uri="{BB962C8B-B14F-4D97-AF65-F5344CB8AC3E}">
        <p14:creationId xmlns="" xmlns:p14="http://schemas.microsoft.com/office/powerpoint/2010/main" val="337048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CRIAÇÃO DA </a:t>
            </a:r>
            <a:r>
              <a:rPr lang="pt-BR" sz="1900" b="1" dirty="0" smtClean="0"/>
              <a:t>EMPRESA BRASILEIRA DE PLANEJAMENTO EM SANEAMENTO - EBPS</a:t>
            </a:r>
            <a:endParaRPr lang="pt-BR" sz="19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257800"/>
          </a:xfrm>
        </p:spPr>
        <p:txBody>
          <a:bodyPr>
            <a:normAutofit fontScale="25000" lnSpcReduction="20000"/>
          </a:bodyPr>
          <a:lstStyle/>
          <a:p>
            <a:r>
              <a:rPr lang="pt-BR" sz="12800" dirty="0" smtClean="0">
                <a:solidFill>
                  <a:srgbClr val="0070C0"/>
                </a:solidFill>
              </a:rPr>
              <a:t>FUNÇÕES PREVISTAS PARA A EBPS</a:t>
            </a:r>
          </a:p>
          <a:p>
            <a:pPr>
              <a:buNone/>
            </a:pPr>
            <a:endParaRPr lang="pt-BR" sz="7200" dirty="0" smtClean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</a:pPr>
            <a:r>
              <a:rPr lang="pt-BR" sz="10000" dirty="0" smtClean="0"/>
              <a:t>FOMENTAR O DESENVOLVIMENTO CIENTÍFICO, TECNOLÓGICO E DA </a:t>
            </a:r>
            <a:r>
              <a:rPr lang="pt-BR" sz="10000" dirty="0" smtClean="0"/>
              <a:t>INOVAÇÃO;</a:t>
            </a:r>
            <a:endParaRPr lang="pt-BR" sz="10000" dirty="0" smtClean="0"/>
          </a:p>
          <a:p>
            <a:pPr>
              <a:lnSpc>
                <a:spcPct val="120000"/>
              </a:lnSpc>
            </a:pPr>
            <a:r>
              <a:rPr lang="pt-BR" sz="10000" dirty="0" smtClean="0"/>
              <a:t>FOMENTAR A FORMAÇÃO E CAPACITAÇÃO DE RECURSOS </a:t>
            </a:r>
            <a:r>
              <a:rPr lang="pt-BR" sz="10000" dirty="0" smtClean="0"/>
              <a:t>HUMANOS;</a:t>
            </a:r>
          </a:p>
          <a:p>
            <a:r>
              <a:rPr lang="pt-BR" sz="10000" dirty="0" smtClean="0"/>
              <a:t>PROMOVER A ARTICULAÇÃO </a:t>
            </a:r>
            <a:r>
              <a:rPr lang="pt-BR" sz="10000" dirty="0" smtClean="0"/>
              <a:t>E </a:t>
            </a:r>
            <a:r>
              <a:rPr lang="pt-BR" sz="10000" dirty="0" smtClean="0"/>
              <a:t>A RACIONALIZAÇÃO </a:t>
            </a:r>
            <a:r>
              <a:rPr lang="pt-BR" sz="10000" dirty="0" smtClean="0"/>
              <a:t>DAS AÇÕES DO GOVERNO FEDERAL NA ÁREA DE SANEAMENTO BÁSICO; </a:t>
            </a:r>
          </a:p>
          <a:p>
            <a:r>
              <a:rPr lang="pt-BR" sz="10000" dirty="0" smtClean="0"/>
              <a:t>EQUALIZAR CRITÉRIOS </a:t>
            </a:r>
            <a:r>
              <a:rPr lang="pt-BR" sz="10000" dirty="0" smtClean="0"/>
              <a:t>PARA A LIBERAÇÃO DE RECURSOS </a:t>
            </a:r>
            <a:r>
              <a:rPr lang="pt-BR" sz="10000" dirty="0" smtClean="0"/>
              <a:t>POR </a:t>
            </a:r>
            <a:r>
              <a:rPr lang="pt-BR" sz="10000" dirty="0" smtClean="0"/>
              <a:t>TODOS OS MINISTÉRIOS ENVOLVIDOS; </a:t>
            </a:r>
          </a:p>
          <a:p>
            <a:pPr>
              <a:lnSpc>
                <a:spcPct val="120000"/>
              </a:lnSpc>
            </a:pPr>
            <a:endParaRPr lang="pt-BR" sz="9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7048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CRIAÇÃO DA </a:t>
            </a:r>
            <a:r>
              <a:rPr lang="pt-BR" sz="1900" b="1" dirty="0" smtClean="0"/>
              <a:t>EMPRESA BRASILEIRA DE PLANEJAMENTO EM SANEAMENTO - EBPS</a:t>
            </a:r>
            <a:endParaRPr lang="pt-BR" sz="19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257800"/>
          </a:xfrm>
        </p:spPr>
        <p:txBody>
          <a:bodyPr>
            <a:normAutofit fontScale="25000" lnSpcReduction="20000"/>
          </a:bodyPr>
          <a:lstStyle/>
          <a:p>
            <a:r>
              <a:rPr lang="pt-BR" sz="12800" dirty="0" smtClean="0">
                <a:solidFill>
                  <a:srgbClr val="0070C0"/>
                </a:solidFill>
              </a:rPr>
              <a:t>FUNÇÕES PREVISTAS PARA A EBPS</a:t>
            </a:r>
          </a:p>
          <a:p>
            <a:pPr>
              <a:buNone/>
            </a:pPr>
            <a:endParaRPr lang="pt-BR" sz="7200" dirty="0" smtClean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</a:pPr>
            <a:r>
              <a:rPr lang="pt-BR" sz="9600" dirty="0" smtClean="0"/>
              <a:t>ORIENTAR E MONITORAR A ADOÇÃO DE SUBSÍDIOS PARA A POPULAÇÃO DE BAIXA RENDA.</a:t>
            </a:r>
          </a:p>
          <a:p>
            <a:pPr>
              <a:lnSpc>
                <a:spcPct val="120000"/>
              </a:lnSpc>
            </a:pPr>
            <a:r>
              <a:rPr lang="pt-BR" sz="9600" dirty="0" smtClean="0"/>
              <a:t>PROMOVER </a:t>
            </a:r>
            <a:r>
              <a:rPr lang="pt-BR" sz="9600" dirty="0" smtClean="0"/>
              <a:t>O PLANEJAMENTO INTERSETORIAL NAS ÁREAS DE DESENVOLVIMENTO URBANO, HABITAÇÃO, MOBILIDADE URBANA E MEIO </a:t>
            </a:r>
            <a:r>
              <a:rPr lang="pt-BR" sz="9600" dirty="0" smtClean="0"/>
              <a:t>AMBIENTE;</a:t>
            </a:r>
            <a:endParaRPr lang="pt-BR" sz="9600" dirty="0" smtClean="0"/>
          </a:p>
          <a:p>
            <a:pPr>
              <a:lnSpc>
                <a:spcPct val="120000"/>
              </a:lnSpc>
            </a:pPr>
            <a:r>
              <a:rPr lang="pt-BR" sz="9600" dirty="0" smtClean="0"/>
              <a:t>PROMOVER AÇÕES E ESTUDOS QUE ESTIMULEM E FOMENTEM OS PROCESSOS DE PARCERIAS PÚBLICO-PÚBLICO NO </a:t>
            </a:r>
            <a:r>
              <a:rPr lang="pt-BR" sz="9600" dirty="0" smtClean="0"/>
              <a:t>SANEAMENTO;</a:t>
            </a:r>
            <a:endParaRPr lang="pt-BR" sz="9600" dirty="0" smtClean="0"/>
          </a:p>
          <a:p>
            <a:pPr>
              <a:lnSpc>
                <a:spcPct val="120000"/>
              </a:lnSpc>
            </a:pPr>
            <a:r>
              <a:rPr lang="pt-BR" sz="9600" dirty="0" smtClean="0"/>
              <a:t>PROMOVER AÇÕES E ESTUDOS QUE ESTIMULEM E FOMENTEM OS PROCESSOS DE PARTICIPAÇÃO E CONTROLE SOCIAL NO SANEAMENTO </a:t>
            </a:r>
            <a:r>
              <a:rPr lang="pt-BR" sz="9600" dirty="0" smtClean="0"/>
              <a:t>BÁSICO;</a:t>
            </a:r>
          </a:p>
          <a:p>
            <a:pPr>
              <a:lnSpc>
                <a:spcPct val="120000"/>
              </a:lnSpc>
            </a:pPr>
            <a:endParaRPr lang="pt-BR" sz="9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7048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40000" lnSpcReduction="20000"/>
          </a:bodyPr>
          <a:lstStyle/>
          <a:p>
            <a:r>
              <a:rPr lang="pt-BR" sz="10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FUNÇÕES PREVISTAS PARA A EBPS</a:t>
            </a:r>
          </a:p>
          <a:p>
            <a:pPr lvl="1" algn="just"/>
            <a:endParaRPr lang="pt-BR" sz="1800" dirty="0" smtClean="0"/>
          </a:p>
          <a:p>
            <a:pPr lvl="1" algn="just"/>
            <a:r>
              <a:rPr lang="pt-BR" sz="5900" dirty="0" smtClean="0"/>
              <a:t> </a:t>
            </a:r>
            <a:r>
              <a:rPr lang="pt-BR" sz="6300" smtClean="0"/>
              <a:t>COM </a:t>
            </a:r>
            <a:r>
              <a:rPr lang="pt-BR" sz="6300" smtClean="0"/>
              <a:t>UM </a:t>
            </a:r>
            <a:r>
              <a:rPr lang="pt-BR" sz="6300" dirty="0" smtClean="0"/>
              <a:t>FORMATO EMPRESARIAL A EBPS PODE SER O INSTRUMENTO DE UM </a:t>
            </a:r>
            <a:r>
              <a:rPr lang="pt-BR" sz="6300" b="1" dirty="0" smtClean="0">
                <a:solidFill>
                  <a:srgbClr val="FF0000"/>
                </a:solidFill>
              </a:rPr>
              <a:t>PROGRAMA DE RECUPERAÇÃO DOS PRESTADORES PÚBLICOS DE SANEAMENTO BÁSICO</a:t>
            </a:r>
            <a:r>
              <a:rPr lang="pt-BR" sz="6300" dirty="0" smtClean="0"/>
              <a:t>, QUESTÃO QUE MERECE UM DEBATE ESPECÍFICO.</a:t>
            </a:r>
          </a:p>
          <a:p>
            <a:pPr lvl="1" algn="just"/>
            <a:endParaRPr lang="pt-BR" sz="2500" dirty="0" smtClean="0"/>
          </a:p>
          <a:p>
            <a:pPr lvl="1" algn="just"/>
            <a:r>
              <a:rPr lang="pt-BR" sz="6300" dirty="0" smtClean="0"/>
              <a:t>CASO ESTE PROGRAMA SEJA IMPLANTADO, PODERÁ A EBPS, DENTRE OUTRAS MEDIDAS, ADQUIRIR AÇÕES OU DEBÊNTURES DE EMPRESAS ESTADUAIS OU MUNICIPAIS DE SANEAMENTO, DESDE QUE HAJA A CONTRATUALIZAÇÃO DE METAS DE MELHORIA DE GESTÃO – AOS MOLDES DA EXPERIÊNCIA DO AMD - ACORDO DE MELHORIA DE DESEMPENHO.</a:t>
            </a:r>
          </a:p>
        </p:txBody>
      </p:sp>
    </p:spTree>
    <p:extLst>
      <p:ext uri="{BB962C8B-B14F-4D97-AF65-F5344CB8AC3E}">
        <p14:creationId xmlns="" xmlns:p14="http://schemas.microsoft.com/office/powerpoint/2010/main" val="171860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t-BR" sz="18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pt-BR" sz="8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OBRIGADO!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899592" y="4365104"/>
            <a:ext cx="756084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i="1" dirty="0" smtClean="0">
                <a:solidFill>
                  <a:schemeClr val="bg1">
                    <a:lumMod val="50000"/>
                  </a:schemeClr>
                </a:solidFill>
              </a:rPr>
              <a:t>Marcos </a:t>
            </a:r>
            <a:r>
              <a:rPr lang="pt-BR" i="1" dirty="0" err="1" smtClean="0">
                <a:solidFill>
                  <a:schemeClr val="bg1">
                    <a:lumMod val="50000"/>
                  </a:schemeClr>
                </a:solidFill>
              </a:rPr>
              <a:t>Helano</a:t>
            </a:r>
            <a:r>
              <a:rPr lang="pt-BR" i="1" dirty="0" smtClean="0">
                <a:solidFill>
                  <a:schemeClr val="bg1">
                    <a:lumMod val="50000"/>
                  </a:schemeClr>
                </a:solidFill>
              </a:rPr>
              <a:t> Fernandes Montenegro</a:t>
            </a:r>
          </a:p>
          <a:p>
            <a:pPr marL="0" indent="0" algn="ctr">
              <a:buNone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FRENTE NACIONAL </a:t>
            </a:r>
          </a:p>
          <a:p>
            <a:pPr marL="0" indent="0" algn="ctr">
              <a:buNone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PELO SANEAMENTO AMBIENTAL - FNSA </a:t>
            </a:r>
          </a:p>
        </p:txBody>
      </p:sp>
    </p:spTree>
    <p:extLst>
      <p:ext uri="{BB962C8B-B14F-4D97-AF65-F5344CB8AC3E}">
        <p14:creationId xmlns="" xmlns:p14="http://schemas.microsoft.com/office/powerpoint/2010/main" val="374778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QUE A EBPS?</a:t>
            </a:r>
          </a:p>
          <a:p>
            <a:pPr lvl="1"/>
            <a:r>
              <a:rPr lang="pt-BR" sz="4000" dirty="0" smtClean="0"/>
              <a:t> </a:t>
            </a:r>
            <a:r>
              <a:rPr lang="pt-BR" sz="4000" b="1" dirty="0" smtClean="0">
                <a:solidFill>
                  <a:srgbClr val="FF0000"/>
                </a:solidFill>
              </a:rPr>
              <a:t>Suprir lacuna </a:t>
            </a:r>
            <a:r>
              <a:rPr lang="pt-BR" sz="4000" dirty="0" smtClean="0"/>
              <a:t>(da existência de órgão técnico, antes representado pelo Planasa/BNH e pelo PMSS).</a:t>
            </a:r>
          </a:p>
        </p:txBody>
      </p:sp>
    </p:spTree>
    <p:extLst>
      <p:ext uri="{BB962C8B-B14F-4D97-AF65-F5344CB8AC3E}">
        <p14:creationId xmlns="" xmlns:p14="http://schemas.microsoft.com/office/powerpoint/2010/main" val="316248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QUE A EBPS?</a:t>
            </a:r>
          </a:p>
          <a:p>
            <a:pPr lvl="1" algn="just"/>
            <a:r>
              <a:rPr lang="pt-BR" sz="4000" dirty="0" smtClean="0"/>
              <a:t> Dar condições para a </a:t>
            </a:r>
            <a:r>
              <a:rPr lang="pt-BR" sz="4000" b="1" dirty="0" smtClean="0">
                <a:solidFill>
                  <a:srgbClr val="FF0000"/>
                </a:solidFill>
              </a:rPr>
              <a:t>efetivação do planejamento</a:t>
            </a:r>
            <a:r>
              <a:rPr lang="pt-BR" sz="4000" dirty="0" smtClean="0"/>
              <a:t> (aperfeiçoar os sistemas de informações – </a:t>
            </a:r>
            <a:r>
              <a:rPr lang="pt-BR" sz="4000" dirty="0" err="1" smtClean="0"/>
              <a:t>Snis</a:t>
            </a:r>
            <a:r>
              <a:rPr lang="pt-BR" sz="4000" dirty="0" smtClean="0"/>
              <a:t> e PNSB e sistematizar as informações do atual esforço de planejamento).</a:t>
            </a:r>
          </a:p>
        </p:txBody>
      </p:sp>
    </p:spTree>
    <p:extLst>
      <p:ext uri="{BB962C8B-B14F-4D97-AF65-F5344CB8AC3E}">
        <p14:creationId xmlns="" xmlns:p14="http://schemas.microsoft.com/office/powerpoint/2010/main" val="52737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  <a:ln>
            <a:solidFill>
              <a:srgbClr val="FFFF00"/>
            </a:solidFill>
          </a:ln>
          <a:effectLst/>
        </p:spPr>
        <p:txBody>
          <a:bodyPr>
            <a:normAutofit fontScale="77500" lnSpcReduction="20000"/>
          </a:bodyPr>
          <a:lstStyle/>
          <a:p>
            <a:r>
              <a:rPr lang="pt-BR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QUE A EBPS?</a:t>
            </a:r>
          </a:p>
          <a:p>
            <a:pPr lvl="1"/>
            <a:r>
              <a:rPr lang="pt-BR" sz="4000" dirty="0" smtClean="0"/>
              <a:t> </a:t>
            </a:r>
            <a:r>
              <a:rPr lang="pt-BR" sz="4000" b="1" dirty="0" smtClean="0">
                <a:solidFill>
                  <a:srgbClr val="FF0000"/>
                </a:solidFill>
              </a:rPr>
              <a:t>Tornar efetivo o </a:t>
            </a:r>
            <a:r>
              <a:rPr lang="pt-BR" sz="4000" b="1" dirty="0" err="1" smtClean="0">
                <a:solidFill>
                  <a:srgbClr val="FF0000"/>
                </a:solidFill>
              </a:rPr>
              <a:t>Plansab</a:t>
            </a:r>
            <a:r>
              <a:rPr lang="pt-BR" sz="4000" b="1" dirty="0" smtClean="0">
                <a:solidFill>
                  <a:srgbClr val="FF0000"/>
                </a:solidFill>
              </a:rPr>
              <a:t> </a:t>
            </a:r>
            <a:r>
              <a:rPr lang="pt-BR" sz="4000" dirty="0" smtClean="0"/>
              <a:t>(Plano Nacional de Saneamento Básico):</a:t>
            </a:r>
          </a:p>
          <a:p>
            <a:pPr lvl="2" algn="just"/>
            <a:r>
              <a:rPr lang="pt-BR" sz="3600" dirty="0" smtClean="0"/>
              <a:t>Avaliar a situação do saneamento.</a:t>
            </a:r>
          </a:p>
          <a:p>
            <a:pPr lvl="2" algn="just"/>
            <a:r>
              <a:rPr lang="pt-BR" sz="3600" dirty="0" smtClean="0"/>
              <a:t>Monitorar e avaliar a execução do Plano, o que inclui o cumprimento de metas.</a:t>
            </a:r>
          </a:p>
          <a:p>
            <a:pPr lvl="2" algn="just"/>
            <a:r>
              <a:rPr lang="pt-BR" sz="3600" dirty="0" smtClean="0"/>
              <a:t>Realizar estudos para o desenvolvimento institucional (</a:t>
            </a:r>
            <a:r>
              <a:rPr lang="pt-BR" sz="3600" i="1" dirty="0" smtClean="0"/>
              <a:t>inclusive fomentar normas técnicas para que o saneamento atenda as realidades regionais e amplie o mercado da indústria nacional</a:t>
            </a:r>
            <a:r>
              <a:rPr lang="pt-BR" sz="3600" dirty="0" smtClean="0"/>
              <a:t>).</a:t>
            </a:r>
          </a:p>
        </p:txBody>
      </p:sp>
    </p:spTree>
    <p:extLst>
      <p:ext uri="{BB962C8B-B14F-4D97-AF65-F5344CB8AC3E}">
        <p14:creationId xmlns="" xmlns:p14="http://schemas.microsoft.com/office/powerpoint/2010/main" val="299907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QUE A EBPS?</a:t>
            </a:r>
          </a:p>
          <a:p>
            <a:pPr lvl="1"/>
            <a:r>
              <a:rPr lang="pt-BR" sz="4000" dirty="0" smtClean="0"/>
              <a:t> </a:t>
            </a:r>
            <a:r>
              <a:rPr lang="pt-BR" sz="4000" b="1" dirty="0" smtClean="0">
                <a:solidFill>
                  <a:srgbClr val="FF0000"/>
                </a:solidFill>
              </a:rPr>
              <a:t>Enfrentar o desafio da gestão</a:t>
            </a:r>
            <a:r>
              <a:rPr lang="pt-BR" sz="4000" dirty="0" smtClean="0"/>
              <a:t>:</a:t>
            </a:r>
          </a:p>
          <a:p>
            <a:pPr lvl="2"/>
            <a:r>
              <a:rPr lang="pt-BR" sz="3600" dirty="0" smtClean="0"/>
              <a:t>Da falta de capacidade dos titulares no planejamento.</a:t>
            </a:r>
          </a:p>
          <a:p>
            <a:pPr lvl="2"/>
            <a:r>
              <a:rPr lang="pt-BR" sz="3600" dirty="0" smtClean="0"/>
              <a:t>Da ausência de modelo de regulação aderente à realidade do saneamento brasileiro.</a:t>
            </a:r>
          </a:p>
        </p:txBody>
      </p:sp>
    </p:spTree>
    <p:extLst>
      <p:ext uri="{BB962C8B-B14F-4D97-AF65-F5344CB8AC3E}">
        <p14:creationId xmlns="" xmlns:p14="http://schemas.microsoft.com/office/powerpoint/2010/main" val="288614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QUE A EBPS?</a:t>
            </a:r>
          </a:p>
          <a:p>
            <a:pPr lvl="1"/>
            <a:r>
              <a:rPr lang="pt-BR" sz="4000" dirty="0" smtClean="0"/>
              <a:t> </a:t>
            </a:r>
            <a:r>
              <a:rPr lang="pt-BR" sz="4000" b="1" dirty="0" smtClean="0">
                <a:solidFill>
                  <a:srgbClr val="FF0000"/>
                </a:solidFill>
              </a:rPr>
              <a:t>Enfrentar o desafio da gestão (bis)</a:t>
            </a:r>
            <a:r>
              <a:rPr lang="pt-BR" sz="4000" dirty="0" smtClean="0"/>
              <a:t>:</a:t>
            </a:r>
          </a:p>
          <a:p>
            <a:pPr lvl="2"/>
            <a:r>
              <a:rPr lang="pt-BR" sz="3600" dirty="0" smtClean="0"/>
              <a:t>Da baixa eficiência dos prestadores (índice de perdas elevado – água  e esgoto!).</a:t>
            </a:r>
          </a:p>
          <a:p>
            <a:pPr lvl="2"/>
            <a:r>
              <a:rPr lang="pt-BR" sz="3600" dirty="0" smtClean="0"/>
              <a:t>Da problemática das tarifas.</a:t>
            </a:r>
          </a:p>
          <a:p>
            <a:pPr lvl="2"/>
            <a:r>
              <a:rPr lang="pt-BR" sz="3600" dirty="0" smtClean="0"/>
              <a:t>Da falta de capacidade de investimento.</a:t>
            </a:r>
          </a:p>
          <a:p>
            <a:pPr lvl="2"/>
            <a:endParaRPr lang="pt-BR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411978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5400" dirty="0" smtClean="0">
                <a:solidFill>
                  <a:srgbClr val="0070C0"/>
                </a:solidFill>
              </a:rPr>
              <a:t>- </a:t>
            </a:r>
            <a:r>
              <a:rPr lang="pt-BR" sz="5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 EBPS?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06592975"/>
              </p:ext>
            </p:extLst>
          </p:nvPr>
        </p:nvGraphicFramePr>
        <p:xfrm>
          <a:off x="251520" y="2276872"/>
          <a:ext cx="8640961" cy="4258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1"/>
                <a:gridCol w="3511677"/>
                <a:gridCol w="3401093"/>
              </a:tblGrid>
              <a:tr h="285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MODELO</a:t>
                      </a:r>
                      <a:r>
                        <a:rPr lang="pt-B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INSTITUCIONAL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PRÓS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CONTRAS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510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AUTARQUIA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 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ESTABILIDADE, EVITANDO DESCONTINUIDADES OU BRUSCAS ALTERAÇÕES DE LINHA DE ATUAÇÃO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POUCA PERMEABILIDADE ÀS INOVAÇÕES DO MERCADO E DA SOCIEDADE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PERFIL TÉCNICO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CRIA DESPESA DE CUSTEIO PERMANENTE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0543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EMPRESA PÚBLICA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FLEXÍVEL, INCLUSIVE PORQUE SEUS SERVIDORES SÃO </a:t>
                      </a:r>
                      <a:r>
                        <a:rPr lang="pt-BR" sz="1400" dirty="0" smtClean="0">
                          <a:effectLst/>
                        </a:rPr>
                        <a:t>CELETISTAS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NÃO ASSEGURA CONTINUIDADE DE LINHA DE ATUAÇÃO OU DE PERMANÊNCIA – ESPECIALMENTE SE HOUVER VONTADE POLÍTICA EM CONTRÁRIO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2517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PODE </a:t>
                      </a:r>
                      <a:r>
                        <a:rPr lang="pt-BR" sz="1400" dirty="0" smtClean="0">
                          <a:effectLst/>
                        </a:rPr>
                        <a:t>ESTABELECER</a:t>
                      </a:r>
                      <a:r>
                        <a:rPr lang="pt-BR" sz="1400" baseline="0" dirty="0" smtClean="0">
                          <a:effectLst/>
                        </a:rPr>
                        <a:t> PARCERIAS COM PRESTADORES </a:t>
                      </a:r>
                      <a:r>
                        <a:rPr lang="pt-BR" sz="1400" dirty="0" smtClean="0">
                          <a:effectLst/>
                        </a:rPr>
                        <a:t>– </a:t>
                      </a:r>
                      <a:r>
                        <a:rPr lang="pt-BR" sz="1400" dirty="0">
                          <a:effectLst/>
                        </a:rPr>
                        <a:t>PERMITINDO AGIR DIRETAMENTE </a:t>
                      </a:r>
                      <a:r>
                        <a:rPr lang="pt-BR" sz="1400" dirty="0" smtClean="0">
                          <a:effectLst/>
                        </a:rPr>
                        <a:t>NA </a:t>
                      </a:r>
                      <a:r>
                        <a:rPr lang="pt-BR" sz="1400" dirty="0">
                          <a:effectLst/>
                        </a:rPr>
                        <a:t>MELHORIA DE GESTÃO E NO AUMENTO DE INVESTIMENTOS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RISCO DE FEDERALIZAR QUESTÕES QUE A PRINCÍPIO SERIAM LOCAIS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4269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5400" dirty="0" smtClean="0">
                <a:solidFill>
                  <a:srgbClr val="0070C0"/>
                </a:solidFill>
              </a:rPr>
              <a:t>- </a:t>
            </a:r>
            <a:r>
              <a:rPr lang="pt-BR" sz="5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 EBPS?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11560" y="2276872"/>
            <a:ext cx="80648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/>
              <a:t>Nos estudos que informaram a proposta de Plano Nacional de Saneamento Básico – </a:t>
            </a:r>
            <a:r>
              <a:rPr lang="pt-BR" sz="2800" dirty="0" err="1" smtClean="0"/>
              <a:t>Plansab</a:t>
            </a:r>
            <a:r>
              <a:rPr lang="pt-BR" sz="2800" dirty="0" smtClean="0"/>
              <a:t>, se propôs a criação de um </a:t>
            </a:r>
            <a:r>
              <a:rPr lang="pt-BR" sz="2800" b="1" dirty="0" smtClean="0"/>
              <a:t>Instituto de Pesquisas em Desenvolvimento Urbano</a:t>
            </a:r>
            <a:r>
              <a:rPr lang="pt-BR" sz="2800" dirty="0" smtClean="0"/>
              <a:t>, no formato de autarquia, aos moldes do Ipea – Instituto de Pesquisa Econômicas Aplicada. Naquele momento se considerou inoportuno a criação de um órgão que implicasse em aumento inflexível da despesa de custeio.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6259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900" dirty="0" smtClean="0"/>
              <a:t>PROPOSTA DA </a:t>
            </a:r>
            <a:r>
              <a:rPr lang="pt-BR" sz="1900" b="1" dirty="0" smtClean="0"/>
              <a:t>FRENTE NACIONAL PARA O SANEAMENTO AMBIENTAL</a:t>
            </a:r>
            <a:r>
              <a:rPr lang="pt-BR" sz="1900" dirty="0" smtClean="0"/>
              <a:t>: </a:t>
            </a:r>
            <a:br>
              <a:rPr lang="pt-BR" sz="1900" dirty="0" smtClean="0"/>
            </a:br>
            <a:r>
              <a:rPr lang="pt-BR" sz="1900" dirty="0" smtClean="0"/>
              <a:t>CRIAÇÃO DA </a:t>
            </a:r>
            <a:r>
              <a:rPr lang="pt-BR" sz="1900" b="1" dirty="0" smtClean="0">
                <a:solidFill>
                  <a:schemeClr val="accent1"/>
                </a:solidFill>
              </a:rPr>
              <a:t>EMPRESA BRASILEIRA DE PLANEJAMENTO EM SANEAMENTO - EBPS</a:t>
            </a:r>
            <a:endParaRPr lang="pt-BR" sz="1900" b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5400" dirty="0" smtClean="0">
                <a:solidFill>
                  <a:srgbClr val="0070C0"/>
                </a:solidFill>
              </a:rPr>
              <a:t>- </a:t>
            </a:r>
            <a:r>
              <a:rPr lang="pt-BR" sz="5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 EBPS?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95536" y="2179796"/>
            <a:ext cx="828511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/>
              <a:t>Aspecto fundamental é a necessidade de que haja uma </a:t>
            </a:r>
            <a:r>
              <a:rPr lang="pt-BR" sz="2800" b="1" dirty="0" smtClean="0">
                <a:solidFill>
                  <a:srgbClr val="FF0000"/>
                </a:solidFill>
              </a:rPr>
              <a:t>entidade de planejamento desvinculada com a direta execução dos programas de saneamento </a:t>
            </a:r>
            <a:r>
              <a:rPr lang="pt-BR" sz="2800" dirty="0" smtClean="0"/>
              <a:t>– aliás espalhados por diversos órgãos e entidades federais. </a:t>
            </a:r>
          </a:p>
          <a:p>
            <a:pPr algn="just"/>
            <a:endParaRPr lang="pt-BR" sz="2000" dirty="0"/>
          </a:p>
          <a:p>
            <a:pPr algn="just"/>
            <a:r>
              <a:rPr lang="pt-BR" sz="2800" dirty="0" smtClean="0"/>
              <a:t>Somente com uma </a:t>
            </a:r>
            <a:r>
              <a:rPr lang="pt-BR" sz="2800" b="1" dirty="0" smtClean="0">
                <a:solidFill>
                  <a:srgbClr val="FF0000"/>
                </a:solidFill>
              </a:rPr>
              <a:t>entidade com missão específica </a:t>
            </a:r>
            <a:r>
              <a:rPr lang="pt-BR" sz="2800" dirty="0" smtClean="0"/>
              <a:t>é que o planejamento terá prioridade, porque atualmente </a:t>
            </a:r>
            <a:r>
              <a:rPr lang="pt-BR" sz="2800" b="1" dirty="0" smtClean="0">
                <a:solidFill>
                  <a:srgbClr val="FF0000"/>
                </a:solidFill>
              </a:rPr>
              <a:t>sempre sobrestado por demandas mais urgentes</a:t>
            </a:r>
            <a:r>
              <a:rPr lang="pt-BR" sz="2800" dirty="0" smtClean="0"/>
              <a:t>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17638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948</Words>
  <Application>Microsoft Office PowerPoint</Application>
  <PresentationFormat>Apresentação na tela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Proposta de criação da  Empresa Brasileira de Planejamento em Saneamento - EBPS</vt:lpstr>
      <vt:lpstr>PROPOSTA DA FRENTE NACIONAL PARA O SANEAMENTO AMBIENTAL:  CRIAÇÃO DA EMPRESA BRASILEIRA DE PLANEJAMENTO EM SANEAMENTO - EBPS</vt:lpstr>
      <vt:lpstr>PROPOSTA DA FRENTE NACIONAL PARA O SANEAMENTO AMBIENTAL:  CRIAÇÃO DA EMPRESA BRASILEIRA DE PLANEJAMENTO EM SANEAMENTO - EBPS</vt:lpstr>
      <vt:lpstr>PROPOSTA DA FRENTE NACIONAL PARA O SANEAMENTO AMBIENTAL:  CRIAÇÃO DA EMPRESA BRASILEIRA DE PLANEJAMENTO EM SANEAMENTO - EBPS</vt:lpstr>
      <vt:lpstr>PROPOSTA DA FRENTE NACIONAL PARA O SANEAMENTO AMBIENTAL:  CRIAÇÃO DA EMPRESA BRASILEIRA DE PLANEJAMENTO EM SANEAMENTO - EBPS</vt:lpstr>
      <vt:lpstr>PROPOSTA DA FRENTE NACIONAL PARA O SANEAMENTO AMBIENTAL:  CRIAÇÃO DA EMPRESA BRASILEIRA DE PLANEJAMENTO EM SANEAMENTO - EBPS</vt:lpstr>
      <vt:lpstr>PROPOSTA DA FRENTE NACIONAL PARA O SANEAMENTO AMBIENTAL:  CRIAÇÃO DA EMPRESA BRASILEIRA DE PLANEJAMENTO EM SANEAMENTO - EBPS</vt:lpstr>
      <vt:lpstr>PROPOSTA DA FRENTE NACIONAL PARA O SANEAMENTO AMBIENTAL:  CRIAÇÃO DA EMPRESA BRASILEIRA DE PLANEJAMENTO EM SANEAMENTO - EBPS</vt:lpstr>
      <vt:lpstr>PROPOSTA DA FRENTE NACIONAL PARA O SANEAMENTO AMBIENTAL:  CRIAÇÃO DA EMPRESA BRASILEIRA DE PLANEJAMENTO EM SANEAMENTO - EBPS</vt:lpstr>
      <vt:lpstr>PROPOSTA DA FRENTE NACIONAL PARA O SANEAMENTO AMBIENTAL:  CRIAÇÃO DA EMPRESA BRASILEIRA DE PLANEJAMENTO EM SANEAMENTO - EBPS</vt:lpstr>
      <vt:lpstr>PROPOSTA DA FRENTE NACIONAL PARA O SANEAMENTO AMBIENTAL:  CRIAÇÃO DA EMPRESA BRASILEIRA DE PLANEJAMENTO EM SANEAMENTO - EBPS</vt:lpstr>
      <vt:lpstr>PROPOSTA DA FRENTE NACIONAL PARA O SANEAMENTO AMBIENTAL: CRIAÇÃO DA EMPRESA BRASILEIRA DE PLANEJAMENTO EM SANEAMENTO - EBPS</vt:lpstr>
      <vt:lpstr>PROPOSTA DA FRENTE NACIONAL PARA O SANEAMENTO AMBIENTAL: CRIAÇÃO DA EMPRESA BRASILEIRA DE PLANEJAMENTO EM SANEAMENTO - EBPS</vt:lpstr>
      <vt:lpstr>PROPOSTA DA FRENTE NACIONAL PARA O SANEAMENTO AMBIENTAL:  CRIAÇÃO DA EMPRESA BRASILEIRA DE PLANEJAMENTO EM SANEAMENTO - EBPS</vt:lpstr>
      <vt:lpstr>PROPOSTA DA FRENTE NACIONAL PARA O SANEAMENTO AMBIENTAL:  CRIAÇÃO DA EMPRESA BRASILEIRA DE PLANEJAMENTO EM SANEAMENTO - EBPS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de criação da  Empresa Brasileira de Planejamento em Saneamento - EBPS</dc:title>
  <dc:creator>Wladimir Antonio Ribeiro</dc:creator>
  <cp:lastModifiedBy>Montenegro</cp:lastModifiedBy>
  <cp:revision>14</cp:revision>
  <dcterms:created xsi:type="dcterms:W3CDTF">2013-11-11T20:35:41Z</dcterms:created>
  <dcterms:modified xsi:type="dcterms:W3CDTF">2013-11-13T11:04:10Z</dcterms:modified>
</cp:coreProperties>
</file>