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sldIdLst>
    <p:sldId id="256" r:id="rId2"/>
    <p:sldId id="338" r:id="rId3"/>
    <p:sldId id="382" r:id="rId4"/>
    <p:sldId id="334" r:id="rId5"/>
    <p:sldId id="292" r:id="rId6"/>
    <p:sldId id="363" r:id="rId7"/>
    <p:sldId id="383" r:id="rId8"/>
    <p:sldId id="384" r:id="rId9"/>
    <p:sldId id="385" r:id="rId10"/>
    <p:sldId id="295" r:id="rId11"/>
    <p:sldId id="361" r:id="rId12"/>
    <p:sldId id="362" r:id="rId13"/>
    <p:sldId id="270" r:id="rId14"/>
    <p:sldId id="308" r:id="rId15"/>
    <p:sldId id="343" r:id="rId16"/>
    <p:sldId id="309" r:id="rId17"/>
    <p:sldId id="286" r:id="rId18"/>
    <p:sldId id="288" r:id="rId19"/>
    <p:sldId id="360" r:id="rId20"/>
    <p:sldId id="378" r:id="rId21"/>
    <p:sldId id="369" r:id="rId22"/>
    <p:sldId id="370" r:id="rId23"/>
    <p:sldId id="371" r:id="rId24"/>
    <p:sldId id="372" r:id="rId25"/>
    <p:sldId id="374" r:id="rId26"/>
    <p:sldId id="376" r:id="rId27"/>
    <p:sldId id="377" r:id="rId28"/>
    <p:sldId id="287" r:id="rId29"/>
    <p:sldId id="379" r:id="rId30"/>
    <p:sldId id="301" r:id="rId31"/>
    <p:sldId id="302" r:id="rId32"/>
    <p:sldId id="304" r:id="rId33"/>
    <p:sldId id="305" r:id="rId34"/>
    <p:sldId id="380" r:id="rId35"/>
    <p:sldId id="381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33"/>
    <a:srgbClr val="B4D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4" autoAdjust="0"/>
    <p:restoredTop sz="94660"/>
  </p:normalViewPr>
  <p:slideViewPr>
    <p:cSldViewPr>
      <p:cViewPr>
        <p:scale>
          <a:sx n="60" d="100"/>
          <a:sy n="60" d="100"/>
        </p:scale>
        <p:origin x="-97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unocesarpinooliveiradearaujo:Dropbox:Tese:Direct%20vs%20indirect%20support%20to%20innovation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a.denegri\Documents\DADOS_INFORMA&#199;&#213;ES\SIAFI\Subven&#231;&#227;o%20a&#231;&#227;o%200a29_total%20de%20empresas-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53653871\Documents\politicas%20de%20CTI%20ppts\cr&#233;dito%20FINEP%20por%20faixa%20de%20tamanh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73076923076913E-2"/>
          <c:y val="0.15639627538140358"/>
          <c:w val="0.94350961538461764"/>
          <c:h val="0.55530369309896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Fig_3_Port!$D$11</c:f>
              <c:strCache>
                <c:ptCount val="1"/>
                <c:pt idx="0">
                  <c:v>Incentivos Diretos à P&amp;D</c:v>
                </c:pt>
              </c:strCache>
            </c:strRef>
          </c:tx>
          <c:spPr>
            <a:solidFill>
              <a:srgbClr val="4572A7"/>
            </a:solidFill>
            <a:ln w="25400">
              <a:noFill/>
            </a:ln>
          </c:spPr>
          <c:invertIfNegative val="0"/>
          <c:cat>
            <c:strRef>
              <c:f>Fig_3_Port!$B$13:$B$45</c:f>
              <c:strCache>
                <c:ptCount val="33"/>
                <c:pt idx="0">
                  <c:v>Brasil (2006)</c:v>
                </c:pt>
                <c:pt idx="1">
                  <c:v>Brasil (2007)</c:v>
                </c:pt>
                <c:pt idx="2">
                  <c:v>Brasil (2008)</c:v>
                </c:pt>
                <c:pt idx="3">
                  <c:v>EUA</c:v>
                </c:pt>
                <c:pt idx="4">
                  <c:v>França</c:v>
                </c:pt>
                <c:pt idx="5">
                  <c:v>Coreia</c:v>
                </c:pt>
                <c:pt idx="6">
                  <c:v>Rep. Tcheca</c:v>
                </c:pt>
                <c:pt idx="7">
                  <c:v>Espanha (2007)</c:v>
                </c:pt>
                <c:pt idx="8">
                  <c:v>Suécia (2007)</c:v>
                </c:pt>
                <c:pt idx="9">
                  <c:v>Áustria (2007)</c:v>
                </c:pt>
                <c:pt idx="10">
                  <c:v>Noruega</c:v>
                </c:pt>
                <c:pt idx="11">
                  <c:v>Alemanha</c:v>
                </c:pt>
                <c:pt idx="12">
                  <c:v>Islândia</c:v>
                </c:pt>
                <c:pt idx="13">
                  <c:v>Bélgica</c:v>
                </c:pt>
                <c:pt idx="14">
                  <c:v>Reino Unido</c:v>
                </c:pt>
                <c:pt idx="15">
                  <c:v>Finlândia</c:v>
                </c:pt>
                <c:pt idx="16">
                  <c:v>Luxemburgo (2007)</c:v>
                </c:pt>
                <c:pt idx="17">
                  <c:v>Dinamarca</c:v>
                </c:pt>
                <c:pt idx="18">
                  <c:v>Irlanda (2007)</c:v>
                </c:pt>
                <c:pt idx="19">
                  <c:v>Hungria</c:v>
                </c:pt>
                <c:pt idx="20">
                  <c:v>Nova Zelândia (2007)</c:v>
                </c:pt>
                <c:pt idx="21">
                  <c:v>Itália</c:v>
                </c:pt>
                <c:pt idx="22">
                  <c:v>Austrália (2007)</c:v>
                </c:pt>
                <c:pt idx="23">
                  <c:v>Suíça</c:v>
                </c:pt>
                <c:pt idx="24">
                  <c:v>Turquia</c:v>
                </c:pt>
                <c:pt idx="25">
                  <c:v>Japão (2007)</c:v>
                </c:pt>
                <c:pt idx="26">
                  <c:v>Rep. Eslovaca</c:v>
                </c:pt>
                <c:pt idx="27">
                  <c:v>Portugal</c:v>
                </c:pt>
                <c:pt idx="28">
                  <c:v>Holanda (2007)</c:v>
                </c:pt>
                <c:pt idx="29">
                  <c:v>Canadá</c:v>
                </c:pt>
                <c:pt idx="30">
                  <c:v>Polônia (2007)</c:v>
                </c:pt>
                <c:pt idx="31">
                  <c:v>México (2007)</c:v>
                </c:pt>
                <c:pt idx="32">
                  <c:v>Grécia (2005)</c:v>
                </c:pt>
              </c:strCache>
            </c:strRef>
          </c:cat>
          <c:val>
            <c:numRef>
              <c:f>Fig_3_Port!$D$13:$D$45</c:f>
              <c:numCache>
                <c:formatCode>0.00000</c:formatCode>
                <c:ptCount val="33"/>
                <c:pt idx="0">
                  <c:v>9.6645514382034652E-3</c:v>
                </c:pt>
                <c:pt idx="1">
                  <c:v>3.26301297389592E-2</c:v>
                </c:pt>
                <c:pt idx="2">
                  <c:v>5.0793835079673832E-2</c:v>
                </c:pt>
                <c:pt idx="3" formatCode="0.0000">
                  <c:v>0.17951341044163352</c:v>
                </c:pt>
                <c:pt idx="4" formatCode="0.0000">
                  <c:v>0.15242510520721833</c:v>
                </c:pt>
                <c:pt idx="5" formatCode="0.0000">
                  <c:v>0.14974547767896448</c:v>
                </c:pt>
                <c:pt idx="6" formatCode="0.0000">
                  <c:v>0.11957141323623725</c:v>
                </c:pt>
                <c:pt idx="7" formatCode="0.0000">
                  <c:v>0.11541285039848798</c:v>
                </c:pt>
                <c:pt idx="8" formatCode="0.0000">
                  <c:v>0.11430979678335207</c:v>
                </c:pt>
                <c:pt idx="9" formatCode="0.0000">
                  <c:v>9.8369666301300743E-2</c:v>
                </c:pt>
                <c:pt idx="10" formatCode="0.0000">
                  <c:v>8.5503323363374739E-2</c:v>
                </c:pt>
                <c:pt idx="11" formatCode="0.0000">
                  <c:v>8.3059540027246581E-2</c:v>
                </c:pt>
                <c:pt idx="12" formatCode="0.0000">
                  <c:v>7.8279717157710801E-2</c:v>
                </c:pt>
                <c:pt idx="13" formatCode="0.0000">
                  <c:v>7.310134735229612E-2</c:v>
                </c:pt>
                <c:pt idx="14" formatCode="0.0000">
                  <c:v>7.2477257937198641E-2</c:v>
                </c:pt>
                <c:pt idx="15" formatCode="0.0000">
                  <c:v>7.0169544411242513E-2</c:v>
                </c:pt>
                <c:pt idx="16" formatCode="0.0000">
                  <c:v>5.2848197556171414E-2</c:v>
                </c:pt>
                <c:pt idx="17" formatCode="0.0000">
                  <c:v>4.7136609643395652E-2</c:v>
                </c:pt>
                <c:pt idx="18" formatCode="0.0000">
                  <c:v>4.6469278394801007E-2</c:v>
                </c:pt>
                <c:pt idx="19" formatCode="0.0000">
                  <c:v>4.5344858271322459E-2</c:v>
                </c:pt>
                <c:pt idx="20" formatCode="0.0000">
                  <c:v>4.5271366801829395E-2</c:v>
                </c:pt>
                <c:pt idx="21" formatCode="0.0000">
                  <c:v>4.519657255592046E-2</c:v>
                </c:pt>
                <c:pt idx="22" formatCode="0.0000">
                  <c:v>3.81034860427567E-2</c:v>
                </c:pt>
                <c:pt idx="23" formatCode="0.0000">
                  <c:v>3.6543049300072183E-2</c:v>
                </c:pt>
                <c:pt idx="24" formatCode="0.0000">
                  <c:v>3.0598741092803732E-2</c:v>
                </c:pt>
                <c:pt idx="25" formatCode="0.0000">
                  <c:v>2.949463886338401E-2</c:v>
                </c:pt>
                <c:pt idx="26" formatCode="0.0000">
                  <c:v>2.6209133732468758E-2</c:v>
                </c:pt>
                <c:pt idx="27" formatCode="0.0000">
                  <c:v>2.5404544920385599E-2</c:v>
                </c:pt>
                <c:pt idx="28" formatCode="0.0000">
                  <c:v>2.222489906166035E-2</c:v>
                </c:pt>
                <c:pt idx="29" formatCode="0.0000">
                  <c:v>2.1873892634185495E-2</c:v>
                </c:pt>
                <c:pt idx="30" formatCode="0.0000">
                  <c:v>2.0141025564760995E-2</c:v>
                </c:pt>
                <c:pt idx="31" formatCode="0.0000">
                  <c:v>1.0658174648588072E-2</c:v>
                </c:pt>
                <c:pt idx="32" formatCode="0.0000">
                  <c:v>1.0244558836459236E-2</c:v>
                </c:pt>
              </c:numCache>
            </c:numRef>
          </c:val>
        </c:ser>
        <c:ser>
          <c:idx val="1"/>
          <c:order val="1"/>
          <c:tx>
            <c:strRef>
              <c:f>Fig_3_Port!$C$11</c:f>
              <c:strCache>
                <c:ptCount val="1"/>
                <c:pt idx="0">
                  <c:v>Suporte indireto, via incentivos fiscais</c:v>
                </c:pt>
              </c:strCache>
            </c:strRef>
          </c:tx>
          <c:spPr>
            <a:solidFill>
              <a:srgbClr val="93A9CF"/>
            </a:solidFill>
            <a:ln w="25400">
              <a:noFill/>
            </a:ln>
          </c:spPr>
          <c:invertIfNegative val="0"/>
          <c:cat>
            <c:strRef>
              <c:f>Fig_3_Port!$B$13:$B$45</c:f>
              <c:strCache>
                <c:ptCount val="33"/>
                <c:pt idx="0">
                  <c:v>Brasil (2006)</c:v>
                </c:pt>
                <c:pt idx="1">
                  <c:v>Brasil (2007)</c:v>
                </c:pt>
                <c:pt idx="2">
                  <c:v>Brasil (2008)</c:v>
                </c:pt>
                <c:pt idx="3">
                  <c:v>EUA</c:v>
                </c:pt>
                <c:pt idx="4">
                  <c:v>França</c:v>
                </c:pt>
                <c:pt idx="5">
                  <c:v>Coreia</c:v>
                </c:pt>
                <c:pt idx="6">
                  <c:v>Rep. Tcheca</c:v>
                </c:pt>
                <c:pt idx="7">
                  <c:v>Espanha (2007)</c:v>
                </c:pt>
                <c:pt idx="8">
                  <c:v>Suécia (2007)</c:v>
                </c:pt>
                <c:pt idx="9">
                  <c:v>Áustria (2007)</c:v>
                </c:pt>
                <c:pt idx="10">
                  <c:v>Noruega</c:v>
                </c:pt>
                <c:pt idx="11">
                  <c:v>Alemanha</c:v>
                </c:pt>
                <c:pt idx="12">
                  <c:v>Islândia</c:v>
                </c:pt>
                <c:pt idx="13">
                  <c:v>Bélgica</c:v>
                </c:pt>
                <c:pt idx="14">
                  <c:v>Reino Unido</c:v>
                </c:pt>
                <c:pt idx="15">
                  <c:v>Finlândia</c:v>
                </c:pt>
                <c:pt idx="16">
                  <c:v>Luxemburgo (2007)</c:v>
                </c:pt>
                <c:pt idx="17">
                  <c:v>Dinamarca</c:v>
                </c:pt>
                <c:pt idx="18">
                  <c:v>Irlanda (2007)</c:v>
                </c:pt>
                <c:pt idx="19">
                  <c:v>Hungria</c:v>
                </c:pt>
                <c:pt idx="20">
                  <c:v>Nova Zelândia (2007)</c:v>
                </c:pt>
                <c:pt idx="21">
                  <c:v>Itália</c:v>
                </c:pt>
                <c:pt idx="22">
                  <c:v>Austrália (2007)</c:v>
                </c:pt>
                <c:pt idx="23">
                  <c:v>Suíça</c:v>
                </c:pt>
                <c:pt idx="24">
                  <c:v>Turquia</c:v>
                </c:pt>
                <c:pt idx="25">
                  <c:v>Japão (2007)</c:v>
                </c:pt>
                <c:pt idx="26">
                  <c:v>Rep. Eslovaca</c:v>
                </c:pt>
                <c:pt idx="27">
                  <c:v>Portugal</c:v>
                </c:pt>
                <c:pt idx="28">
                  <c:v>Holanda (2007)</c:v>
                </c:pt>
                <c:pt idx="29">
                  <c:v>Canadá</c:v>
                </c:pt>
                <c:pt idx="30">
                  <c:v>Polônia (2007)</c:v>
                </c:pt>
                <c:pt idx="31">
                  <c:v>México (2007)</c:v>
                </c:pt>
                <c:pt idx="32">
                  <c:v>Grécia (2005)</c:v>
                </c:pt>
              </c:strCache>
            </c:strRef>
          </c:cat>
          <c:val>
            <c:numRef>
              <c:f>Fig_3_Port!$C$13:$C$45</c:f>
              <c:numCache>
                <c:formatCode>0.00000</c:formatCode>
                <c:ptCount val="33"/>
                <c:pt idx="0">
                  <c:v>3.0597379007412644E-2</c:v>
                </c:pt>
                <c:pt idx="1">
                  <c:v>3.0924224752606193E-2</c:v>
                </c:pt>
                <c:pt idx="2">
                  <c:v>3.5093922418683851E-2</c:v>
                </c:pt>
                <c:pt idx="3" formatCode="0.00">
                  <c:v>4.927136832435576E-2</c:v>
                </c:pt>
                <c:pt idx="4" formatCode="0.00">
                  <c:v>7.6842810592794505E-2</c:v>
                </c:pt>
                <c:pt idx="5" formatCode="0.00">
                  <c:v>0.18663244843900242</c:v>
                </c:pt>
                <c:pt idx="6" formatCode="0.00">
                  <c:v>2.6367622175585002E-2</c:v>
                </c:pt>
                <c:pt idx="7" formatCode="0.00">
                  <c:v>3.016300475905501E-2</c:v>
                </c:pt>
                <c:pt idx="8" formatCode="0.00">
                  <c:v>0</c:v>
                </c:pt>
                <c:pt idx="9" formatCode="0.00">
                  <c:v>8.9469640333582706E-2</c:v>
                </c:pt>
                <c:pt idx="10" formatCode="0.00">
                  <c:v>3.9196420232607963E-2</c:v>
                </c:pt>
                <c:pt idx="11" formatCode="0.00">
                  <c:v>0</c:v>
                </c:pt>
                <c:pt idx="12" formatCode="0.00">
                  <c:v>0</c:v>
                </c:pt>
                <c:pt idx="13" formatCode="0.00">
                  <c:v>0.13319639313442264</c:v>
                </c:pt>
                <c:pt idx="14" formatCode="0.00">
                  <c:v>5.6829168055631624E-2</c:v>
                </c:pt>
                <c:pt idx="15" formatCode="0.00">
                  <c:v>0</c:v>
                </c:pt>
                <c:pt idx="16" formatCode="0.00">
                  <c:v>0</c:v>
                </c:pt>
                <c:pt idx="17" formatCode="0.00">
                  <c:v>6.4174582491101903E-2</c:v>
                </c:pt>
                <c:pt idx="18" formatCode="0.00">
                  <c:v>8.6692482035301693E-2</c:v>
                </c:pt>
                <c:pt idx="19" formatCode="0.00">
                  <c:v>8.9992740904543525E-2</c:v>
                </c:pt>
                <c:pt idx="20" formatCode="0.00">
                  <c:v>0</c:v>
                </c:pt>
                <c:pt idx="21" formatCode="0.00">
                  <c:v>0</c:v>
                </c:pt>
                <c:pt idx="22" formatCode="0.00">
                  <c:v>5.5203626304130615E-2</c:v>
                </c:pt>
                <c:pt idx="23" formatCode="0.00">
                  <c:v>0</c:v>
                </c:pt>
                <c:pt idx="24" formatCode="0.00">
                  <c:v>6.2458070182863513E-2</c:v>
                </c:pt>
                <c:pt idx="25" formatCode="0.00">
                  <c:v>0.12153822531314212</c:v>
                </c:pt>
                <c:pt idx="26" formatCode="0.00">
                  <c:v>0</c:v>
                </c:pt>
                <c:pt idx="27" formatCode="0.00">
                  <c:v>7.0845892742445724E-2</c:v>
                </c:pt>
                <c:pt idx="28" formatCode="0.00">
                  <c:v>7.4033172488499596E-2</c:v>
                </c:pt>
                <c:pt idx="29" formatCode="0.00">
                  <c:v>0.21561408453697076</c:v>
                </c:pt>
                <c:pt idx="30" formatCode="0.00">
                  <c:v>7.7088593288050555E-5</c:v>
                </c:pt>
                <c:pt idx="31" formatCode="0.00">
                  <c:v>0</c:v>
                </c:pt>
                <c:pt idx="32" formatCode="0.0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1410944"/>
        <c:axId val="41412480"/>
      </c:barChart>
      <c:catAx>
        <c:axId val="41410944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pt-BR"/>
          </a:p>
        </c:txPr>
        <c:crossAx val="4141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1248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t-BR"/>
                  <a:t>% PIB</a:t>
                </a:r>
              </a:p>
            </c:rich>
          </c:tx>
          <c:layout>
            <c:manualLayout>
              <c:xMode val="edge"/>
              <c:yMode val="edge"/>
              <c:x val="2.1182258997286388E-2"/>
              <c:y val="5.9229514469259045E-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in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4109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9921099740089065"/>
          <c:y val="1.4869888475836415E-2"/>
          <c:w val="0.67061127837923995"/>
          <c:h val="0.13382899628252801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56473063346566"/>
          <c:y val="8.5559038076661362E-2"/>
          <c:w val="0.7707723199422376"/>
          <c:h val="0.80474577830997196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'Total de Valores'!$D$20</c:f>
              <c:strCache>
                <c:ptCount val="1"/>
                <c:pt idx="0">
                  <c:v>Valor empenhado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607843137254923E-3"/>
                  <c:y val="7.388750904421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0528985905838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894594304113779E-17"/>
                  <c:y val="6.7170198316824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6792615691866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607843137254923E-3"/>
                  <c:y val="8.0604555320958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baseline="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'Total de Valores'!$A$21:$A$25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'Total de Valores'!$D$21:$D$25</c:f>
              <c:numCache>
                <c:formatCode>_(* #,##0_);_(* \(#,##0\);_(* "-"??_);_(@_)</c:formatCode>
                <c:ptCount val="5"/>
                <c:pt idx="0">
                  <c:v>344773538.56</c:v>
                </c:pt>
                <c:pt idx="1">
                  <c:v>319025852.13000005</c:v>
                </c:pt>
                <c:pt idx="2">
                  <c:v>229288386.60999995</c:v>
                </c:pt>
                <c:pt idx="3">
                  <c:v>525875725.27000004</c:v>
                </c:pt>
                <c:pt idx="4">
                  <c:v>336142830.84999985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93184"/>
        <c:axId val="47294720"/>
      </c:barChart>
      <c:lineChart>
        <c:grouping val="standard"/>
        <c:varyColors val="0"/>
        <c:ser>
          <c:idx val="0"/>
          <c:order val="0"/>
          <c:tx>
            <c:strRef>
              <c:f>'Total de Valores'!$B$20</c:f>
              <c:strCache>
                <c:ptCount val="1"/>
                <c:pt idx="0">
                  <c:v>N. de empresas 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1764705882352976E-2"/>
                  <c:y val="3.6943754522106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176470588235363E-2"/>
                  <c:y val="-6.38119396290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764705882352976E-2"/>
                  <c:y val="-2.3509661968612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'Total de Valores'!$A$21:$A$25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'Total de Valores'!$B$21:$B$25</c:f>
              <c:numCache>
                <c:formatCode>General</c:formatCode>
                <c:ptCount val="5"/>
                <c:pt idx="0">
                  <c:v>149</c:v>
                </c:pt>
                <c:pt idx="1">
                  <c:v>167</c:v>
                </c:pt>
                <c:pt idx="2">
                  <c:v>270</c:v>
                </c:pt>
                <c:pt idx="3">
                  <c:v>485</c:v>
                </c:pt>
                <c:pt idx="4">
                  <c:v>428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43200"/>
        <c:axId val="47841664"/>
      </c:lineChart>
      <c:catAx>
        <c:axId val="4729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294720"/>
        <c:crosses val="autoZero"/>
        <c:auto val="1"/>
        <c:lblAlgn val="ctr"/>
        <c:lblOffset val="100"/>
        <c:noMultiLvlLbl val="0"/>
      </c:catAx>
      <c:valAx>
        <c:axId val="4729472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472931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0589129456499319E-2"/>
                <c:y val="0.35028836199869129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smtClean="0"/>
                    <a:t>R$ </a:t>
                  </a:r>
                  <a:r>
                    <a:rPr lang="en-US" dirty="0" err="1"/>
                    <a:t>Milhões</a:t>
                  </a:r>
                  <a:endParaRPr lang="en-US" dirty="0"/>
                </a:p>
              </c:rich>
            </c:tx>
          </c:dispUnitsLbl>
        </c:dispUnits>
      </c:valAx>
      <c:valAx>
        <c:axId val="478416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7843200"/>
        <c:crosses val="max"/>
        <c:crossBetween val="between"/>
      </c:valAx>
      <c:catAx>
        <c:axId val="47843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78416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21054546858113404"/>
          <c:y val="9.5656292444328064E-2"/>
          <c:w val="0.37804986876640495"/>
          <c:h val="0.1214637660309980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7.885691689986641E-3"/>
                  <c:y val="-3.525276193474687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Plan1!$A$27:$A$32</c:f>
              <c:strCache>
                <c:ptCount val="6"/>
                <c:pt idx="0">
                  <c:v>menos de 30</c:v>
                </c:pt>
                <c:pt idx="1">
                  <c:v>30 a 99</c:v>
                </c:pt>
                <c:pt idx="2">
                  <c:v>100 a 249</c:v>
                </c:pt>
                <c:pt idx="3">
                  <c:v>250 a 499</c:v>
                </c:pt>
                <c:pt idx="4">
                  <c:v>500 ou mais</c:v>
                </c:pt>
                <c:pt idx="5">
                  <c:v>nd</c:v>
                </c:pt>
              </c:strCache>
            </c:strRef>
          </c:cat>
          <c:val>
            <c:numRef>
              <c:f>Plan1!$B$27:$B$32</c:f>
              <c:numCache>
                <c:formatCode>_-* #,##0_-;\-* #,##0_-;_-* "-"??_-;_-@_-</c:formatCode>
                <c:ptCount val="6"/>
                <c:pt idx="0">
                  <c:v>30951</c:v>
                </c:pt>
                <c:pt idx="1">
                  <c:v>83837</c:v>
                </c:pt>
                <c:pt idx="2">
                  <c:v>89992</c:v>
                </c:pt>
                <c:pt idx="3">
                  <c:v>236482</c:v>
                </c:pt>
                <c:pt idx="4">
                  <c:v>768866</c:v>
                </c:pt>
                <c:pt idx="5">
                  <c:v>7982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922309711286095"/>
          <c:y val="0.26273731408573825"/>
          <c:w val="0.19244356955380579"/>
          <c:h val="0.5023031496062974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B6C324-6CBD-478E-918E-8F54578C4F48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F4F703-EB52-4C03-8765-77348B57DF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47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1D1EF-91DC-4049-A2BE-01D82D2D3086}" type="slidenum">
              <a:rPr lang="pt-BR"/>
              <a:pPr/>
              <a:t>3</a:t>
            </a:fld>
            <a:endParaRPr lang="pt-BR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BAFA6-7B2B-4A97-924D-D1FA12BB55E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312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896938"/>
            <a:fld id="{10C4C542-07D6-43B5-8DDD-E1C97DA43440}" type="slidenum">
              <a:rPr lang="pt-BR" sz="1200">
                <a:latin typeface="Calibri" pitchFamily="34" charset="0"/>
              </a:rPr>
              <a:pPr algn="r" defTabSz="896938"/>
              <a:t>11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517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896938"/>
            <a:fld id="{0B5A580D-60EF-4CAD-97E2-1A5787966B75}" type="slidenum">
              <a:rPr lang="pt-BR" sz="1200">
                <a:latin typeface="Calibri" pitchFamily="34" charset="0"/>
              </a:rPr>
              <a:pPr algn="r" defTabSz="896938"/>
              <a:t>12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99FC76-9657-4C50-8D48-49B2DA919EE1}" type="slidenum">
              <a:rPr lang="pt-BR" sz="1200">
                <a:latin typeface="Calibri" pitchFamily="34" charset="0"/>
              </a:rPr>
              <a:pPr algn="r"/>
              <a:t>19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526DBC-CBA0-48B5-AC8E-69A9C9A67C84}" type="slidenum">
              <a:rPr lang="pt-BR" sz="1200">
                <a:latin typeface="Calibri" pitchFamily="34" charset="0"/>
              </a:rPr>
              <a:pPr algn="r"/>
              <a:t>20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6A9EAB-41D8-46BF-8FE3-E4837CABD11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4E437-F35C-43F9-9834-6162418829A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BR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DAACE2-E406-4557-95EB-8EC25E068F16}" type="slidenum">
              <a:rPr lang="pt-BR" sz="1200">
                <a:latin typeface="Calibri" pitchFamily="34" charset="0"/>
              </a:rPr>
              <a:pPr algn="r"/>
              <a:t>34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e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D5B955-E1C9-47B8-9556-CC65907383F8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86C314-B206-43C2-BA0B-C331E1B45C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6468-B110-4EC2-9550-C831AEC1D9F0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92E1-1E54-4479-9567-9FAFCB6EAF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>
            <a:normAutofit/>
          </a:bodyPr>
          <a:lstStyle/>
          <a:p>
            <a:pPr lvl="0"/>
            <a:endParaRPr lang="pt-B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0129-4788-455A-B15F-BF18FA34097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9DB5-9F7F-45C8-8BF0-230391500780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3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EA0C-25D0-4B4E-A838-11E85DA240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435100" y="1447800"/>
            <a:ext cx="7499350" cy="48006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1E77-9413-4E20-8579-92432CB08F08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0FE1-EC83-4CF0-83F0-D23018784C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BF04B-A6B6-4292-B869-EFDAB7F288F3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A32E-C589-49AB-8535-BD49ECC17A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e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2F0418-6888-4B20-B1D4-943B8FBCEB0C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368AE3-C7AC-4A49-BFCF-3AA4D20DC4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39A8-EC91-4072-BE19-A47FCE3B325D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DB138-B3E7-44FE-97B0-8C831BA1D3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79E6B6-8DCF-4D8A-9B22-C448101D9BF9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C9B49E-55E6-4A44-8FD5-E193B5D8A2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3BDF-B45C-4D6D-A51E-065F27B15F36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16D7-836D-450C-8CE5-7EC1CBBF1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03DAA-F904-44AE-BD59-610A01382D73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290B2E-5D4F-438A-A275-01655084A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uxograma: Processo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uxograma: Processo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A04D22-8174-454A-A357-9C00AC262E4B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289B0-563F-48CC-9C12-19538519AB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67A9-8BA0-4C27-B155-4DE80E89DAB5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4435-7172-4451-8351-8B8C6C7BD0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63849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5235A4F-6CC9-4AB6-B77C-6BD60E3B722E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D7F895F-C374-48D4-9BEE-90A979D468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9" r:id="rId2"/>
    <p:sldLayoutId id="2147483771" r:id="rId3"/>
    <p:sldLayoutId id="2147483768" r:id="rId4"/>
    <p:sldLayoutId id="2147483772" r:id="rId5"/>
    <p:sldLayoutId id="2147483767" r:id="rId6"/>
    <p:sldLayoutId id="2147483773" r:id="rId7"/>
    <p:sldLayoutId id="2147483774" r:id="rId8"/>
    <p:sldLayoutId id="2147483766" r:id="rId9"/>
    <p:sldLayoutId id="2147483765" r:id="rId10"/>
    <p:sldLayoutId id="2147483775" r:id="rId11"/>
    <p:sldLayoutId id="2147483764" r:id="rId12"/>
    <p:sldLayoutId id="21474837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913" y="1628775"/>
            <a:ext cx="7405687" cy="21923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Inovação, desempenho Industrial e políticas de C&amp;T no Brasil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450" y="5373688"/>
            <a:ext cx="7407275" cy="1079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Fernanda De Negri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Instituto de Pesquisa Econômica Aplicada (IPEA)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51837" cy="9350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t-B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Atividades de P&amp;D concentradas nas empresas líderes</a:t>
            </a:r>
          </a:p>
        </p:txBody>
      </p:sp>
      <p:graphicFrame>
        <p:nvGraphicFramePr>
          <p:cNvPr id="20920" name="Group 440"/>
          <p:cNvGraphicFramePr>
            <a:graphicFrameLocks noGrp="1"/>
          </p:cNvGraphicFramePr>
          <p:nvPr/>
        </p:nvGraphicFramePr>
        <p:xfrm>
          <a:off x="468313" y="1646238"/>
          <a:ext cx="8356600" cy="4015997"/>
        </p:xfrm>
        <a:graphic>
          <a:graphicData uri="http://schemas.openxmlformats.org/drawingml/2006/table">
            <a:tbl>
              <a:tblPr/>
              <a:tblGrid>
                <a:gridCol w="1441450"/>
                <a:gridCol w="1366837"/>
                <a:gridCol w="1441450"/>
                <a:gridCol w="1441450"/>
                <a:gridCol w="1441450"/>
                <a:gridCol w="1223963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(Nº)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Pessoal ocupado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(média - Nº)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Participação no faturamento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Empresas com P&amp;D contínuo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P&amp;D interno e externo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(BI R$)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Líderes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979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652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(58,5%)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Seguidoras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253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1.124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(11,1%)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2,28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Frágeis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20.028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Emergentes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(75,7%)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31.715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(6,7%)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7,82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1122" name="Text Box 70"/>
          <p:cNvSpPr txBox="1">
            <a:spLocks noChangeArrowheads="1"/>
          </p:cNvSpPr>
          <p:nvPr/>
        </p:nvSpPr>
        <p:spPr bwMode="auto">
          <a:xfrm>
            <a:off x="7884367" y="1358524"/>
            <a:ext cx="935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/>
              <a:t>Ano: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900112" y="188913"/>
            <a:ext cx="8243887" cy="10080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pt-BR" sz="3000" dirty="0" smtClean="0">
                <a:solidFill>
                  <a:schemeClr val="tx2"/>
                </a:solidFill>
                <a:effectLst/>
              </a:rPr>
              <a:t>Gastos em P&amp;D e RLV, segundo a intensidade tecnológica, indústria de transformação</a:t>
            </a:r>
            <a:br>
              <a:rPr lang="pt-BR" sz="3000" dirty="0" smtClean="0">
                <a:solidFill>
                  <a:schemeClr val="tx2"/>
                </a:solidFill>
                <a:effectLst/>
              </a:rPr>
            </a:br>
            <a:r>
              <a:rPr lang="pt-BR" sz="3000" dirty="0" smtClean="0">
                <a:solidFill>
                  <a:schemeClr val="tx2"/>
                </a:solidFill>
                <a:effectLst/>
              </a:rPr>
              <a:t>Brasil (2008)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02447055"/>
              </p:ext>
            </p:extLst>
          </p:nvPr>
        </p:nvGraphicFramePr>
        <p:xfrm>
          <a:off x="1115616" y="1556795"/>
          <a:ext cx="7920880" cy="5040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169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Intensidade tecnológica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ctr">
                    <a:blipFill rotWithShape="1">
                      <a:blip r:embed="rId3"/>
                      <a:stretch>
                        <a:fillRect l="-100308" t="-360" r="-199692" b="-19748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ctr">
                    <a:blipFill rotWithShape="1">
                      <a:blip r:embed="rId3"/>
                      <a:stretch>
                        <a:fillRect l="-200926" t="-360" r="-100309" b="-19748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ctr">
                    <a:blipFill rotWithShape="1">
                      <a:blip r:embed="rId3"/>
                      <a:stretch>
                        <a:fillRect l="-300000" t="-360" b="-197482"/>
                      </a:stretch>
                    </a:blipFill>
                  </a:tcPr>
                </a:tc>
              </a:tr>
              <a:tr h="66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Alta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5,42%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1,89%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</a:rPr>
                        <a:t>0,10%</a:t>
                      </a:r>
                      <a:endParaRPr lang="pt-BR" sz="2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6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Média-alta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32,84%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1,13%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0,37%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6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</a:rPr>
                        <a:t>Média-baixa</a:t>
                      </a:r>
                      <a:endParaRPr lang="pt-BR" sz="2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30,98%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0,62%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0,19%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6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</a:rPr>
                        <a:t>Baixa</a:t>
                      </a:r>
                      <a:endParaRPr lang="pt-BR" sz="2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30,77%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0,26%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0,08%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6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100,00%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0,75%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0,75%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1122135" y="3284984"/>
            <a:ext cx="19431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2100" name="CaixaDeTexto 11"/>
          <p:cNvSpPr txBox="1">
            <a:spLocks noChangeArrowheads="1"/>
          </p:cNvSpPr>
          <p:nvPr/>
        </p:nvSpPr>
        <p:spPr bwMode="auto">
          <a:xfrm rot="-5400000">
            <a:off x="2102500" y="3736805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solidFill>
                  <a:srgbClr val="FF0000"/>
                </a:solidFill>
                <a:latin typeface="Calibri" pitchFamily="34" charset="0"/>
              </a:rPr>
              <a:t>Menos de 16 mil empresas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15616" y="4601022"/>
            <a:ext cx="1943100" cy="1296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2102" name="CaixaDeTexto 13"/>
          <p:cNvSpPr txBox="1">
            <a:spLocks noChangeArrowheads="1"/>
          </p:cNvSpPr>
          <p:nvPr/>
        </p:nvSpPr>
        <p:spPr bwMode="auto">
          <a:xfrm rot="-5400000">
            <a:off x="2101706" y="5052049"/>
            <a:ext cx="1296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Calibri" pitchFamily="34" charset="0"/>
              </a:rPr>
              <a:t>Mais de 80 mil empresas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074524" y="3285728"/>
            <a:ext cx="1944688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074524" y="4581128"/>
            <a:ext cx="1944688" cy="1296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2105" name="Espaço Reservado para Número de Slide 2"/>
          <p:cNvSpPr txBox="1">
            <a:spLocks noGrp="1"/>
          </p:cNvSpPr>
          <p:nvPr/>
        </p:nvSpPr>
        <p:spPr bwMode="auto">
          <a:xfrm>
            <a:off x="0" y="6381750"/>
            <a:ext cx="75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4C487479-FC48-43A3-A969-0120BD6747CA}" type="slidenum">
              <a:rPr lang="pt-BR" sz="2400">
                <a:solidFill>
                  <a:schemeClr val="bg1"/>
                </a:solidFill>
                <a:latin typeface="Calibri" pitchFamily="34" charset="0"/>
              </a:rPr>
              <a:pPr algn="ctr"/>
              <a:t>11</a:t>
            </a:fld>
            <a:endParaRPr lang="pt-BR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971600" y="116632"/>
            <a:ext cx="8143785" cy="1152128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pt-BR" sz="3000" dirty="0" smtClean="0">
                <a:solidFill>
                  <a:schemeClr val="tx2"/>
                </a:solidFill>
                <a:effectLst/>
              </a:rPr>
              <a:t>Gastos em P&amp;D e RLV, segundo a intensidade tecnológica, indústria de transformação</a:t>
            </a:r>
            <a:br>
              <a:rPr lang="pt-BR" sz="3000" dirty="0" smtClean="0">
                <a:solidFill>
                  <a:schemeClr val="tx2"/>
                </a:solidFill>
                <a:effectLst/>
              </a:rPr>
            </a:br>
            <a:r>
              <a:rPr lang="pt-BR" sz="3000" dirty="0" smtClean="0">
                <a:solidFill>
                  <a:schemeClr val="tx2"/>
                </a:solidFill>
                <a:effectLst/>
              </a:rPr>
              <a:t>Alemanha (2008)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2585741"/>
              </p:ext>
            </p:extLst>
          </p:nvPr>
        </p:nvGraphicFramePr>
        <p:xfrm>
          <a:off x="1115616" y="1484784"/>
          <a:ext cx="7920880" cy="5040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169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Intensidade tecnológica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ctr">
                    <a:blipFill rotWithShape="1">
                      <a:blip r:embed="rId3"/>
                      <a:stretch>
                        <a:fillRect l="-100308" t="-360" r="-199692" b="-19748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ctr">
                    <a:blipFill rotWithShape="1">
                      <a:blip r:embed="rId3"/>
                      <a:stretch>
                        <a:fillRect l="-200926" t="-360" r="-100309" b="-19748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ctr">
                    <a:blipFill rotWithShape="1">
                      <a:blip r:embed="rId3"/>
                      <a:stretch>
                        <a:fillRect l="-300000" t="-360" b="-197482"/>
                      </a:stretch>
                    </a:blipFill>
                  </a:tcPr>
                </a:tc>
              </a:tr>
              <a:tr h="66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Alta</a:t>
                      </a:r>
                      <a:endParaRPr lang="pt-BR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7,45%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6,85%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0,51%</a:t>
                      </a:r>
                    </a:p>
                  </a:txBody>
                  <a:tcPr marL="44450" marR="44450" marT="0" marB="0" anchor="ctr"/>
                </a:tc>
              </a:tr>
              <a:tr h="66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</a:rPr>
                        <a:t>Média-alta</a:t>
                      </a:r>
                      <a:endParaRPr lang="pt-BR" sz="2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47,32%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3,90%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1,84%</a:t>
                      </a:r>
                    </a:p>
                  </a:txBody>
                  <a:tcPr marL="44450" marR="44450" marT="0" marB="0" anchor="ctr"/>
                </a:tc>
              </a:tr>
              <a:tr h="66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</a:rPr>
                        <a:t>Média-baixa</a:t>
                      </a:r>
                      <a:endParaRPr lang="pt-BR" sz="2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28,17%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0,59%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0,17%</a:t>
                      </a:r>
                    </a:p>
                  </a:txBody>
                  <a:tcPr marL="44450" marR="44450" marT="0" marB="0" anchor="ctr"/>
                </a:tc>
              </a:tr>
              <a:tr h="66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</a:rPr>
                        <a:t>Baixa</a:t>
                      </a:r>
                      <a:endParaRPr lang="pt-BR" sz="2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17,07%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0,54%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0,09%</a:t>
                      </a:r>
                    </a:p>
                  </a:txBody>
                  <a:tcPr marL="44450" marR="44450" marT="0" marB="0" anchor="ctr"/>
                </a:tc>
              </a:tr>
              <a:tr h="66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100,00%</a:t>
                      </a: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2,61%</a:t>
                      </a: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BR" sz="2000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2,61%</a:t>
                      </a: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7" name="Retângulo 16"/>
          <p:cNvSpPr/>
          <p:nvPr/>
        </p:nvSpPr>
        <p:spPr>
          <a:xfrm>
            <a:off x="3095750" y="3218429"/>
            <a:ext cx="1943100" cy="1296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4148" name="CaixaDeTexto 17"/>
          <p:cNvSpPr txBox="1">
            <a:spLocks noChangeArrowheads="1"/>
          </p:cNvSpPr>
          <p:nvPr/>
        </p:nvSpPr>
        <p:spPr bwMode="auto">
          <a:xfrm rot="-5400000">
            <a:off x="4160963" y="3723254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solidFill>
                  <a:srgbClr val="FF0000"/>
                </a:solidFill>
                <a:latin typeface="Calibri" pitchFamily="34" charset="0"/>
              </a:rPr>
              <a:t>Mais da metade</a:t>
            </a:r>
          </a:p>
        </p:txBody>
      </p:sp>
      <p:sp>
        <p:nvSpPr>
          <p:cNvPr id="134149" name="CaixaDeTexto 18"/>
          <p:cNvSpPr txBox="1">
            <a:spLocks noChangeArrowheads="1"/>
          </p:cNvSpPr>
          <p:nvPr/>
        </p:nvSpPr>
        <p:spPr bwMode="auto">
          <a:xfrm>
            <a:off x="6083425" y="3188267"/>
            <a:ext cx="925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solidFill>
                  <a:srgbClr val="FF0000"/>
                </a:solidFill>
                <a:latin typeface="Calibri" pitchFamily="34" charset="0"/>
              </a:rPr>
              <a:t>Alemanha / Brasil = 3,6</a:t>
            </a:r>
          </a:p>
        </p:txBody>
      </p:sp>
      <p:sp>
        <p:nvSpPr>
          <p:cNvPr id="134150" name="CaixaDeTexto 19"/>
          <p:cNvSpPr txBox="1">
            <a:spLocks noChangeArrowheads="1"/>
          </p:cNvSpPr>
          <p:nvPr/>
        </p:nvSpPr>
        <p:spPr bwMode="auto">
          <a:xfrm>
            <a:off x="6616825" y="3861367"/>
            <a:ext cx="427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solidFill>
                  <a:srgbClr val="FF0000"/>
                </a:solidFill>
                <a:latin typeface="Calibri" pitchFamily="34" charset="0"/>
              </a:rPr>
              <a:t>3,5</a:t>
            </a:r>
          </a:p>
        </p:txBody>
      </p:sp>
      <p:sp>
        <p:nvSpPr>
          <p:cNvPr id="134151" name="CaixaDeTexto 20"/>
          <p:cNvSpPr txBox="1">
            <a:spLocks noChangeArrowheads="1"/>
          </p:cNvSpPr>
          <p:nvPr/>
        </p:nvSpPr>
        <p:spPr bwMode="auto">
          <a:xfrm>
            <a:off x="6618413" y="4520179"/>
            <a:ext cx="427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solidFill>
                  <a:srgbClr val="FF0000"/>
                </a:solidFill>
                <a:latin typeface="Calibri" pitchFamily="34" charset="0"/>
              </a:rPr>
              <a:t>1,0</a:t>
            </a:r>
          </a:p>
        </p:txBody>
      </p:sp>
      <p:sp>
        <p:nvSpPr>
          <p:cNvPr id="134152" name="CaixaDeTexto 21"/>
          <p:cNvSpPr txBox="1">
            <a:spLocks noChangeArrowheads="1"/>
          </p:cNvSpPr>
          <p:nvPr/>
        </p:nvSpPr>
        <p:spPr bwMode="auto">
          <a:xfrm>
            <a:off x="6616825" y="5229792"/>
            <a:ext cx="427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solidFill>
                  <a:srgbClr val="FF0000"/>
                </a:solidFill>
                <a:latin typeface="Calibri" pitchFamily="34" charset="0"/>
              </a:rPr>
              <a:t>2,1</a:t>
            </a:r>
          </a:p>
        </p:txBody>
      </p:sp>
      <p:sp>
        <p:nvSpPr>
          <p:cNvPr id="134153" name="CaixaDeTexto 22"/>
          <p:cNvSpPr txBox="1">
            <a:spLocks noChangeArrowheads="1"/>
          </p:cNvSpPr>
          <p:nvPr/>
        </p:nvSpPr>
        <p:spPr bwMode="auto">
          <a:xfrm>
            <a:off x="6607300" y="5877492"/>
            <a:ext cx="425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solidFill>
                  <a:srgbClr val="FF0000"/>
                </a:solidFill>
                <a:latin typeface="Calibri" pitchFamily="34" charset="0"/>
              </a:rPr>
              <a:t>3,5</a:t>
            </a:r>
          </a:p>
        </p:txBody>
      </p:sp>
      <p:sp>
        <p:nvSpPr>
          <p:cNvPr id="134154" name="Espaço Reservado para Número de Slide 2"/>
          <p:cNvSpPr txBox="1">
            <a:spLocks noGrp="1"/>
          </p:cNvSpPr>
          <p:nvPr/>
        </p:nvSpPr>
        <p:spPr bwMode="auto">
          <a:xfrm>
            <a:off x="0" y="6381750"/>
            <a:ext cx="75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82F9C734-2D46-44F7-A65F-9BA303ACC326}" type="slidenum">
              <a:rPr lang="pt-BR" sz="2400">
                <a:solidFill>
                  <a:schemeClr val="bg1"/>
                </a:solidFill>
                <a:latin typeface="Calibri" pitchFamily="34" charset="0"/>
              </a:rPr>
              <a:pPr algn="ctr"/>
              <a:t>12</a:t>
            </a:fld>
            <a:endParaRPr lang="pt-BR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POLÍTICAS DE INOVAÇÃO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100" y="1066800"/>
            <a:ext cx="6400800" cy="15097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3300" smtClean="0">
                <a:effectLst/>
              </a:rPr>
              <a:t>Mudanças institucionais relevantes no suporte à inovação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500" smtClean="0"/>
              <a:t>Criação dos Fundos Setoriais (fins dos anos 90)</a:t>
            </a:r>
          </a:p>
          <a:p>
            <a:pPr eaLnBrk="1" hangingPunct="1"/>
            <a:r>
              <a:rPr lang="pt-BR" sz="2500" smtClean="0"/>
              <a:t>Com a PITCE (2003) o Brasil passou a contar com um sistema mais integrado e coerente para a indução da inovação</a:t>
            </a:r>
          </a:p>
          <a:p>
            <a:pPr eaLnBrk="1" hangingPunct="1"/>
            <a:r>
              <a:rPr lang="pt-BR" sz="2500" smtClean="0"/>
              <a:t>Lei do Bem (Lei nº 11.196/2005) que concedeu incentivos fiscais para investimentos em P&amp;D</a:t>
            </a:r>
          </a:p>
          <a:p>
            <a:pPr eaLnBrk="1" hangingPunct="1"/>
            <a:r>
              <a:rPr lang="pt-BR" sz="2500" smtClean="0"/>
              <a:t>Lei da Inovação (Lei nº 10.973/2004), que regulamentou a interação universidade/empresa (por meio de um arcabouço legal mais propício) e possibilitou a subvenção pública à inovação nas empresas.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15888"/>
            <a:ext cx="8461375" cy="792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Políticas públicas para Inovação</a:t>
            </a:r>
            <a:endParaRPr lang="en-US" sz="3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7950" y="981075"/>
            <a:ext cx="7777163" cy="58324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r>
              <a:rPr lang="pt-BR" sz="2000" b="1" smtClean="0"/>
              <a:t>Depreciação</a:t>
            </a:r>
            <a:r>
              <a:rPr lang="pt-BR" sz="2000" smtClean="0"/>
              <a:t> imediata para investimentos em P&amp;D (taxa de depreciação: 100%)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r>
              <a:rPr lang="pt-BR" sz="2000" b="1" smtClean="0"/>
              <a:t>Incentivos fiscais para P&amp;D </a:t>
            </a:r>
            <a:r>
              <a:rPr lang="pt-BR" sz="2000" smtClean="0"/>
              <a:t>(horizontal): dedução de até 200% dos investimentos em P&amp;D.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endParaRPr lang="pt-BR" sz="2000" smtClean="0"/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r>
              <a:rPr lang="pt-BR" sz="2000" b="1" smtClean="0"/>
              <a:t>Subvenções</a:t>
            </a:r>
            <a:r>
              <a:rPr lang="pt-BR" sz="2000" smtClean="0"/>
              <a:t> – por meio do FNDCT (FINEP/MCTI) e  BNDES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r>
              <a:rPr lang="pt-BR" sz="2000" b="1" smtClean="0"/>
              <a:t>FNDCT</a:t>
            </a:r>
            <a:r>
              <a:rPr lang="pt-BR" sz="2000" smtClean="0"/>
              <a:t>/Fundos Setoriais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r>
              <a:rPr lang="pt-BR" sz="2000" b="1" smtClean="0"/>
              <a:t>Parcerias entre Instituições Científicas e Tecnológicas </a:t>
            </a:r>
            <a:r>
              <a:rPr lang="pt-BR" sz="2000" smtClean="0"/>
              <a:t>e empresas 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endParaRPr lang="pt-BR" sz="2000" smtClean="0"/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r>
              <a:rPr lang="pt-BR" sz="2000" b="1" smtClean="0"/>
              <a:t>Crédito subsidiado </a:t>
            </a:r>
            <a:r>
              <a:rPr lang="pt-BR" sz="2000" smtClean="0"/>
              <a:t>– BNDES e FINEP (MCTI)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r>
              <a:rPr lang="pt-BR" sz="2000" b="1" smtClean="0"/>
              <a:t>Capital de risco </a:t>
            </a:r>
            <a:r>
              <a:rPr lang="pt-BR" sz="2000" smtClean="0"/>
              <a:t>(fundos seed capital e venture capital) – BNDES e FINEP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endParaRPr lang="pt-BR" sz="2000" smtClean="0"/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r>
              <a:rPr lang="pt-BR" sz="2000" smtClean="0"/>
              <a:t>Incentivos ao setor de semicondutores e tecnologias da Informação (</a:t>
            </a:r>
            <a:r>
              <a:rPr lang="pt-BR" sz="2000" b="1" smtClean="0"/>
              <a:t>Lei de Informática</a:t>
            </a:r>
            <a:r>
              <a:rPr lang="pt-BR" sz="2000" smtClean="0"/>
              <a:t>).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endParaRPr lang="pt-BR" sz="2000" smtClean="0"/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spcAft>
                <a:spcPct val="15000"/>
              </a:spcAft>
            </a:pPr>
            <a:r>
              <a:rPr lang="pt-BR" sz="2000" b="1" smtClean="0"/>
              <a:t>Obrigações de investimento em P&amp;D em setores regulados</a:t>
            </a:r>
            <a:r>
              <a:rPr lang="pt-BR" sz="2000" smtClean="0"/>
              <a:t>: ANP, ANEEL, ANATEL. 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380288" y="1333500"/>
            <a:ext cx="1693862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cs typeface="Arial" charset="0"/>
              </a:rPr>
              <a:t>±</a:t>
            </a:r>
            <a:r>
              <a:rPr lang="pt-BR"/>
              <a:t> R$ 2 Bi / ano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7804150" y="2859088"/>
            <a:ext cx="1122363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>
                <a:cs typeface="Arial" charset="0"/>
              </a:rPr>
              <a:t>FNDCT</a:t>
            </a:r>
          </a:p>
          <a:p>
            <a:pPr algn="ctr">
              <a:defRPr/>
            </a:pPr>
            <a:r>
              <a:rPr lang="pt-BR">
                <a:cs typeface="Arial" charset="0"/>
              </a:rPr>
              <a:t>±</a:t>
            </a:r>
            <a:r>
              <a:rPr lang="pt-BR"/>
              <a:t> R$ 3 Bi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842250" y="4508500"/>
            <a:ext cx="1122363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>
                <a:cs typeface="Arial" charset="0"/>
              </a:rPr>
              <a:t>±</a:t>
            </a:r>
            <a:r>
              <a:rPr lang="pt-BR"/>
              <a:t> R$ 2 Bi</a:t>
            </a: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179388" y="2276475"/>
            <a:ext cx="835342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9271" name="Line 8"/>
          <p:cNvSpPr>
            <a:spLocks noChangeShapeType="1"/>
          </p:cNvSpPr>
          <p:nvPr/>
        </p:nvSpPr>
        <p:spPr bwMode="auto">
          <a:xfrm>
            <a:off x="179388" y="3933825"/>
            <a:ext cx="835342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9272" name="Line 9"/>
          <p:cNvSpPr>
            <a:spLocks noChangeShapeType="1"/>
          </p:cNvSpPr>
          <p:nvPr/>
        </p:nvSpPr>
        <p:spPr bwMode="auto">
          <a:xfrm>
            <a:off x="179388" y="5157788"/>
            <a:ext cx="835342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9273" name="Line 10"/>
          <p:cNvSpPr>
            <a:spLocks noChangeShapeType="1"/>
          </p:cNvSpPr>
          <p:nvPr/>
        </p:nvSpPr>
        <p:spPr bwMode="auto">
          <a:xfrm>
            <a:off x="179388" y="5949950"/>
            <a:ext cx="835342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7842250" y="5373688"/>
            <a:ext cx="1122363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>
                <a:cs typeface="Arial" charset="0"/>
              </a:rPr>
              <a:t>±</a:t>
            </a:r>
            <a:r>
              <a:rPr lang="pt-BR"/>
              <a:t> R$ 3 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Incentivos Fiscais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268413"/>
            <a:ext cx="7818437" cy="4979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pt-BR" sz="2100" smtClean="0"/>
              <a:t>No Brasil estes incentivos foram inicialmente implementados pelo PDTI (Lei nº 8.661/93)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pt-BR" sz="2100" smtClean="0"/>
              <a:t>A burocracia envolvida limitou o alcance do PDTI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pt-BR" sz="2100" smtClean="0"/>
              <a:t>Entre 1996 e 2005, período de vigência da lei, foram aprovados 196 projetos (R$ 5 bilhões), com incentivo médio de 5,75%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pt-BR" sz="2100" smtClean="0"/>
              <a:t>O programa induziu, efetivamente, o aumento dos gastos de P&amp;D das empresas participantes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pt-BR" sz="2100" smtClean="0"/>
              <a:t>A Lei do Bem amplia os incentivos fiscais e melhora os mecanismos de acesso aos benefícios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pt-BR" sz="2100" smtClean="0"/>
              <a:t>Os incentivos fiscais são amplamente utilizados pelos países desenvolvidos para impulsionar os gastos em P&amp;D. Isoladamente, este instrumento tem se mostrado pouco eficaz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pt-BR" sz="2100" smtClean="0"/>
              <a:t>Aproximadamente 1000 firmas acessaram a Lei do Bem desde a sua criação em 2005;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ABRANGÊNCIA DAS POLÍTICAS DE C,T&amp;I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100" y="1066800"/>
            <a:ext cx="6400800" cy="15097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3"/>
          <p:cNvGraphicFramePr>
            <a:graphicFrameLocks/>
          </p:cNvGraphicFramePr>
          <p:nvPr/>
        </p:nvGraphicFramePr>
        <p:xfrm>
          <a:off x="1264027" y="1636339"/>
          <a:ext cx="7470475" cy="400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4387" name="Retângulo 3"/>
          <p:cNvSpPr>
            <a:spLocks noChangeArrowheads="1"/>
          </p:cNvSpPr>
          <p:nvPr/>
        </p:nvSpPr>
        <p:spPr bwMode="auto">
          <a:xfrm>
            <a:off x="1157974" y="44624"/>
            <a:ext cx="74881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Composição </a:t>
            </a:r>
            <a:r>
              <a:rPr lang="pt-BR" sz="39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entre suporte direto e indireto à </a:t>
            </a:r>
            <a:r>
              <a:rPr lang="pt-BR" sz="39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inovação, </a:t>
            </a:r>
            <a:r>
              <a:rPr lang="pt-BR" sz="39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2008</a:t>
            </a:r>
          </a:p>
        </p:txBody>
      </p:sp>
      <p:sp>
        <p:nvSpPr>
          <p:cNvPr id="144388" name="Retângulo 4"/>
          <p:cNvSpPr>
            <a:spLocks noChangeArrowheads="1"/>
          </p:cNvSpPr>
          <p:nvPr/>
        </p:nvSpPr>
        <p:spPr bwMode="auto">
          <a:xfrm>
            <a:off x="1258888" y="5733256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Gill Sans MT"/>
              </a:rPr>
              <a:t>Fonte</a:t>
            </a:r>
            <a:r>
              <a:rPr lang="en-US" dirty="0">
                <a:latin typeface="Gill Sans MT"/>
              </a:rPr>
              <a:t>:  Araujo, B.C. (2012) a </a:t>
            </a:r>
            <a:r>
              <a:rPr lang="en-US" dirty="0" err="1">
                <a:latin typeface="Gill Sans MT"/>
              </a:rPr>
              <a:t>partir</a:t>
            </a:r>
            <a:r>
              <a:rPr lang="en-US" dirty="0">
                <a:latin typeface="Gill Sans MT"/>
              </a:rPr>
              <a:t> de OECD Science, Technology and Industry Outlook 2010. </a:t>
            </a:r>
            <a:endParaRPr lang="pt-BR" dirty="0">
              <a:latin typeface="Gill Sans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3" name="Group 30"/>
          <p:cNvGrpSpPr>
            <a:grpSpLocks/>
          </p:cNvGrpSpPr>
          <p:nvPr/>
        </p:nvGrpSpPr>
        <p:grpSpPr bwMode="auto">
          <a:xfrm>
            <a:off x="468313" y="765175"/>
            <a:ext cx="8497887" cy="5543550"/>
            <a:chOff x="295" y="482"/>
            <a:chExt cx="5353" cy="3492"/>
          </a:xfrm>
        </p:grpSpPr>
        <p:sp>
          <p:nvSpPr>
            <p:cNvPr id="141314" name="Rectangle 4"/>
            <p:cNvSpPr>
              <a:spLocks noChangeArrowheads="1"/>
            </p:cNvSpPr>
            <p:nvPr/>
          </p:nvSpPr>
          <p:spPr bwMode="auto">
            <a:xfrm>
              <a:off x="431" y="2886"/>
              <a:ext cx="907" cy="363"/>
            </a:xfrm>
            <a:prstGeom prst="rect">
              <a:avLst/>
            </a:prstGeom>
            <a:solidFill>
              <a:srgbClr val="C0B4BD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B4BD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pt-BR">
                  <a:latin typeface="Gill Sans MT"/>
                </a:rPr>
                <a:t>Empresa</a:t>
              </a:r>
            </a:p>
          </p:txBody>
        </p:sp>
        <p:sp>
          <p:nvSpPr>
            <p:cNvPr id="141315" name="Rectangle 5"/>
            <p:cNvSpPr>
              <a:spLocks noChangeArrowheads="1"/>
            </p:cNvSpPr>
            <p:nvPr/>
          </p:nvSpPr>
          <p:spPr bwMode="auto">
            <a:xfrm>
              <a:off x="2653" y="527"/>
              <a:ext cx="907" cy="317"/>
            </a:xfrm>
            <a:prstGeom prst="rect">
              <a:avLst/>
            </a:prstGeom>
            <a:solidFill>
              <a:srgbClr val="85B0E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85B0E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pt-BR" sz="1400" b="1">
                  <a:latin typeface="Gill Sans MT"/>
                </a:rPr>
                <a:t>FNDCT</a:t>
              </a:r>
            </a:p>
          </p:txBody>
        </p:sp>
        <p:sp>
          <p:nvSpPr>
            <p:cNvPr id="141316" name="Rectangle 6"/>
            <p:cNvSpPr>
              <a:spLocks noChangeArrowheads="1"/>
            </p:cNvSpPr>
            <p:nvPr/>
          </p:nvSpPr>
          <p:spPr bwMode="auto">
            <a:xfrm>
              <a:off x="3696" y="3611"/>
              <a:ext cx="907" cy="363"/>
            </a:xfrm>
            <a:prstGeom prst="rect">
              <a:avLst/>
            </a:prstGeom>
            <a:solidFill>
              <a:srgbClr val="C0B4BD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B4BD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pt-BR">
                  <a:latin typeface="Gill Sans MT"/>
                </a:rPr>
                <a:t>Empresa</a:t>
              </a:r>
            </a:p>
          </p:txBody>
        </p:sp>
        <p:cxnSp>
          <p:nvCxnSpPr>
            <p:cNvPr id="141317" name="AutoShape 7"/>
            <p:cNvCxnSpPr>
              <a:cxnSpLocks noChangeShapeType="1"/>
            </p:cNvCxnSpPr>
            <p:nvPr/>
          </p:nvCxnSpPr>
          <p:spPr bwMode="auto">
            <a:xfrm rot="16200000" flipH="1">
              <a:off x="-250" y="1615"/>
              <a:ext cx="1860" cy="409"/>
            </a:xfrm>
            <a:prstGeom prst="bentConnector3">
              <a:avLst>
                <a:gd name="adj1" fmla="val 2091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41318" name="AutoShape 8"/>
            <p:cNvCxnSpPr>
              <a:cxnSpLocks noChangeShapeType="1"/>
            </p:cNvCxnSpPr>
            <p:nvPr/>
          </p:nvCxnSpPr>
          <p:spPr bwMode="auto">
            <a:xfrm rot="5400000">
              <a:off x="1417" y="312"/>
              <a:ext cx="1180" cy="2245"/>
            </a:xfrm>
            <a:prstGeom prst="bentConnector3">
              <a:avLst>
                <a:gd name="adj1" fmla="val 365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pic>
          <p:nvPicPr>
            <p:cNvPr id="14131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94" y="601"/>
              <a:ext cx="544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320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" y="482"/>
              <a:ext cx="459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321" name="Text Box 15"/>
            <p:cNvSpPr txBox="1">
              <a:spLocks noChangeArrowheads="1"/>
            </p:cNvSpPr>
            <p:nvPr/>
          </p:nvSpPr>
          <p:spPr bwMode="auto">
            <a:xfrm>
              <a:off x="885" y="1026"/>
              <a:ext cx="19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Crédito </a:t>
              </a:r>
              <a:r>
                <a:rPr lang="pt-BR" sz="1100">
                  <a:latin typeface="Gill Sans MT"/>
                </a:rPr>
                <a:t>(Equalização Taxa de Juros)</a:t>
              </a:r>
            </a:p>
          </p:txBody>
        </p:sp>
        <p:sp>
          <p:nvSpPr>
            <p:cNvPr id="141322" name="Text Box 22"/>
            <p:cNvSpPr txBox="1">
              <a:spLocks noChangeArrowheads="1"/>
            </p:cNvSpPr>
            <p:nvPr/>
          </p:nvSpPr>
          <p:spPr bwMode="auto">
            <a:xfrm>
              <a:off x="885" y="1344"/>
              <a:ext cx="8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Subven</a:t>
              </a:r>
              <a:r>
                <a:rPr lang="pt-BR">
                  <a:latin typeface="Gill Sans MT"/>
                </a:rPr>
                <a:t>ç</a:t>
              </a:r>
              <a:r>
                <a:rPr lang="pt-BR"/>
                <a:t>ão</a:t>
              </a:r>
            </a:p>
          </p:txBody>
        </p:sp>
        <p:sp>
          <p:nvSpPr>
            <p:cNvPr id="141323" name="Rectangle 23"/>
            <p:cNvSpPr>
              <a:spLocks noChangeArrowheads="1"/>
            </p:cNvSpPr>
            <p:nvPr/>
          </p:nvSpPr>
          <p:spPr bwMode="auto">
            <a:xfrm>
              <a:off x="4740" y="1797"/>
              <a:ext cx="907" cy="318"/>
            </a:xfrm>
            <a:prstGeom prst="rect">
              <a:avLst/>
            </a:prstGeom>
            <a:solidFill>
              <a:srgbClr val="85B0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latin typeface="Gill Sans MT"/>
                </a:rPr>
                <a:t>Bolsas RHAE</a:t>
              </a:r>
            </a:p>
          </p:txBody>
        </p:sp>
        <p:cxnSp>
          <p:nvCxnSpPr>
            <p:cNvPr id="141324" name="AutoShape 25"/>
            <p:cNvCxnSpPr>
              <a:cxnSpLocks noChangeShapeType="1"/>
            </p:cNvCxnSpPr>
            <p:nvPr/>
          </p:nvCxnSpPr>
          <p:spPr bwMode="auto">
            <a:xfrm rot="10800000" flipV="1">
              <a:off x="3107" y="1005"/>
              <a:ext cx="1859" cy="272"/>
            </a:xfrm>
            <a:prstGeom prst="bentConnector3">
              <a:avLst>
                <a:gd name="adj1" fmla="val -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41325" name="Line 26"/>
            <p:cNvSpPr>
              <a:spLocks noChangeShapeType="1"/>
            </p:cNvSpPr>
            <p:nvPr/>
          </p:nvSpPr>
          <p:spPr bwMode="auto">
            <a:xfrm>
              <a:off x="4014" y="125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26" name="Line 27"/>
            <p:cNvSpPr>
              <a:spLocks noChangeShapeType="1"/>
            </p:cNvSpPr>
            <p:nvPr/>
          </p:nvSpPr>
          <p:spPr bwMode="auto">
            <a:xfrm>
              <a:off x="4059" y="175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27" name="Line 28"/>
            <p:cNvSpPr>
              <a:spLocks noChangeShapeType="1"/>
            </p:cNvSpPr>
            <p:nvPr/>
          </p:nvSpPr>
          <p:spPr bwMode="auto">
            <a:xfrm>
              <a:off x="4014" y="2160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28" name="Line 29"/>
            <p:cNvSpPr>
              <a:spLocks noChangeShapeType="1"/>
            </p:cNvSpPr>
            <p:nvPr/>
          </p:nvSpPr>
          <p:spPr bwMode="auto">
            <a:xfrm>
              <a:off x="4967" y="111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29" name="Line 30"/>
            <p:cNvSpPr>
              <a:spLocks noChangeShapeType="1"/>
            </p:cNvSpPr>
            <p:nvPr/>
          </p:nvSpPr>
          <p:spPr bwMode="auto">
            <a:xfrm>
              <a:off x="5193" y="2115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30" name="Rectangle 31"/>
            <p:cNvSpPr>
              <a:spLocks noChangeArrowheads="1"/>
            </p:cNvSpPr>
            <p:nvPr/>
          </p:nvSpPr>
          <p:spPr bwMode="auto">
            <a:xfrm>
              <a:off x="4740" y="2795"/>
              <a:ext cx="908" cy="363"/>
            </a:xfrm>
            <a:prstGeom prst="rect">
              <a:avLst/>
            </a:prstGeom>
            <a:solidFill>
              <a:srgbClr val="C0B4BD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B4BD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pt-BR">
                  <a:latin typeface="Gill Sans MT"/>
                </a:rPr>
                <a:t>Empresa</a:t>
              </a:r>
            </a:p>
          </p:txBody>
        </p:sp>
        <p:grpSp>
          <p:nvGrpSpPr>
            <p:cNvPr id="141331" name="Group 32"/>
            <p:cNvGrpSpPr>
              <a:grpSpLocks/>
            </p:cNvGrpSpPr>
            <p:nvPr/>
          </p:nvGrpSpPr>
          <p:grpSpPr bwMode="auto">
            <a:xfrm>
              <a:off x="1701" y="1480"/>
              <a:ext cx="1860" cy="1950"/>
              <a:chOff x="1701" y="1480"/>
              <a:chExt cx="1860" cy="1950"/>
            </a:xfrm>
          </p:grpSpPr>
          <p:sp>
            <p:nvSpPr>
              <p:cNvPr id="141336" name="Oval 33"/>
              <p:cNvSpPr>
                <a:spLocks noChangeArrowheads="1"/>
              </p:cNvSpPr>
              <p:nvPr/>
            </p:nvSpPr>
            <p:spPr bwMode="auto">
              <a:xfrm>
                <a:off x="1701" y="1480"/>
                <a:ext cx="1860" cy="1950"/>
              </a:xfrm>
              <a:prstGeom prst="ellipse">
                <a:avLst/>
              </a:prstGeom>
              <a:solidFill>
                <a:srgbClr val="C4DAF2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Gill Sans MT"/>
                </a:endParaRPr>
              </a:p>
            </p:txBody>
          </p:sp>
          <p:sp>
            <p:nvSpPr>
              <p:cNvPr id="141337" name="Rectangle 34"/>
              <p:cNvSpPr>
                <a:spLocks noChangeArrowheads="1"/>
              </p:cNvSpPr>
              <p:nvPr/>
            </p:nvSpPr>
            <p:spPr bwMode="auto">
              <a:xfrm>
                <a:off x="2245" y="2795"/>
                <a:ext cx="953" cy="363"/>
              </a:xfrm>
              <a:prstGeom prst="rect">
                <a:avLst/>
              </a:prstGeom>
              <a:solidFill>
                <a:srgbClr val="C4DAF2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4DAF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pt-BR">
                    <a:latin typeface="Gill Sans MT"/>
                  </a:rPr>
                  <a:t>Empresa</a:t>
                </a:r>
              </a:p>
            </p:txBody>
          </p:sp>
          <p:sp>
            <p:nvSpPr>
              <p:cNvPr id="141338" name="Text Box 35"/>
              <p:cNvSpPr txBox="1">
                <a:spLocks noChangeArrowheads="1"/>
              </p:cNvSpPr>
              <p:nvPr/>
            </p:nvSpPr>
            <p:spPr bwMode="auto">
              <a:xfrm>
                <a:off x="1701" y="2251"/>
                <a:ext cx="77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200" b="1">
                    <a:latin typeface="Gill Sans MT"/>
                  </a:rPr>
                  <a:t>Projetos cooperativos</a:t>
                </a:r>
              </a:p>
            </p:txBody>
          </p:sp>
          <p:sp>
            <p:nvSpPr>
              <p:cNvPr id="141339" name="Line 36"/>
              <p:cNvSpPr>
                <a:spLocks noChangeShapeType="1"/>
              </p:cNvSpPr>
              <p:nvPr/>
            </p:nvSpPr>
            <p:spPr bwMode="auto">
              <a:xfrm flipH="1">
                <a:off x="2744" y="2115"/>
                <a:ext cx="0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1340" name="Line 37"/>
              <p:cNvSpPr>
                <a:spLocks noChangeShapeType="1"/>
              </p:cNvSpPr>
              <p:nvPr/>
            </p:nvSpPr>
            <p:spPr bwMode="auto">
              <a:xfrm>
                <a:off x="2653" y="2115"/>
                <a:ext cx="0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1341" name="Rectangle 38"/>
              <p:cNvSpPr>
                <a:spLocks noChangeArrowheads="1"/>
              </p:cNvSpPr>
              <p:nvPr/>
            </p:nvSpPr>
            <p:spPr bwMode="auto">
              <a:xfrm>
                <a:off x="2200" y="1752"/>
                <a:ext cx="998" cy="363"/>
              </a:xfrm>
              <a:prstGeom prst="rect">
                <a:avLst/>
              </a:prstGeom>
              <a:solidFill>
                <a:srgbClr val="C4DAF2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4DAF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pt-BR" sz="1200">
                    <a:latin typeface="Gill Sans MT"/>
                  </a:rPr>
                  <a:t>Universidades</a:t>
                </a:r>
              </a:p>
              <a:p>
                <a:pPr algn="ctr"/>
                <a:r>
                  <a:rPr lang="pt-BR" sz="1200">
                    <a:latin typeface="Gill Sans MT"/>
                  </a:rPr>
                  <a:t> e Institutos</a:t>
                </a:r>
              </a:p>
              <a:p>
                <a:pPr algn="ctr"/>
                <a:r>
                  <a:rPr lang="pt-BR" sz="1200">
                    <a:latin typeface="Gill Sans MT"/>
                  </a:rPr>
                  <a:t> de Pesquisa</a:t>
                </a:r>
              </a:p>
            </p:txBody>
          </p:sp>
        </p:grpSp>
        <p:sp>
          <p:nvSpPr>
            <p:cNvPr id="141332" name="Rectangle 39"/>
            <p:cNvSpPr>
              <a:spLocks noChangeArrowheads="1"/>
            </p:cNvSpPr>
            <p:nvPr/>
          </p:nvSpPr>
          <p:spPr bwMode="auto">
            <a:xfrm>
              <a:off x="3606" y="1752"/>
              <a:ext cx="998" cy="363"/>
            </a:xfrm>
            <a:prstGeom prst="rect">
              <a:avLst/>
            </a:prstGeom>
            <a:solidFill>
              <a:srgbClr val="C4DAF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4DAF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pt-BR" sz="1200">
                  <a:latin typeface="Gill Sans MT"/>
                </a:rPr>
                <a:t>Universidades</a:t>
              </a:r>
            </a:p>
            <a:p>
              <a:pPr algn="ctr"/>
              <a:r>
                <a:rPr lang="pt-BR" sz="1200">
                  <a:latin typeface="Gill Sans MT"/>
                </a:rPr>
                <a:t> e Institutos</a:t>
              </a:r>
            </a:p>
            <a:p>
              <a:pPr algn="ctr"/>
              <a:r>
                <a:rPr lang="pt-BR" sz="1200">
                  <a:latin typeface="Gill Sans MT"/>
                </a:rPr>
                <a:t> de Pesquisa</a:t>
              </a:r>
            </a:p>
          </p:txBody>
        </p:sp>
        <p:sp>
          <p:nvSpPr>
            <p:cNvPr id="141333" name="Line 43"/>
            <p:cNvSpPr>
              <a:spLocks noChangeShapeType="1"/>
            </p:cNvSpPr>
            <p:nvPr/>
          </p:nvSpPr>
          <p:spPr bwMode="auto">
            <a:xfrm>
              <a:off x="2608" y="1269"/>
              <a:ext cx="0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34" name="Text Box 44"/>
            <p:cNvSpPr txBox="1">
              <a:spLocks noChangeArrowheads="1"/>
            </p:cNvSpPr>
            <p:nvPr/>
          </p:nvSpPr>
          <p:spPr bwMode="auto">
            <a:xfrm>
              <a:off x="748" y="799"/>
              <a:ext cx="1860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t-BR" sz="1000">
                <a:latin typeface="Verdana" pitchFamily="34" charset="0"/>
              </a:endParaRPr>
            </a:p>
          </p:txBody>
        </p:sp>
        <p:sp>
          <p:nvSpPr>
            <p:cNvPr id="141335" name="Text Box 45"/>
            <p:cNvSpPr txBox="1">
              <a:spLocks noChangeArrowheads="1"/>
            </p:cNvSpPr>
            <p:nvPr/>
          </p:nvSpPr>
          <p:spPr bwMode="auto">
            <a:xfrm>
              <a:off x="3560" y="754"/>
              <a:ext cx="1089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t-BR" sz="1000"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78100" y="2600325"/>
            <a:ext cx="6400800" cy="2286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4500"/>
              </a:lnSpc>
              <a:defRPr/>
            </a:pP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DESAFIOS DA INOVAÇÃO NO BRASIL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2578100" y="1066800"/>
            <a:ext cx="6400800" cy="1509713"/>
          </a:xfrm>
        </p:spPr>
        <p:txBody>
          <a:bodyPr anchor="b">
            <a:noAutofit/>
          </a:bodyPr>
          <a:lstStyle/>
          <a:p>
            <a:pPr marL="18288" indent="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0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18288" indent="0"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0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147248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latin typeface="Gill Sans MT"/>
                <a:ea typeface="+mn-ea"/>
                <a:cs typeface="+mn-cs"/>
              </a:rPr>
              <a:t>Empresas </a:t>
            </a:r>
            <a:r>
              <a:rPr lang="pt-BR" dirty="0" smtClean="0">
                <a:latin typeface="Gill Sans MT"/>
                <a:ea typeface="+mn-ea"/>
                <a:cs typeface="+mn-cs"/>
              </a:rPr>
              <a:t>apoiadas </a:t>
            </a:r>
            <a:r>
              <a:rPr lang="pt-BR" dirty="0">
                <a:latin typeface="Gill Sans MT"/>
                <a:ea typeface="+mn-ea"/>
                <a:cs typeface="+mn-cs"/>
              </a:rPr>
              <a:t>pelos FNDCT </a:t>
            </a:r>
            <a:r>
              <a:rPr lang="pt-BR" dirty="0" smtClean="0">
                <a:latin typeface="Gill Sans MT"/>
                <a:ea typeface="+mn-ea"/>
                <a:cs typeface="+mn-cs"/>
              </a:rPr>
              <a:t>até </a:t>
            </a:r>
            <a:r>
              <a:rPr lang="pt-BR" dirty="0">
                <a:latin typeface="Gill Sans MT"/>
                <a:ea typeface="+mn-ea"/>
                <a:cs typeface="+mn-cs"/>
              </a:rPr>
              <a:t>2008</a:t>
            </a:r>
          </a:p>
        </p:txBody>
      </p:sp>
      <p:graphicFrame>
        <p:nvGraphicFramePr>
          <p:cNvPr id="120835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650110072"/>
              </p:ext>
            </p:extLst>
          </p:nvPr>
        </p:nvGraphicFramePr>
        <p:xfrm>
          <a:off x="468313" y="1628775"/>
          <a:ext cx="8229600" cy="33223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895850"/>
                <a:gridCol w="33337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Modalidade</a:t>
                      </a:r>
                      <a:endParaRPr kumimoji="0" lang="pt-B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N. de empresas mapeadas</a:t>
                      </a:r>
                      <a:endParaRPr kumimoji="0" lang="pt-B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CC66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Subvenção Nacional</a:t>
                      </a:r>
                      <a:endParaRPr kumimoji="0" lang="pt-B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217</a:t>
                      </a:r>
                      <a:endParaRPr kumimoji="0" lang="pt-B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Projetos cooperativos</a:t>
                      </a:r>
                      <a:endParaRPr kumimoji="0" lang="pt-B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694</a:t>
                      </a:r>
                      <a:endParaRPr kumimoji="0" lang="pt-B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PAPPE Subvenção</a:t>
                      </a:r>
                      <a:endParaRPr kumimoji="0" lang="pt-B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345</a:t>
                      </a:r>
                      <a:endParaRPr kumimoji="0" lang="pt-B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Crédito FINEP</a:t>
                      </a:r>
                      <a:endParaRPr kumimoji="0" lang="pt-B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346</a:t>
                      </a:r>
                      <a:endParaRPr kumimoji="0" lang="pt-B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FNDCT*</a:t>
                      </a:r>
                      <a:endParaRPr kumimoji="0" lang="pt-B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1435</a:t>
                      </a:r>
                      <a:endParaRPr kumimoji="0" lang="pt-B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45433" name="Text Box 26"/>
          <p:cNvSpPr txBox="1">
            <a:spLocks noChangeArrowheads="1"/>
          </p:cNvSpPr>
          <p:nvPr/>
        </p:nvSpPr>
        <p:spPr bwMode="auto">
          <a:xfrm>
            <a:off x="395288" y="5013325"/>
            <a:ext cx="8013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dirty="0">
                <a:latin typeface="Gill Sans MT"/>
              </a:rPr>
              <a:t>O número total de empresas é inferior à soma das diferentes modalidades, pois uma empresa pode ter tido acesso a mais de uma modalidade</a:t>
            </a:r>
          </a:p>
          <a:p>
            <a:pPr>
              <a:buFontTx/>
              <a:buChar char="•"/>
            </a:pPr>
            <a:r>
              <a:rPr lang="pt-BR" dirty="0">
                <a:latin typeface="Gill Sans MT"/>
              </a:rPr>
              <a:t> Existem aproximadamente 2 mil empresas apoiadas pelos FNDCT nos últimos anos. Nesse estudo foram mapeadas e analisadas 1435.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1043608" y="33461"/>
            <a:ext cx="75438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300" dirty="0">
                <a:solidFill>
                  <a:srgbClr val="572314"/>
                </a:solidFill>
                <a:latin typeface="Gill Sans MT"/>
              </a:rPr>
              <a:t>Subvenção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271103"/>
              </p:ext>
            </p:extLst>
          </p:nvPr>
        </p:nvGraphicFramePr>
        <p:xfrm>
          <a:off x="900736" y="916914"/>
          <a:ext cx="7775719" cy="452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7459" name="CaixaDeTexto 9"/>
          <p:cNvSpPr txBox="1">
            <a:spLocks noChangeArrowheads="1"/>
          </p:cNvSpPr>
          <p:nvPr/>
        </p:nvSpPr>
        <p:spPr bwMode="auto">
          <a:xfrm>
            <a:off x="1116013" y="5675313"/>
            <a:ext cx="60483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500" dirty="0"/>
              <a:t>Aproximadamente 700 empresas apoiadas entre 2007 e 2011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500" dirty="0"/>
              <a:t>R$ 1,8 bilhão aplicado no mesmo período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/>
          </p:cNvSpPr>
          <p:nvPr>
            <p:ph type="title"/>
          </p:nvPr>
        </p:nvSpPr>
        <p:spPr bwMode="auto">
          <a:xfrm>
            <a:off x="1187450" y="125413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sz="3900" smtClean="0">
                <a:effectLst/>
              </a:rPr>
              <a:t>Subvenção por tamanho de empresa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187450" y="1484313"/>
          <a:ext cx="7561263" cy="4576777"/>
        </p:xfrm>
        <a:graphic>
          <a:graphicData uri="http://schemas.openxmlformats.org/drawingml/2006/table">
            <a:tbl>
              <a:tblPr/>
              <a:tblGrid>
                <a:gridCol w="2259013"/>
                <a:gridCol w="1482725"/>
                <a:gridCol w="1833562"/>
                <a:gridCol w="1985963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Tamanho da empresa (número de funcionários)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Número de empresas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Valor empenhado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Menos de 30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242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135.225.886 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40%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30 a 99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95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72.113.659 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21%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100 a 249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26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31.252.972 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250 a 499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21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26.424.590 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8%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500 ou mais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29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44.704.101 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13%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Total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413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309.721.208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92%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8F4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Não disponível *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15 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26.421.623 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8%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TOTAL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428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336.142.831 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100%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8F4"/>
                    </a:solidFill>
                  </a:tcPr>
                </a:tc>
              </a:tr>
            </a:tbl>
          </a:graphicData>
        </a:graphic>
      </p:graphicFrame>
      <p:sp>
        <p:nvSpPr>
          <p:cNvPr id="148534" name="CaixaDeTexto 3"/>
          <p:cNvSpPr txBox="1">
            <a:spLocks noChangeArrowheads="1"/>
          </p:cNvSpPr>
          <p:nvPr/>
        </p:nvSpPr>
        <p:spPr bwMode="auto">
          <a:xfrm>
            <a:off x="1127125" y="6237288"/>
            <a:ext cx="7600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i="1"/>
              <a:t>Fonte: ASCAV/MCTI. * inclui taxa de administração da FINEP, pessoas físicas e empresas não classificadas.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87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pt-BR" smtClean="0">
              <a:effectLst/>
            </a:endParaRPr>
          </a:p>
        </p:txBody>
      </p:sp>
      <p:sp>
        <p:nvSpPr>
          <p:cNvPr id="149506" name="Rectangle 4"/>
          <p:cNvSpPr>
            <a:spLocks/>
          </p:cNvSpPr>
          <p:nvPr/>
        </p:nvSpPr>
        <p:spPr bwMode="auto">
          <a:xfrm>
            <a:off x="1187450" y="125413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3900">
                <a:solidFill>
                  <a:srgbClr val="572314"/>
                </a:solidFill>
                <a:latin typeface="Gill Sans MT"/>
              </a:rPr>
              <a:t>Subvenção por setor</a:t>
            </a:r>
          </a:p>
        </p:txBody>
      </p:sp>
      <p:graphicFrame>
        <p:nvGraphicFramePr>
          <p:cNvPr id="202843" name="Group 91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3"/>
        </p:xfrm>
        <a:graphic>
          <a:graphicData uri="http://schemas.openxmlformats.org/drawingml/2006/table">
            <a:tbl>
              <a:tblPr/>
              <a:tblGrid>
                <a:gridCol w="3454400"/>
                <a:gridCol w="1431925"/>
                <a:gridCol w="1263650"/>
                <a:gridCol w="134937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SETOR DE ATIVIDADE (CNAE)</a:t>
                      </a: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Valor 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%</a:t>
                      </a: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N. de empresas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Serviços Prestados às Empresas, P&amp;D e serviços de informática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90.043.301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27%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141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Comércio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23.300.996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34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Indústrias de Transformação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178.221.475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53%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206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1428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Produtos químicos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28.834.257 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9%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38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1428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Máquinas e equipamentos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21.268.646 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6%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19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1428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Máquinas e materiais elétricos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12.196.493 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4%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14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1428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Eletrônica e comunicação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36.356.605 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11%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37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1428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Instrumentação (médico-hospitalar) e precisão.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36.243.294 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11%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51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1428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Outros equipamentos de transporte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15.776.777 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5%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1428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Outros setores da indústria de transformação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27.545.402 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8%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38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Outros Setores (construção, extrativa, transporte etc.)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18.155.437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5%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32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Total classificado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309.721.208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92%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413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Não disponível *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26.421.623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15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TOTAL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336.142.831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100%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428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427" marR="8427" marT="84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149589" name="CaixaDeTexto 3"/>
          <p:cNvSpPr txBox="1">
            <a:spLocks noChangeArrowheads="1"/>
          </p:cNvSpPr>
          <p:nvPr/>
        </p:nvSpPr>
        <p:spPr bwMode="auto">
          <a:xfrm>
            <a:off x="1435100" y="6394450"/>
            <a:ext cx="7600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i="1"/>
              <a:t>Fonte: ASCAV/MCTI. * inclui taxa de administração da FINEP, pessoas físicas e empresas não classificadas.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smtClean="0">
                <a:effectLst/>
              </a:rPr>
              <a:t>Renúncia Fiscal – Lei do Bem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1116013" y="1447800"/>
          <a:ext cx="7499350" cy="4800604"/>
        </p:xfrm>
        <a:graphic>
          <a:graphicData uri="http://schemas.openxmlformats.org/drawingml/2006/table">
            <a:tbl>
              <a:tblPr/>
              <a:tblGrid>
                <a:gridCol w="1576387"/>
                <a:gridCol w="1074738"/>
                <a:gridCol w="873125"/>
                <a:gridCol w="993775"/>
                <a:gridCol w="993775"/>
                <a:gridCol w="993775"/>
                <a:gridCol w="993775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Número de funcionários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Valor da renúncia fiscal (em R$ mil)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63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2006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2007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2008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2009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2010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TOTAL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Menos de 30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347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132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933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283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2.153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3.847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30 a 99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6.369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2.959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5.596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10.077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12.377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37.379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100 a 249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12.717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18.065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41.467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37.107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51.120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160.476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250 a 499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26.188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22.123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33.672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42.854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63.131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187.968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500 ou mais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334.997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760.318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1.478.962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1.299.694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1.598.359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5.472.329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Não identificada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1.586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36.715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14.371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-  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-  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52.672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TOTAL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382.204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840.311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1.575.001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1.390.015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1.727.139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5.914.670 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3900" smtClean="0">
                <a:effectLst/>
              </a:rPr>
              <a:t>Número de empresas apoiadas pela Lei do Bem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1258888" y="1628775"/>
          <a:ext cx="7499350" cy="4800604"/>
        </p:xfrm>
        <a:graphic>
          <a:graphicData uri="http://schemas.openxmlformats.org/drawingml/2006/table">
            <a:tbl>
              <a:tblPr/>
              <a:tblGrid>
                <a:gridCol w="1816100"/>
                <a:gridCol w="1238250"/>
                <a:gridCol w="1009650"/>
                <a:gridCol w="1144587"/>
                <a:gridCol w="1146175"/>
                <a:gridCol w="1144588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Número de funcionários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Número de empresas apoiadas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63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2006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2007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2008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2009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2010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Menos de 30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    1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3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 8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 8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19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30 a 99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 11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18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25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56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60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100 a 249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 14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36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66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79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114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250 a 499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 21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43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61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102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100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500 ou mais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 83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196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299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302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346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Não identificada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    1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4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 1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-  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 1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TOTAL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131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300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460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547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640 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smtClean="0">
                <a:effectLst/>
              </a:rPr>
              <a:t>Crédito - FINEP</a:t>
            </a:r>
          </a:p>
        </p:txBody>
      </p:sp>
      <p:graphicFrame>
        <p:nvGraphicFramePr>
          <p:cNvPr id="210996" name="Group 52"/>
          <p:cNvGraphicFramePr>
            <a:graphicFrameLocks noGrp="1"/>
          </p:cNvGraphicFramePr>
          <p:nvPr>
            <p:ph idx="1"/>
          </p:nvPr>
        </p:nvGraphicFramePr>
        <p:xfrm>
          <a:off x="1258888" y="1590675"/>
          <a:ext cx="7499350" cy="4214814"/>
        </p:xfrm>
        <a:graphic>
          <a:graphicData uri="http://schemas.openxmlformats.org/drawingml/2006/table">
            <a:tbl>
              <a:tblPr/>
              <a:tblGrid>
                <a:gridCol w="1130300"/>
                <a:gridCol w="1589087"/>
                <a:gridCol w="1590675"/>
                <a:gridCol w="1587500"/>
                <a:gridCol w="1601788"/>
              </a:tblGrid>
              <a:tr h="14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Ano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Número de empresas contratadas</a:t>
                      </a:r>
                      <a:b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</a:b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no ano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Valor contratado (R$ mil</a:t>
                      </a:r>
                      <a:b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</a:b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correntes)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Número de empresas com liberações</a:t>
                      </a:r>
                      <a:b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</a:b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no ano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Valor liberado</a:t>
                      </a:r>
                      <a:b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</a:b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(R$ mil</a:t>
                      </a:r>
                      <a:b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</a:b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correntes)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9DA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2005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40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475.934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66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310.148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2006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66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635.525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112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515.863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2007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73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572.430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136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401.202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2008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65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827.192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134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741.067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2009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72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1.673.990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129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879.808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2010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72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1.510.413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143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1.218.110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3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2011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103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1.991.607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165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1.753.272</a:t>
                      </a:r>
                    </a:p>
                  </a:txBody>
                  <a:tcPr marL="82769" marR="82769" marT="41384" marB="413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E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/>
          </p:cNvSpPr>
          <p:nvPr>
            <p:ph type="title"/>
          </p:nvPr>
        </p:nvSpPr>
        <p:spPr bwMode="auto">
          <a:xfrm>
            <a:off x="1115616" y="116632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3900" dirty="0" smtClean="0">
                <a:effectLst/>
              </a:rPr>
              <a:t>Crédito FINEP, por tamanho de empresa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009491"/>
              </p:ext>
            </p:extLst>
          </p:nvPr>
        </p:nvGraphicFramePr>
        <p:xfrm>
          <a:off x="827584" y="1340768"/>
          <a:ext cx="8208912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Avaliações de impacto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100" y="1066800"/>
            <a:ext cx="6400800" cy="15097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7705725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900">
                <a:solidFill>
                  <a:schemeClr val="tx2">
                    <a:satMod val="130000"/>
                  </a:schemeClr>
                </a:solidFill>
              </a:rPr>
              <a:t>Impacto do Crédito à P&amp;D sobre as firmas</a:t>
            </a:r>
          </a:p>
        </p:txBody>
      </p:sp>
      <p:graphicFrame>
        <p:nvGraphicFramePr>
          <p:cNvPr id="61497" name="Group 57"/>
          <p:cNvGraphicFramePr>
            <a:graphicFrameLocks noGrp="1"/>
          </p:cNvGraphicFramePr>
          <p:nvPr>
            <p:ph idx="4294967295"/>
          </p:nvPr>
        </p:nvGraphicFramePr>
        <p:xfrm>
          <a:off x="457200" y="1719263"/>
          <a:ext cx="8362950" cy="2128521"/>
        </p:xfrm>
        <a:graphic>
          <a:graphicData uri="http://schemas.openxmlformats.org/drawingml/2006/table">
            <a:tbl>
              <a:tblPr/>
              <a:tblGrid>
                <a:gridCol w="1625600"/>
                <a:gridCol w="1120775"/>
                <a:gridCol w="1223963"/>
                <a:gridCol w="1008062"/>
                <a:gridCol w="1152525"/>
                <a:gridCol w="1223963"/>
                <a:gridCol w="1008062"/>
              </a:tblGrid>
              <a:tr h="18732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Método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Impactos do Crédito à P&amp;D sobre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Impactos do FNDCT sobre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94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Crescimento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Produtividade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Gastos em P&amp;D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Crescimento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Produtividade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Gastos em P&amp;D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PSM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Modelos de Seleção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OLS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PSM com diferenças em diferenças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157751" name="Rectangle 282"/>
          <p:cNvSpPr>
            <a:spLocks noChangeArrowheads="1"/>
          </p:cNvSpPr>
          <p:nvPr/>
        </p:nvSpPr>
        <p:spPr bwMode="auto">
          <a:xfrm>
            <a:off x="179388" y="4149725"/>
            <a:ext cx="87852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chemeClr val="tx2"/>
              </a:buClr>
              <a:buSzPct val="70000"/>
            </a:pPr>
            <a:r>
              <a:rPr lang="pt-BR" sz="1400">
                <a:latin typeface="Gill Sans MT"/>
              </a:rPr>
              <a:t>Em 2000, as firmas industriais brasileiras investiram R$ 3,7 bilhões em P&amp;D interno e em 2003 os dispêndios das firmas nesta atividade foi de R$ 5,1 bilhões. No ano de 2000 os desembolsos do ADTEN foram de R$ 59,8 milhões, ou seja, 1,6 % do total gasto em P&amp;D interno das empresas no Brasil. No ano de 2003, os desembolsos do ADTEN R$ 178,7 milhões o que representa algo em torno de 3% dos investimentos em P&amp;D das firmas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chemeClr val="tx2"/>
              </a:buClr>
              <a:buSzPct val="70000"/>
            </a:pPr>
            <a:r>
              <a:rPr lang="pt-BR" sz="1400">
                <a:latin typeface="Gill Sans MT"/>
              </a:rPr>
              <a:t>O volume de recursos aportados pela FINEP para os projetos cooperativos selecionados, aproximadamente R$ 256 milhões entre 2000 e 2005 (em valores correntes). Muito embora esse número não corresponda ao total de projetos cooperativos financiados pela FINEP, ele é um indício da baixa participação de projetos envolvendo o setor privado no total dos recursos desembolsados pelo FNDCT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17245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Inovação e desempenho das firmas brasileiras</a:t>
            </a:r>
            <a:endParaRPr lang="pt-BR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4876800" cy="4648200"/>
          </a:xfrm>
        </p:spPr>
        <p:txBody>
          <a:bodyPr/>
          <a:lstStyle/>
          <a:p>
            <a:r>
              <a:rPr lang="pt-BR" sz="2200" dirty="0"/>
              <a:t>Empresas inovadoras tem 16% a mais de chances de exportar</a:t>
            </a:r>
          </a:p>
          <a:p>
            <a:r>
              <a:rPr lang="pt-BR" sz="2200" dirty="0"/>
              <a:t>Firmas que inovam e diferenciam seus produtos exportam 116% a mais do que as não inovadoras</a:t>
            </a:r>
          </a:p>
          <a:p>
            <a:r>
              <a:rPr lang="pt-BR" sz="2200" dirty="0"/>
              <a:t>Exportam produtos de maior intensidade  tecnológica </a:t>
            </a:r>
          </a:p>
          <a:p>
            <a:r>
              <a:rPr lang="pt-BR" sz="2200" dirty="0"/>
              <a:t>O aumento no gastos em P&amp;D / faturamento aumenta o coeficiente de exportação das firmas brasileiras</a:t>
            </a: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457200" y="1290638"/>
            <a:ext cx="4005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800000"/>
                </a:solidFill>
              </a:rPr>
              <a:t>Inovação e Exportações</a:t>
            </a: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5410200" y="1295400"/>
            <a:ext cx="347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800000"/>
                </a:solidFill>
              </a:rPr>
              <a:t>Inovação e Emprego</a:t>
            </a:r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5334000" y="1916113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200" dirty="0">
                <a:latin typeface="+mn-lt"/>
              </a:rPr>
              <a:t>Empresas inovadoras geram postos de trabalho de melhor qualidade 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200" dirty="0">
                <a:latin typeface="+mn-lt"/>
              </a:rPr>
              <a:t>Empresas inovadoras pagam salário 23% superiores à média da indústria</a:t>
            </a:r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323850" y="6453188"/>
            <a:ext cx="5832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pt-BR" sz="1600" i="1">
                <a:latin typeface="Tahoma" pitchFamily="34" charset="0"/>
              </a:rPr>
              <a:t>Fonte: IPEA.</a:t>
            </a:r>
          </a:p>
        </p:txBody>
      </p:sp>
    </p:spTree>
    <p:extLst>
      <p:ext uri="{BB962C8B-B14F-4D97-AF65-F5344CB8AC3E}">
        <p14:creationId xmlns:p14="http://schemas.microsoft.com/office/powerpoint/2010/main" val="5707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BR" sz="31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FNDCT - Características das empresas apoiadas na indústria</a:t>
            </a:r>
          </a:p>
        </p:txBody>
      </p:sp>
      <p:graphicFrame>
        <p:nvGraphicFramePr>
          <p:cNvPr id="122933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012647"/>
              </p:ext>
            </p:extLst>
          </p:nvPr>
        </p:nvGraphicFramePr>
        <p:xfrm>
          <a:off x="1187624" y="1700808"/>
          <a:ext cx="7293246" cy="416084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342738"/>
                <a:gridCol w="1975254"/>
                <a:gridCol w="1975254"/>
              </a:tblGrid>
              <a:tr h="83343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Variável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Empresas industriais com mais de 30 empregados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Empresas industriais apoiadas pelo FNDCT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solidFill>
                      <a:srgbClr val="FFCC66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Tamanho médio (n. de empregados)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173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1.052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Escolaridade média (anos de estudo)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8,6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10,6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Idade média da firma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17,9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24,0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Exportações (média por firma R$ mil)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4.147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104.278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exportadoras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25%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60%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Importações (média por firma R$ mil)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2.828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71.325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importadoras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25%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61%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de empresas com patentes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40%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empresas estrangeiras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4%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7%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14" name="Rectangle 138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147050" cy="1295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pt-BR" sz="31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FNDCT - Distribuição dos recursos por faixas de tamanho das empresas apoiadas</a:t>
            </a:r>
          </a:p>
        </p:txBody>
      </p:sp>
      <p:graphicFrame>
        <p:nvGraphicFramePr>
          <p:cNvPr id="75913" name="Group 137"/>
          <p:cNvGraphicFramePr>
            <a:graphicFrameLocks noGrp="1"/>
          </p:cNvGraphicFramePr>
          <p:nvPr>
            <p:ph idx="1"/>
          </p:nvPr>
        </p:nvGraphicFramePr>
        <p:xfrm>
          <a:off x="457200" y="1744663"/>
          <a:ext cx="8229600" cy="4205289"/>
        </p:xfrm>
        <a:graphic>
          <a:graphicData uri="http://schemas.openxmlformats.org/drawingml/2006/table">
            <a:tbl>
              <a:tblPr/>
              <a:tblGrid>
                <a:gridCol w="2598738"/>
                <a:gridCol w="3594100"/>
                <a:gridCol w="2036762"/>
              </a:tblGrid>
              <a:tr h="600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Classe de tamanho</a:t>
                      </a:r>
                      <a:endParaRPr kumimoji="0" lang="pt-BR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Valor dos projetos</a:t>
                      </a:r>
                      <a:endParaRPr kumimoji="0" lang="pt-BR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Part. %</a:t>
                      </a:r>
                      <a:endParaRPr kumimoji="0" lang="pt-BR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[1-30)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269.272.208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20,40%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[30-50)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49.242.350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3,70%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[50-100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171.025.636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12,90%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[100-250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151.179.418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11,40%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[250-500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54.900.248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4,10%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[500-..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627.409.204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47,40%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8438"/>
            <a:ext cx="8229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pt-BR" sz="31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FNDCT - Diferencial de crescimento dos esforços tecnológicos  (Pessoal técnico científico)</a:t>
            </a:r>
          </a:p>
        </p:txBody>
      </p:sp>
      <p:graphicFrame>
        <p:nvGraphicFramePr>
          <p:cNvPr id="1031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95288" y="1524000"/>
          <a:ext cx="8353425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Gráfico" r:id="rId3" imgW="8229561" imgH="4533810" progId="MSGraph.Chart.8">
                  <p:embed followColorScheme="full"/>
                </p:oleObj>
              </mc:Choice>
              <mc:Fallback>
                <p:oleObj name="Gráfico" r:id="rId3" imgW="8229561" imgH="4533810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24000"/>
                        <a:ext cx="8353425" cy="460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303213" y="34226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Gill Sans MT"/>
              </a:rPr>
              <a:t>%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8438"/>
            <a:ext cx="8229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BR" sz="31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FNDCT - Diferencial de crescimento do número de funcionários</a:t>
            </a:r>
          </a:p>
        </p:txBody>
      </p:sp>
      <p:graphicFrame>
        <p:nvGraphicFramePr>
          <p:cNvPr id="2055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95288" y="1524000"/>
          <a:ext cx="8353425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Gráfico" r:id="rId3" imgW="8229561" imgH="4533810" progId="MSGraph.Chart.8">
                  <p:embed followColorScheme="full"/>
                </p:oleObj>
              </mc:Choice>
              <mc:Fallback>
                <p:oleObj name="Gráfico" r:id="rId3" imgW="8229561" imgH="4533810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24000"/>
                        <a:ext cx="8353425" cy="460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4"/>
          <p:cNvSpPr txBox="1">
            <a:spLocks noChangeArrowheads="1"/>
          </p:cNvSpPr>
          <p:nvPr/>
        </p:nvSpPr>
        <p:spPr bwMode="auto">
          <a:xfrm>
            <a:off x="303213" y="34226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Gill Sans MT"/>
              </a:rPr>
              <a:t>%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8408988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79388" y="404813"/>
            <a:ext cx="7954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chemeClr val="tx2"/>
                </a:solidFill>
                <a:latin typeface="Gill Sans MT"/>
                <a:cs typeface="Arial" charset="0"/>
              </a:rPr>
              <a:t>Sistema MCT (FINEP e CNPq) no “Núcleo”</a:t>
            </a:r>
            <a:r>
              <a:rPr lang="pt-BR" sz="3000" b="1" i="1" dirty="0">
                <a:latin typeface="Gill Sans MT"/>
                <a:cs typeface="Arial" charset="0"/>
              </a:rPr>
              <a:t> </a:t>
            </a:r>
          </a:p>
        </p:txBody>
      </p:sp>
      <p:sp>
        <p:nvSpPr>
          <p:cNvPr id="166916" name="Text Box 7"/>
          <p:cNvSpPr txBox="1">
            <a:spLocks noChangeArrowheads="1"/>
          </p:cNvSpPr>
          <p:nvPr/>
        </p:nvSpPr>
        <p:spPr bwMode="auto">
          <a:xfrm>
            <a:off x="3759200" y="128905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latin typeface="Gill Sans MT"/>
              </a:rPr>
              <a:t>1714 Empresas</a:t>
            </a:r>
          </a:p>
        </p:txBody>
      </p:sp>
      <p:sp>
        <p:nvSpPr>
          <p:cNvPr id="166917" name="Text Box 8"/>
          <p:cNvSpPr txBox="1">
            <a:spLocks noChangeArrowheads="1"/>
          </p:cNvSpPr>
          <p:nvPr/>
        </p:nvSpPr>
        <p:spPr bwMode="auto">
          <a:xfrm>
            <a:off x="827088" y="3284538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latin typeface="Gill Sans MT"/>
              </a:rPr>
              <a:t>1214 não integradas</a:t>
            </a:r>
          </a:p>
        </p:txBody>
      </p:sp>
      <p:sp>
        <p:nvSpPr>
          <p:cNvPr id="166918" name="Text Box 9"/>
          <p:cNvSpPr txBox="1">
            <a:spLocks noChangeArrowheads="1"/>
          </p:cNvSpPr>
          <p:nvPr/>
        </p:nvSpPr>
        <p:spPr bwMode="auto">
          <a:xfrm>
            <a:off x="3059113" y="2054225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Gill Sans MT"/>
              </a:rPr>
              <a:t>Grupos de pesquisa apoiados </a:t>
            </a:r>
          </a:p>
        </p:txBody>
      </p:sp>
      <p:sp>
        <p:nvSpPr>
          <p:cNvPr id="166919" name="Text Box 10"/>
          <p:cNvSpPr txBox="1">
            <a:spLocks noChangeArrowheads="1"/>
          </p:cNvSpPr>
          <p:nvPr/>
        </p:nvSpPr>
        <p:spPr bwMode="auto">
          <a:xfrm>
            <a:off x="3543300" y="30892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Gill Sans MT"/>
              </a:rPr>
              <a:t>245</a:t>
            </a:r>
          </a:p>
        </p:txBody>
      </p:sp>
      <p:sp>
        <p:nvSpPr>
          <p:cNvPr id="166920" name="Text Box 11"/>
          <p:cNvSpPr txBox="1">
            <a:spLocks noChangeArrowheads="1"/>
          </p:cNvSpPr>
          <p:nvPr/>
        </p:nvSpPr>
        <p:spPr bwMode="auto">
          <a:xfrm>
            <a:off x="5086350" y="33051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Gill Sans MT"/>
              </a:rPr>
              <a:t>70</a:t>
            </a:r>
          </a:p>
        </p:txBody>
      </p:sp>
      <p:sp>
        <p:nvSpPr>
          <p:cNvPr id="166921" name="Text Box 12"/>
          <p:cNvSpPr txBox="1">
            <a:spLocks noChangeArrowheads="1"/>
          </p:cNvSpPr>
          <p:nvPr/>
        </p:nvSpPr>
        <p:spPr bwMode="auto">
          <a:xfrm>
            <a:off x="6567488" y="3376613"/>
            <a:ext cx="1965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Gill Sans MT"/>
              </a:rPr>
              <a:t>Grupos de pesquisa não apoiados</a:t>
            </a:r>
          </a:p>
        </p:txBody>
      </p:sp>
      <p:sp>
        <p:nvSpPr>
          <p:cNvPr id="166922" name="Text Box 13"/>
          <p:cNvSpPr txBox="1">
            <a:spLocks noChangeArrowheads="1"/>
          </p:cNvSpPr>
          <p:nvPr/>
        </p:nvSpPr>
        <p:spPr bwMode="auto">
          <a:xfrm>
            <a:off x="4062413" y="43862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Gill Sans MT"/>
              </a:rPr>
              <a:t>84</a:t>
            </a:r>
          </a:p>
        </p:txBody>
      </p:sp>
      <p:sp>
        <p:nvSpPr>
          <p:cNvPr id="166923" name="Text Box 14"/>
          <p:cNvSpPr txBox="1">
            <a:spLocks noChangeArrowheads="1"/>
          </p:cNvSpPr>
          <p:nvPr/>
        </p:nvSpPr>
        <p:spPr bwMode="auto">
          <a:xfrm>
            <a:off x="4781550" y="43656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Gill Sans MT"/>
              </a:rPr>
              <a:t>14</a:t>
            </a:r>
          </a:p>
        </p:txBody>
      </p:sp>
      <p:sp>
        <p:nvSpPr>
          <p:cNvPr id="166924" name="Text Box 15"/>
          <p:cNvSpPr txBox="1">
            <a:spLocks noChangeArrowheads="1"/>
          </p:cNvSpPr>
          <p:nvPr/>
        </p:nvSpPr>
        <p:spPr bwMode="auto">
          <a:xfrm>
            <a:off x="4787900" y="4941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Gill Sans MT"/>
              </a:rPr>
              <a:t>88</a:t>
            </a:r>
          </a:p>
        </p:txBody>
      </p:sp>
      <p:sp>
        <p:nvSpPr>
          <p:cNvPr id="166925" name="Text Box 16"/>
          <p:cNvSpPr txBox="1">
            <a:spLocks noChangeArrowheads="1"/>
          </p:cNvSpPr>
          <p:nvPr/>
        </p:nvSpPr>
        <p:spPr bwMode="auto">
          <a:xfrm>
            <a:off x="5992813" y="467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Gill Sans MT"/>
            </a:endParaRPr>
          </a:p>
        </p:txBody>
      </p:sp>
      <p:sp>
        <p:nvSpPr>
          <p:cNvPr id="166926" name="Text Box 17"/>
          <p:cNvSpPr txBox="1">
            <a:spLocks noChangeArrowheads="1"/>
          </p:cNvSpPr>
          <p:nvPr/>
        </p:nvSpPr>
        <p:spPr bwMode="auto">
          <a:xfrm>
            <a:off x="5940425" y="47244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Gill Sans MT"/>
              </a:rPr>
              <a:t>FNDCT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pt-BR" smtClean="0">
              <a:effectLst/>
            </a:endParaRPr>
          </a:p>
        </p:txBody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>
          <a:xfrm>
            <a:off x="1258888" y="3392488"/>
            <a:ext cx="7499350" cy="12604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pt-BR" smtClean="0"/>
              <a:t>Obrigada!</a:t>
            </a:r>
          </a:p>
          <a:p>
            <a:pPr algn="ctr">
              <a:buFont typeface="Wingdings 2" pitchFamily="18" charset="2"/>
              <a:buNone/>
            </a:pPr>
            <a:r>
              <a:rPr lang="pt-BR" smtClean="0"/>
              <a:t>fernanda.denegri@ipea.gov.br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3090" y="-99392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Gastos em P&amp;D empresarial em relação ao PIB – países e grupos selecionados (2005 e 2008)</a:t>
            </a:r>
          </a:p>
        </p:txBody>
      </p:sp>
      <p:graphicFrame>
        <p:nvGraphicFramePr>
          <p:cNvPr id="16478" name="Group 94"/>
          <p:cNvGraphicFramePr>
            <a:graphicFrameLocks noGrp="1"/>
          </p:cNvGraphicFramePr>
          <p:nvPr/>
        </p:nvGraphicFramePr>
        <p:xfrm>
          <a:off x="900113" y="1412875"/>
          <a:ext cx="8064500" cy="4962532"/>
        </p:xfrm>
        <a:graphic>
          <a:graphicData uri="http://schemas.openxmlformats.org/drawingml/2006/table">
            <a:tbl>
              <a:tblPr/>
              <a:tblGrid>
                <a:gridCol w="3532187"/>
                <a:gridCol w="1511300"/>
                <a:gridCol w="1509713"/>
                <a:gridCol w="1511300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</a:rPr>
                        <a:t>País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</a:rPr>
                        <a:t>2005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</a:rPr>
                        <a:t>2008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</a:rPr>
                        <a:t>Variação (p.p.)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Portugal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0,31%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0,76%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0,45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Finlândia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2,46%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2,77%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0,31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Dinamarca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1,68%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1,91%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0,23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Estados Unidos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1,79%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2,00%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0,21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China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0,90%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1,08%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0,18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Espanha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0,60%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0,74%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0,14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Organização para a Cooperação e o Desenvolvimento Econômico (OCDE)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1,50%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1,63%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0,13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Alemanha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1,72%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1,84%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0,12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União Europeia (15 países)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1,20%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1,28%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0,08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União Europeia (27 países)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1,15%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1,21%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0,06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Brasil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0,49%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0,53%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0,04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Itália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0,55%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0,60%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0,05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Noruega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0,82%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0,87%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0,05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França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1,30%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1,27%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-0,03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Holanda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1,01%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0,89%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/>
                        </a:rPr>
                        <a:t>-0,12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914400" y="5013325"/>
            <a:ext cx="8050213" cy="28892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EAD6A-3A8E-4518-AE64-BC262214D096}" type="slidenum">
              <a:rPr lang="pt-BR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079500" y="115888"/>
            <a:ext cx="8064500" cy="10080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Patentes concedidas no USPTO: BRICs 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3581400" y="6305550"/>
            <a:ext cx="2133600" cy="476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2CA52A7-8588-4D6E-B2E1-BBE60DA89C59}" type="slidenum">
              <a:rPr lang="pt-BR"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>
              <a:cs typeface="Arial" charset="0"/>
            </a:endParaRPr>
          </a:p>
        </p:txBody>
      </p:sp>
      <p:pic>
        <p:nvPicPr>
          <p:cNvPr id="20483" name="Picture 5" descr="_viewblo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875"/>
            <a:ext cx="7246937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tângulo 6"/>
          <p:cNvSpPr>
            <a:spLocks noChangeArrowheads="1"/>
          </p:cNvSpPr>
          <p:nvPr/>
        </p:nvSpPr>
        <p:spPr bwMode="auto">
          <a:xfrm>
            <a:off x="1476375" y="6237288"/>
            <a:ext cx="58324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500">
                <a:latin typeface="Calibri" pitchFamily="34" charset="0"/>
                <a:cs typeface="Times New Roman" pitchFamily="18" charset="0"/>
              </a:rPr>
              <a:t>Fonte: MCTI</a:t>
            </a:r>
            <a:endParaRPr lang="pt-BR" sz="1500" i="1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/>
          </p:cNvGraphicFramePr>
          <p:nvPr/>
        </p:nvGraphicFramePr>
        <p:xfrm>
          <a:off x="1085850" y="2205038"/>
          <a:ext cx="75184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r:id="rId3" imgW="7517019" imgH="3712786" progId="Excel.Sheet.8">
                  <p:embed/>
                </p:oleObj>
              </mc:Choice>
              <mc:Fallback>
                <p:oleObj r:id="rId3" imgW="7517019" imgH="371278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2205038"/>
                        <a:ext cx="7518400" cy="371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1" name="Rectangle 3"/>
          <p:cNvSpPr>
            <a:spLocks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3900" dirty="0">
                <a:solidFill>
                  <a:srgbClr val="572314"/>
                </a:solidFill>
                <a:latin typeface="Gill Sans MT"/>
              </a:rPr>
              <a:t>Produção científica brasileira e mundial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331913" y="1773238"/>
            <a:ext cx="625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Número de publicações indexadas por milhão de habitantes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403350" y="6129338"/>
            <a:ext cx="5267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500"/>
              <a:t>Fonte: CGIN/MCTI a partir de dados da Thomson &amp; Reuters</a:t>
            </a:r>
          </a:p>
        </p:txBody>
      </p:sp>
    </p:spTree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971600" y="188640"/>
            <a:ext cx="807243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>
              <a:defRPr sz="3900">
                <a:solidFill>
                  <a:srgbClr val="572314"/>
                </a:solidFill>
                <a:latin typeface="Gill Sans MT"/>
              </a:defRPr>
            </a:lvl1pPr>
          </a:lstStyle>
          <a:p>
            <a:r>
              <a:rPr lang="pt-BR" altLang="ja-JP" sz="3000" dirty="0" smtClean="0"/>
              <a:t>Produção de conhecimento e tecnologias: o Brasil </a:t>
            </a:r>
            <a:r>
              <a:rPr lang="pt-BR" altLang="ja-JP" sz="3000" dirty="0"/>
              <a:t>no Cenário </a:t>
            </a:r>
            <a:r>
              <a:rPr lang="pt-BR" altLang="ja-JP" sz="3000" dirty="0" smtClean="0"/>
              <a:t>Internacional</a:t>
            </a:r>
            <a:endParaRPr lang="en-US" sz="3000" dirty="0"/>
          </a:p>
        </p:txBody>
      </p:sp>
      <p:pic>
        <p:nvPicPr>
          <p:cNvPr id="2051" name="Imagem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>
            <a:fillRect/>
          </a:stretch>
        </p:blipFill>
        <p:spPr>
          <a:xfrm>
            <a:off x="1691680" y="993332"/>
            <a:ext cx="7128792" cy="5453496"/>
          </a:xfrm>
          <a:noFill/>
        </p:spPr>
      </p:pic>
      <p:sp>
        <p:nvSpPr>
          <p:cNvPr id="2052" name="CaixaDeTexto 1"/>
          <p:cNvSpPr txBox="1">
            <a:spLocks noChangeArrowheads="1"/>
          </p:cNvSpPr>
          <p:nvPr/>
        </p:nvSpPr>
        <p:spPr bwMode="auto">
          <a:xfrm>
            <a:off x="3143300" y="6391275"/>
            <a:ext cx="3805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b="1" dirty="0"/>
              <a:t>Produção de tecnologias (A=patentes)</a:t>
            </a:r>
          </a:p>
        </p:txBody>
      </p:sp>
      <p:sp>
        <p:nvSpPr>
          <p:cNvPr id="2053" name="CaixaDeTexto 5"/>
          <p:cNvSpPr txBox="1">
            <a:spLocks noChangeArrowheads="1"/>
          </p:cNvSpPr>
          <p:nvPr/>
        </p:nvSpPr>
        <p:spPr bwMode="auto">
          <a:xfrm rot="-5400000">
            <a:off x="-416368" y="3050336"/>
            <a:ext cx="3558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b="1" dirty="0"/>
              <a:t>Produção científica (P=publicações)</a:t>
            </a:r>
          </a:p>
        </p:txBody>
      </p:sp>
    </p:spTree>
    <p:extLst>
      <p:ext uri="{BB962C8B-B14F-4D97-AF65-F5344CB8AC3E}">
        <p14:creationId xmlns:p14="http://schemas.microsoft.com/office/powerpoint/2010/main" val="341123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428625" y="357188"/>
            <a:ext cx="8072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E27508"/>
              </a:buClr>
              <a:buSzPct val="65000"/>
              <a:defRPr/>
            </a:pPr>
            <a:r>
              <a:rPr lang="pt-BR" altLang="ja-JP" sz="2000" b="1" dirty="0">
                <a:latin typeface="Arial" charset="0"/>
                <a:cs typeface="Arial" charset="0"/>
              </a:rPr>
              <a:t>Crescimento da produção mundial de patentes e da integração entre produção tecnológica e produção científica</a:t>
            </a:r>
            <a:endParaRPr lang="en-US" sz="2000" b="1" kern="0" dirty="0">
              <a:latin typeface="+mn-lt"/>
              <a:cs typeface="+mn-cs"/>
            </a:endParaRPr>
          </a:p>
        </p:txBody>
      </p:sp>
      <p:pic>
        <p:nvPicPr>
          <p:cNvPr id="3075" name="Imagem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"/>
          <a:stretch>
            <a:fillRect/>
          </a:stretch>
        </p:blipFill>
        <p:spPr>
          <a:xfrm>
            <a:off x="457200" y="2087563"/>
            <a:ext cx="4038600" cy="3249612"/>
          </a:xfrm>
        </p:spPr>
      </p:pic>
      <p:pic>
        <p:nvPicPr>
          <p:cNvPr id="3076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1973263"/>
            <a:ext cx="4221162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tângulo 1"/>
          <p:cNvSpPr>
            <a:spLocks noChangeArrowheads="1"/>
          </p:cNvSpPr>
          <p:nvPr/>
        </p:nvSpPr>
        <p:spPr bwMode="auto">
          <a:xfrm>
            <a:off x="1763713" y="1666875"/>
            <a:ext cx="164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ja-JP" b="1">
                <a:latin typeface="Arial" pitchFamily="34" charset="0"/>
              </a:rPr>
              <a:t>Mundo, 1974 </a:t>
            </a:r>
            <a:endParaRPr lang="pt-BR">
              <a:ea typeface="MS PGothic" pitchFamily="34" charset="-128"/>
            </a:endParaRPr>
          </a:p>
        </p:txBody>
      </p:sp>
      <p:sp>
        <p:nvSpPr>
          <p:cNvPr id="3078" name="Retângulo 5"/>
          <p:cNvSpPr>
            <a:spLocks noChangeArrowheads="1"/>
          </p:cNvSpPr>
          <p:nvPr/>
        </p:nvSpPr>
        <p:spPr bwMode="auto">
          <a:xfrm>
            <a:off x="6021388" y="1619250"/>
            <a:ext cx="164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ja-JP" b="1">
                <a:latin typeface="Arial" pitchFamily="34" charset="0"/>
              </a:rPr>
              <a:t>Mundo, 2006 </a:t>
            </a:r>
            <a:endParaRPr lang="pt-BR">
              <a:ea typeface="MS PGothic" pitchFamily="34" charset="-128"/>
            </a:endParaRPr>
          </a:p>
        </p:txBody>
      </p:sp>
      <p:sp>
        <p:nvSpPr>
          <p:cNvPr id="3079" name="CaixaDeTexto 6"/>
          <p:cNvSpPr txBox="1">
            <a:spLocks noChangeArrowheads="1"/>
          </p:cNvSpPr>
          <p:nvPr/>
        </p:nvSpPr>
        <p:spPr bwMode="auto">
          <a:xfrm rot="2769749">
            <a:off x="879475" y="4918075"/>
            <a:ext cx="996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Patentes</a:t>
            </a:r>
          </a:p>
        </p:txBody>
      </p:sp>
      <p:sp>
        <p:nvSpPr>
          <p:cNvPr id="3080" name="CaixaDeTexto 7"/>
          <p:cNvSpPr txBox="1">
            <a:spLocks noChangeArrowheads="1"/>
          </p:cNvSpPr>
          <p:nvPr/>
        </p:nvSpPr>
        <p:spPr bwMode="auto">
          <a:xfrm rot="-2066494">
            <a:off x="2979738" y="5033963"/>
            <a:ext cx="128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Publicações</a:t>
            </a:r>
          </a:p>
        </p:txBody>
      </p:sp>
    </p:spTree>
    <p:extLst>
      <p:ext uri="{BB962C8B-B14F-4D97-AF65-F5344CB8AC3E}">
        <p14:creationId xmlns:p14="http://schemas.microsoft.com/office/powerpoint/2010/main" val="312067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ângulo 7"/>
          <p:cNvSpPr>
            <a:spLocks noChangeArrowheads="1"/>
          </p:cNvSpPr>
          <p:nvPr/>
        </p:nvSpPr>
        <p:spPr bwMode="auto">
          <a:xfrm>
            <a:off x="500063" y="371475"/>
            <a:ext cx="83581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ja-JP" sz="2000" b="1"/>
              <a:t>A Posição do Brasil no Cenário Internacional: menor densidade de produção tecnológica e menor integração entre ciência e tecnologia</a:t>
            </a:r>
            <a:br>
              <a:rPr lang="pt-BR" altLang="ja-JP" sz="2000" b="1"/>
            </a:br>
            <a:r>
              <a:rPr lang="pt-BR" altLang="ja-JP" sz="2000" b="1"/>
              <a:t> </a:t>
            </a:r>
            <a:endParaRPr lang="pt-BR" sz="1600">
              <a:ea typeface="MS PGothic" pitchFamily="34" charset="-128"/>
            </a:endParaRPr>
          </a:p>
        </p:txBody>
      </p:sp>
      <p:pic>
        <p:nvPicPr>
          <p:cNvPr id="4099" name="Imagem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6263" y="4221163"/>
            <a:ext cx="2952750" cy="2544762"/>
          </a:xfrm>
          <a:noFill/>
        </p:spPr>
      </p:pic>
      <p:pic>
        <p:nvPicPr>
          <p:cNvPr id="4100" name="Imagem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484313"/>
            <a:ext cx="3167062" cy="2673350"/>
          </a:xfrm>
          <a:noFill/>
        </p:spPr>
      </p:pic>
      <p:pic>
        <p:nvPicPr>
          <p:cNvPr id="4101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341438"/>
            <a:ext cx="3119437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aixaDeTexto 6"/>
          <p:cNvSpPr txBox="1">
            <a:spLocks noChangeArrowheads="1"/>
          </p:cNvSpPr>
          <p:nvPr/>
        </p:nvSpPr>
        <p:spPr bwMode="auto">
          <a:xfrm>
            <a:off x="971550" y="120173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EUA, 2006</a:t>
            </a:r>
          </a:p>
        </p:txBody>
      </p:sp>
      <p:sp>
        <p:nvSpPr>
          <p:cNvPr id="4103" name="CaixaDeTexto 7"/>
          <p:cNvSpPr txBox="1">
            <a:spLocks noChangeArrowheads="1"/>
          </p:cNvSpPr>
          <p:nvPr/>
        </p:nvSpPr>
        <p:spPr bwMode="auto">
          <a:xfrm>
            <a:off x="5076825" y="1258888"/>
            <a:ext cx="140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BRASIL, 2006</a:t>
            </a:r>
          </a:p>
        </p:txBody>
      </p:sp>
      <p:sp>
        <p:nvSpPr>
          <p:cNvPr id="4104" name="CaixaDeTexto 8"/>
          <p:cNvSpPr txBox="1">
            <a:spLocks noChangeArrowheads="1"/>
          </p:cNvSpPr>
          <p:nvPr/>
        </p:nvSpPr>
        <p:spPr bwMode="auto">
          <a:xfrm>
            <a:off x="2411413" y="4149725"/>
            <a:ext cx="167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Indonésia, 2006</a:t>
            </a:r>
          </a:p>
        </p:txBody>
      </p:sp>
    </p:spTree>
    <p:extLst>
      <p:ext uri="{BB962C8B-B14F-4D97-AF65-F5344CB8AC3E}">
        <p14:creationId xmlns:p14="http://schemas.microsoft.com/office/powerpoint/2010/main" val="3967117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í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2039</Words>
  <Application>Microsoft Office PowerPoint</Application>
  <PresentationFormat>Apresentação na tela (4:3)</PresentationFormat>
  <Paragraphs>624</Paragraphs>
  <Slides>35</Slides>
  <Notes>9</Notes>
  <HiddenSlides>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38" baseType="lpstr">
      <vt:lpstr>Solstício</vt:lpstr>
      <vt:lpstr>Planilha do Microsoft Excel 97-2003</vt:lpstr>
      <vt:lpstr>Gráfico</vt:lpstr>
      <vt:lpstr>Inovação, desempenho Industrial e políticas de C&amp;T no Brasil</vt:lpstr>
      <vt:lpstr>DESAFIOS DA INOVAÇÃO NO BRASIL</vt:lpstr>
      <vt:lpstr>Inovação e desempenho das firmas brasileiras</vt:lpstr>
      <vt:lpstr>Gastos em P&amp;D empresarial em relação ao PIB – países e grupos selecionados (2005 e 2008)</vt:lpstr>
      <vt:lpstr>Patentes concedidas no USPTO: BRICs </vt:lpstr>
      <vt:lpstr>Apresentação do PowerPoint</vt:lpstr>
      <vt:lpstr>Apresentação do PowerPoint</vt:lpstr>
      <vt:lpstr>Apresentação do PowerPoint</vt:lpstr>
      <vt:lpstr>Apresentação do PowerPoint</vt:lpstr>
      <vt:lpstr>Atividades de P&amp;D concentradas nas empresas líderes</vt:lpstr>
      <vt:lpstr>Gastos em P&amp;D e RLV, segundo a intensidade tecnológica, indústria de transformação Brasil (2008)</vt:lpstr>
      <vt:lpstr>Gastos em P&amp;D e RLV, segundo a intensidade tecnológica, indústria de transformação Alemanha (2008)</vt:lpstr>
      <vt:lpstr>POLÍTICAS DE INOVAÇÃO</vt:lpstr>
      <vt:lpstr>Mudanças institucionais relevantes no suporte à inovação</vt:lpstr>
      <vt:lpstr>Políticas públicas para Inovação</vt:lpstr>
      <vt:lpstr>Incentivos Fiscais</vt:lpstr>
      <vt:lpstr>ABRANGÊNCIA DAS POLÍTICAS DE C,T&amp;I</vt:lpstr>
      <vt:lpstr>Apresentação do PowerPoint</vt:lpstr>
      <vt:lpstr>Apresentação do PowerPoint</vt:lpstr>
      <vt:lpstr>Empresas apoiadas pelos FNDCT até 2008</vt:lpstr>
      <vt:lpstr>Apresentação do PowerPoint</vt:lpstr>
      <vt:lpstr>Subvenção por tamanho de empresa</vt:lpstr>
      <vt:lpstr>Apresentação do PowerPoint</vt:lpstr>
      <vt:lpstr>Renúncia Fiscal – Lei do Bem</vt:lpstr>
      <vt:lpstr>Número de empresas apoiadas pela Lei do Bem</vt:lpstr>
      <vt:lpstr>Crédito - FINEP</vt:lpstr>
      <vt:lpstr>Crédito FINEP, por tamanho de empresa</vt:lpstr>
      <vt:lpstr>Avaliações de impacto</vt:lpstr>
      <vt:lpstr>Impacto do Crédito à P&amp;D sobre as firmas</vt:lpstr>
      <vt:lpstr>FNDCT - Características das empresas apoiadas na indústria</vt:lpstr>
      <vt:lpstr>FNDCT - Distribuição dos recursos por faixas de tamanho das empresas apoiadas</vt:lpstr>
      <vt:lpstr>FNDCT - Diferencial de crescimento dos esforços tecnológicos  (Pessoal técnico científico)</vt:lpstr>
      <vt:lpstr>FNDCT - Diferencial de crescimento do número de funcionários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industrial e produtividade na economia Brasileira</dc:title>
  <dc:creator>Fernanda De Negri</dc:creator>
  <cp:lastModifiedBy>Câmara dos Deputados</cp:lastModifiedBy>
  <cp:revision>61</cp:revision>
  <dcterms:created xsi:type="dcterms:W3CDTF">2012-12-10T19:04:15Z</dcterms:created>
  <dcterms:modified xsi:type="dcterms:W3CDTF">2013-07-09T22:46:56Z</dcterms:modified>
</cp:coreProperties>
</file>