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5"/>
  </p:notesMasterIdLst>
  <p:handoutMasterIdLst>
    <p:handoutMasterId r:id="rId56"/>
  </p:handoutMasterIdLst>
  <p:sldIdLst>
    <p:sldId id="256" r:id="rId2"/>
    <p:sldId id="422" r:id="rId3"/>
    <p:sldId id="402" r:id="rId4"/>
    <p:sldId id="421" r:id="rId5"/>
    <p:sldId id="403" r:id="rId6"/>
    <p:sldId id="424" r:id="rId7"/>
    <p:sldId id="426" r:id="rId8"/>
    <p:sldId id="427" r:id="rId9"/>
    <p:sldId id="409" r:id="rId10"/>
    <p:sldId id="410" r:id="rId11"/>
    <p:sldId id="433" r:id="rId12"/>
    <p:sldId id="434" r:id="rId13"/>
    <p:sldId id="412" r:id="rId14"/>
    <p:sldId id="454" r:id="rId15"/>
    <p:sldId id="413" r:id="rId16"/>
    <p:sldId id="437" r:id="rId17"/>
    <p:sldId id="438" r:id="rId18"/>
    <p:sldId id="439" r:id="rId19"/>
    <p:sldId id="453" r:id="rId20"/>
    <p:sldId id="446" r:id="rId21"/>
    <p:sldId id="447" r:id="rId22"/>
    <p:sldId id="448" r:id="rId23"/>
    <p:sldId id="449" r:id="rId24"/>
    <p:sldId id="450" r:id="rId25"/>
    <p:sldId id="451" r:id="rId26"/>
    <p:sldId id="455" r:id="rId27"/>
    <p:sldId id="399" r:id="rId28"/>
    <p:sldId id="352" r:id="rId29"/>
    <p:sldId id="361" r:id="rId30"/>
    <p:sldId id="456" r:id="rId31"/>
    <p:sldId id="351" r:id="rId32"/>
    <p:sldId id="362" r:id="rId33"/>
    <p:sldId id="363" r:id="rId34"/>
    <p:sldId id="365" r:id="rId35"/>
    <p:sldId id="364" r:id="rId36"/>
    <p:sldId id="367" r:id="rId37"/>
    <p:sldId id="366" r:id="rId38"/>
    <p:sldId id="458" r:id="rId39"/>
    <p:sldId id="459" r:id="rId40"/>
    <p:sldId id="460" r:id="rId41"/>
    <p:sldId id="461" r:id="rId42"/>
    <p:sldId id="462" r:id="rId43"/>
    <p:sldId id="463" r:id="rId44"/>
    <p:sldId id="465" r:id="rId45"/>
    <p:sldId id="466" r:id="rId46"/>
    <p:sldId id="470" r:id="rId47"/>
    <p:sldId id="476" r:id="rId48"/>
    <p:sldId id="477" r:id="rId49"/>
    <p:sldId id="472" r:id="rId50"/>
    <p:sldId id="478" r:id="rId51"/>
    <p:sldId id="474" r:id="rId52"/>
    <p:sldId id="377" r:id="rId53"/>
    <p:sldId id="401" r:id="rId54"/>
  </p:sldIdLst>
  <p:sldSz cx="9144000" cy="6858000" type="screen4x3"/>
  <p:notesSz cx="6799263" cy="9869488"/>
  <p:defaultTextStyle>
    <a:defPPr>
      <a:defRPr lang="pt-BR"/>
    </a:defPPr>
    <a:lvl1pPr algn="l" rtl="0" fontAlgn="base">
      <a:spcBef>
        <a:spcPct val="0"/>
      </a:spcBef>
      <a:spcAft>
        <a:spcPct val="0"/>
      </a:spcAft>
      <a:defRPr kern="1200">
        <a:solidFill>
          <a:schemeClr val="tx1"/>
        </a:solidFill>
        <a:latin typeface="Lucida Sans Unicode" pitchFamily="34" charset="0"/>
        <a:ea typeface="+mn-ea"/>
        <a:cs typeface="+mn-cs"/>
      </a:defRPr>
    </a:lvl1pPr>
    <a:lvl2pPr marL="457200" algn="l" rtl="0" fontAlgn="base">
      <a:spcBef>
        <a:spcPct val="0"/>
      </a:spcBef>
      <a:spcAft>
        <a:spcPct val="0"/>
      </a:spcAft>
      <a:defRPr kern="1200">
        <a:solidFill>
          <a:schemeClr val="tx1"/>
        </a:solidFill>
        <a:latin typeface="Lucida Sans Unicode" pitchFamily="34" charset="0"/>
        <a:ea typeface="+mn-ea"/>
        <a:cs typeface="+mn-cs"/>
      </a:defRPr>
    </a:lvl2pPr>
    <a:lvl3pPr marL="914400" algn="l" rtl="0" fontAlgn="base">
      <a:spcBef>
        <a:spcPct val="0"/>
      </a:spcBef>
      <a:spcAft>
        <a:spcPct val="0"/>
      </a:spcAft>
      <a:defRPr kern="1200">
        <a:solidFill>
          <a:schemeClr val="tx1"/>
        </a:solidFill>
        <a:latin typeface="Lucida Sans Unicode" pitchFamily="34" charset="0"/>
        <a:ea typeface="+mn-ea"/>
        <a:cs typeface="+mn-cs"/>
      </a:defRPr>
    </a:lvl3pPr>
    <a:lvl4pPr marL="1371600" algn="l" rtl="0" fontAlgn="base">
      <a:spcBef>
        <a:spcPct val="0"/>
      </a:spcBef>
      <a:spcAft>
        <a:spcPct val="0"/>
      </a:spcAft>
      <a:defRPr kern="1200">
        <a:solidFill>
          <a:schemeClr val="tx1"/>
        </a:solidFill>
        <a:latin typeface="Lucida Sans Unicode" pitchFamily="34" charset="0"/>
        <a:ea typeface="+mn-ea"/>
        <a:cs typeface="+mn-cs"/>
      </a:defRPr>
    </a:lvl4pPr>
    <a:lvl5pPr marL="1828800" algn="l" rtl="0" fontAlgn="base">
      <a:spcBef>
        <a:spcPct val="0"/>
      </a:spcBef>
      <a:spcAft>
        <a:spcPct val="0"/>
      </a:spcAft>
      <a:defRPr kern="1200">
        <a:solidFill>
          <a:schemeClr val="tx1"/>
        </a:solidFill>
        <a:latin typeface="Lucida Sans Unicode" pitchFamily="34" charset="0"/>
        <a:ea typeface="+mn-ea"/>
        <a:cs typeface="+mn-cs"/>
      </a:defRPr>
    </a:lvl5pPr>
    <a:lvl6pPr marL="2286000" algn="l" defTabSz="914400" rtl="0" eaLnBrk="1" latinLnBrk="0" hangingPunct="1">
      <a:defRPr kern="1200">
        <a:solidFill>
          <a:schemeClr val="tx1"/>
        </a:solidFill>
        <a:latin typeface="Lucida Sans Unicode" pitchFamily="34" charset="0"/>
        <a:ea typeface="+mn-ea"/>
        <a:cs typeface="+mn-cs"/>
      </a:defRPr>
    </a:lvl6pPr>
    <a:lvl7pPr marL="2743200" algn="l" defTabSz="914400" rtl="0" eaLnBrk="1" latinLnBrk="0" hangingPunct="1">
      <a:defRPr kern="1200">
        <a:solidFill>
          <a:schemeClr val="tx1"/>
        </a:solidFill>
        <a:latin typeface="Lucida Sans Unicode" pitchFamily="34" charset="0"/>
        <a:ea typeface="+mn-ea"/>
        <a:cs typeface="+mn-cs"/>
      </a:defRPr>
    </a:lvl7pPr>
    <a:lvl8pPr marL="3200400" algn="l" defTabSz="914400" rtl="0" eaLnBrk="1" latinLnBrk="0" hangingPunct="1">
      <a:defRPr kern="1200">
        <a:solidFill>
          <a:schemeClr val="tx1"/>
        </a:solidFill>
        <a:latin typeface="Lucida Sans Unicode" pitchFamily="34" charset="0"/>
        <a:ea typeface="+mn-ea"/>
        <a:cs typeface="+mn-cs"/>
      </a:defRPr>
    </a:lvl8pPr>
    <a:lvl9pPr marL="3657600" algn="l" defTabSz="914400" rtl="0" eaLnBrk="1" latinLnBrk="0" hangingPunct="1">
      <a:defRPr kern="1200">
        <a:solidFill>
          <a:schemeClr val="tx1"/>
        </a:solidFill>
        <a:latin typeface="Lucida Sans Unicode"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808080"/>
    <a:srgbClr val="5F5F5F"/>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9632" autoAdjust="0"/>
    <p:restoredTop sz="94660"/>
  </p:normalViewPr>
  <p:slideViewPr>
    <p:cSldViewPr>
      <p:cViewPr>
        <p:scale>
          <a:sx n="90" d="100"/>
          <a:sy n="90" d="100"/>
        </p:scale>
        <p:origin x="-36" y="696"/>
      </p:cViewPr>
      <p:guideLst>
        <p:guide orient="horz" pos="2160"/>
        <p:guide pos="2880"/>
      </p:guideLst>
    </p:cSldViewPr>
  </p:slideViewPr>
  <p:notesTextViewPr>
    <p:cViewPr>
      <p:scale>
        <a:sx n="100" d="100"/>
        <a:sy n="100" d="100"/>
      </p:scale>
      <p:origin x="0" y="0"/>
    </p:cViewPr>
  </p:notesTextViewPr>
  <p:sorterViewPr>
    <p:cViewPr>
      <p:scale>
        <a:sx n="130" d="100"/>
        <a:sy n="13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2"/>
            <a:ext cx="2946400" cy="493395"/>
          </a:xfrm>
          <a:prstGeom prst="rect">
            <a:avLst/>
          </a:prstGeom>
        </p:spPr>
        <p:txBody>
          <a:bodyPr vert="horz" lIns="91440" tIns="45720" rIns="91440" bIns="45720" rtlCol="0"/>
          <a:lstStyle>
            <a:lvl1pPr algn="l">
              <a:defRPr sz="1200"/>
            </a:lvl1pPr>
          </a:lstStyle>
          <a:p>
            <a:endParaRPr lang="pt-BR" dirty="0"/>
          </a:p>
        </p:txBody>
      </p:sp>
      <p:sp>
        <p:nvSpPr>
          <p:cNvPr id="3" name="Espaço Reservado para Data 2"/>
          <p:cNvSpPr>
            <a:spLocks noGrp="1"/>
          </p:cNvSpPr>
          <p:nvPr>
            <p:ph type="dt" sz="quarter" idx="1"/>
          </p:nvPr>
        </p:nvSpPr>
        <p:spPr>
          <a:xfrm>
            <a:off x="3851275" y="2"/>
            <a:ext cx="2946400" cy="493395"/>
          </a:xfrm>
          <a:prstGeom prst="rect">
            <a:avLst/>
          </a:prstGeom>
        </p:spPr>
        <p:txBody>
          <a:bodyPr vert="horz" lIns="91440" tIns="45720" rIns="91440" bIns="45720" rtlCol="0"/>
          <a:lstStyle>
            <a:lvl1pPr algn="r">
              <a:defRPr sz="1200"/>
            </a:lvl1pPr>
          </a:lstStyle>
          <a:p>
            <a:fld id="{C47631D2-B783-409E-B995-D46973A22434}" type="datetimeFigureOut">
              <a:rPr lang="pt-BR" smtClean="0"/>
              <a:t>02/10/2013</a:t>
            </a:fld>
            <a:endParaRPr lang="pt-BR" dirty="0"/>
          </a:p>
        </p:txBody>
      </p:sp>
      <p:sp>
        <p:nvSpPr>
          <p:cNvPr id="4" name="Espaço Reservado para Rodapé 3"/>
          <p:cNvSpPr>
            <a:spLocks noGrp="1"/>
          </p:cNvSpPr>
          <p:nvPr>
            <p:ph type="ftr" sz="quarter" idx="2"/>
          </p:nvPr>
        </p:nvSpPr>
        <p:spPr>
          <a:xfrm>
            <a:off x="0" y="9374507"/>
            <a:ext cx="2946400" cy="493394"/>
          </a:xfrm>
          <a:prstGeom prst="rect">
            <a:avLst/>
          </a:prstGeom>
        </p:spPr>
        <p:txBody>
          <a:bodyPr vert="horz" lIns="91440" tIns="45720" rIns="91440" bIns="45720" rtlCol="0" anchor="b"/>
          <a:lstStyle>
            <a:lvl1pPr algn="l">
              <a:defRPr sz="1200"/>
            </a:lvl1pPr>
          </a:lstStyle>
          <a:p>
            <a:endParaRPr lang="pt-BR" dirty="0"/>
          </a:p>
        </p:txBody>
      </p:sp>
      <p:sp>
        <p:nvSpPr>
          <p:cNvPr id="5" name="Espaço Reservado para Número de Slide 4"/>
          <p:cNvSpPr>
            <a:spLocks noGrp="1"/>
          </p:cNvSpPr>
          <p:nvPr>
            <p:ph type="sldNum" sz="quarter" idx="3"/>
          </p:nvPr>
        </p:nvSpPr>
        <p:spPr>
          <a:xfrm>
            <a:off x="3851275" y="9374507"/>
            <a:ext cx="2946400" cy="493394"/>
          </a:xfrm>
          <a:prstGeom prst="rect">
            <a:avLst/>
          </a:prstGeom>
        </p:spPr>
        <p:txBody>
          <a:bodyPr vert="horz" lIns="91440" tIns="45720" rIns="91440" bIns="45720" rtlCol="0" anchor="b"/>
          <a:lstStyle>
            <a:lvl1pPr algn="r">
              <a:defRPr sz="1200"/>
            </a:lvl1pPr>
          </a:lstStyle>
          <a:p>
            <a:fld id="{6E3446AB-51C0-407E-9D30-68B502D63593}" type="slidenum">
              <a:rPr lang="pt-BR" smtClean="0"/>
              <a:t>‹nº›</a:t>
            </a:fld>
            <a:endParaRPr lang="pt-BR" dirty="0"/>
          </a:p>
        </p:txBody>
      </p:sp>
    </p:spTree>
    <p:extLst>
      <p:ext uri="{BB962C8B-B14F-4D97-AF65-F5344CB8AC3E}">
        <p14:creationId xmlns:p14="http://schemas.microsoft.com/office/powerpoint/2010/main" val="352759240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3"/>
            <a:ext cx="2946347" cy="493475"/>
          </a:xfrm>
          <a:prstGeom prst="rect">
            <a:avLst/>
          </a:prstGeom>
        </p:spPr>
        <p:txBody>
          <a:bodyPr vert="horz" lIns="91440" tIns="45720" rIns="91440" bIns="45720" rtlCol="0"/>
          <a:lstStyle>
            <a:lvl1pPr algn="l">
              <a:defRPr sz="1200"/>
            </a:lvl1pPr>
          </a:lstStyle>
          <a:p>
            <a:endParaRPr lang="pt-BR" dirty="0"/>
          </a:p>
        </p:txBody>
      </p:sp>
      <p:sp>
        <p:nvSpPr>
          <p:cNvPr id="3" name="Espaço Reservado para Data 2"/>
          <p:cNvSpPr>
            <a:spLocks noGrp="1"/>
          </p:cNvSpPr>
          <p:nvPr>
            <p:ph type="dt" idx="1"/>
          </p:nvPr>
        </p:nvSpPr>
        <p:spPr>
          <a:xfrm>
            <a:off x="3851342" y="3"/>
            <a:ext cx="2946347" cy="493475"/>
          </a:xfrm>
          <a:prstGeom prst="rect">
            <a:avLst/>
          </a:prstGeom>
        </p:spPr>
        <p:txBody>
          <a:bodyPr vert="horz" lIns="91440" tIns="45720" rIns="91440" bIns="45720" rtlCol="0"/>
          <a:lstStyle>
            <a:lvl1pPr algn="r">
              <a:defRPr sz="1200"/>
            </a:lvl1pPr>
          </a:lstStyle>
          <a:p>
            <a:fld id="{6D4DF44B-A8ED-4811-8E7E-5F5112602552}" type="datetimeFigureOut">
              <a:rPr lang="pt-BR" smtClean="0"/>
              <a:pPr/>
              <a:t>02/10/2013</a:t>
            </a:fld>
            <a:endParaRPr lang="pt-BR" dirty="0"/>
          </a:p>
        </p:txBody>
      </p:sp>
      <p:sp>
        <p:nvSpPr>
          <p:cNvPr id="4" name="Espaço Reservado para Imagem de Slide 3"/>
          <p:cNvSpPr>
            <a:spLocks noGrp="1" noRot="1" noChangeAspect="1"/>
          </p:cNvSpPr>
          <p:nvPr>
            <p:ph type="sldImg" idx="2"/>
          </p:nvPr>
        </p:nvSpPr>
        <p:spPr>
          <a:xfrm>
            <a:off x="931863" y="739775"/>
            <a:ext cx="4935537" cy="3702050"/>
          </a:xfrm>
          <a:prstGeom prst="rect">
            <a:avLst/>
          </a:prstGeom>
          <a:noFill/>
          <a:ln w="12700">
            <a:solidFill>
              <a:prstClr val="black"/>
            </a:solidFill>
          </a:ln>
        </p:spPr>
        <p:txBody>
          <a:bodyPr vert="horz" lIns="91440" tIns="45720" rIns="91440" bIns="45720" rtlCol="0" anchor="ctr"/>
          <a:lstStyle/>
          <a:p>
            <a:endParaRPr lang="pt-BR" dirty="0"/>
          </a:p>
        </p:txBody>
      </p:sp>
      <p:sp>
        <p:nvSpPr>
          <p:cNvPr id="5" name="Espaço Reservado para Anotações 4"/>
          <p:cNvSpPr>
            <a:spLocks noGrp="1"/>
          </p:cNvSpPr>
          <p:nvPr>
            <p:ph type="body" sz="quarter" idx="3"/>
          </p:nvPr>
        </p:nvSpPr>
        <p:spPr>
          <a:xfrm>
            <a:off x="679927" y="4688008"/>
            <a:ext cx="5439410" cy="444127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9374304"/>
            <a:ext cx="2946347" cy="493475"/>
          </a:xfrm>
          <a:prstGeom prst="rect">
            <a:avLst/>
          </a:prstGeom>
        </p:spPr>
        <p:txBody>
          <a:bodyPr vert="horz" lIns="91440" tIns="45720" rIns="91440" bIns="45720" rtlCol="0" anchor="b"/>
          <a:lstStyle>
            <a:lvl1pPr algn="l">
              <a:defRPr sz="1200"/>
            </a:lvl1pPr>
          </a:lstStyle>
          <a:p>
            <a:endParaRPr lang="pt-BR" dirty="0"/>
          </a:p>
        </p:txBody>
      </p:sp>
      <p:sp>
        <p:nvSpPr>
          <p:cNvPr id="7" name="Espaço Reservado para Número de Slide 6"/>
          <p:cNvSpPr>
            <a:spLocks noGrp="1"/>
          </p:cNvSpPr>
          <p:nvPr>
            <p:ph type="sldNum" sz="quarter" idx="5"/>
          </p:nvPr>
        </p:nvSpPr>
        <p:spPr>
          <a:xfrm>
            <a:off x="3851342" y="9374304"/>
            <a:ext cx="2946347" cy="493475"/>
          </a:xfrm>
          <a:prstGeom prst="rect">
            <a:avLst/>
          </a:prstGeom>
        </p:spPr>
        <p:txBody>
          <a:bodyPr vert="horz" lIns="91440" tIns="45720" rIns="91440" bIns="45720" rtlCol="0" anchor="b"/>
          <a:lstStyle>
            <a:lvl1pPr algn="r">
              <a:defRPr sz="1200"/>
            </a:lvl1pPr>
          </a:lstStyle>
          <a:p>
            <a:fld id="{FC5719FE-3AA6-4794-BE24-3CA55FE48033}" type="slidenum">
              <a:rPr lang="pt-BR" smtClean="0"/>
              <a:pPr/>
              <a:t>‹nº›</a:t>
            </a:fld>
            <a:endParaRPr lang="pt-BR" dirty="0"/>
          </a:p>
        </p:txBody>
      </p:sp>
    </p:spTree>
    <p:extLst>
      <p:ext uri="{BB962C8B-B14F-4D97-AF65-F5344CB8AC3E}">
        <p14:creationId xmlns:p14="http://schemas.microsoft.com/office/powerpoint/2010/main" val="361448052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FC5719FE-3AA6-4794-BE24-3CA55FE48033}" type="slidenum">
              <a:rPr lang="pt-BR" smtClean="0"/>
              <a:pPr/>
              <a:t>12</a:t>
            </a:fld>
            <a:endParaRPr lang="pt-BR" dirty="0"/>
          </a:p>
        </p:txBody>
      </p:sp>
    </p:spTree>
    <p:extLst>
      <p:ext uri="{BB962C8B-B14F-4D97-AF65-F5344CB8AC3E}">
        <p14:creationId xmlns:p14="http://schemas.microsoft.com/office/powerpoint/2010/main" val="35748247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pitchFamily="34" charset="0"/>
              </a:defRPr>
            </a:lvl1pPr>
            <a:lvl2pPr marL="702756" indent="-270291" eaLnBrk="0" hangingPunct="0">
              <a:defRPr baseline="-25000">
                <a:solidFill>
                  <a:schemeClr val="tx1"/>
                </a:solidFill>
                <a:latin typeface="Arial" pitchFamily="34" charset="0"/>
              </a:defRPr>
            </a:lvl2pPr>
            <a:lvl3pPr marL="1081164" indent="-216233" eaLnBrk="0" hangingPunct="0">
              <a:defRPr baseline="-25000">
                <a:solidFill>
                  <a:schemeClr val="tx1"/>
                </a:solidFill>
                <a:latin typeface="Arial" pitchFamily="34" charset="0"/>
              </a:defRPr>
            </a:lvl3pPr>
            <a:lvl4pPr marL="1513629" indent="-216233" eaLnBrk="0" hangingPunct="0">
              <a:defRPr baseline="-25000">
                <a:solidFill>
                  <a:schemeClr val="tx1"/>
                </a:solidFill>
                <a:latin typeface="Arial" pitchFamily="34" charset="0"/>
              </a:defRPr>
            </a:lvl4pPr>
            <a:lvl5pPr marL="1946095" indent="-216233" eaLnBrk="0" hangingPunct="0">
              <a:defRPr baseline="-25000">
                <a:solidFill>
                  <a:schemeClr val="tx1"/>
                </a:solidFill>
                <a:latin typeface="Arial" pitchFamily="34" charset="0"/>
              </a:defRPr>
            </a:lvl5pPr>
            <a:lvl6pPr marL="2378560" indent="-216233" eaLnBrk="0" fontAlgn="base" hangingPunct="0">
              <a:spcBef>
                <a:spcPct val="50000"/>
              </a:spcBef>
              <a:spcAft>
                <a:spcPct val="0"/>
              </a:spcAft>
              <a:buClr>
                <a:schemeClr val="accent1"/>
              </a:buClr>
              <a:buFont typeface="Wingdings" pitchFamily="2" charset="2"/>
              <a:defRPr baseline="-25000">
                <a:solidFill>
                  <a:schemeClr val="tx1"/>
                </a:solidFill>
                <a:latin typeface="Arial" pitchFamily="34" charset="0"/>
              </a:defRPr>
            </a:lvl6pPr>
            <a:lvl7pPr marL="2811026" indent="-216233" eaLnBrk="0" fontAlgn="base" hangingPunct="0">
              <a:spcBef>
                <a:spcPct val="50000"/>
              </a:spcBef>
              <a:spcAft>
                <a:spcPct val="0"/>
              </a:spcAft>
              <a:buClr>
                <a:schemeClr val="accent1"/>
              </a:buClr>
              <a:buFont typeface="Wingdings" pitchFamily="2" charset="2"/>
              <a:defRPr baseline="-25000">
                <a:solidFill>
                  <a:schemeClr val="tx1"/>
                </a:solidFill>
                <a:latin typeface="Arial" pitchFamily="34" charset="0"/>
              </a:defRPr>
            </a:lvl7pPr>
            <a:lvl8pPr marL="3243491" indent="-216233" eaLnBrk="0" fontAlgn="base" hangingPunct="0">
              <a:spcBef>
                <a:spcPct val="50000"/>
              </a:spcBef>
              <a:spcAft>
                <a:spcPct val="0"/>
              </a:spcAft>
              <a:buClr>
                <a:schemeClr val="accent1"/>
              </a:buClr>
              <a:buFont typeface="Wingdings" pitchFamily="2" charset="2"/>
              <a:defRPr baseline="-25000">
                <a:solidFill>
                  <a:schemeClr val="tx1"/>
                </a:solidFill>
                <a:latin typeface="Arial" pitchFamily="34" charset="0"/>
              </a:defRPr>
            </a:lvl8pPr>
            <a:lvl9pPr marL="3675957" indent="-216233" eaLnBrk="0" fontAlgn="base" hangingPunct="0">
              <a:spcBef>
                <a:spcPct val="50000"/>
              </a:spcBef>
              <a:spcAft>
                <a:spcPct val="0"/>
              </a:spcAft>
              <a:buClr>
                <a:schemeClr val="accent1"/>
              </a:buClr>
              <a:buFont typeface="Wingdings" pitchFamily="2" charset="2"/>
              <a:defRPr baseline="-25000">
                <a:solidFill>
                  <a:schemeClr val="tx1"/>
                </a:solidFill>
                <a:latin typeface="Arial" pitchFamily="34" charset="0"/>
              </a:defRPr>
            </a:lvl9pPr>
          </a:lstStyle>
          <a:p>
            <a:pPr eaLnBrk="1" hangingPunct="1"/>
            <a:fld id="{5E369CDF-C0C1-445C-8824-A4A0EFB73D27}" type="slidenum">
              <a:rPr lang="de-DE" baseline="0" smtClean="0"/>
              <a:pPr eaLnBrk="1" hangingPunct="1"/>
              <a:t>53</a:t>
            </a:fld>
            <a:endParaRPr lang="de-DE" baseline="0"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4" name="Triângulo retângulo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grpSp>
        <p:nvGrpSpPr>
          <p:cNvPr id="5" name="Grupo 15"/>
          <p:cNvGrpSpPr>
            <a:grpSpLocks/>
          </p:cNvGrpSpPr>
          <p:nvPr/>
        </p:nvGrpSpPr>
        <p:grpSpPr bwMode="auto">
          <a:xfrm>
            <a:off x="-3175" y="4953000"/>
            <a:ext cx="9147175" cy="1911350"/>
            <a:chOff x="-3765" y="4832896"/>
            <a:chExt cx="9147765" cy="2032192"/>
          </a:xfrm>
        </p:grpSpPr>
        <p:sp>
          <p:nvSpPr>
            <p:cNvPr id="6" name="Forma livre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7" name="Forma livre 18"/>
            <p:cNvSpPr>
              <a:spLocks/>
            </p:cNvSpPr>
            <p:nvPr/>
          </p:nvSpPr>
          <p:spPr bwMode="auto">
            <a:xfrm>
              <a:off x="35443" y="5135526"/>
              <a:ext cx="9108557" cy="838200"/>
            </a:xfrm>
            <a:custGeom>
              <a:avLst/>
              <a:gdLst>
                <a:gd name="T0" fmla="*/ 0 w 5760"/>
                <a:gd name="T1" fmla="*/ 0 h 528"/>
                <a:gd name="T2" fmla="*/ 9108557 w 5760"/>
                <a:gd name="T3" fmla="*/ 0 h 528"/>
                <a:gd name="T4" fmla="*/ 9108557 w 5760"/>
                <a:gd name="T5" fmla="*/ 838200 h 528"/>
                <a:gd name="T6" fmla="*/ 75905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pt-BR" dirty="0"/>
            </a:p>
          </p:txBody>
        </p:sp>
        <p:sp>
          <p:nvSpPr>
            <p:cNvPr id="8" name="Forma livre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10" name="Conector reto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ítulo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pt-BR" smtClean="0"/>
              <a:t>Clique para editar o estilo do título mestre</a:t>
            </a:r>
            <a:endParaRPr lang="en-US"/>
          </a:p>
        </p:txBody>
      </p:sp>
      <p:sp>
        <p:nvSpPr>
          <p:cNvPr id="17" name="Subtítul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pt-BR" smtClean="0"/>
              <a:t>Clique para editar o estilo do subtítulo mestre</a:t>
            </a:r>
            <a:endParaRPr lang="en-US"/>
          </a:p>
        </p:txBody>
      </p:sp>
      <p:sp>
        <p:nvSpPr>
          <p:cNvPr id="11" name="Espaço Reservado para Data 29"/>
          <p:cNvSpPr>
            <a:spLocks noGrp="1"/>
          </p:cNvSpPr>
          <p:nvPr>
            <p:ph type="dt" sz="half" idx="10"/>
          </p:nvPr>
        </p:nvSpPr>
        <p:spPr/>
        <p:txBody>
          <a:bodyPr/>
          <a:lstStyle>
            <a:lvl1pPr>
              <a:defRPr>
                <a:solidFill>
                  <a:srgbClr val="FFFFFF"/>
                </a:solidFill>
              </a:defRPr>
            </a:lvl1pPr>
            <a:extLst/>
          </a:lstStyle>
          <a:p>
            <a:pPr>
              <a:defRPr/>
            </a:pPr>
            <a:endParaRPr lang="en-US" dirty="0"/>
          </a:p>
        </p:txBody>
      </p:sp>
      <p:sp>
        <p:nvSpPr>
          <p:cNvPr id="12" name="Espaço Reservado para Rodapé 18"/>
          <p:cNvSpPr>
            <a:spLocks noGrp="1"/>
          </p:cNvSpPr>
          <p:nvPr>
            <p:ph type="ftr" sz="quarter" idx="11"/>
          </p:nvPr>
        </p:nvSpPr>
        <p:spPr/>
        <p:txBody>
          <a:bodyPr/>
          <a:lstStyle>
            <a:lvl1pPr>
              <a:defRPr>
                <a:solidFill>
                  <a:schemeClr val="accent1">
                    <a:tint val="20000"/>
                  </a:schemeClr>
                </a:solidFill>
              </a:defRPr>
            </a:lvl1pPr>
            <a:extLst/>
          </a:lstStyle>
          <a:p>
            <a:pPr>
              <a:defRPr/>
            </a:pPr>
            <a:r>
              <a:rPr lang="en-US" dirty="0" smtClean="0"/>
              <a:t>14</a:t>
            </a:r>
            <a:endParaRPr lang="en-US" dirty="0"/>
          </a:p>
        </p:txBody>
      </p:sp>
      <p:sp>
        <p:nvSpPr>
          <p:cNvPr id="13" name="Espaço Reservado para Número de Slide 26"/>
          <p:cNvSpPr>
            <a:spLocks noGrp="1"/>
          </p:cNvSpPr>
          <p:nvPr>
            <p:ph type="sldNum" sz="quarter" idx="12"/>
          </p:nvPr>
        </p:nvSpPr>
        <p:spPr/>
        <p:txBody>
          <a:bodyPr/>
          <a:lstStyle>
            <a:lvl1pPr>
              <a:defRPr>
                <a:solidFill>
                  <a:srgbClr val="FFFFFF"/>
                </a:solidFill>
              </a:defRPr>
            </a:lvl1pPr>
            <a:extLst/>
          </a:lstStyle>
          <a:p>
            <a:pPr>
              <a:defRPr/>
            </a:pPr>
            <a:fld id="{47EC9E33-96D8-4C3E-9413-4306B1DDB4CA}" type="slidenum">
              <a:rPr lang="en-US"/>
              <a:pPr>
                <a:defRPr/>
              </a:pPr>
              <a:t>‹nº›</a:t>
            </a:fld>
            <a:endParaRPr lang="en-US" dirty="0"/>
          </a:p>
        </p:txBody>
      </p:sp>
    </p:spTree>
    <p:extLst>
      <p:ext uri="{BB962C8B-B14F-4D97-AF65-F5344CB8AC3E}">
        <p14:creationId xmlns:p14="http://schemas.microsoft.com/office/powerpoint/2010/main" val="812786882"/>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lang="pt-BR" smtClean="0"/>
              <a:t>Clique para editar o estilo do título mestre</a:t>
            </a:r>
            <a:endParaRPr lang="en-US"/>
          </a:p>
        </p:txBody>
      </p:sp>
      <p:sp>
        <p:nvSpPr>
          <p:cNvPr id="3" name="Espaço Reservado para Texto Vertical 2"/>
          <p:cNvSpPr>
            <a:spLocks noGrp="1"/>
          </p:cNvSpPr>
          <p:nvPr>
            <p:ph type="body" orient="vert" idx="1"/>
          </p:nvPr>
        </p:nvSpPr>
        <p:spPr>
          <a:xfrm>
            <a:off x="457200" y="1481329"/>
            <a:ext cx="8229600" cy="4386071"/>
          </a:xfrm>
        </p:spPr>
        <p:txBody>
          <a:bodyPr vert="eaVert"/>
          <a:lstStyle>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Data 9"/>
          <p:cNvSpPr>
            <a:spLocks noGrp="1"/>
          </p:cNvSpPr>
          <p:nvPr>
            <p:ph type="dt" sz="half" idx="10"/>
          </p:nvPr>
        </p:nvSpPr>
        <p:spPr/>
        <p:txBody>
          <a:bodyPr/>
          <a:lstStyle>
            <a:lvl1pPr>
              <a:defRPr/>
            </a:lvl1pPr>
          </a:lstStyle>
          <a:p>
            <a:pPr>
              <a:defRPr/>
            </a:pPr>
            <a:endParaRPr lang="en-US" dirty="0"/>
          </a:p>
        </p:txBody>
      </p:sp>
      <p:sp>
        <p:nvSpPr>
          <p:cNvPr id="5" name="Espaço Reservado para Rodapé 21"/>
          <p:cNvSpPr>
            <a:spLocks noGrp="1"/>
          </p:cNvSpPr>
          <p:nvPr>
            <p:ph type="ftr" sz="quarter" idx="11"/>
          </p:nvPr>
        </p:nvSpPr>
        <p:spPr/>
        <p:txBody>
          <a:bodyPr/>
          <a:lstStyle>
            <a:lvl1pPr>
              <a:defRPr/>
            </a:lvl1pPr>
          </a:lstStyle>
          <a:p>
            <a:pPr>
              <a:defRPr/>
            </a:pPr>
            <a:r>
              <a:rPr lang="en-US" dirty="0" smtClean="0"/>
              <a:t>14</a:t>
            </a:r>
            <a:endParaRPr lang="en-US" dirty="0"/>
          </a:p>
        </p:txBody>
      </p:sp>
      <p:sp>
        <p:nvSpPr>
          <p:cNvPr id="6" name="Espaço Reservado para Número de Slide 17"/>
          <p:cNvSpPr>
            <a:spLocks noGrp="1"/>
          </p:cNvSpPr>
          <p:nvPr>
            <p:ph type="sldNum" sz="quarter" idx="12"/>
          </p:nvPr>
        </p:nvSpPr>
        <p:spPr/>
        <p:txBody>
          <a:bodyPr/>
          <a:lstStyle>
            <a:lvl1pPr>
              <a:defRPr/>
            </a:lvl1pPr>
          </a:lstStyle>
          <a:p>
            <a:pPr>
              <a:defRPr/>
            </a:pPr>
            <a:fld id="{0ACBFDD9-F3B2-4C63-ADCF-28A11D83DAA2}" type="slidenum">
              <a:rPr lang="en-US"/>
              <a:pPr>
                <a:defRPr/>
              </a:pPr>
              <a:t>‹nº›</a:t>
            </a:fld>
            <a:endParaRPr lang="en-US" dirty="0"/>
          </a:p>
        </p:txBody>
      </p:sp>
    </p:spTree>
    <p:extLst>
      <p:ext uri="{BB962C8B-B14F-4D97-AF65-F5344CB8AC3E}">
        <p14:creationId xmlns:p14="http://schemas.microsoft.com/office/powerpoint/2010/main" val="308145690"/>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44013" y="274640"/>
            <a:ext cx="1777470" cy="5592761"/>
          </a:xfrm>
        </p:spPr>
        <p:txBody>
          <a:bodyPr vert="eaVert"/>
          <a:lstStyle>
            <a:extLst/>
          </a:lstStyle>
          <a:p>
            <a:r>
              <a:rPr lang="pt-BR" smtClean="0"/>
              <a:t>Clique para editar o estilo do título mestre</a:t>
            </a:r>
            <a:endParaRPr lang="en-US"/>
          </a:p>
        </p:txBody>
      </p:sp>
      <p:sp>
        <p:nvSpPr>
          <p:cNvPr id="3" name="Espaço Reservado para Texto Vertical 2"/>
          <p:cNvSpPr>
            <a:spLocks noGrp="1"/>
          </p:cNvSpPr>
          <p:nvPr>
            <p:ph type="body" orient="vert" idx="1"/>
          </p:nvPr>
        </p:nvSpPr>
        <p:spPr>
          <a:xfrm>
            <a:off x="457200" y="274641"/>
            <a:ext cx="6324600" cy="5592760"/>
          </a:xfrm>
        </p:spPr>
        <p:txBody>
          <a:bodyPr vert="eaVert"/>
          <a:lstStyle>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Data 9"/>
          <p:cNvSpPr>
            <a:spLocks noGrp="1"/>
          </p:cNvSpPr>
          <p:nvPr>
            <p:ph type="dt" sz="half" idx="10"/>
          </p:nvPr>
        </p:nvSpPr>
        <p:spPr/>
        <p:txBody>
          <a:bodyPr/>
          <a:lstStyle>
            <a:lvl1pPr>
              <a:defRPr/>
            </a:lvl1pPr>
          </a:lstStyle>
          <a:p>
            <a:pPr>
              <a:defRPr/>
            </a:pPr>
            <a:endParaRPr lang="en-US" dirty="0"/>
          </a:p>
        </p:txBody>
      </p:sp>
      <p:sp>
        <p:nvSpPr>
          <p:cNvPr id="5" name="Espaço Reservado para Rodapé 21"/>
          <p:cNvSpPr>
            <a:spLocks noGrp="1"/>
          </p:cNvSpPr>
          <p:nvPr>
            <p:ph type="ftr" sz="quarter" idx="11"/>
          </p:nvPr>
        </p:nvSpPr>
        <p:spPr/>
        <p:txBody>
          <a:bodyPr/>
          <a:lstStyle>
            <a:lvl1pPr>
              <a:defRPr/>
            </a:lvl1pPr>
          </a:lstStyle>
          <a:p>
            <a:pPr>
              <a:defRPr/>
            </a:pPr>
            <a:r>
              <a:rPr lang="en-US" dirty="0" smtClean="0"/>
              <a:t>14</a:t>
            </a:r>
            <a:endParaRPr lang="en-US" dirty="0"/>
          </a:p>
        </p:txBody>
      </p:sp>
      <p:sp>
        <p:nvSpPr>
          <p:cNvPr id="6" name="Espaço Reservado para Número de Slide 17"/>
          <p:cNvSpPr>
            <a:spLocks noGrp="1"/>
          </p:cNvSpPr>
          <p:nvPr>
            <p:ph type="sldNum" sz="quarter" idx="12"/>
          </p:nvPr>
        </p:nvSpPr>
        <p:spPr/>
        <p:txBody>
          <a:bodyPr/>
          <a:lstStyle>
            <a:lvl1pPr>
              <a:defRPr/>
            </a:lvl1pPr>
          </a:lstStyle>
          <a:p>
            <a:pPr>
              <a:defRPr/>
            </a:pPr>
            <a:fld id="{1CDD08A5-F204-431C-B00D-0D72CB72EA9D}" type="slidenum">
              <a:rPr lang="en-US"/>
              <a:pPr>
                <a:defRPr/>
              </a:pPr>
              <a:t>‹nº›</a:t>
            </a:fld>
            <a:endParaRPr lang="en-US" dirty="0"/>
          </a:p>
        </p:txBody>
      </p:sp>
    </p:spTree>
    <p:extLst>
      <p:ext uri="{BB962C8B-B14F-4D97-AF65-F5344CB8AC3E}">
        <p14:creationId xmlns:p14="http://schemas.microsoft.com/office/powerpoint/2010/main" val="2115184404"/>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extLst/>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en-US" dirty="0"/>
          </a:p>
        </p:txBody>
      </p:sp>
      <p:sp>
        <p:nvSpPr>
          <p:cNvPr id="7" name="Título 6"/>
          <p:cNvSpPr>
            <a:spLocks noGrp="1"/>
          </p:cNvSpPr>
          <p:nvPr>
            <p:ph type="title"/>
          </p:nvPr>
        </p:nvSpPr>
        <p:spPr/>
        <p:txBody>
          <a:bodyPr rtlCol="0"/>
          <a:lstStyle>
            <a:extLst/>
          </a:lstStyle>
          <a:p>
            <a:r>
              <a:rPr lang="pt-BR" smtClean="0"/>
              <a:t>Clique para editar o estilo do título mestre</a:t>
            </a:r>
            <a:endParaRPr lang="en-US"/>
          </a:p>
        </p:txBody>
      </p:sp>
      <p:sp>
        <p:nvSpPr>
          <p:cNvPr id="2" name="Espaço Reservado para Data 1"/>
          <p:cNvSpPr>
            <a:spLocks noGrp="1"/>
          </p:cNvSpPr>
          <p:nvPr>
            <p:ph type="dt" sz="half" idx="10"/>
          </p:nvPr>
        </p:nvSpPr>
        <p:spPr/>
        <p:txBody>
          <a:bodyPr/>
          <a:lstStyle/>
          <a:p>
            <a:pPr>
              <a:defRPr/>
            </a:pPr>
            <a:endParaRPr lang="en-US" dirty="0"/>
          </a:p>
        </p:txBody>
      </p:sp>
      <p:sp>
        <p:nvSpPr>
          <p:cNvPr id="8" name="Espaço Reservado para Rodapé 7"/>
          <p:cNvSpPr>
            <a:spLocks noGrp="1"/>
          </p:cNvSpPr>
          <p:nvPr>
            <p:ph type="ftr" sz="quarter" idx="11"/>
          </p:nvPr>
        </p:nvSpPr>
        <p:spPr/>
        <p:txBody>
          <a:bodyPr/>
          <a:lstStyle/>
          <a:p>
            <a:pPr>
              <a:defRPr/>
            </a:pPr>
            <a:r>
              <a:rPr lang="en-US" dirty="0" smtClean="0"/>
              <a:t>14</a:t>
            </a:r>
            <a:endParaRPr lang="en-US" dirty="0"/>
          </a:p>
        </p:txBody>
      </p:sp>
      <p:sp>
        <p:nvSpPr>
          <p:cNvPr id="9" name="Espaço Reservado para Número de Slide 8"/>
          <p:cNvSpPr>
            <a:spLocks noGrp="1"/>
          </p:cNvSpPr>
          <p:nvPr>
            <p:ph type="sldNum" sz="quarter" idx="12"/>
          </p:nvPr>
        </p:nvSpPr>
        <p:spPr>
          <a:xfrm>
            <a:off x="8647112" y="6520259"/>
            <a:ext cx="496887" cy="365125"/>
          </a:xfrm>
        </p:spPr>
        <p:txBody>
          <a:bodyPr/>
          <a:lstStyle>
            <a:lvl1pPr>
              <a:defRPr i="1"/>
            </a:lvl1pPr>
          </a:lstStyle>
          <a:p>
            <a:pPr>
              <a:defRPr/>
            </a:pPr>
            <a:fld id="{AB4E5792-A8B2-4571-9C4E-C8D178F3F7E2}" type="slidenum">
              <a:rPr lang="en-US" smtClean="0"/>
              <a:pPr>
                <a:defRPr/>
              </a:pPr>
              <a:t>‹nº›</a:t>
            </a:fld>
            <a:endParaRPr lang="en-US" dirty="0"/>
          </a:p>
        </p:txBody>
      </p:sp>
    </p:spTree>
    <p:extLst>
      <p:ext uri="{BB962C8B-B14F-4D97-AF65-F5344CB8AC3E}">
        <p14:creationId xmlns:p14="http://schemas.microsoft.com/office/powerpoint/2010/main" val="1993131262"/>
      </p:ext>
    </p:extLst>
  </p:cSld>
  <p:clrMapOvr>
    <a:masterClrMapping/>
  </p:clrMapOvr>
  <p:transition spd="slow"/>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2">
        <a:schemeClr val="bg1"/>
      </p:bgRef>
    </p:bg>
    <p:spTree>
      <p:nvGrpSpPr>
        <p:cNvPr id="1" name=""/>
        <p:cNvGrpSpPr/>
        <p:nvPr/>
      </p:nvGrpSpPr>
      <p:grpSpPr>
        <a:xfrm>
          <a:off x="0" y="0"/>
          <a:ext cx="0" cy="0"/>
          <a:chOff x="0" y="0"/>
          <a:chExt cx="0" cy="0"/>
        </a:xfrm>
      </p:grpSpPr>
      <p:sp>
        <p:nvSpPr>
          <p:cNvPr id="4" name="Divisa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5" name="Divisa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2" name="Título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pt-BR" smtClean="0"/>
              <a:t>Clique para editar o estilo do título mestre</a:t>
            </a:r>
            <a:endParaRPr lang="en-US"/>
          </a:p>
        </p:txBody>
      </p:sp>
      <p:sp>
        <p:nvSpPr>
          <p:cNvPr id="3" name="Espaço Reservado para Texto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pt-BR" smtClean="0"/>
              <a:t>Clique para editar os estilos do texto mestre</a:t>
            </a:r>
          </a:p>
        </p:txBody>
      </p:sp>
      <p:sp>
        <p:nvSpPr>
          <p:cNvPr id="6" name="Espaço Reservado para Data 3"/>
          <p:cNvSpPr>
            <a:spLocks noGrp="1"/>
          </p:cNvSpPr>
          <p:nvPr>
            <p:ph type="dt" sz="half" idx="10"/>
          </p:nvPr>
        </p:nvSpPr>
        <p:spPr/>
        <p:txBody>
          <a:bodyPr/>
          <a:lstStyle>
            <a:lvl1pPr>
              <a:defRPr/>
            </a:lvl1pPr>
            <a:extLst/>
          </a:lstStyle>
          <a:p>
            <a:pPr>
              <a:defRPr/>
            </a:pPr>
            <a:endParaRPr lang="en-US" dirty="0"/>
          </a:p>
        </p:txBody>
      </p:sp>
      <p:sp>
        <p:nvSpPr>
          <p:cNvPr id="7" name="Espaço Reservado para Rodapé 4"/>
          <p:cNvSpPr>
            <a:spLocks noGrp="1"/>
          </p:cNvSpPr>
          <p:nvPr>
            <p:ph type="ftr" sz="quarter" idx="11"/>
          </p:nvPr>
        </p:nvSpPr>
        <p:spPr/>
        <p:txBody>
          <a:bodyPr/>
          <a:lstStyle>
            <a:lvl1pPr>
              <a:defRPr/>
            </a:lvl1pPr>
            <a:extLst/>
          </a:lstStyle>
          <a:p>
            <a:pPr>
              <a:defRPr/>
            </a:pPr>
            <a:r>
              <a:rPr lang="en-US" dirty="0" smtClean="0"/>
              <a:t>14</a:t>
            </a:r>
            <a:endParaRPr lang="en-US" dirty="0"/>
          </a:p>
        </p:txBody>
      </p:sp>
      <p:sp>
        <p:nvSpPr>
          <p:cNvPr id="8" name="Espaço Reservado para Número de Slide 5"/>
          <p:cNvSpPr>
            <a:spLocks noGrp="1"/>
          </p:cNvSpPr>
          <p:nvPr>
            <p:ph type="sldNum" sz="quarter" idx="12"/>
          </p:nvPr>
        </p:nvSpPr>
        <p:spPr/>
        <p:txBody>
          <a:bodyPr/>
          <a:lstStyle>
            <a:lvl1pPr>
              <a:defRPr/>
            </a:lvl1pPr>
            <a:extLst/>
          </a:lstStyle>
          <a:p>
            <a:pPr>
              <a:defRPr/>
            </a:pPr>
            <a:fld id="{A0F021BC-0D0E-4686-870C-B5EBBA4EF69C}" type="slidenum">
              <a:rPr lang="en-US"/>
              <a:pPr>
                <a:defRPr/>
              </a:pPr>
              <a:t>‹nº›</a:t>
            </a:fld>
            <a:endParaRPr lang="en-US" dirty="0"/>
          </a:p>
        </p:txBody>
      </p:sp>
    </p:spTree>
    <p:extLst>
      <p:ext uri="{BB962C8B-B14F-4D97-AF65-F5344CB8AC3E}">
        <p14:creationId xmlns:p14="http://schemas.microsoft.com/office/powerpoint/2010/main" val="771468989"/>
      </p:ext>
    </p:extLst>
  </p:cSld>
  <p:clrMapOvr>
    <a:overrideClrMapping bg1="dk1" tx1="lt1" bg2="dk2" tx2="lt2" accent1="accent1" accent2="accent2" accent3="accent3" accent4="accent4" accent5="accent5" accent6="accent6" hlink="hlink" folHlink="folHlink"/>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bg>
      <p:bgRef idx="1002">
        <a:schemeClr val="bg1"/>
      </p:bgRef>
    </p:bg>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Conteúdo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8" name="Título 7"/>
          <p:cNvSpPr>
            <a:spLocks noGrp="1"/>
          </p:cNvSpPr>
          <p:nvPr>
            <p:ph type="title"/>
          </p:nvPr>
        </p:nvSpPr>
        <p:spPr/>
        <p:txBody>
          <a:bodyPr rtlCol="0"/>
          <a:lstStyle>
            <a:extLst/>
          </a:lstStyle>
          <a:p>
            <a:r>
              <a:rPr lang="pt-BR" smtClean="0"/>
              <a:t>Clique para editar o estilo do título mestre</a:t>
            </a:r>
            <a:endParaRPr lang="en-US"/>
          </a:p>
        </p:txBody>
      </p:sp>
      <p:sp>
        <p:nvSpPr>
          <p:cNvPr id="5" name="Espaço Reservado para Data 4"/>
          <p:cNvSpPr>
            <a:spLocks noGrp="1"/>
          </p:cNvSpPr>
          <p:nvPr>
            <p:ph type="dt" sz="half" idx="10"/>
          </p:nvPr>
        </p:nvSpPr>
        <p:spPr/>
        <p:txBody>
          <a:bodyPr/>
          <a:lstStyle>
            <a:lvl1pPr>
              <a:defRPr/>
            </a:lvl1pPr>
            <a:extLst/>
          </a:lstStyle>
          <a:p>
            <a:pPr>
              <a:defRPr/>
            </a:pPr>
            <a:endParaRPr lang="en-US" dirty="0"/>
          </a:p>
        </p:txBody>
      </p:sp>
      <p:sp>
        <p:nvSpPr>
          <p:cNvPr id="6" name="Espaço Reservado para Rodapé 5"/>
          <p:cNvSpPr>
            <a:spLocks noGrp="1"/>
          </p:cNvSpPr>
          <p:nvPr>
            <p:ph type="ftr" sz="quarter" idx="11"/>
          </p:nvPr>
        </p:nvSpPr>
        <p:spPr/>
        <p:txBody>
          <a:bodyPr/>
          <a:lstStyle>
            <a:lvl1pPr>
              <a:defRPr/>
            </a:lvl1pPr>
            <a:extLst/>
          </a:lstStyle>
          <a:p>
            <a:pPr>
              <a:defRPr/>
            </a:pPr>
            <a:r>
              <a:rPr lang="en-US" dirty="0" smtClean="0"/>
              <a:t>14</a:t>
            </a:r>
            <a:endParaRPr lang="en-US" dirty="0"/>
          </a:p>
        </p:txBody>
      </p:sp>
      <p:sp>
        <p:nvSpPr>
          <p:cNvPr id="7" name="Espaço Reservado para Número de Slide 6"/>
          <p:cNvSpPr>
            <a:spLocks noGrp="1"/>
          </p:cNvSpPr>
          <p:nvPr>
            <p:ph type="sldNum" sz="quarter" idx="12"/>
          </p:nvPr>
        </p:nvSpPr>
        <p:spPr/>
        <p:txBody>
          <a:bodyPr/>
          <a:lstStyle>
            <a:lvl1pPr>
              <a:defRPr/>
            </a:lvl1pPr>
            <a:extLst/>
          </a:lstStyle>
          <a:p>
            <a:pPr>
              <a:defRPr/>
            </a:pPr>
            <a:fld id="{344B757B-D26A-4AC3-848B-4B889DAF5D70}" type="slidenum">
              <a:rPr lang="en-US"/>
              <a:pPr>
                <a:defRPr/>
              </a:pPr>
              <a:t>‹nº›</a:t>
            </a:fld>
            <a:endParaRPr lang="en-US" dirty="0"/>
          </a:p>
        </p:txBody>
      </p:sp>
    </p:spTree>
    <p:extLst>
      <p:ext uri="{BB962C8B-B14F-4D97-AF65-F5344CB8AC3E}">
        <p14:creationId xmlns:p14="http://schemas.microsoft.com/office/powerpoint/2010/main" val="2954229581"/>
      </p:ext>
    </p:extLst>
  </p:cSld>
  <p:clrMapOvr>
    <a:overrideClrMapping bg1="dk1" tx1="lt1" bg2="dk2" tx2="lt2" accent1="accent1" accent2="accent2" accent3="accent3" accent4="accent4" accent5="accent5" accent6="accent6" hlink="hlink" folHlink="folHlink"/>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bg>
      <p:bgRef idx="1003">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8229600" cy="1143000"/>
          </a:xfrm>
        </p:spPr>
        <p:txBody>
          <a:bodyPr/>
          <a:lstStyle>
            <a:lvl1pPr>
              <a:defRPr/>
            </a:lvl1pPr>
            <a:extLst/>
          </a:lstStyle>
          <a:p>
            <a:r>
              <a:rPr lang="pt-BR" smtClean="0"/>
              <a:t>Clique para editar o estilo do título mestre</a:t>
            </a:r>
            <a:endParaRPr lang="en-US"/>
          </a:p>
        </p:txBody>
      </p:sp>
      <p:sp>
        <p:nvSpPr>
          <p:cNvPr id="3" name="Espaço Reservado para Texto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pt-BR" smtClean="0"/>
              <a:t>Clique para editar os estilos do texto mestre</a:t>
            </a:r>
          </a:p>
        </p:txBody>
      </p:sp>
      <p:sp>
        <p:nvSpPr>
          <p:cNvPr id="4" name="Espaço Reservado para Texto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pt-BR" smtClean="0"/>
              <a:t>Clique para editar os estilos do texto mestre</a:t>
            </a:r>
          </a:p>
        </p:txBody>
      </p:sp>
      <p:sp>
        <p:nvSpPr>
          <p:cNvPr id="5" name="Espaço Reservado para Conteúdo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6" name="Espaço Reservado para Conteúdo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7" name="Espaço Reservado para Data 6"/>
          <p:cNvSpPr>
            <a:spLocks noGrp="1"/>
          </p:cNvSpPr>
          <p:nvPr>
            <p:ph type="dt" sz="half" idx="10"/>
          </p:nvPr>
        </p:nvSpPr>
        <p:spPr/>
        <p:txBody>
          <a:bodyPr/>
          <a:lstStyle>
            <a:lvl1pPr>
              <a:defRPr/>
            </a:lvl1pPr>
            <a:extLst/>
          </a:lstStyle>
          <a:p>
            <a:pPr>
              <a:defRPr/>
            </a:pPr>
            <a:endParaRPr lang="en-US" dirty="0"/>
          </a:p>
        </p:txBody>
      </p:sp>
      <p:sp>
        <p:nvSpPr>
          <p:cNvPr id="8" name="Espaço Reservado para Rodapé 7"/>
          <p:cNvSpPr>
            <a:spLocks noGrp="1"/>
          </p:cNvSpPr>
          <p:nvPr>
            <p:ph type="ftr" sz="quarter" idx="11"/>
          </p:nvPr>
        </p:nvSpPr>
        <p:spPr/>
        <p:txBody>
          <a:bodyPr/>
          <a:lstStyle>
            <a:lvl1pPr>
              <a:defRPr/>
            </a:lvl1pPr>
            <a:extLst/>
          </a:lstStyle>
          <a:p>
            <a:pPr>
              <a:defRPr/>
            </a:pPr>
            <a:r>
              <a:rPr lang="en-US" dirty="0" smtClean="0"/>
              <a:t>14</a:t>
            </a:r>
            <a:endParaRPr lang="en-US" dirty="0"/>
          </a:p>
        </p:txBody>
      </p:sp>
      <p:sp>
        <p:nvSpPr>
          <p:cNvPr id="9" name="Espaço Reservado para Número de Slide 8"/>
          <p:cNvSpPr>
            <a:spLocks noGrp="1"/>
          </p:cNvSpPr>
          <p:nvPr>
            <p:ph type="sldNum" sz="quarter" idx="12"/>
          </p:nvPr>
        </p:nvSpPr>
        <p:spPr/>
        <p:txBody>
          <a:bodyPr/>
          <a:lstStyle>
            <a:lvl1pPr>
              <a:defRPr/>
            </a:lvl1pPr>
            <a:extLst/>
          </a:lstStyle>
          <a:p>
            <a:pPr>
              <a:defRPr/>
            </a:pPr>
            <a:fld id="{0B70BD83-4293-47C5-A942-8291DBDE21C9}" type="slidenum">
              <a:rPr lang="en-US"/>
              <a:pPr>
                <a:defRPr/>
              </a:pPr>
              <a:t>‹nº›</a:t>
            </a:fld>
            <a:endParaRPr lang="en-US" dirty="0"/>
          </a:p>
        </p:txBody>
      </p:sp>
    </p:spTree>
    <p:extLst>
      <p:ext uri="{BB962C8B-B14F-4D97-AF65-F5344CB8AC3E}">
        <p14:creationId xmlns:p14="http://schemas.microsoft.com/office/powerpoint/2010/main" val="32997399"/>
      </p:ext>
    </p:extLst>
  </p:cSld>
  <p:clrMapOvr>
    <a:overrideClrMapping bg1="lt1" tx1="dk1" bg2="lt2" tx2="dk2" accent1="accent1" accent2="accent2" accent3="accent3" accent4="accent4" accent5="accent5" accent6="accent6" hlink="hlink" folHlink="folHlink"/>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bg>
      <p:bgRef idx="1002">
        <a:schemeClr val="bg1"/>
      </p:bgRef>
    </p:bg>
    <p:spTree>
      <p:nvGrpSpPr>
        <p:cNvPr id="1" name=""/>
        <p:cNvGrpSpPr/>
        <p:nvPr/>
      </p:nvGrpSpPr>
      <p:grpSpPr>
        <a:xfrm>
          <a:off x="0" y="0"/>
          <a:ext cx="0" cy="0"/>
          <a:chOff x="0" y="0"/>
          <a:chExt cx="0" cy="0"/>
        </a:xfrm>
      </p:grpSpPr>
      <p:sp>
        <p:nvSpPr>
          <p:cNvPr id="6" name="Título 5"/>
          <p:cNvSpPr>
            <a:spLocks noGrp="1"/>
          </p:cNvSpPr>
          <p:nvPr>
            <p:ph type="title"/>
          </p:nvPr>
        </p:nvSpPr>
        <p:spPr/>
        <p:txBody>
          <a:bodyPr rtlCol="0"/>
          <a:lstStyle>
            <a:extLst/>
          </a:lstStyle>
          <a:p>
            <a:r>
              <a:rPr lang="pt-BR" smtClean="0"/>
              <a:t>Clique para editar o estilo do título mestre</a:t>
            </a:r>
            <a:endParaRPr lang="en-US"/>
          </a:p>
        </p:txBody>
      </p:sp>
      <p:sp>
        <p:nvSpPr>
          <p:cNvPr id="3" name="Espaço Reservado para Data 2"/>
          <p:cNvSpPr>
            <a:spLocks noGrp="1"/>
          </p:cNvSpPr>
          <p:nvPr>
            <p:ph type="dt" sz="half" idx="10"/>
          </p:nvPr>
        </p:nvSpPr>
        <p:spPr/>
        <p:txBody>
          <a:bodyPr/>
          <a:lstStyle>
            <a:lvl1pPr>
              <a:defRPr/>
            </a:lvl1pPr>
            <a:extLst/>
          </a:lstStyle>
          <a:p>
            <a:pPr>
              <a:defRPr/>
            </a:pPr>
            <a:endParaRPr lang="en-US" dirty="0"/>
          </a:p>
        </p:txBody>
      </p:sp>
      <p:sp>
        <p:nvSpPr>
          <p:cNvPr id="4" name="Espaço Reservado para Rodapé 3"/>
          <p:cNvSpPr>
            <a:spLocks noGrp="1"/>
          </p:cNvSpPr>
          <p:nvPr>
            <p:ph type="ftr" sz="quarter" idx="11"/>
          </p:nvPr>
        </p:nvSpPr>
        <p:spPr/>
        <p:txBody>
          <a:bodyPr/>
          <a:lstStyle>
            <a:lvl1pPr>
              <a:defRPr/>
            </a:lvl1pPr>
            <a:extLst/>
          </a:lstStyle>
          <a:p>
            <a:pPr>
              <a:defRPr/>
            </a:pPr>
            <a:r>
              <a:rPr lang="en-US" dirty="0" smtClean="0"/>
              <a:t>14</a:t>
            </a:r>
            <a:endParaRPr lang="en-US" dirty="0"/>
          </a:p>
        </p:txBody>
      </p:sp>
      <p:sp>
        <p:nvSpPr>
          <p:cNvPr id="5" name="Espaço Reservado para Número de Slide 4"/>
          <p:cNvSpPr>
            <a:spLocks noGrp="1"/>
          </p:cNvSpPr>
          <p:nvPr>
            <p:ph type="sldNum" sz="quarter" idx="12"/>
          </p:nvPr>
        </p:nvSpPr>
        <p:spPr/>
        <p:txBody>
          <a:bodyPr/>
          <a:lstStyle>
            <a:lvl1pPr>
              <a:defRPr/>
            </a:lvl1pPr>
            <a:extLst/>
          </a:lstStyle>
          <a:p>
            <a:pPr>
              <a:defRPr/>
            </a:pPr>
            <a:fld id="{6A365D1A-520A-47B6-BA57-2D910F726BF9}" type="slidenum">
              <a:rPr lang="en-US"/>
              <a:pPr>
                <a:defRPr/>
              </a:pPr>
              <a:t>‹nº›</a:t>
            </a:fld>
            <a:endParaRPr lang="en-US" dirty="0"/>
          </a:p>
        </p:txBody>
      </p:sp>
    </p:spTree>
    <p:extLst>
      <p:ext uri="{BB962C8B-B14F-4D97-AF65-F5344CB8AC3E}">
        <p14:creationId xmlns:p14="http://schemas.microsoft.com/office/powerpoint/2010/main" val="3693293185"/>
      </p:ext>
    </p:extLst>
  </p:cSld>
  <p:clrMapOvr>
    <a:overrideClrMapping bg1="dk1" tx1="lt1" bg2="dk2" tx2="lt2" accent1="accent1" accent2="accent2" accent3="accent3" accent4="accent4" accent5="accent5" accent6="accent6" hlink="hlink" folHlink="folHlink"/>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9"/>
          <p:cNvSpPr>
            <a:spLocks noGrp="1"/>
          </p:cNvSpPr>
          <p:nvPr>
            <p:ph type="dt" sz="half" idx="10"/>
          </p:nvPr>
        </p:nvSpPr>
        <p:spPr/>
        <p:txBody>
          <a:bodyPr/>
          <a:lstStyle>
            <a:lvl1pPr>
              <a:defRPr/>
            </a:lvl1pPr>
          </a:lstStyle>
          <a:p>
            <a:pPr>
              <a:defRPr/>
            </a:pPr>
            <a:endParaRPr lang="en-US" dirty="0"/>
          </a:p>
        </p:txBody>
      </p:sp>
      <p:sp>
        <p:nvSpPr>
          <p:cNvPr id="3" name="Espaço Reservado para Rodapé 21"/>
          <p:cNvSpPr>
            <a:spLocks noGrp="1"/>
          </p:cNvSpPr>
          <p:nvPr>
            <p:ph type="ftr" sz="quarter" idx="11"/>
          </p:nvPr>
        </p:nvSpPr>
        <p:spPr/>
        <p:txBody>
          <a:bodyPr/>
          <a:lstStyle>
            <a:lvl1pPr>
              <a:defRPr/>
            </a:lvl1pPr>
          </a:lstStyle>
          <a:p>
            <a:pPr>
              <a:defRPr/>
            </a:pPr>
            <a:r>
              <a:rPr lang="en-US" dirty="0" smtClean="0"/>
              <a:t>14</a:t>
            </a:r>
            <a:endParaRPr lang="en-US" dirty="0"/>
          </a:p>
        </p:txBody>
      </p:sp>
      <p:sp>
        <p:nvSpPr>
          <p:cNvPr id="4" name="Espaço Reservado para Número de Slide 17"/>
          <p:cNvSpPr>
            <a:spLocks noGrp="1"/>
          </p:cNvSpPr>
          <p:nvPr>
            <p:ph type="sldNum" sz="quarter" idx="12"/>
          </p:nvPr>
        </p:nvSpPr>
        <p:spPr/>
        <p:txBody>
          <a:bodyPr/>
          <a:lstStyle>
            <a:lvl1pPr>
              <a:defRPr/>
            </a:lvl1pPr>
          </a:lstStyle>
          <a:p>
            <a:pPr>
              <a:defRPr/>
            </a:pPr>
            <a:fld id="{126272D8-200E-4254-9673-0EC432543E32}" type="slidenum">
              <a:rPr lang="en-US"/>
              <a:pPr>
                <a:defRPr/>
              </a:pPr>
              <a:t>‹nº›</a:t>
            </a:fld>
            <a:endParaRPr lang="en-US" dirty="0"/>
          </a:p>
        </p:txBody>
      </p:sp>
    </p:spTree>
    <p:extLst>
      <p:ext uri="{BB962C8B-B14F-4D97-AF65-F5344CB8AC3E}">
        <p14:creationId xmlns:p14="http://schemas.microsoft.com/office/powerpoint/2010/main" val="1879791565"/>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3">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pt-BR" smtClean="0"/>
              <a:t>Clique para editar o estilo do título mestre</a:t>
            </a:r>
            <a:endParaRPr lang="en-US"/>
          </a:p>
        </p:txBody>
      </p:sp>
      <p:sp>
        <p:nvSpPr>
          <p:cNvPr id="3" name="Espaço Reservado para Texto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pt-BR" smtClean="0"/>
              <a:t>Clique para editar os estilos do texto mestre</a:t>
            </a:r>
          </a:p>
        </p:txBody>
      </p:sp>
      <p:sp>
        <p:nvSpPr>
          <p:cNvPr id="4" name="Espaço Reservado para Conteúdo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5" name="Espaço Reservado para Data 4"/>
          <p:cNvSpPr>
            <a:spLocks noGrp="1"/>
          </p:cNvSpPr>
          <p:nvPr>
            <p:ph type="dt" sz="half" idx="10"/>
          </p:nvPr>
        </p:nvSpPr>
        <p:spPr/>
        <p:txBody>
          <a:bodyPr/>
          <a:lstStyle>
            <a:lvl1pPr>
              <a:defRPr/>
            </a:lvl1pPr>
            <a:extLst/>
          </a:lstStyle>
          <a:p>
            <a:pPr>
              <a:defRPr/>
            </a:pPr>
            <a:endParaRPr lang="en-US" dirty="0"/>
          </a:p>
        </p:txBody>
      </p:sp>
      <p:sp>
        <p:nvSpPr>
          <p:cNvPr id="6" name="Espaço Reservado para Rodapé 5"/>
          <p:cNvSpPr>
            <a:spLocks noGrp="1"/>
          </p:cNvSpPr>
          <p:nvPr>
            <p:ph type="ftr" sz="quarter" idx="11"/>
          </p:nvPr>
        </p:nvSpPr>
        <p:spPr/>
        <p:txBody>
          <a:bodyPr/>
          <a:lstStyle>
            <a:lvl1pPr>
              <a:defRPr/>
            </a:lvl1pPr>
            <a:extLst/>
          </a:lstStyle>
          <a:p>
            <a:pPr>
              <a:defRPr/>
            </a:pPr>
            <a:r>
              <a:rPr lang="en-US" dirty="0" smtClean="0"/>
              <a:t>14</a:t>
            </a:r>
            <a:endParaRPr lang="en-US" dirty="0"/>
          </a:p>
        </p:txBody>
      </p:sp>
      <p:sp>
        <p:nvSpPr>
          <p:cNvPr id="7" name="Espaço Reservado para Número de Slide 6"/>
          <p:cNvSpPr>
            <a:spLocks noGrp="1"/>
          </p:cNvSpPr>
          <p:nvPr>
            <p:ph type="sldNum" sz="quarter" idx="12"/>
          </p:nvPr>
        </p:nvSpPr>
        <p:spPr/>
        <p:txBody>
          <a:bodyPr/>
          <a:lstStyle>
            <a:lvl1pPr>
              <a:defRPr/>
            </a:lvl1pPr>
            <a:extLst/>
          </a:lstStyle>
          <a:p>
            <a:pPr>
              <a:defRPr/>
            </a:pPr>
            <a:fld id="{63F96F70-6B72-476A-8A1C-9C903B4E12FB}" type="slidenum">
              <a:rPr lang="en-US"/>
              <a:pPr>
                <a:defRPr/>
              </a:pPr>
              <a:t>‹nº›</a:t>
            </a:fld>
            <a:endParaRPr lang="en-US" dirty="0"/>
          </a:p>
        </p:txBody>
      </p:sp>
    </p:spTree>
    <p:extLst>
      <p:ext uri="{BB962C8B-B14F-4D97-AF65-F5344CB8AC3E}">
        <p14:creationId xmlns:p14="http://schemas.microsoft.com/office/powerpoint/2010/main" val="117651144"/>
      </p:ext>
    </p:extLst>
  </p:cSld>
  <p:clrMapOvr>
    <a:overrideClrMapping bg1="lt1" tx1="dk1" bg2="lt2" tx2="dk2" accent1="accent1" accent2="accent2" accent3="accent3" accent4="accent4" accent5="accent5" accent6="accent6" hlink="hlink" folHlink="folHlink"/>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bg>
      <p:bgRef idx="1002">
        <a:schemeClr val="bg1"/>
      </p:bgRef>
    </p:bg>
    <p:spTree>
      <p:nvGrpSpPr>
        <p:cNvPr id="1" name=""/>
        <p:cNvGrpSpPr/>
        <p:nvPr/>
      </p:nvGrpSpPr>
      <p:grpSpPr>
        <a:xfrm>
          <a:off x="0" y="0"/>
          <a:ext cx="0" cy="0"/>
          <a:chOff x="0" y="0"/>
          <a:chExt cx="0" cy="0"/>
        </a:xfrm>
      </p:grpSpPr>
      <p:sp>
        <p:nvSpPr>
          <p:cNvPr id="5" name="Forma livre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6" name="Forma livre 15"/>
          <p:cNvSpPr>
            <a:spLocks/>
          </p:cNvSpPr>
          <p:nvPr/>
        </p:nvSpPr>
        <p:spPr bwMode="auto">
          <a:xfrm>
            <a:off x="485775" y="5938838"/>
            <a:ext cx="3690938" cy="933450"/>
          </a:xfrm>
          <a:custGeom>
            <a:avLst/>
            <a:gdLst>
              <a:gd name="T0" fmla="*/ 0 w 5591"/>
              <a:gd name="T1" fmla="*/ 0 h 588"/>
              <a:gd name="T2" fmla="*/ 3802505 w 5591"/>
              <a:gd name="T3" fmla="*/ 0 h 588"/>
              <a:gd name="T4" fmla="*/ 3802505 w 5591"/>
              <a:gd name="T5" fmla="*/ 838200 h 588"/>
              <a:gd name="T6" fmla="*/ 31688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pt-BR" dirty="0"/>
          </a:p>
        </p:txBody>
      </p:sp>
      <p:sp>
        <p:nvSpPr>
          <p:cNvPr id="7" name="Triângulo retângulo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8" name="Conector reto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Divisa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10" name="Divisa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dirty="0"/>
          </a:p>
        </p:txBody>
      </p:sp>
      <p:sp>
        <p:nvSpPr>
          <p:cNvPr id="4" name="Espaço Reservado para Texto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pt-BR" smtClean="0"/>
              <a:t>Clique para editar os estilos do texto mestre</a:t>
            </a:r>
          </a:p>
        </p:txBody>
      </p:sp>
      <p:sp>
        <p:nvSpPr>
          <p:cNvPr id="3" name="Espaço Reservado para Imagem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pt-BR" noProof="0" dirty="0" smtClean="0"/>
              <a:t>Clique no ícone para adicionar uma imagem</a:t>
            </a:r>
            <a:endParaRPr lang="en-US" noProof="0" dirty="0"/>
          </a:p>
        </p:txBody>
      </p:sp>
      <p:sp>
        <p:nvSpPr>
          <p:cNvPr id="2" name="Títul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pt-BR" smtClean="0"/>
              <a:t>Clique para editar o estilo do título mestre</a:t>
            </a:r>
            <a:endParaRPr lang="en-US"/>
          </a:p>
        </p:txBody>
      </p:sp>
      <p:sp>
        <p:nvSpPr>
          <p:cNvPr id="11" name="Espaço Reservado para Data 4"/>
          <p:cNvSpPr>
            <a:spLocks noGrp="1"/>
          </p:cNvSpPr>
          <p:nvPr>
            <p:ph type="dt" sz="half" idx="10"/>
          </p:nvPr>
        </p:nvSpPr>
        <p:spPr/>
        <p:txBody>
          <a:bodyPr/>
          <a:lstStyle>
            <a:lvl1pPr>
              <a:defRPr>
                <a:solidFill>
                  <a:schemeClr val="tx1"/>
                </a:solidFill>
              </a:defRPr>
            </a:lvl1pPr>
            <a:extLst/>
          </a:lstStyle>
          <a:p>
            <a:pPr>
              <a:defRPr/>
            </a:pPr>
            <a:endParaRPr lang="en-US" dirty="0"/>
          </a:p>
        </p:txBody>
      </p:sp>
      <p:sp>
        <p:nvSpPr>
          <p:cNvPr id="12" name="Espaço Reservado para Rodapé 5"/>
          <p:cNvSpPr>
            <a:spLocks noGrp="1"/>
          </p:cNvSpPr>
          <p:nvPr>
            <p:ph type="ftr" sz="quarter" idx="11"/>
          </p:nvPr>
        </p:nvSpPr>
        <p:spPr/>
        <p:txBody>
          <a:bodyPr/>
          <a:lstStyle>
            <a:lvl1pPr>
              <a:defRPr>
                <a:solidFill>
                  <a:schemeClr val="tx1"/>
                </a:solidFill>
              </a:defRPr>
            </a:lvl1pPr>
            <a:extLst/>
          </a:lstStyle>
          <a:p>
            <a:pPr>
              <a:defRPr/>
            </a:pPr>
            <a:r>
              <a:rPr lang="en-US" dirty="0" smtClean="0"/>
              <a:t>14</a:t>
            </a:r>
            <a:endParaRPr lang="en-US" dirty="0"/>
          </a:p>
        </p:txBody>
      </p:sp>
      <p:sp>
        <p:nvSpPr>
          <p:cNvPr id="13" name="Espaço Reservado para Número de Slide 6"/>
          <p:cNvSpPr>
            <a:spLocks noGrp="1"/>
          </p:cNvSpPr>
          <p:nvPr>
            <p:ph type="sldNum" sz="quarter" idx="12"/>
          </p:nvPr>
        </p:nvSpPr>
        <p:spPr/>
        <p:txBody>
          <a:bodyPr/>
          <a:lstStyle>
            <a:lvl1pPr>
              <a:defRPr>
                <a:solidFill>
                  <a:schemeClr val="tx1"/>
                </a:solidFill>
              </a:defRPr>
            </a:lvl1pPr>
            <a:extLst/>
          </a:lstStyle>
          <a:p>
            <a:pPr>
              <a:defRPr/>
            </a:pPr>
            <a:fld id="{731E5004-5C04-4B30-BE4D-56BFA1354860}" type="slidenum">
              <a:rPr lang="en-US"/>
              <a:pPr>
                <a:defRPr/>
              </a:pPr>
              <a:t>‹nº›</a:t>
            </a:fld>
            <a:endParaRPr lang="en-US" dirty="0"/>
          </a:p>
        </p:txBody>
      </p:sp>
    </p:spTree>
    <p:extLst>
      <p:ext uri="{BB962C8B-B14F-4D97-AF65-F5344CB8AC3E}">
        <p14:creationId xmlns:p14="http://schemas.microsoft.com/office/powerpoint/2010/main" val="2969659012"/>
      </p:ext>
    </p:extLst>
  </p:cSld>
  <p:clrMapOvr>
    <a:overrideClrMapping bg1="dk1" tx1="lt1" bg2="dk2" tx2="lt2" accent1="accent1" accent2="accent2" accent3="accent3" accent4="accent4" accent5="accent5" accent6="accent6" hlink="hlink" folHlink="folHlink"/>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a livre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dirty="0">
              <a:latin typeface="+mn-lt"/>
            </a:endParaRPr>
          </a:p>
        </p:txBody>
      </p:sp>
      <p:sp>
        <p:nvSpPr>
          <p:cNvPr id="1027" name="Forma livre 11"/>
          <p:cNvSpPr>
            <a:spLocks/>
          </p:cNvSpPr>
          <p:nvPr/>
        </p:nvSpPr>
        <p:spPr bwMode="auto">
          <a:xfrm>
            <a:off x="485775" y="5938838"/>
            <a:ext cx="3690938" cy="933450"/>
          </a:xfrm>
          <a:custGeom>
            <a:avLst/>
            <a:gdLst>
              <a:gd name="T0" fmla="*/ 0 w 5591"/>
              <a:gd name="T1" fmla="*/ 0 h 588"/>
              <a:gd name="T2" fmla="*/ 3802505 w 5591"/>
              <a:gd name="T3" fmla="*/ 0 h 588"/>
              <a:gd name="T4" fmla="*/ 3802505 w 5591"/>
              <a:gd name="T5" fmla="*/ 838200 h 588"/>
              <a:gd name="T6" fmla="*/ 31688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pt-BR" dirty="0"/>
          </a:p>
        </p:txBody>
      </p:sp>
      <p:sp>
        <p:nvSpPr>
          <p:cNvPr id="14" name="Triângulo retângulo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cxnSp>
        <p:nvCxnSpPr>
          <p:cNvPr id="15" name="Conector reto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ço Reservado para Título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pt-BR" smtClean="0"/>
              <a:t>Clique para editar o estilo do título mestre</a:t>
            </a:r>
            <a:endParaRPr lang="en-US"/>
          </a:p>
        </p:txBody>
      </p:sp>
      <p:sp>
        <p:nvSpPr>
          <p:cNvPr id="1033" name="Espaço Reservado para Texto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smtClean="0"/>
          </a:p>
        </p:txBody>
      </p:sp>
      <p:sp>
        <p:nvSpPr>
          <p:cNvPr id="10" name="Espaço Reservado para Data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defRPr>
            </a:lvl1pPr>
            <a:extLst/>
          </a:lstStyle>
          <a:p>
            <a:pPr>
              <a:defRPr/>
            </a:pPr>
            <a:endParaRPr lang="en-US" dirty="0"/>
          </a:p>
        </p:txBody>
      </p:sp>
      <p:sp>
        <p:nvSpPr>
          <p:cNvPr id="22" name="Espaço Reservado para Rodapé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pPr>
              <a:defRPr/>
            </a:pPr>
            <a:r>
              <a:rPr lang="en-US" dirty="0" smtClean="0"/>
              <a:t>14</a:t>
            </a:r>
            <a:endParaRPr lang="en-US" dirty="0"/>
          </a:p>
        </p:txBody>
      </p:sp>
      <p:sp>
        <p:nvSpPr>
          <p:cNvPr id="18" name="Espaço Reservado para Número de Slide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defRPr>
            </a:lvl1pPr>
            <a:extLst/>
          </a:lstStyle>
          <a:p>
            <a:pPr>
              <a:defRPr/>
            </a:pPr>
            <a:fld id="{E8173B9B-C714-4B76-B471-64AED4FED6F6}" type="slidenum">
              <a:rPr lang="en-US"/>
              <a:pPr>
                <a:defRPr/>
              </a:pPr>
              <a:t>‹nº›</a:t>
            </a:fld>
            <a:endParaRPr lang="en-US" dirty="0"/>
          </a:p>
        </p:txBody>
      </p:sp>
    </p:spTree>
  </p:cSld>
  <p:clrMap bg1="lt1" tx1="dk1" bg2="lt2" tx2="dk2" accent1="accent1" accent2="accent2" accent3="accent3" accent4="accent4" accent5="accent5" accent6="accent6" hlink="hlink" folHlink="folHlink"/>
  <p:sldLayoutIdLst>
    <p:sldLayoutId id="2147483725" r:id="rId1"/>
    <p:sldLayoutId id="2147483721" r:id="rId2"/>
    <p:sldLayoutId id="2147483726" r:id="rId3"/>
    <p:sldLayoutId id="2147483727" r:id="rId4"/>
    <p:sldLayoutId id="2147483728" r:id="rId5"/>
    <p:sldLayoutId id="2147483729" r:id="rId6"/>
    <p:sldLayoutId id="2147483722" r:id="rId7"/>
    <p:sldLayoutId id="2147483730" r:id="rId8"/>
    <p:sldLayoutId id="2147483731" r:id="rId9"/>
    <p:sldLayoutId id="2147483723" r:id="rId10"/>
    <p:sldLayoutId id="2147483724" r:id="rId11"/>
  </p:sldLayoutIdLst>
  <p:transition spd="slow"/>
  <p:hf hdr="0" ft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11560" y="332656"/>
            <a:ext cx="8280920" cy="1172343"/>
          </a:xfrm>
        </p:spPr>
        <p:txBody>
          <a:bodyPr>
            <a:noAutofit/>
          </a:bodyPr>
          <a:lstStyle/>
          <a:p>
            <a:pPr algn="ctr" eaLnBrk="1" fontAlgn="auto" hangingPunct="1">
              <a:spcAft>
                <a:spcPts val="0"/>
              </a:spcAft>
              <a:defRPr/>
            </a:pPr>
            <a:r>
              <a:rPr lang="en-US" sz="3200" dirty="0" smtClean="0"/>
              <a:t>CAPITAIS DE RISCO</a:t>
            </a:r>
            <a:br>
              <a:rPr lang="en-US" sz="3200" dirty="0" smtClean="0"/>
            </a:br>
            <a:r>
              <a:rPr lang="en-US" sz="3200" dirty="0" smtClean="0"/>
              <a:t> (</a:t>
            </a:r>
            <a:r>
              <a:rPr lang="en-US" sz="3200" i="1" dirty="0" smtClean="0"/>
              <a:t>private equity</a:t>
            </a:r>
            <a:r>
              <a:rPr lang="en-US" sz="3200" dirty="0" smtClean="0"/>
              <a:t>, </a:t>
            </a:r>
            <a:r>
              <a:rPr lang="en-US" sz="3200" i="1" dirty="0" smtClean="0"/>
              <a:t>venture capital </a:t>
            </a:r>
            <a:r>
              <a:rPr lang="en-US" sz="3200" dirty="0" smtClean="0"/>
              <a:t>e outros)</a:t>
            </a:r>
            <a:endParaRPr lang="en-US" sz="3200" dirty="0"/>
          </a:p>
        </p:txBody>
      </p:sp>
      <p:sp>
        <p:nvSpPr>
          <p:cNvPr id="3" name="Subtítulo 2"/>
          <p:cNvSpPr>
            <a:spLocks noGrp="1"/>
          </p:cNvSpPr>
          <p:nvPr>
            <p:ph type="subTitle" idx="1"/>
          </p:nvPr>
        </p:nvSpPr>
        <p:spPr>
          <a:xfrm>
            <a:off x="0" y="2132856"/>
            <a:ext cx="9144000" cy="1152128"/>
          </a:xfrm>
        </p:spPr>
        <p:txBody>
          <a:bodyPr/>
          <a:lstStyle/>
          <a:p>
            <a:pPr marR="0" algn="ctr" eaLnBrk="1" hangingPunct="1">
              <a:lnSpc>
                <a:spcPct val="80000"/>
              </a:lnSpc>
              <a:spcAft>
                <a:spcPts val="1200"/>
              </a:spcAft>
            </a:pPr>
            <a:r>
              <a:rPr lang="pt-BR" sz="1500" i="1" dirty="0" smtClean="0"/>
              <a:t>Marcos Pineschi Teixeira</a:t>
            </a:r>
          </a:p>
          <a:p>
            <a:pPr marR="0" algn="ctr" eaLnBrk="1" hangingPunct="1">
              <a:lnSpc>
                <a:spcPct val="80000"/>
              </a:lnSpc>
            </a:pPr>
            <a:r>
              <a:rPr lang="pt-BR" sz="1500" i="1" dirty="0" smtClean="0"/>
              <a:t>Consultor Legislativo da Câmara dos Deputados</a:t>
            </a:r>
          </a:p>
          <a:p>
            <a:pPr marR="0" algn="ctr" eaLnBrk="1" hangingPunct="1">
              <a:lnSpc>
                <a:spcPct val="80000"/>
              </a:lnSpc>
            </a:pPr>
            <a:r>
              <a:rPr lang="pt-BR" sz="1500" i="1" dirty="0" smtClean="0"/>
              <a:t>para política e planejamento econômicos, desenvolvimento econômico e economia internacional</a:t>
            </a:r>
          </a:p>
        </p:txBody>
      </p:sp>
      <p:sp>
        <p:nvSpPr>
          <p:cNvPr id="4" name="Subtítulo 2"/>
          <p:cNvSpPr txBox="1">
            <a:spLocks/>
          </p:cNvSpPr>
          <p:nvPr/>
        </p:nvSpPr>
        <p:spPr bwMode="auto">
          <a:xfrm>
            <a:off x="179512" y="3645024"/>
            <a:ext cx="8784976" cy="1296144"/>
          </a:xfrm>
          <a:prstGeom prst="rect">
            <a:avLst/>
          </a:prstGeom>
          <a:solidFill>
            <a:schemeClr val="bg1"/>
          </a:solidFill>
          <a:ln>
            <a:noFill/>
          </a:ln>
          <a:extLst/>
        </p:spPr>
        <p:txBody>
          <a:bodyPr vert="horz" wrap="square" lIns="45720" tIns="45720" rIns="45720" bIns="45720" numCol="1" anchor="t" anchorCtr="0" compatLnSpc="1">
            <a:prstTxWarp prst="textNoShape">
              <a:avLst/>
            </a:prstTxWarp>
          </a:bodyPr>
          <a:lstStyle>
            <a:lvl1pPr marL="0" marR="64008" indent="0" algn="r" rtl="0" eaLnBrk="0" fontAlgn="base" hangingPunct="0">
              <a:spcBef>
                <a:spcPts val="400"/>
              </a:spcBef>
              <a:spcAft>
                <a:spcPct val="0"/>
              </a:spcAft>
              <a:buClr>
                <a:schemeClr val="accent1"/>
              </a:buClr>
              <a:buSzPct val="68000"/>
              <a:buFont typeface="Wingdings 3" pitchFamily="18" charset="2"/>
              <a:buNone/>
              <a:defRPr sz="2700" kern="1200">
                <a:solidFill>
                  <a:schemeClr val="tx2"/>
                </a:solidFill>
                <a:latin typeface="+mn-lt"/>
                <a:ea typeface="+mn-ea"/>
                <a:cs typeface="+mn-cs"/>
              </a:defRPr>
            </a:lvl1pPr>
            <a:lvl2pPr marL="457200" indent="0" algn="ctr" rtl="0" eaLnBrk="0" fontAlgn="base" hangingPunct="0">
              <a:spcBef>
                <a:spcPts val="325"/>
              </a:spcBef>
              <a:spcAft>
                <a:spcPct val="0"/>
              </a:spcAft>
              <a:buClr>
                <a:schemeClr val="accent1"/>
              </a:buClr>
              <a:buFont typeface="Verdana" pitchFamily="34" charset="0"/>
              <a:buNone/>
              <a:defRPr sz="2300" kern="1200">
                <a:solidFill>
                  <a:schemeClr val="tx1"/>
                </a:solidFill>
                <a:latin typeface="+mn-lt"/>
                <a:ea typeface="+mn-ea"/>
                <a:cs typeface="+mn-cs"/>
              </a:defRPr>
            </a:lvl2pPr>
            <a:lvl3pPr marL="914400" indent="0" algn="ctr" rtl="0" eaLnBrk="0" fontAlgn="base" hangingPunct="0">
              <a:spcBef>
                <a:spcPts val="350"/>
              </a:spcBef>
              <a:spcAft>
                <a:spcPct val="0"/>
              </a:spcAft>
              <a:buClr>
                <a:schemeClr val="accent2"/>
              </a:buClr>
              <a:buSzPct val="100000"/>
              <a:buFont typeface="Wingdings 2" pitchFamily="18" charset="2"/>
              <a:buNone/>
              <a:defRPr sz="2100" kern="1200">
                <a:solidFill>
                  <a:schemeClr val="tx1"/>
                </a:solidFill>
                <a:latin typeface="+mn-lt"/>
                <a:ea typeface="+mn-ea"/>
                <a:cs typeface="+mn-cs"/>
              </a:defRPr>
            </a:lvl3pPr>
            <a:lvl4pPr marL="1371600" indent="0" algn="ctr" rtl="0" eaLnBrk="0" fontAlgn="base" hangingPunct="0">
              <a:spcBef>
                <a:spcPts val="350"/>
              </a:spcBef>
              <a:spcAft>
                <a:spcPct val="0"/>
              </a:spcAft>
              <a:buClr>
                <a:schemeClr val="accent2"/>
              </a:buClr>
              <a:buFont typeface="Wingdings 2" pitchFamily="18" charset="2"/>
              <a:buNone/>
              <a:defRPr sz="1900" kern="1200">
                <a:solidFill>
                  <a:schemeClr val="tx1"/>
                </a:solidFill>
                <a:latin typeface="+mn-lt"/>
                <a:ea typeface="+mn-ea"/>
                <a:cs typeface="+mn-cs"/>
              </a:defRPr>
            </a:lvl4pPr>
            <a:lvl5pPr marL="1828800" indent="0" algn="ctr" rtl="0" eaLnBrk="0" fontAlgn="base" hangingPunct="0">
              <a:spcBef>
                <a:spcPts val="350"/>
              </a:spcBef>
              <a:spcAft>
                <a:spcPct val="0"/>
              </a:spcAft>
              <a:buClr>
                <a:schemeClr val="accent2"/>
              </a:buClr>
              <a:buFont typeface="Wingdings 2" pitchFamily="18" charset="2"/>
              <a:buNone/>
              <a:defRPr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pPr marR="0" algn="l" eaLnBrk="1" hangingPunct="1">
              <a:lnSpc>
                <a:spcPct val="80000"/>
              </a:lnSpc>
            </a:pPr>
            <a:r>
              <a:rPr lang="pt-BR" sz="1500" dirty="0" smtClean="0">
                <a:solidFill>
                  <a:schemeClr val="bg2">
                    <a:lumMod val="50000"/>
                  </a:schemeClr>
                </a:solidFill>
              </a:rPr>
              <a:t>Perfil profissional disponível em:</a:t>
            </a:r>
          </a:p>
          <a:p>
            <a:pPr marR="0" algn="l" eaLnBrk="1" hangingPunct="1">
              <a:lnSpc>
                <a:spcPct val="80000"/>
              </a:lnSpc>
              <a:spcAft>
                <a:spcPts val="800"/>
              </a:spcAft>
            </a:pPr>
            <a:r>
              <a:rPr lang="pt-BR" sz="1300" dirty="0">
                <a:solidFill>
                  <a:srgbClr val="0000FF"/>
                </a:solidFill>
              </a:rPr>
              <a:t>http://</a:t>
            </a:r>
            <a:r>
              <a:rPr lang="pt-BR" sz="1300" dirty="0" smtClean="0">
                <a:solidFill>
                  <a:srgbClr val="0000FF"/>
                </a:solidFill>
              </a:rPr>
              <a:t>www2.camara.leg.br/a-camara/estruturaadm/conle/consultores/area9/marcos-pineschi-teixeira</a:t>
            </a:r>
          </a:p>
          <a:p>
            <a:pPr marR="0" algn="l" eaLnBrk="1" hangingPunct="1">
              <a:lnSpc>
                <a:spcPct val="80000"/>
              </a:lnSpc>
            </a:pPr>
            <a:r>
              <a:rPr lang="pt-BR" sz="1400" dirty="0" smtClean="0">
                <a:solidFill>
                  <a:schemeClr val="bg2">
                    <a:lumMod val="50000"/>
                  </a:schemeClr>
                </a:solidFill>
              </a:rPr>
              <a:t>E-mails:</a:t>
            </a:r>
          </a:p>
          <a:p>
            <a:pPr marR="0" algn="l" eaLnBrk="1" hangingPunct="1">
              <a:lnSpc>
                <a:spcPct val="80000"/>
              </a:lnSpc>
              <a:spcAft>
                <a:spcPts val="800"/>
              </a:spcAft>
            </a:pPr>
            <a:r>
              <a:rPr lang="pt-BR" sz="1400" dirty="0" smtClean="0">
                <a:solidFill>
                  <a:srgbClr val="0000FF"/>
                </a:solidFill>
              </a:rPr>
              <a:t>marcos.teixeira@camara.leg.br; marcospineschi@yahoo.com.br</a:t>
            </a:r>
          </a:p>
          <a:p>
            <a:pPr marR="0" algn="l" eaLnBrk="1" hangingPunct="1">
              <a:lnSpc>
                <a:spcPct val="80000"/>
              </a:lnSpc>
            </a:pPr>
            <a:r>
              <a:rPr lang="pt-BR" sz="1400" dirty="0" smtClean="0">
                <a:solidFill>
                  <a:schemeClr val="bg2">
                    <a:lumMod val="50000"/>
                  </a:schemeClr>
                </a:solidFill>
              </a:rPr>
              <a:t>Telefone: </a:t>
            </a:r>
            <a:r>
              <a:rPr lang="pt-BR" sz="1400" dirty="0" smtClean="0">
                <a:solidFill>
                  <a:srgbClr val="0000FF"/>
                </a:solidFill>
              </a:rPr>
              <a:t>3216-5204</a:t>
            </a:r>
            <a:endParaRPr lang="pt-BR" sz="1300" dirty="0" smtClean="0">
              <a:solidFill>
                <a:srgbClr val="0000FF"/>
              </a:solidFill>
            </a:endParaRPr>
          </a:p>
        </p:txBody>
      </p:sp>
      <p:sp>
        <p:nvSpPr>
          <p:cNvPr id="9" name="Espaço Reservado para Número de Slide 8"/>
          <p:cNvSpPr>
            <a:spLocks noGrp="1"/>
          </p:cNvSpPr>
          <p:nvPr>
            <p:ph type="sldNum" sz="quarter" idx="12"/>
          </p:nvPr>
        </p:nvSpPr>
        <p:spPr/>
        <p:txBody>
          <a:bodyPr/>
          <a:lstStyle/>
          <a:p>
            <a:pPr>
              <a:defRPr/>
            </a:pPr>
            <a:fld id="{47EC9E33-96D8-4C3E-9413-4306B1DDB4CA}" type="slidenum">
              <a:rPr lang="en-US" smtClean="0"/>
              <a:pPr>
                <a:defRPr/>
              </a:pPr>
              <a:t>1</a:t>
            </a:fld>
            <a:endParaRPr lang="en-US" dirty="0"/>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251520" y="1052736"/>
            <a:ext cx="8712968" cy="4972198"/>
          </a:xfrm>
        </p:spPr>
        <p:txBody>
          <a:bodyPr>
            <a:noAutofit/>
          </a:bodyPr>
          <a:lstStyle/>
          <a:p>
            <a:pPr marL="109728" indent="0" algn="just" eaLnBrk="1" fontAlgn="auto" hangingPunct="1">
              <a:spcAft>
                <a:spcPts val="0"/>
              </a:spcAft>
              <a:buNone/>
              <a:defRPr/>
            </a:pPr>
            <a:endParaRPr lang="pt-BR" sz="2000" dirty="0"/>
          </a:p>
          <a:p>
            <a:pPr algn="just" eaLnBrk="1" fontAlgn="auto" hangingPunct="1">
              <a:spcAft>
                <a:spcPts val="0"/>
              </a:spcAft>
              <a:buFontTx/>
              <a:buChar char="-"/>
              <a:defRPr/>
            </a:pPr>
            <a:r>
              <a:rPr lang="pt-BR" sz="2000" b="1" dirty="0" smtClean="0">
                <a:solidFill>
                  <a:srgbClr val="0000FF"/>
                </a:solidFill>
              </a:rPr>
              <a:t>Investidores nacionais ou estrangeiros:</a:t>
            </a:r>
            <a:r>
              <a:rPr lang="pt-BR" sz="2000" dirty="0" smtClean="0"/>
              <a:t> </a:t>
            </a:r>
            <a:r>
              <a:rPr lang="pt-BR" sz="2000" dirty="0"/>
              <a:t>alocam recursos </a:t>
            </a:r>
            <a:r>
              <a:rPr lang="pt-BR" sz="2000" dirty="0" smtClean="0"/>
              <a:t>a organizações gestoras (ie, aos gestores), que aplicam os recursos recebidos por meio de veículos de investimento.</a:t>
            </a:r>
          </a:p>
          <a:p>
            <a:pPr marL="109728" indent="0" eaLnBrk="1" fontAlgn="auto" hangingPunct="1">
              <a:spcAft>
                <a:spcPts val="0"/>
              </a:spcAft>
              <a:buNone/>
              <a:defRPr/>
            </a:pPr>
            <a:endParaRPr lang="pt-BR" sz="2800" dirty="0" smtClean="0"/>
          </a:p>
          <a:p>
            <a:pPr marL="109728" indent="0" algn="just" eaLnBrk="1" fontAlgn="auto" hangingPunct="1">
              <a:spcAft>
                <a:spcPts val="0"/>
              </a:spcAft>
              <a:buNone/>
              <a:defRPr/>
            </a:pPr>
            <a:r>
              <a:rPr lang="pt-BR" sz="2000" dirty="0"/>
              <a:t>- </a:t>
            </a:r>
            <a:r>
              <a:rPr lang="pt-BR" sz="2000" b="1" dirty="0" smtClean="0">
                <a:solidFill>
                  <a:srgbClr val="0000FF"/>
                </a:solidFill>
              </a:rPr>
              <a:t>Veículos </a:t>
            </a:r>
            <a:r>
              <a:rPr lang="pt-BR" sz="2000" b="1" dirty="0">
                <a:solidFill>
                  <a:srgbClr val="0000FF"/>
                </a:solidFill>
              </a:rPr>
              <a:t>de investimento:</a:t>
            </a:r>
            <a:r>
              <a:rPr lang="pt-BR" sz="2000" dirty="0"/>
              <a:t> No Brasil, são usualmente:</a:t>
            </a:r>
          </a:p>
          <a:p>
            <a:pPr marL="1163638" indent="-1054100" algn="just" eaLnBrk="1" fontAlgn="auto" hangingPunct="1">
              <a:spcAft>
                <a:spcPts val="0"/>
              </a:spcAft>
              <a:buNone/>
              <a:defRPr/>
            </a:pPr>
            <a:r>
              <a:rPr lang="pt-BR" sz="2000" dirty="0"/>
              <a:t>          </a:t>
            </a:r>
            <a:r>
              <a:rPr lang="pt-BR" sz="2000" dirty="0" smtClean="0"/>
              <a:t>- Fundos </a:t>
            </a:r>
            <a:r>
              <a:rPr lang="pt-BR" sz="2000" dirty="0"/>
              <a:t>de Investimento em Participações (FIPs, Instrução CVM 391/03)</a:t>
            </a:r>
          </a:p>
          <a:p>
            <a:pPr marL="1163638" indent="-1054100" algn="just" eaLnBrk="1" fontAlgn="auto" hangingPunct="1">
              <a:spcAft>
                <a:spcPts val="0"/>
              </a:spcAft>
              <a:buNone/>
              <a:defRPr/>
            </a:pPr>
            <a:r>
              <a:rPr lang="pt-BR" sz="2000" dirty="0"/>
              <a:t>          </a:t>
            </a:r>
            <a:r>
              <a:rPr lang="pt-BR" sz="2000" dirty="0" smtClean="0"/>
              <a:t>- Fundos </a:t>
            </a:r>
            <a:r>
              <a:rPr lang="pt-BR" sz="2000" dirty="0"/>
              <a:t>Mútuos de Investimento em Empresas Emergentes (FMIEE, Instr CVM 209/94)</a:t>
            </a:r>
          </a:p>
          <a:p>
            <a:pPr marL="109728" indent="0" eaLnBrk="1" fontAlgn="auto" hangingPunct="1">
              <a:spcAft>
                <a:spcPts val="0"/>
              </a:spcAft>
              <a:buNone/>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116632"/>
            <a:ext cx="8784976" cy="706090"/>
          </a:xfrm>
        </p:spPr>
        <p:txBody>
          <a:bodyPr>
            <a:noAutofit/>
          </a:bodyPr>
          <a:lstStyle/>
          <a:p>
            <a:pPr algn="ctr" eaLnBrk="1" fontAlgn="auto" hangingPunct="1">
              <a:spcAft>
                <a:spcPts val="0"/>
              </a:spcAft>
              <a:defRPr/>
            </a:pPr>
            <a:r>
              <a:rPr lang="pt-BR" sz="3200" dirty="0" smtClean="0"/>
              <a:t>Elementos </a:t>
            </a:r>
            <a:r>
              <a:rPr lang="pt-BR" sz="3200" dirty="0"/>
              <a:t>da indústria de capital de </a:t>
            </a:r>
            <a:r>
              <a:rPr lang="pt-BR" sz="3200" dirty="0" smtClean="0"/>
              <a:t>risco:</a:t>
            </a:r>
            <a:endParaRPr lang="pt-BR" sz="3200" dirty="0"/>
          </a:p>
        </p:txBody>
      </p:sp>
      <p:sp>
        <p:nvSpPr>
          <p:cNvPr id="10" name="Espaço Reservado para Número de Slide 9"/>
          <p:cNvSpPr>
            <a:spLocks noGrp="1"/>
          </p:cNvSpPr>
          <p:nvPr>
            <p:ph type="sldNum" sz="quarter" idx="12"/>
          </p:nvPr>
        </p:nvSpPr>
        <p:spPr/>
        <p:txBody>
          <a:bodyPr/>
          <a:lstStyle/>
          <a:p>
            <a:pPr>
              <a:defRPr/>
            </a:pPr>
            <a:fld id="{AB4E5792-A8B2-4571-9C4E-C8D178F3F7E2}" type="slidenum">
              <a:rPr lang="en-US" smtClean="0"/>
              <a:t>10</a:t>
            </a:fld>
            <a:endParaRPr lang="en-US" dirty="0"/>
          </a:p>
        </p:txBody>
      </p:sp>
    </p:spTree>
    <p:extLst>
      <p:ext uri="{BB962C8B-B14F-4D97-AF65-F5344CB8AC3E}">
        <p14:creationId xmlns:p14="http://schemas.microsoft.com/office/powerpoint/2010/main" val="1562394891"/>
      </p:ext>
    </p:ext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107504" y="836712"/>
            <a:ext cx="8784976" cy="5760640"/>
          </a:xfrm>
          <a:solidFill>
            <a:schemeClr val="bg1"/>
          </a:solidFill>
        </p:spPr>
        <p:txBody>
          <a:bodyPr>
            <a:noAutofit/>
          </a:bodyPr>
          <a:lstStyle/>
          <a:p>
            <a:pPr algn="just">
              <a:lnSpc>
                <a:spcPct val="80000"/>
              </a:lnSpc>
              <a:spcAft>
                <a:spcPts val="0"/>
              </a:spcAft>
            </a:pPr>
            <a:r>
              <a:rPr lang="pt-BR" sz="1800" b="1" dirty="0" smtClean="0">
                <a:solidFill>
                  <a:srgbClr val="FF0000"/>
                </a:solidFill>
              </a:rPr>
              <a:t>Organização gestora (ou gestores):</a:t>
            </a:r>
            <a:r>
              <a:rPr lang="pt-BR" sz="1800" dirty="0" smtClean="0"/>
              <a:t> </a:t>
            </a:r>
            <a:r>
              <a:rPr lang="pt-BR" sz="1800" dirty="0"/>
              <a:t>captam recursos junto aos investidores e administram os investimentos. </a:t>
            </a:r>
            <a:r>
              <a:rPr lang="pt-BR" sz="1800" b="1" dirty="0">
                <a:solidFill>
                  <a:srgbClr val="0000FF"/>
                </a:solidFill>
              </a:rPr>
              <a:t>São elos cruciais nessa </a:t>
            </a:r>
            <a:r>
              <a:rPr lang="pt-BR" sz="1800" b="1" dirty="0" smtClean="0">
                <a:solidFill>
                  <a:srgbClr val="0000FF"/>
                </a:solidFill>
              </a:rPr>
              <a:t>cadeia, pois:</a:t>
            </a:r>
          </a:p>
          <a:p>
            <a:pPr marL="1258888" indent="-273050" algn="just" defTabSz="225425">
              <a:lnSpc>
                <a:spcPct val="80000"/>
              </a:lnSpc>
              <a:spcAft>
                <a:spcPts val="0"/>
              </a:spcAft>
              <a:buNone/>
              <a:tabLst>
                <a:tab pos="1258888" algn="ctr"/>
              </a:tabLst>
            </a:pPr>
            <a:r>
              <a:rPr lang="pt-BR" sz="1800" b="1" dirty="0" smtClean="0">
                <a:solidFill>
                  <a:srgbClr val="0000FF"/>
                </a:solidFill>
              </a:rPr>
              <a:t>- 		</a:t>
            </a:r>
            <a:r>
              <a:rPr lang="pt-BR" sz="1800" dirty="0" smtClean="0"/>
              <a:t>escolhem as empresas que receberão os investimentos;</a:t>
            </a:r>
          </a:p>
          <a:p>
            <a:pPr marL="1341438" indent="-355600" algn="just">
              <a:lnSpc>
                <a:spcPct val="80000"/>
              </a:lnSpc>
              <a:spcAft>
                <a:spcPts val="0"/>
              </a:spcAft>
              <a:buNone/>
              <a:tabLst>
                <a:tab pos="1341438" algn="ctr"/>
              </a:tabLst>
            </a:pPr>
            <a:r>
              <a:rPr lang="pt-BR" sz="1800" dirty="0" smtClean="0"/>
              <a:t>-  participam efetivamente nos processos decisórios das empresas investidas;</a:t>
            </a:r>
          </a:p>
          <a:p>
            <a:pPr marL="1271588" indent="-285750" algn="just" defTabSz="344488">
              <a:lnSpc>
                <a:spcPct val="80000"/>
              </a:lnSpc>
              <a:spcAft>
                <a:spcPts val="600"/>
              </a:spcAft>
              <a:buFontTx/>
              <a:buChar char="-"/>
              <a:tabLst>
                <a:tab pos="1258888" algn="ctr"/>
              </a:tabLst>
            </a:pPr>
            <a:r>
              <a:rPr lang="pt-BR" sz="1800" dirty="0" smtClean="0"/>
              <a:t>determinam o valor </a:t>
            </a:r>
            <a:r>
              <a:rPr lang="pt-BR" sz="1800" dirty="0"/>
              <a:t>e o momento de realização do investimento</a:t>
            </a:r>
            <a:r>
              <a:rPr lang="pt-BR" sz="1800" dirty="0" smtClean="0"/>
              <a:t>.</a:t>
            </a:r>
          </a:p>
          <a:p>
            <a:pPr marL="985838" indent="0" algn="just" defTabSz="344488">
              <a:lnSpc>
                <a:spcPct val="80000"/>
              </a:lnSpc>
              <a:spcAft>
                <a:spcPts val="600"/>
              </a:spcAft>
              <a:buNone/>
              <a:tabLst>
                <a:tab pos="1258888" algn="ctr"/>
              </a:tabLst>
            </a:pPr>
            <a:endParaRPr lang="pt-BR" sz="1800" dirty="0"/>
          </a:p>
          <a:p>
            <a:pPr algn="just">
              <a:lnSpc>
                <a:spcPct val="80000"/>
              </a:lnSpc>
              <a:spcAft>
                <a:spcPts val="600"/>
              </a:spcAft>
            </a:pPr>
            <a:r>
              <a:rPr lang="pt-BR" sz="1800" dirty="0"/>
              <a:t>Diferentemente de investidores do mercado acionário, </a:t>
            </a:r>
            <a:r>
              <a:rPr lang="pt-BR" sz="1800" b="1" dirty="0">
                <a:solidFill>
                  <a:srgbClr val="0000FF"/>
                </a:solidFill>
              </a:rPr>
              <a:t>os gestores participem efetivamente da gestão das empresas em que investem, tomando decisões estratégicas e influenciando significativamente a governança corporativa da empresa.</a:t>
            </a:r>
            <a:r>
              <a:rPr lang="pt-BR" sz="1800" dirty="0"/>
              <a:t> São investidores ativos, pois só assim conseguem mitigar os riscos e influenciar a possibilidade de sucesso e saída do negócio. </a:t>
            </a:r>
            <a:endParaRPr lang="pt-BR" sz="1800" dirty="0" smtClean="0"/>
          </a:p>
          <a:p>
            <a:pPr marL="109537" indent="0" algn="just">
              <a:lnSpc>
                <a:spcPct val="80000"/>
              </a:lnSpc>
              <a:spcAft>
                <a:spcPts val="600"/>
              </a:spcAft>
              <a:buNone/>
            </a:pPr>
            <a:endParaRPr lang="pt-BR" sz="1800" dirty="0" smtClean="0"/>
          </a:p>
          <a:p>
            <a:pPr algn="just">
              <a:lnSpc>
                <a:spcPct val="80000"/>
              </a:lnSpc>
              <a:spcAft>
                <a:spcPts val="1800"/>
              </a:spcAft>
            </a:pPr>
            <a:r>
              <a:rPr lang="pt-BR" sz="1800" dirty="0" smtClean="0"/>
              <a:t>Para poderem </a:t>
            </a:r>
            <a:r>
              <a:rPr lang="pt-BR" sz="1800" dirty="0"/>
              <a:t>participar de projetos com essas características, os gestores </a:t>
            </a:r>
            <a:r>
              <a:rPr lang="pt-BR" sz="1800" b="1" dirty="0">
                <a:solidFill>
                  <a:srgbClr val="0000FF"/>
                </a:solidFill>
              </a:rPr>
              <a:t>são agentes preparados para administrar empresas</a:t>
            </a:r>
            <a:r>
              <a:rPr lang="pt-BR" sz="1800" dirty="0"/>
              <a:t>, utilizando práticas sofisticadas de seleção, governança e </a:t>
            </a:r>
            <a:r>
              <a:rPr lang="pt-BR" sz="1800" dirty="0" smtClean="0"/>
              <a:t>monitoramento. </a:t>
            </a:r>
          </a:p>
          <a:p>
            <a:pPr algn="just">
              <a:lnSpc>
                <a:spcPct val="80000"/>
              </a:lnSpc>
              <a:spcAft>
                <a:spcPts val="600"/>
              </a:spcAft>
            </a:pPr>
            <a:r>
              <a:rPr lang="pt-BR" sz="1800" dirty="0" smtClean="0"/>
              <a:t>Maturados </a:t>
            </a:r>
            <a:r>
              <a:rPr lang="pt-BR" sz="1800" dirty="0"/>
              <a:t>os </a:t>
            </a:r>
            <a:r>
              <a:rPr lang="pt-BR" sz="1800" dirty="0" smtClean="0"/>
              <a:t>investimentos (entre 5 a 7 anos), </a:t>
            </a:r>
            <a:r>
              <a:rPr lang="pt-BR" sz="1800" dirty="0"/>
              <a:t>os gestores liquidam sua carteira e retornam os proventos aos investidores</a:t>
            </a:r>
            <a:r>
              <a:rPr lang="pt-BR" sz="1800" dirty="0" smtClean="0"/>
              <a:t>.</a:t>
            </a:r>
            <a:endParaRPr lang="pt-BR" sz="1100" dirty="0" smtClean="0"/>
          </a:p>
          <a:p>
            <a:pPr marL="365760" indent="-256032" eaLnBrk="1" fontAlgn="auto" hangingPunct="1">
              <a:spcAft>
                <a:spcPts val="0"/>
              </a:spcAft>
              <a:buFont typeface="Wingdings 3"/>
              <a:buChar char=""/>
              <a:defRPr/>
            </a:pPr>
            <a:endParaRPr lang="pt-BR" sz="1100" dirty="0" smtClean="0"/>
          </a:p>
          <a:p>
            <a:pPr marL="365760" indent="-256032" eaLnBrk="1" fontAlgn="auto" hangingPunct="1">
              <a:spcAft>
                <a:spcPts val="0"/>
              </a:spcAft>
              <a:buFont typeface="Wingdings 3"/>
              <a:buChar char=""/>
              <a:defRPr/>
            </a:pPr>
            <a:endParaRPr lang="pt-BR" sz="1100" dirty="0"/>
          </a:p>
        </p:txBody>
      </p:sp>
      <p:sp>
        <p:nvSpPr>
          <p:cNvPr id="3" name="Título 2"/>
          <p:cNvSpPr>
            <a:spLocks noGrp="1"/>
          </p:cNvSpPr>
          <p:nvPr>
            <p:ph type="title"/>
          </p:nvPr>
        </p:nvSpPr>
        <p:spPr>
          <a:xfrm>
            <a:off x="179512" y="116632"/>
            <a:ext cx="8784976" cy="576064"/>
          </a:xfrm>
        </p:spPr>
        <p:txBody>
          <a:bodyPr>
            <a:noAutofit/>
          </a:bodyPr>
          <a:lstStyle/>
          <a:p>
            <a:pPr algn="ctr" eaLnBrk="1" fontAlgn="auto" hangingPunct="1">
              <a:spcAft>
                <a:spcPts val="0"/>
              </a:spcAft>
              <a:defRPr/>
            </a:pPr>
            <a:r>
              <a:rPr lang="pt-BR" sz="3200" dirty="0" smtClean="0"/>
              <a:t>Elementos </a:t>
            </a:r>
            <a:r>
              <a:rPr lang="pt-BR" sz="3200" dirty="0"/>
              <a:t>da indústria de capital de </a:t>
            </a:r>
            <a:r>
              <a:rPr lang="pt-BR" sz="3200" dirty="0" smtClean="0"/>
              <a:t>risco:</a:t>
            </a:r>
            <a:endParaRPr lang="pt-BR" sz="3200" dirty="0"/>
          </a:p>
        </p:txBody>
      </p:sp>
      <p:sp>
        <p:nvSpPr>
          <p:cNvPr id="10" name="Espaço Reservado para Número de Slide 9"/>
          <p:cNvSpPr>
            <a:spLocks noGrp="1"/>
          </p:cNvSpPr>
          <p:nvPr>
            <p:ph type="sldNum" sz="quarter" idx="12"/>
          </p:nvPr>
        </p:nvSpPr>
        <p:spPr/>
        <p:txBody>
          <a:bodyPr/>
          <a:lstStyle/>
          <a:p>
            <a:pPr>
              <a:defRPr/>
            </a:pPr>
            <a:fld id="{AB4E5792-A8B2-4571-9C4E-C8D178F3F7E2}" type="slidenum">
              <a:rPr lang="en-US" smtClean="0"/>
              <a:t>11</a:t>
            </a:fld>
            <a:endParaRPr lang="en-US" dirty="0"/>
          </a:p>
        </p:txBody>
      </p:sp>
    </p:spTree>
    <p:extLst>
      <p:ext uri="{BB962C8B-B14F-4D97-AF65-F5344CB8AC3E}">
        <p14:creationId xmlns:p14="http://schemas.microsoft.com/office/powerpoint/2010/main" val="3365704968"/>
      </p:ext>
    </p:extLst>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409130"/>
            <a:ext cx="8229600" cy="3171998"/>
          </a:xfrm>
        </p:spPr>
        <p:txBody>
          <a:bodyPr>
            <a:noAutofit/>
          </a:bodyPr>
          <a:lstStyle/>
          <a:p>
            <a:pPr algn="just"/>
            <a:r>
              <a:rPr lang="pt-BR" sz="2000" dirty="0" smtClean="0"/>
              <a:t>Os </a:t>
            </a:r>
            <a:r>
              <a:rPr lang="pt-BR" sz="2000" dirty="0"/>
              <a:t>investimentos são muitas vezes direcionados a empresas com </a:t>
            </a:r>
            <a:r>
              <a:rPr lang="pt-BR" sz="2000" b="1" dirty="0">
                <a:solidFill>
                  <a:srgbClr val="0000FF"/>
                </a:solidFill>
              </a:rPr>
              <a:t>pouco ou nenhum histórico financeiro ou ativos tangíveis</a:t>
            </a:r>
            <a:r>
              <a:rPr lang="pt-BR" sz="2000" dirty="0"/>
              <a:t> que possam constituir-se como garantia real para financiamentos. </a:t>
            </a:r>
            <a:endParaRPr lang="pt-BR" sz="2000" dirty="0" smtClean="0"/>
          </a:p>
          <a:p>
            <a:pPr marL="109537" indent="0" algn="just">
              <a:buNone/>
            </a:pPr>
            <a:endParaRPr lang="pt-BR" sz="2000" dirty="0" smtClean="0"/>
          </a:p>
          <a:p>
            <a:pPr algn="just"/>
            <a:r>
              <a:rPr lang="pt-BR" sz="2000" dirty="0" smtClean="0"/>
              <a:t>Ao </a:t>
            </a:r>
            <a:r>
              <a:rPr lang="pt-BR" sz="2000" dirty="0"/>
              <a:t>mesmo tempo, tais empresas possuem projetos com </a:t>
            </a:r>
            <a:r>
              <a:rPr lang="pt-BR" sz="2000" b="1" dirty="0">
                <a:solidFill>
                  <a:srgbClr val="0000FF"/>
                </a:solidFill>
              </a:rPr>
              <a:t>elevada expectativa de risco e retorno</a:t>
            </a:r>
            <a:r>
              <a:rPr lang="pt-BR" sz="2000" dirty="0"/>
              <a:t>, os quais só podem ser realizados mediante injeção de novos </a:t>
            </a:r>
            <a:r>
              <a:rPr lang="pt-BR" sz="2000" dirty="0" smtClean="0"/>
              <a:t>recursos. </a:t>
            </a:r>
          </a:p>
          <a:p>
            <a:pPr marL="109537" indent="0" algn="just">
              <a:buNone/>
            </a:pPr>
            <a:endParaRPr lang="pt-BR" sz="2800" dirty="0" smtClean="0"/>
          </a:p>
          <a:p>
            <a:pPr marL="109728" indent="0" algn="just" eaLnBrk="1" fontAlgn="auto" hangingPunct="1">
              <a:spcAft>
                <a:spcPts val="0"/>
              </a:spcAft>
              <a:buNone/>
              <a:defRPr/>
            </a:pPr>
            <a:endParaRPr lang="pt-BR" sz="2800" dirty="0" smtClean="0"/>
          </a:p>
          <a:p>
            <a:pPr marL="365760" indent="-256032" eaLnBrk="1" fontAlgn="auto" hangingPunct="1">
              <a:spcAft>
                <a:spcPts val="0"/>
              </a:spcAft>
              <a:buFont typeface="Wingdings 3"/>
              <a:buChar char=""/>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260648"/>
            <a:ext cx="8784976" cy="792088"/>
          </a:xfrm>
        </p:spPr>
        <p:txBody>
          <a:bodyPr wrap="square" anchor="t" anchorCtr="0">
            <a:noAutofit/>
          </a:bodyPr>
          <a:lstStyle/>
          <a:p>
            <a:pPr algn="ctr" eaLnBrk="1" fontAlgn="auto" hangingPunct="1">
              <a:spcAft>
                <a:spcPts val="0"/>
              </a:spcAft>
              <a:defRPr/>
            </a:pPr>
            <a:r>
              <a:rPr lang="pt-BR" sz="2400" dirty="0" smtClean="0"/>
              <a:t>CAPITAL DE RISCO </a:t>
            </a:r>
            <a:r>
              <a:rPr lang="pt-BR" sz="2400" dirty="0"/>
              <a:t/>
            </a:r>
            <a:br>
              <a:rPr lang="pt-BR" sz="2400" dirty="0"/>
            </a:br>
            <a:r>
              <a:rPr lang="pt-BR" sz="2000" dirty="0" smtClean="0"/>
              <a:t>Características </a:t>
            </a:r>
            <a:r>
              <a:rPr lang="pt-BR" sz="2000" dirty="0"/>
              <a:t>dos investimentos </a:t>
            </a:r>
            <a:r>
              <a:rPr lang="pt-BR" sz="2000" dirty="0" smtClean="0"/>
              <a:t>e </a:t>
            </a:r>
            <a:r>
              <a:rPr lang="pt-BR" sz="2000" dirty="0"/>
              <a:t>dos gestores </a:t>
            </a:r>
          </a:p>
        </p:txBody>
      </p:sp>
      <p:sp>
        <p:nvSpPr>
          <p:cNvPr id="10" name="Espaço Reservado para Número de Slide 9"/>
          <p:cNvSpPr>
            <a:spLocks noGrp="1"/>
          </p:cNvSpPr>
          <p:nvPr>
            <p:ph type="sldNum" sz="quarter" idx="12"/>
          </p:nvPr>
        </p:nvSpPr>
        <p:spPr/>
        <p:txBody>
          <a:bodyPr/>
          <a:lstStyle/>
          <a:p>
            <a:pPr>
              <a:defRPr/>
            </a:pPr>
            <a:fld id="{AB4E5792-A8B2-4571-9C4E-C8D178F3F7E2}" type="slidenum">
              <a:rPr lang="en-US" smtClean="0"/>
              <a:t>12</a:t>
            </a:fld>
            <a:endParaRPr lang="en-US" dirty="0"/>
          </a:p>
        </p:txBody>
      </p:sp>
    </p:spTree>
    <p:extLst>
      <p:ext uri="{BB962C8B-B14F-4D97-AF65-F5344CB8AC3E}">
        <p14:creationId xmlns:p14="http://schemas.microsoft.com/office/powerpoint/2010/main" val="1986866830"/>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196752"/>
            <a:ext cx="8229600" cy="4972198"/>
          </a:xfrm>
        </p:spPr>
        <p:txBody>
          <a:bodyPr>
            <a:normAutofit fontScale="77500" lnSpcReduction="20000"/>
          </a:bodyPr>
          <a:lstStyle/>
          <a:p>
            <a:pPr algn="just"/>
            <a:r>
              <a:rPr lang="pt-BR" sz="2800" dirty="0" smtClean="0"/>
              <a:t>Enfim, a importância dos investimentos via </a:t>
            </a:r>
            <a:r>
              <a:rPr lang="pt-BR" sz="2800" i="1" dirty="0" smtClean="0"/>
              <a:t>venture capital e private equity</a:t>
            </a:r>
            <a:r>
              <a:rPr lang="pt-BR" sz="2800" dirty="0" smtClean="0"/>
              <a:t> não se limita à disponibilidade de recursos financeiros, mas </a:t>
            </a:r>
            <a:r>
              <a:rPr lang="pt-BR" sz="2800" b="1" dirty="0" smtClean="0">
                <a:solidFill>
                  <a:srgbClr val="0000FF"/>
                </a:solidFill>
              </a:rPr>
              <a:t>é valiosa pela atuação direta de um gestor profissional no negócio da empresa investida. </a:t>
            </a:r>
          </a:p>
          <a:p>
            <a:pPr marL="109537" indent="0" algn="just">
              <a:buNone/>
            </a:pPr>
            <a:endParaRPr lang="pt-BR" sz="2800" dirty="0" smtClean="0"/>
          </a:p>
          <a:p>
            <a:pPr algn="just">
              <a:spcAft>
                <a:spcPts val="1200"/>
              </a:spcAft>
            </a:pPr>
            <a:r>
              <a:rPr lang="pt-BR" sz="2800" dirty="0" smtClean="0"/>
              <a:t>Para a economia, há um importância marcante decorrente de vários aspectos:</a:t>
            </a:r>
          </a:p>
          <a:p>
            <a:pPr marL="631825" indent="-273050" algn="just">
              <a:spcAft>
                <a:spcPts val="600"/>
              </a:spcAft>
              <a:buNone/>
            </a:pPr>
            <a:r>
              <a:rPr lang="pt-BR" sz="2800" dirty="0" smtClean="0"/>
              <a:t>- </a:t>
            </a:r>
            <a:r>
              <a:rPr lang="pt-BR" sz="2800" b="1" dirty="0" smtClean="0">
                <a:solidFill>
                  <a:srgbClr val="0000FF"/>
                </a:solidFill>
              </a:rPr>
              <a:t>profissionalização </a:t>
            </a:r>
            <a:r>
              <a:rPr lang="pt-BR" sz="2800" b="1" dirty="0">
                <a:solidFill>
                  <a:srgbClr val="0000FF"/>
                </a:solidFill>
              </a:rPr>
              <a:t>das </a:t>
            </a:r>
            <a:r>
              <a:rPr lang="pt-BR" sz="2800" b="1" dirty="0" smtClean="0">
                <a:solidFill>
                  <a:srgbClr val="0000FF"/>
                </a:solidFill>
              </a:rPr>
              <a:t>empresas</a:t>
            </a:r>
            <a:r>
              <a:rPr lang="pt-BR" sz="2800" dirty="0" smtClean="0"/>
              <a:t>;</a:t>
            </a:r>
          </a:p>
          <a:p>
            <a:pPr marL="631825" indent="-273050" algn="just">
              <a:spcAft>
                <a:spcPts val="600"/>
              </a:spcAft>
              <a:buNone/>
            </a:pPr>
            <a:r>
              <a:rPr lang="pt-BR" sz="2800" dirty="0"/>
              <a:t>- consecução de </a:t>
            </a:r>
            <a:r>
              <a:rPr lang="pt-BR" sz="2800" b="1" dirty="0">
                <a:solidFill>
                  <a:srgbClr val="0000FF"/>
                </a:solidFill>
              </a:rPr>
              <a:t>ganhos de produtividade</a:t>
            </a:r>
            <a:r>
              <a:rPr lang="pt-BR" sz="2800" dirty="0"/>
              <a:t>;</a:t>
            </a:r>
          </a:p>
          <a:p>
            <a:pPr marL="631825" indent="-273050" algn="just">
              <a:spcAft>
                <a:spcPts val="600"/>
              </a:spcAft>
              <a:buNone/>
            </a:pPr>
            <a:r>
              <a:rPr lang="pt-BR" sz="2800" dirty="0" smtClean="0"/>
              <a:t>- disseminação </a:t>
            </a:r>
            <a:r>
              <a:rPr lang="pt-BR" sz="2800" dirty="0"/>
              <a:t>de </a:t>
            </a:r>
            <a:r>
              <a:rPr lang="pt-BR" sz="2800" b="1" i="1" dirty="0">
                <a:solidFill>
                  <a:srgbClr val="0000FF"/>
                </a:solidFill>
              </a:rPr>
              <a:t>know-how</a:t>
            </a:r>
            <a:r>
              <a:rPr lang="pt-BR" sz="2800" b="1" dirty="0">
                <a:solidFill>
                  <a:srgbClr val="0000FF"/>
                </a:solidFill>
              </a:rPr>
              <a:t> </a:t>
            </a:r>
            <a:r>
              <a:rPr lang="pt-BR" sz="2800" b="1" dirty="0" smtClean="0">
                <a:solidFill>
                  <a:srgbClr val="0000FF"/>
                </a:solidFill>
              </a:rPr>
              <a:t> em gestão empresarial</a:t>
            </a:r>
            <a:r>
              <a:rPr lang="pt-BR" sz="2800" dirty="0" smtClean="0"/>
              <a:t>;</a:t>
            </a:r>
            <a:endParaRPr lang="pt-BR" sz="2800" dirty="0"/>
          </a:p>
          <a:p>
            <a:pPr marL="631825" indent="-273050" algn="just">
              <a:spcAft>
                <a:spcPts val="600"/>
              </a:spcAft>
              <a:buNone/>
            </a:pPr>
            <a:r>
              <a:rPr lang="pt-BR" sz="2800" dirty="0" smtClean="0"/>
              <a:t>- </a:t>
            </a:r>
            <a:r>
              <a:rPr lang="pt-BR" sz="2800" b="1" dirty="0" smtClean="0">
                <a:solidFill>
                  <a:srgbClr val="0000FF"/>
                </a:solidFill>
              </a:rPr>
              <a:t>viabilização </a:t>
            </a:r>
            <a:r>
              <a:rPr lang="pt-BR" sz="2800" b="1" dirty="0">
                <a:solidFill>
                  <a:srgbClr val="0000FF"/>
                </a:solidFill>
              </a:rPr>
              <a:t>de projetos </a:t>
            </a:r>
            <a:r>
              <a:rPr lang="pt-BR" sz="2800" b="1" dirty="0" smtClean="0">
                <a:solidFill>
                  <a:srgbClr val="0000FF"/>
                </a:solidFill>
              </a:rPr>
              <a:t>com elevado potencial</a:t>
            </a:r>
            <a:r>
              <a:rPr lang="pt-BR" sz="2800" dirty="0" smtClean="0"/>
              <a:t>;</a:t>
            </a:r>
            <a:endParaRPr lang="pt-BR" sz="2800" dirty="0"/>
          </a:p>
          <a:p>
            <a:pPr marL="631825" indent="-273050" algn="just">
              <a:buNone/>
            </a:pPr>
            <a:r>
              <a:rPr lang="pt-BR" sz="2800" dirty="0" smtClean="0"/>
              <a:t>- </a:t>
            </a:r>
            <a:r>
              <a:rPr lang="pt-BR" sz="2800" b="1" dirty="0" smtClean="0">
                <a:solidFill>
                  <a:srgbClr val="0000FF"/>
                </a:solidFill>
              </a:rPr>
              <a:t>expansão </a:t>
            </a:r>
            <a:r>
              <a:rPr lang="pt-BR" sz="2800" b="1" dirty="0">
                <a:solidFill>
                  <a:srgbClr val="0000FF"/>
                </a:solidFill>
              </a:rPr>
              <a:t>da inovação </a:t>
            </a:r>
            <a:r>
              <a:rPr lang="pt-BR" sz="2800" dirty="0"/>
              <a:t>(e não apenas da inovação tecnológica</a:t>
            </a:r>
            <a:r>
              <a:rPr lang="pt-BR" sz="2800" dirty="0" smtClean="0"/>
              <a:t>).</a:t>
            </a:r>
            <a:endParaRPr lang="pt-BR" sz="2800" dirty="0"/>
          </a:p>
          <a:p>
            <a:pPr algn="just"/>
            <a:endParaRPr lang="pt-BR" sz="2800" dirty="0" smtClean="0"/>
          </a:p>
          <a:p>
            <a:pPr marL="109537" indent="0" algn="just">
              <a:buNone/>
            </a:pPr>
            <a:endParaRPr lang="pt-BR" sz="2800" dirty="0" smtClean="0"/>
          </a:p>
          <a:p>
            <a:pPr algn="just"/>
            <a:endParaRPr lang="pt-BR" sz="2800" dirty="0"/>
          </a:p>
          <a:p>
            <a:pPr marL="109728" indent="0" algn="just" eaLnBrk="1" fontAlgn="auto" hangingPunct="1">
              <a:spcAft>
                <a:spcPts val="0"/>
              </a:spcAft>
              <a:buNone/>
              <a:defRPr/>
            </a:pPr>
            <a:endParaRPr lang="pt-BR" sz="2800" dirty="0" smtClean="0"/>
          </a:p>
          <a:p>
            <a:pPr marL="109728" indent="0" algn="just" eaLnBrk="1" fontAlgn="auto" hangingPunct="1">
              <a:spcAft>
                <a:spcPts val="0"/>
              </a:spcAft>
              <a:buNone/>
              <a:defRPr/>
            </a:pPr>
            <a:endParaRPr lang="pt-BR" sz="2800" dirty="0" smtClean="0"/>
          </a:p>
          <a:p>
            <a:pPr marL="365760" indent="-256032" eaLnBrk="1" fontAlgn="auto" hangingPunct="1">
              <a:spcAft>
                <a:spcPts val="0"/>
              </a:spcAft>
              <a:buFont typeface="Wingdings 3"/>
              <a:buChar char=""/>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116632"/>
            <a:ext cx="8784976" cy="792088"/>
          </a:xfrm>
        </p:spPr>
        <p:txBody>
          <a:bodyPr wrap="square" anchor="t" anchorCtr="0">
            <a:noAutofit/>
          </a:bodyPr>
          <a:lstStyle/>
          <a:p>
            <a:pPr algn="ctr" eaLnBrk="1" fontAlgn="auto" hangingPunct="1">
              <a:spcAft>
                <a:spcPts val="0"/>
              </a:spcAft>
              <a:defRPr/>
            </a:pPr>
            <a:r>
              <a:rPr lang="pt-BR" sz="2400" dirty="0" smtClean="0"/>
              <a:t>CAPITAL DE RISCO </a:t>
            </a:r>
            <a:r>
              <a:rPr lang="pt-BR" sz="2400" dirty="0"/>
              <a:t/>
            </a:r>
            <a:br>
              <a:rPr lang="pt-BR" sz="2400" dirty="0"/>
            </a:br>
            <a:r>
              <a:rPr lang="pt-BR" sz="2400" dirty="0" smtClean="0"/>
              <a:t>Importância marcante para a economia</a:t>
            </a:r>
            <a:endParaRPr lang="pt-BR" sz="2000" dirty="0"/>
          </a:p>
        </p:txBody>
      </p:sp>
      <p:sp>
        <p:nvSpPr>
          <p:cNvPr id="10" name="Espaço Reservado para Número de Slide 9"/>
          <p:cNvSpPr>
            <a:spLocks noGrp="1"/>
          </p:cNvSpPr>
          <p:nvPr>
            <p:ph type="sldNum" sz="quarter" idx="12"/>
          </p:nvPr>
        </p:nvSpPr>
        <p:spPr/>
        <p:txBody>
          <a:bodyPr/>
          <a:lstStyle/>
          <a:p>
            <a:pPr>
              <a:defRPr/>
            </a:pPr>
            <a:fld id="{AB4E5792-A8B2-4571-9C4E-C8D178F3F7E2}" type="slidenum">
              <a:rPr lang="en-US" smtClean="0"/>
              <a:t>13</a:t>
            </a:fld>
            <a:endParaRPr lang="en-US" dirty="0"/>
          </a:p>
        </p:txBody>
      </p:sp>
    </p:spTree>
    <p:extLst>
      <p:ext uri="{BB962C8B-B14F-4D97-AF65-F5344CB8AC3E}">
        <p14:creationId xmlns:p14="http://schemas.microsoft.com/office/powerpoint/2010/main" val="669381980"/>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23528" y="1268760"/>
            <a:ext cx="8712968" cy="2376264"/>
          </a:xfrm>
        </p:spPr>
        <p:txBody>
          <a:bodyPr>
            <a:noAutofit/>
          </a:bodyPr>
          <a:lstStyle/>
          <a:p>
            <a:pPr algn="ctr" eaLnBrk="1" fontAlgn="auto" hangingPunct="1">
              <a:lnSpc>
                <a:spcPct val="120000"/>
              </a:lnSpc>
              <a:spcAft>
                <a:spcPts val="0"/>
              </a:spcAft>
              <a:defRPr/>
            </a:pPr>
            <a:r>
              <a:rPr lang="en-US" sz="3600" dirty="0" smtClean="0">
                <a:solidFill>
                  <a:srgbClr val="FF0000"/>
                </a:solidFill>
                <a:effectLst>
                  <a:outerShdw blurRad="38100" dist="38100" dir="2700000" algn="tl">
                    <a:srgbClr val="000000">
                      <a:alpha val="43137"/>
                    </a:srgbClr>
                  </a:outerShdw>
                </a:effectLst>
              </a:rPr>
              <a:t>EXPERIÊNCIA INTERNACIONAL FACE À IMPORTÂNCIA DO CAPITAL DE RISCO PARA A ECONOMIA</a:t>
            </a:r>
            <a:endParaRPr lang="en-US" sz="3600" dirty="0">
              <a:solidFill>
                <a:srgbClr val="FF0000"/>
              </a:solidFill>
              <a:effectLst>
                <a:outerShdw blurRad="38100" dist="38100" dir="2700000" algn="tl">
                  <a:srgbClr val="000000">
                    <a:alpha val="43137"/>
                  </a:srgbClr>
                </a:outerShdw>
              </a:effectLst>
            </a:endParaRPr>
          </a:p>
        </p:txBody>
      </p:sp>
      <p:sp>
        <p:nvSpPr>
          <p:cNvPr id="11" name="Espaço Reservado para Número de Slide 10"/>
          <p:cNvSpPr>
            <a:spLocks noGrp="1"/>
          </p:cNvSpPr>
          <p:nvPr>
            <p:ph type="sldNum" sz="quarter" idx="12"/>
          </p:nvPr>
        </p:nvSpPr>
        <p:spPr/>
        <p:txBody>
          <a:bodyPr/>
          <a:lstStyle/>
          <a:p>
            <a:pPr>
              <a:defRPr/>
            </a:pPr>
            <a:fld id="{47EC9E33-96D8-4C3E-9413-4306B1DDB4CA}" type="slidenum">
              <a:rPr lang="en-US" smtClean="0"/>
              <a:pPr>
                <a:defRPr/>
              </a:pPr>
              <a:t>14</a:t>
            </a:fld>
            <a:endParaRPr lang="en-US" dirty="0"/>
          </a:p>
        </p:txBody>
      </p:sp>
    </p:spTree>
    <p:extLst>
      <p:ext uri="{BB962C8B-B14F-4D97-AF65-F5344CB8AC3E}">
        <p14:creationId xmlns:p14="http://schemas.microsoft.com/office/powerpoint/2010/main" val="3360058316"/>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412776"/>
            <a:ext cx="8229600" cy="3960440"/>
          </a:xfrm>
        </p:spPr>
        <p:txBody>
          <a:bodyPr>
            <a:noAutofit/>
          </a:bodyPr>
          <a:lstStyle/>
          <a:p>
            <a:pPr algn="just"/>
            <a:r>
              <a:rPr lang="pt-BR" sz="2400" dirty="0" smtClean="0"/>
              <a:t>Em decorrência da importância do capital de risco para a economia, os países tem atuado fortemente para expandir essa indústria.</a:t>
            </a:r>
          </a:p>
          <a:p>
            <a:pPr marL="109537" indent="0" algn="just">
              <a:buNone/>
            </a:pPr>
            <a:endParaRPr lang="pt-BR" sz="2400" dirty="0" smtClean="0"/>
          </a:p>
          <a:p>
            <a:pPr algn="just"/>
            <a:r>
              <a:rPr lang="pt-BR" sz="2400" dirty="0"/>
              <a:t>Exatamente por esse aspecto, há mais de </a:t>
            </a:r>
            <a:r>
              <a:rPr lang="pt-BR" sz="2400" b="1" u="sng" dirty="0"/>
              <a:t>meio século</a:t>
            </a:r>
            <a:r>
              <a:rPr lang="pt-BR" sz="2400" dirty="0"/>
              <a:t>, </a:t>
            </a:r>
            <a:r>
              <a:rPr lang="pt-BR" sz="2400" dirty="0" smtClean="0"/>
              <a:t>há 55 </a:t>
            </a:r>
            <a:r>
              <a:rPr lang="pt-BR" sz="2400" dirty="0"/>
              <a:t>anos, os EUA buscaram equacionar e estimular os capitais de risco.  Em 1958, criaram para esse fim a </a:t>
            </a:r>
            <a:r>
              <a:rPr lang="pt-BR" sz="2400" i="1" dirty="0" smtClean="0"/>
              <a:t>Small </a:t>
            </a:r>
            <a:r>
              <a:rPr lang="pt-BR" sz="2400" i="1" dirty="0"/>
              <a:t>Business Investment Company</a:t>
            </a:r>
            <a:r>
              <a:rPr lang="pt-BR" sz="2400" dirty="0"/>
              <a:t> (SBIC), ainda em operação. </a:t>
            </a:r>
            <a:r>
              <a:rPr lang="pt-BR" sz="2000" dirty="0">
                <a:solidFill>
                  <a:srgbClr val="0000FF"/>
                </a:solidFill>
              </a:rPr>
              <a:t>(http://www.sba.gov/content/sbic-programs</a:t>
            </a:r>
            <a:r>
              <a:rPr lang="pt-BR" sz="2000" dirty="0" smtClean="0">
                <a:solidFill>
                  <a:srgbClr val="0000FF"/>
                </a:solidFill>
              </a:rPr>
              <a:t>)</a:t>
            </a:r>
            <a:endParaRPr lang="pt-BR" sz="2800" dirty="0"/>
          </a:p>
        </p:txBody>
      </p:sp>
      <p:sp>
        <p:nvSpPr>
          <p:cNvPr id="3" name="Título 2"/>
          <p:cNvSpPr>
            <a:spLocks noGrp="1"/>
          </p:cNvSpPr>
          <p:nvPr>
            <p:ph type="title"/>
          </p:nvPr>
        </p:nvSpPr>
        <p:spPr>
          <a:xfrm>
            <a:off x="179512" y="116632"/>
            <a:ext cx="8784976" cy="792088"/>
          </a:xfrm>
        </p:spPr>
        <p:txBody>
          <a:bodyPr wrap="square" anchor="t" anchorCtr="0">
            <a:noAutofit/>
          </a:bodyPr>
          <a:lstStyle/>
          <a:p>
            <a:pPr algn="ctr" eaLnBrk="1" fontAlgn="auto" hangingPunct="1">
              <a:spcAft>
                <a:spcPts val="0"/>
              </a:spcAft>
              <a:defRPr/>
            </a:pPr>
            <a:r>
              <a:rPr lang="pt-BR" sz="2400" dirty="0" smtClean="0"/>
              <a:t>CAPITAL DE RISCO </a:t>
            </a:r>
            <a:r>
              <a:rPr lang="pt-BR" sz="2400" dirty="0"/>
              <a:t/>
            </a:r>
            <a:br>
              <a:rPr lang="pt-BR" sz="2400" dirty="0"/>
            </a:br>
            <a:r>
              <a:rPr lang="pt-BR" sz="2400" dirty="0" smtClean="0"/>
              <a:t>Importância marcante para a economia</a:t>
            </a:r>
            <a:endParaRPr lang="pt-BR" sz="2000" dirty="0"/>
          </a:p>
        </p:txBody>
      </p:sp>
      <p:sp>
        <p:nvSpPr>
          <p:cNvPr id="10" name="Espaço Reservado para Número de Slide 9"/>
          <p:cNvSpPr>
            <a:spLocks noGrp="1"/>
          </p:cNvSpPr>
          <p:nvPr>
            <p:ph type="sldNum" sz="quarter" idx="12"/>
          </p:nvPr>
        </p:nvSpPr>
        <p:spPr/>
        <p:txBody>
          <a:bodyPr/>
          <a:lstStyle/>
          <a:p>
            <a:pPr>
              <a:defRPr/>
            </a:pPr>
            <a:fld id="{AB4E5792-A8B2-4571-9C4E-C8D178F3F7E2}" type="slidenum">
              <a:rPr lang="en-US" smtClean="0"/>
              <a:t>15</a:t>
            </a:fld>
            <a:endParaRPr lang="en-US" dirty="0"/>
          </a:p>
        </p:txBody>
      </p:sp>
    </p:spTree>
    <p:extLst>
      <p:ext uri="{BB962C8B-B14F-4D97-AF65-F5344CB8AC3E}">
        <p14:creationId xmlns:p14="http://schemas.microsoft.com/office/powerpoint/2010/main" val="363479669"/>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518864" y="908720"/>
            <a:ext cx="8229600" cy="5040560"/>
          </a:xfrm>
        </p:spPr>
        <p:txBody>
          <a:bodyPr>
            <a:noAutofit/>
          </a:bodyPr>
          <a:lstStyle/>
          <a:p>
            <a:pPr algn="just">
              <a:spcAft>
                <a:spcPts val="2400"/>
              </a:spcAft>
            </a:pPr>
            <a:r>
              <a:rPr lang="pt-BR" sz="2400" dirty="0" smtClean="0"/>
              <a:t>O </a:t>
            </a:r>
            <a:r>
              <a:rPr lang="pt-BR" sz="2400" dirty="0"/>
              <a:t>incentivo, entretanto, não se limitou ao governo central dos EUA: Ao final dos anos 70 e início da década de 80, a ideia de criar fundos de </a:t>
            </a:r>
            <a:r>
              <a:rPr lang="pt-BR" sz="2400" i="1" dirty="0"/>
              <a:t>venture capital</a:t>
            </a:r>
            <a:r>
              <a:rPr lang="pt-BR" sz="2400" dirty="0"/>
              <a:t> financiados pelos governos estaduais se espalhou pelos EUA</a:t>
            </a:r>
            <a:r>
              <a:rPr lang="pt-BR" sz="2400" dirty="0" smtClean="0"/>
              <a:t>.</a:t>
            </a:r>
          </a:p>
          <a:p>
            <a:pPr algn="just">
              <a:spcAft>
                <a:spcPts val="1200"/>
              </a:spcAft>
            </a:pPr>
            <a:r>
              <a:rPr lang="pt-BR" sz="2400" dirty="0" smtClean="0"/>
              <a:t>Ao </a:t>
            </a:r>
            <a:r>
              <a:rPr lang="pt-BR" sz="2400" dirty="0"/>
              <a:t>final de 2006, </a:t>
            </a:r>
            <a:r>
              <a:rPr lang="pt-BR" sz="2400" dirty="0">
                <a:solidFill>
                  <a:srgbClr val="0000FF"/>
                </a:solidFill>
              </a:rPr>
              <a:t>mais de 44 estados dos EUA </a:t>
            </a:r>
            <a:r>
              <a:rPr lang="pt-BR" sz="2400" dirty="0"/>
              <a:t>estavam operando fundos de </a:t>
            </a:r>
            <a:r>
              <a:rPr lang="pt-BR" sz="2400" i="1" dirty="0"/>
              <a:t>venture capital</a:t>
            </a:r>
            <a:r>
              <a:rPr lang="pt-BR" sz="2400" dirty="0"/>
              <a:t>, ou investindo recursos públicos locais em fundos privados que direcionariam investimentos localmente, ou ainda fornecendo incentivos fiscais para terceiros investirem na região. </a:t>
            </a:r>
          </a:p>
          <a:p>
            <a:pPr algn="just"/>
            <a:endParaRPr lang="pt-BR" sz="2400" dirty="0"/>
          </a:p>
        </p:txBody>
      </p:sp>
      <p:sp>
        <p:nvSpPr>
          <p:cNvPr id="3" name="Título 2"/>
          <p:cNvSpPr>
            <a:spLocks noGrp="1"/>
          </p:cNvSpPr>
          <p:nvPr>
            <p:ph type="title"/>
          </p:nvPr>
        </p:nvSpPr>
        <p:spPr>
          <a:xfrm>
            <a:off x="179512" y="116632"/>
            <a:ext cx="8784976" cy="648072"/>
          </a:xfrm>
        </p:spPr>
        <p:txBody>
          <a:bodyPr>
            <a:noAutofit/>
          </a:bodyPr>
          <a:lstStyle/>
          <a:p>
            <a:pPr algn="ctr" eaLnBrk="1" fontAlgn="auto" hangingPunct="1">
              <a:spcAft>
                <a:spcPts val="0"/>
              </a:spcAft>
              <a:defRPr/>
            </a:pPr>
            <a:r>
              <a:rPr lang="pt-BR" sz="2800" dirty="0" smtClean="0"/>
              <a:t>PRODUTIVIDADE</a:t>
            </a:r>
            <a:endParaRPr lang="pt-BR" sz="2000" i="1" dirty="0"/>
          </a:p>
        </p:txBody>
      </p:sp>
      <p:sp>
        <p:nvSpPr>
          <p:cNvPr id="4" name="Espaço Reservado para Número de Slide 3"/>
          <p:cNvSpPr>
            <a:spLocks noGrp="1"/>
          </p:cNvSpPr>
          <p:nvPr>
            <p:ph type="sldNum" sz="quarter" idx="12"/>
          </p:nvPr>
        </p:nvSpPr>
        <p:spPr/>
        <p:txBody>
          <a:bodyPr/>
          <a:lstStyle/>
          <a:p>
            <a:pPr>
              <a:defRPr/>
            </a:pPr>
            <a:fld id="{AB4E5792-A8B2-4571-9C4E-C8D178F3F7E2}" type="slidenum">
              <a:rPr lang="en-US" smtClean="0"/>
              <a:t>16</a:t>
            </a:fld>
            <a:endParaRPr lang="en-US" dirty="0"/>
          </a:p>
        </p:txBody>
      </p:sp>
    </p:spTree>
    <p:extLst>
      <p:ext uri="{BB962C8B-B14F-4D97-AF65-F5344CB8AC3E}">
        <p14:creationId xmlns:p14="http://schemas.microsoft.com/office/powerpoint/2010/main" val="46666353"/>
      </p:ext>
    </p:extLst>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251520" y="1988840"/>
            <a:ext cx="8712968" cy="2160240"/>
          </a:xfrm>
        </p:spPr>
        <p:txBody>
          <a:bodyPr>
            <a:noAutofit/>
          </a:bodyPr>
          <a:lstStyle/>
          <a:p>
            <a:pPr algn="just"/>
            <a:r>
              <a:rPr lang="pt-BR" sz="2400" dirty="0"/>
              <a:t>Em 2004, foi divulgado relatório da OCDE que </a:t>
            </a:r>
            <a:r>
              <a:rPr lang="pt-BR" sz="2400" dirty="0">
                <a:solidFill>
                  <a:srgbClr val="0000FF"/>
                </a:solidFill>
              </a:rPr>
              <a:t>destaca a importância do capital de risco para as economias e detalha uma série de medidas que os países membros deveriam adotar para expandir essa indústria</a:t>
            </a:r>
            <a:r>
              <a:rPr lang="pt-BR" sz="2400" dirty="0"/>
              <a:t>. </a:t>
            </a:r>
            <a:endParaRPr lang="pt-BR" sz="2400" dirty="0" smtClean="0"/>
          </a:p>
          <a:p>
            <a:pPr algn="just"/>
            <a:endParaRPr lang="pt-BR" sz="2400" dirty="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116632"/>
            <a:ext cx="8784976" cy="792088"/>
          </a:xfrm>
        </p:spPr>
        <p:txBody>
          <a:bodyPr wrap="square" anchor="t" anchorCtr="0">
            <a:noAutofit/>
          </a:bodyPr>
          <a:lstStyle/>
          <a:p>
            <a:pPr algn="ctr" eaLnBrk="1" fontAlgn="auto" hangingPunct="1">
              <a:spcAft>
                <a:spcPts val="0"/>
              </a:spcAft>
              <a:defRPr/>
            </a:pPr>
            <a:r>
              <a:rPr lang="pt-BR" sz="2400" dirty="0" smtClean="0"/>
              <a:t>CAPITAL DE RISCO </a:t>
            </a:r>
            <a:r>
              <a:rPr lang="pt-BR" sz="2400" dirty="0"/>
              <a:t/>
            </a:r>
            <a:br>
              <a:rPr lang="pt-BR" sz="2400" dirty="0"/>
            </a:br>
            <a:r>
              <a:rPr lang="pt-BR" sz="2400" dirty="0" smtClean="0"/>
              <a:t>Importância marcante para a economia</a:t>
            </a:r>
            <a:endParaRPr lang="pt-BR" sz="2000" dirty="0"/>
          </a:p>
        </p:txBody>
      </p:sp>
      <p:sp>
        <p:nvSpPr>
          <p:cNvPr id="4" name="Espaço Reservado para Número de Slide 3"/>
          <p:cNvSpPr>
            <a:spLocks noGrp="1"/>
          </p:cNvSpPr>
          <p:nvPr>
            <p:ph type="sldNum" sz="quarter" idx="12"/>
          </p:nvPr>
        </p:nvSpPr>
        <p:spPr/>
        <p:txBody>
          <a:bodyPr/>
          <a:lstStyle/>
          <a:p>
            <a:pPr>
              <a:defRPr/>
            </a:pPr>
            <a:fld id="{AB4E5792-A8B2-4571-9C4E-C8D178F3F7E2}" type="slidenum">
              <a:rPr lang="en-US" smtClean="0"/>
              <a:t>17</a:t>
            </a:fld>
            <a:endParaRPr lang="en-US" dirty="0"/>
          </a:p>
        </p:txBody>
      </p:sp>
    </p:spTree>
    <p:extLst>
      <p:ext uri="{BB962C8B-B14F-4D97-AF65-F5344CB8AC3E}">
        <p14:creationId xmlns:p14="http://schemas.microsoft.com/office/powerpoint/2010/main" val="2704821618"/>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196752"/>
            <a:ext cx="8229600" cy="5040560"/>
          </a:xfrm>
        </p:spPr>
        <p:txBody>
          <a:bodyPr>
            <a:normAutofit fontScale="47500" lnSpcReduction="20000"/>
          </a:bodyPr>
          <a:lstStyle/>
          <a:p>
            <a:pPr marL="109537" indent="0" algn="just">
              <a:spcAft>
                <a:spcPts val="0"/>
              </a:spcAft>
              <a:buNone/>
            </a:pPr>
            <a:r>
              <a:rPr lang="pt-BR" sz="4900" dirty="0" smtClean="0"/>
              <a:t>De </a:t>
            </a:r>
            <a:r>
              <a:rPr lang="pt-BR" sz="4900" dirty="0"/>
              <a:t>acordo com Josh </a:t>
            </a:r>
            <a:r>
              <a:rPr lang="pt-BR" sz="4900" dirty="0" smtClean="0"/>
              <a:t>Lerner </a:t>
            </a:r>
          </a:p>
          <a:p>
            <a:pPr marL="109537" indent="0" algn="just">
              <a:spcAft>
                <a:spcPts val="1800"/>
              </a:spcAft>
              <a:buNone/>
            </a:pPr>
            <a:r>
              <a:rPr lang="pt-BR" sz="3800" dirty="0" smtClean="0"/>
              <a:t>(Harvard </a:t>
            </a:r>
            <a:r>
              <a:rPr lang="pt-BR" sz="3800" dirty="0"/>
              <a:t>Business School, agraciado em 2010 com o </a:t>
            </a:r>
            <a:r>
              <a:rPr lang="pt-BR" sz="3800" i="1" dirty="0"/>
              <a:t>Global Award for Entrepreneurship </a:t>
            </a:r>
            <a:r>
              <a:rPr lang="pt-BR" sz="3800" i="1" dirty="0" smtClean="0"/>
              <a:t>Research</a:t>
            </a:r>
            <a:r>
              <a:rPr lang="pt-BR" sz="3800" dirty="0" smtClean="0"/>
              <a:t>):</a:t>
            </a:r>
          </a:p>
          <a:p>
            <a:pPr algn="just">
              <a:spcAft>
                <a:spcPts val="1200"/>
              </a:spcAft>
            </a:pPr>
            <a:r>
              <a:rPr lang="pt-BR" sz="4900" dirty="0" smtClean="0"/>
              <a:t>Os </a:t>
            </a:r>
            <a:r>
              <a:rPr lang="pt-BR" sz="4900" dirty="0"/>
              <a:t>grandes polos de empreendedorismo, como os localizados no </a:t>
            </a:r>
            <a:r>
              <a:rPr lang="pt-BR" sz="4900" dirty="0">
                <a:solidFill>
                  <a:srgbClr val="0000FF"/>
                </a:solidFill>
              </a:rPr>
              <a:t>Vale do Silício, em Cingapura e em Tel Aviv</a:t>
            </a:r>
            <a:r>
              <a:rPr lang="pt-BR" sz="4900" dirty="0"/>
              <a:t>, apresentam marcada atuação </a:t>
            </a:r>
            <a:r>
              <a:rPr lang="pt-BR" sz="4900" dirty="0" smtClean="0"/>
              <a:t>em capital de risco inclusive com fomento governamental para esses investimentos.</a:t>
            </a:r>
            <a:endParaRPr lang="pt-BR" sz="4900" dirty="0" smtClean="0">
              <a:solidFill>
                <a:srgbClr val="0000FF"/>
              </a:solidFill>
            </a:endParaRPr>
          </a:p>
          <a:p>
            <a:pPr algn="just">
              <a:spcAft>
                <a:spcPts val="1200"/>
              </a:spcAft>
            </a:pPr>
            <a:r>
              <a:rPr lang="pt-BR" sz="4900" dirty="0" smtClean="0">
                <a:solidFill>
                  <a:srgbClr val="0000FF"/>
                </a:solidFill>
              </a:rPr>
              <a:t>Pode </a:t>
            </a:r>
            <a:r>
              <a:rPr lang="pt-BR" sz="4900" dirty="0">
                <a:solidFill>
                  <a:srgbClr val="0000FF"/>
                </a:solidFill>
              </a:rPr>
              <a:t>ser enganosa a concepção de compreender a relevância da destinação de recursos governamentais para a expansão do empreendedorismo como </a:t>
            </a:r>
            <a:r>
              <a:rPr lang="pt-BR" sz="4900" dirty="0" smtClean="0">
                <a:solidFill>
                  <a:srgbClr val="0000FF"/>
                </a:solidFill>
              </a:rPr>
              <a:t>um </a:t>
            </a:r>
            <a:r>
              <a:rPr lang="pt-BR" sz="4900" dirty="0">
                <a:solidFill>
                  <a:srgbClr val="0000FF"/>
                </a:solidFill>
              </a:rPr>
              <a:t>objetivo </a:t>
            </a:r>
            <a:r>
              <a:rPr lang="pt-BR" sz="4900" dirty="0" smtClean="0">
                <a:solidFill>
                  <a:srgbClr val="0000FF"/>
                </a:solidFill>
              </a:rPr>
              <a:t>menor do Estado </a:t>
            </a:r>
            <a:r>
              <a:rPr lang="pt-BR" sz="4900" dirty="0">
                <a:solidFill>
                  <a:srgbClr val="0000FF"/>
                </a:solidFill>
              </a:rPr>
              <a:t>face à magnitude das mudanças que podem ocorrer caso os programas sejam bem elaborados</a:t>
            </a:r>
            <a:r>
              <a:rPr lang="pt-BR" sz="4900" dirty="0"/>
              <a:t>. </a:t>
            </a:r>
            <a:endParaRPr lang="pt-BR" sz="49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116632"/>
            <a:ext cx="8784976" cy="792088"/>
          </a:xfrm>
        </p:spPr>
        <p:txBody>
          <a:bodyPr wrap="square" anchor="t" anchorCtr="0">
            <a:noAutofit/>
          </a:bodyPr>
          <a:lstStyle/>
          <a:p>
            <a:pPr algn="ctr" eaLnBrk="1" fontAlgn="auto" hangingPunct="1">
              <a:spcAft>
                <a:spcPts val="0"/>
              </a:spcAft>
              <a:defRPr/>
            </a:pPr>
            <a:r>
              <a:rPr lang="pt-BR" sz="2400" dirty="0" smtClean="0"/>
              <a:t>CAPITAL DE RISCO </a:t>
            </a:r>
            <a:r>
              <a:rPr lang="pt-BR" sz="2400" dirty="0"/>
              <a:t/>
            </a:r>
            <a:br>
              <a:rPr lang="pt-BR" sz="2400" dirty="0"/>
            </a:br>
            <a:r>
              <a:rPr lang="pt-BR" sz="2400" dirty="0" smtClean="0"/>
              <a:t>Importância marcante para a economia</a:t>
            </a:r>
            <a:endParaRPr lang="pt-BR" sz="2000" dirty="0"/>
          </a:p>
        </p:txBody>
      </p:sp>
      <p:sp>
        <p:nvSpPr>
          <p:cNvPr id="4" name="Espaço Reservado para Número de Slide 3"/>
          <p:cNvSpPr>
            <a:spLocks noGrp="1"/>
          </p:cNvSpPr>
          <p:nvPr>
            <p:ph type="sldNum" sz="quarter" idx="12"/>
          </p:nvPr>
        </p:nvSpPr>
        <p:spPr/>
        <p:txBody>
          <a:bodyPr/>
          <a:lstStyle/>
          <a:p>
            <a:pPr>
              <a:defRPr/>
            </a:pPr>
            <a:fld id="{AB4E5792-A8B2-4571-9C4E-C8D178F3F7E2}" type="slidenum">
              <a:rPr lang="en-US" smtClean="0"/>
              <a:t>18</a:t>
            </a:fld>
            <a:endParaRPr lang="en-US" dirty="0"/>
          </a:p>
        </p:txBody>
      </p:sp>
    </p:spTree>
    <p:extLst>
      <p:ext uri="{BB962C8B-B14F-4D97-AF65-F5344CB8AC3E}">
        <p14:creationId xmlns:p14="http://schemas.microsoft.com/office/powerpoint/2010/main" val="1697392050"/>
      </p:ext>
    </p:extLst>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251520" y="1268760"/>
            <a:ext cx="8712968" cy="3600400"/>
          </a:xfrm>
        </p:spPr>
        <p:txBody>
          <a:bodyPr>
            <a:noAutofit/>
          </a:bodyPr>
          <a:lstStyle/>
          <a:p>
            <a:pPr marL="109537" indent="0" algn="just">
              <a:buNone/>
            </a:pPr>
            <a:endParaRPr lang="pt-BR" sz="2400" dirty="0"/>
          </a:p>
          <a:p>
            <a:pPr algn="just"/>
            <a:r>
              <a:rPr lang="pt-BR" sz="2400" dirty="0" smtClean="0"/>
              <a:t>O programa público Yozma transformou a indústria de capital de risco naquele país, inexpressiva em 1992. Recentemente, em muitas análises, Tel Aviv ultrapassou Boston como a área urbana com a maior atividade em </a:t>
            </a:r>
            <a:r>
              <a:rPr lang="pt-BR" sz="2400" i="1" dirty="0" smtClean="0"/>
              <a:t>venture capital </a:t>
            </a:r>
            <a:r>
              <a:rPr lang="pt-BR" sz="2400" dirty="0" smtClean="0"/>
              <a:t>no mundo depois de San Francisco (ie: </a:t>
            </a:r>
            <a:r>
              <a:rPr lang="en-US" sz="2400" dirty="0" smtClean="0"/>
              <a:t>“</a:t>
            </a:r>
            <a:r>
              <a:rPr lang="en-US" sz="2400" i="1" dirty="0" smtClean="0">
                <a:solidFill>
                  <a:srgbClr val="0000FF"/>
                </a:solidFill>
              </a:rPr>
              <a:t>The Yozma program delivered beyond the wildest dreams of the founders</a:t>
            </a:r>
            <a:r>
              <a:rPr lang="en-US" sz="2400" dirty="0" smtClean="0"/>
              <a:t>”)</a:t>
            </a:r>
            <a:endParaRPr lang="pt-BR" sz="24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404664"/>
            <a:ext cx="8784976" cy="720080"/>
          </a:xfrm>
        </p:spPr>
        <p:txBody>
          <a:bodyPr wrap="square" anchor="t" anchorCtr="0">
            <a:noAutofit/>
          </a:bodyPr>
          <a:lstStyle/>
          <a:p>
            <a:pPr algn="ctr" eaLnBrk="1" fontAlgn="auto" hangingPunct="1">
              <a:spcAft>
                <a:spcPts val="0"/>
              </a:spcAft>
              <a:defRPr/>
            </a:pPr>
            <a:r>
              <a:rPr lang="pt-BR" sz="3600" dirty="0" smtClean="0"/>
              <a:t>O CASO DE ISRAEL</a:t>
            </a:r>
            <a:endParaRPr lang="pt-BR" sz="3200" dirty="0"/>
          </a:p>
        </p:txBody>
      </p:sp>
      <p:sp>
        <p:nvSpPr>
          <p:cNvPr id="4" name="Espaço Reservado para Número de Slide 3"/>
          <p:cNvSpPr>
            <a:spLocks noGrp="1"/>
          </p:cNvSpPr>
          <p:nvPr>
            <p:ph type="sldNum" sz="quarter" idx="12"/>
          </p:nvPr>
        </p:nvSpPr>
        <p:spPr/>
        <p:txBody>
          <a:bodyPr/>
          <a:lstStyle/>
          <a:p>
            <a:pPr>
              <a:defRPr/>
            </a:pPr>
            <a:fld id="{AB4E5792-A8B2-4571-9C4E-C8D178F3F7E2}" type="slidenum">
              <a:rPr lang="en-US" smtClean="0"/>
              <a:t>19</a:t>
            </a:fld>
            <a:endParaRPr lang="en-US" dirty="0"/>
          </a:p>
        </p:txBody>
      </p:sp>
    </p:spTree>
    <p:extLst>
      <p:ext uri="{BB962C8B-B14F-4D97-AF65-F5344CB8AC3E}">
        <p14:creationId xmlns:p14="http://schemas.microsoft.com/office/powerpoint/2010/main" val="579469294"/>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23528" y="1752601"/>
            <a:ext cx="8712968" cy="1604391"/>
          </a:xfrm>
        </p:spPr>
        <p:txBody>
          <a:bodyPr>
            <a:noAutofit/>
          </a:bodyPr>
          <a:lstStyle/>
          <a:p>
            <a:pPr algn="ctr" eaLnBrk="1" fontAlgn="auto" hangingPunct="1">
              <a:lnSpc>
                <a:spcPts val="7000"/>
              </a:lnSpc>
              <a:spcAft>
                <a:spcPts val="0"/>
              </a:spcAft>
              <a:defRPr/>
            </a:pPr>
            <a:r>
              <a:rPr lang="en-US" sz="4400" dirty="0" smtClean="0">
                <a:solidFill>
                  <a:srgbClr val="FF0000"/>
                </a:solidFill>
                <a:effectLst>
                  <a:outerShdw blurRad="38100" dist="38100" dir="2700000" algn="tl">
                    <a:srgbClr val="000000">
                      <a:alpha val="43137"/>
                    </a:srgbClr>
                  </a:outerShdw>
                </a:effectLst>
              </a:rPr>
              <a:t>O CAPITAL DE RISCO</a:t>
            </a:r>
            <a:br>
              <a:rPr lang="en-US" sz="4400" dirty="0" smtClean="0">
                <a:solidFill>
                  <a:srgbClr val="FF0000"/>
                </a:solidFill>
                <a:effectLst>
                  <a:outerShdw blurRad="38100" dist="38100" dir="2700000" algn="tl">
                    <a:srgbClr val="000000">
                      <a:alpha val="43137"/>
                    </a:srgbClr>
                  </a:outerShdw>
                </a:effectLst>
              </a:rPr>
            </a:br>
            <a:r>
              <a:rPr lang="en-US" sz="4400" dirty="0" smtClean="0">
                <a:solidFill>
                  <a:srgbClr val="FF0000"/>
                </a:solidFill>
                <a:effectLst>
                  <a:outerShdw blurRad="38100" dist="38100" dir="2700000" algn="tl">
                    <a:srgbClr val="000000">
                      <a:alpha val="43137"/>
                    </a:srgbClr>
                  </a:outerShdw>
                </a:effectLst>
              </a:rPr>
              <a:t>E A BUSCA DA PRODUTIVIDADE</a:t>
            </a:r>
            <a:endParaRPr lang="en-US" sz="4400" dirty="0">
              <a:solidFill>
                <a:srgbClr val="FF0000"/>
              </a:solidFill>
              <a:effectLst>
                <a:outerShdw blurRad="38100" dist="38100" dir="2700000" algn="tl">
                  <a:srgbClr val="000000">
                    <a:alpha val="43137"/>
                  </a:srgbClr>
                </a:outerShdw>
              </a:effectLst>
            </a:endParaRPr>
          </a:p>
        </p:txBody>
      </p:sp>
      <p:sp>
        <p:nvSpPr>
          <p:cNvPr id="11" name="Espaço Reservado para Número de Slide 10"/>
          <p:cNvSpPr>
            <a:spLocks noGrp="1"/>
          </p:cNvSpPr>
          <p:nvPr>
            <p:ph type="sldNum" sz="quarter" idx="12"/>
          </p:nvPr>
        </p:nvSpPr>
        <p:spPr/>
        <p:txBody>
          <a:bodyPr/>
          <a:lstStyle/>
          <a:p>
            <a:pPr>
              <a:defRPr/>
            </a:pPr>
            <a:fld id="{47EC9E33-96D8-4C3E-9413-4306B1DDB4CA}" type="slidenum">
              <a:rPr lang="en-US" smtClean="0"/>
              <a:pPr>
                <a:defRPr/>
              </a:pPr>
              <a:t>2</a:t>
            </a:fld>
            <a:endParaRPr lang="en-US" dirty="0"/>
          </a:p>
        </p:txBody>
      </p:sp>
    </p:spTree>
    <p:extLst>
      <p:ext uri="{BB962C8B-B14F-4D97-AF65-F5344CB8AC3E}">
        <p14:creationId xmlns:p14="http://schemas.microsoft.com/office/powerpoint/2010/main" val="3836538720"/>
      </p:ext>
    </p:extLst>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196752"/>
            <a:ext cx="8229600" cy="5184576"/>
          </a:xfrm>
        </p:spPr>
        <p:txBody>
          <a:bodyPr>
            <a:normAutofit fontScale="62500" lnSpcReduction="20000"/>
          </a:bodyPr>
          <a:lstStyle/>
          <a:p>
            <a:pPr marL="109728" indent="0" algn="ctr" eaLnBrk="1" fontAlgn="auto" hangingPunct="1">
              <a:spcAft>
                <a:spcPts val="0"/>
              </a:spcAft>
              <a:buNone/>
              <a:defRPr/>
            </a:pPr>
            <a:r>
              <a:rPr lang="pt-BR" sz="3200" b="1" dirty="0" smtClean="0"/>
              <a:t>Caso do “Yozma </a:t>
            </a:r>
            <a:r>
              <a:rPr lang="pt-BR" sz="3200" b="1" dirty="0"/>
              <a:t>Venture Capital </a:t>
            </a:r>
            <a:r>
              <a:rPr lang="pt-BR" sz="3200" b="1" dirty="0" smtClean="0"/>
              <a:t>Ltd”, fundo </a:t>
            </a:r>
            <a:r>
              <a:rPr lang="pt-BR" sz="3200" b="1" dirty="0"/>
              <a:t>público </a:t>
            </a:r>
            <a:r>
              <a:rPr lang="pt-BR" sz="3200" b="1" dirty="0" smtClean="0"/>
              <a:t>de</a:t>
            </a:r>
          </a:p>
          <a:p>
            <a:pPr marL="109728" indent="0" algn="ctr" eaLnBrk="1" fontAlgn="auto" hangingPunct="1">
              <a:spcAft>
                <a:spcPts val="0"/>
              </a:spcAft>
              <a:buNone/>
              <a:defRPr/>
            </a:pPr>
            <a:r>
              <a:rPr lang="pt-BR" sz="3200" b="1" dirty="0" smtClean="0"/>
              <a:t>US</a:t>
            </a:r>
            <a:r>
              <a:rPr lang="pt-BR" sz="3200" b="1" dirty="0"/>
              <a:t>$ </a:t>
            </a:r>
            <a:r>
              <a:rPr lang="pt-BR" sz="3200" b="1" dirty="0" smtClean="0"/>
              <a:t>100 </a:t>
            </a:r>
            <a:r>
              <a:rPr lang="pt-BR" sz="3200" b="1" dirty="0"/>
              <a:t>milhões criado em </a:t>
            </a:r>
            <a:r>
              <a:rPr lang="pt-BR" sz="3200" b="1" dirty="0" smtClean="0"/>
              <a:t>1992 em Israel</a:t>
            </a:r>
          </a:p>
          <a:p>
            <a:pPr marL="566928" indent="-457200" algn="just" eaLnBrk="1" fontAlgn="auto" hangingPunct="1">
              <a:spcAft>
                <a:spcPts val="0"/>
              </a:spcAft>
              <a:buFontTx/>
              <a:buChar char="-"/>
              <a:defRPr/>
            </a:pPr>
            <a:endParaRPr lang="pt-BR" sz="2800" dirty="0" smtClean="0"/>
          </a:p>
          <a:p>
            <a:pPr marL="566928" indent="-457200" algn="just" eaLnBrk="1" fontAlgn="auto" hangingPunct="1">
              <a:spcAft>
                <a:spcPts val="0"/>
              </a:spcAft>
              <a:buFontTx/>
              <a:buChar char="-"/>
              <a:defRPr/>
            </a:pPr>
            <a:r>
              <a:rPr lang="pt-BR" sz="3000" dirty="0" smtClean="0"/>
              <a:t>No início da década de 90, os </a:t>
            </a:r>
            <a:r>
              <a:rPr lang="pt-BR" sz="3000" dirty="0"/>
              <a:t>empreendedores </a:t>
            </a:r>
            <a:r>
              <a:rPr lang="pt-BR" sz="3000" dirty="0" smtClean="0"/>
              <a:t>locais buscavam </a:t>
            </a:r>
            <a:r>
              <a:rPr lang="pt-BR" sz="3000" dirty="0"/>
              <a:t>financiamentos junto ao sistema bancário, o qual raramente fornecia capital para empreendimentos nascentes de alto risco. </a:t>
            </a:r>
            <a:endParaRPr lang="pt-BR" sz="3000" dirty="0" smtClean="0"/>
          </a:p>
          <a:p>
            <a:pPr marL="566928" indent="-457200" algn="just" eaLnBrk="1" fontAlgn="auto" hangingPunct="1">
              <a:spcAft>
                <a:spcPts val="0"/>
              </a:spcAft>
              <a:buFontTx/>
              <a:buChar char="-"/>
              <a:defRPr/>
            </a:pPr>
            <a:endParaRPr lang="pt-BR" sz="3000" dirty="0"/>
          </a:p>
          <a:p>
            <a:pPr marL="566928" indent="-457200" algn="just" eaLnBrk="1" fontAlgn="auto" hangingPunct="1">
              <a:spcAft>
                <a:spcPts val="0"/>
              </a:spcAft>
              <a:buFontTx/>
              <a:buChar char="-"/>
              <a:defRPr/>
            </a:pPr>
            <a:r>
              <a:rPr lang="pt-BR" sz="3000" dirty="0" smtClean="0"/>
              <a:t>60</a:t>
            </a:r>
            <a:r>
              <a:rPr lang="pt-BR" sz="3000" dirty="0"/>
              <a:t>% dos empreendedores locais </a:t>
            </a:r>
            <a:r>
              <a:rPr lang="pt-BR" sz="3000" dirty="0" smtClean="0"/>
              <a:t>haviam sido, </a:t>
            </a:r>
            <a:r>
              <a:rPr lang="pt-BR" sz="3000" dirty="0"/>
              <a:t>em </a:t>
            </a:r>
            <a:r>
              <a:rPr lang="pt-BR" sz="3000" dirty="0" smtClean="0"/>
              <a:t>iniciativas anteriores</a:t>
            </a:r>
            <a:r>
              <a:rPr lang="pt-BR" sz="3000" dirty="0"/>
              <a:t>, bem sucedidos em atingir os objetivos </a:t>
            </a:r>
            <a:r>
              <a:rPr lang="pt-BR" sz="3000" dirty="0" smtClean="0"/>
              <a:t>tecnológicos. Contudo, fracassavam devido </a:t>
            </a:r>
            <a:r>
              <a:rPr lang="pt-BR" sz="3000" dirty="0"/>
              <a:t>à incapacidade de negociar seus produtos ou de levantar </a:t>
            </a:r>
            <a:r>
              <a:rPr lang="pt-BR" sz="3000" dirty="0" smtClean="0"/>
              <a:t>capital suficiente para o negócio.</a:t>
            </a:r>
          </a:p>
          <a:p>
            <a:pPr marL="566928" indent="-457200" algn="just" eaLnBrk="1" fontAlgn="auto" hangingPunct="1">
              <a:spcAft>
                <a:spcPts val="0"/>
              </a:spcAft>
              <a:buFontTx/>
              <a:buChar char="-"/>
              <a:defRPr/>
            </a:pPr>
            <a:endParaRPr lang="pt-BR" sz="3000" dirty="0" smtClean="0"/>
          </a:p>
          <a:p>
            <a:pPr marL="566928" indent="-457200" algn="just" eaLnBrk="1" fontAlgn="auto" hangingPunct="1">
              <a:spcAft>
                <a:spcPts val="0"/>
              </a:spcAft>
              <a:buFontTx/>
              <a:buChar char="-"/>
              <a:defRPr/>
            </a:pPr>
            <a:r>
              <a:rPr lang="pt-BR" sz="3000" dirty="0" smtClean="0"/>
              <a:t>O Programa priorizou a participação de gestores estrangeiros de forma a trazer ao país a expertise necessária para o desenvolvimento de </a:t>
            </a:r>
            <a:r>
              <a:rPr lang="pt-BR" sz="3000" dirty="0"/>
              <a:t>negócios. </a:t>
            </a:r>
            <a:r>
              <a:rPr lang="pt-BR" sz="3000" dirty="0" smtClean="0"/>
              <a:t>Buscavam métodos </a:t>
            </a:r>
            <a:r>
              <a:rPr lang="pt-BR" sz="3000" dirty="0"/>
              <a:t>sofisticados de governança e monitoramento das empresas </a:t>
            </a:r>
            <a:r>
              <a:rPr lang="pt-BR" sz="3000" dirty="0" smtClean="0"/>
              <a:t>investidas.</a:t>
            </a: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274638"/>
            <a:ext cx="8784976" cy="994122"/>
          </a:xfrm>
        </p:spPr>
        <p:txBody>
          <a:bodyPr>
            <a:normAutofit/>
          </a:bodyPr>
          <a:lstStyle/>
          <a:p>
            <a:pPr algn="ctr" eaLnBrk="1" fontAlgn="auto" hangingPunct="1">
              <a:spcAft>
                <a:spcPts val="0"/>
              </a:spcAft>
              <a:defRPr/>
            </a:pPr>
            <a:r>
              <a:rPr lang="pt-BR" sz="3200" dirty="0"/>
              <a:t>O CASO DE ISRAEL</a:t>
            </a:r>
            <a:endParaRPr lang="pt-BR" sz="3600" dirty="0"/>
          </a:p>
        </p:txBody>
      </p:sp>
      <p:sp>
        <p:nvSpPr>
          <p:cNvPr id="4" name="CaixaDeTexto 3"/>
          <p:cNvSpPr txBox="1"/>
          <p:nvPr/>
        </p:nvSpPr>
        <p:spPr>
          <a:xfrm>
            <a:off x="7020272" y="5949280"/>
            <a:ext cx="1872208" cy="261610"/>
          </a:xfrm>
          <a:prstGeom prst="rect">
            <a:avLst/>
          </a:prstGeom>
          <a:noFill/>
        </p:spPr>
        <p:txBody>
          <a:bodyPr wrap="square" rtlCol="0">
            <a:spAutoFit/>
          </a:bodyPr>
          <a:lstStyle/>
          <a:p>
            <a:r>
              <a:rPr lang="pt-BR" sz="1050" dirty="0" smtClean="0"/>
              <a:t>Fonte: Lerner (2010)</a:t>
            </a:r>
            <a:endParaRPr lang="pt-BR" sz="1050" dirty="0"/>
          </a:p>
        </p:txBody>
      </p:sp>
      <p:sp>
        <p:nvSpPr>
          <p:cNvPr id="5" name="Espaço Reservado para Número de Slide 4"/>
          <p:cNvSpPr>
            <a:spLocks noGrp="1"/>
          </p:cNvSpPr>
          <p:nvPr>
            <p:ph type="sldNum" sz="quarter" idx="12"/>
          </p:nvPr>
        </p:nvSpPr>
        <p:spPr/>
        <p:txBody>
          <a:bodyPr/>
          <a:lstStyle/>
          <a:p>
            <a:pPr>
              <a:defRPr/>
            </a:pPr>
            <a:fld id="{AB4E5792-A8B2-4571-9C4E-C8D178F3F7E2}" type="slidenum">
              <a:rPr lang="en-US" smtClean="0"/>
              <a:t>20</a:t>
            </a:fld>
            <a:endParaRPr lang="en-US" dirty="0"/>
          </a:p>
        </p:txBody>
      </p:sp>
    </p:spTree>
    <p:extLst>
      <p:ext uri="{BB962C8B-B14F-4D97-AF65-F5344CB8AC3E}">
        <p14:creationId xmlns:p14="http://schemas.microsoft.com/office/powerpoint/2010/main" val="3363937449"/>
      </p:ext>
    </p:extLst>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409130"/>
            <a:ext cx="8229600" cy="4972198"/>
          </a:xfrm>
        </p:spPr>
        <p:txBody>
          <a:bodyPr>
            <a:normAutofit fontScale="77500" lnSpcReduction="20000"/>
          </a:bodyPr>
          <a:lstStyle/>
          <a:p>
            <a:pPr marL="566928" indent="-457200" algn="just" eaLnBrk="1" fontAlgn="auto" hangingPunct="1">
              <a:spcAft>
                <a:spcPts val="0"/>
              </a:spcAft>
              <a:buFontTx/>
              <a:buChar char="-"/>
              <a:defRPr/>
            </a:pPr>
            <a:r>
              <a:rPr lang="pt-BR" sz="3000" dirty="0"/>
              <a:t>A atuação do governo foi no sentido de ingressar apenas com uma parte dos recursos necessários aos investimentos, sendo o restante fornecido pelos investidores estrangeiros. </a:t>
            </a:r>
            <a:r>
              <a:rPr lang="pt-BR" sz="3000" dirty="0" smtClean="0"/>
              <a:t> </a:t>
            </a:r>
          </a:p>
          <a:p>
            <a:pPr marL="566928" indent="-457200" algn="just" eaLnBrk="1" fontAlgn="auto" hangingPunct="1">
              <a:spcAft>
                <a:spcPts val="0"/>
              </a:spcAft>
              <a:buFontTx/>
              <a:buChar char="-"/>
              <a:defRPr/>
            </a:pPr>
            <a:endParaRPr lang="pt-BR" sz="3000" dirty="0"/>
          </a:p>
          <a:p>
            <a:pPr marL="566928" indent="-457200" algn="just" eaLnBrk="1" fontAlgn="auto" hangingPunct="1">
              <a:spcAft>
                <a:spcPts val="0"/>
              </a:spcAft>
              <a:buFontTx/>
              <a:buChar char="-"/>
              <a:defRPr/>
            </a:pPr>
            <a:r>
              <a:rPr lang="pt-BR" sz="3000" dirty="0"/>
              <a:t>Entretanto, </a:t>
            </a:r>
            <a:r>
              <a:rPr lang="pt-BR" sz="3000" dirty="0" smtClean="0"/>
              <a:t>os investidores </a:t>
            </a:r>
            <a:r>
              <a:rPr lang="pt-BR" sz="3000" dirty="0"/>
              <a:t>privados poderiam recomprar, dentro de cinco anos, essa participação governamental conforme a utilização de uma taxa de juros pré-definida </a:t>
            </a:r>
            <a:r>
              <a:rPr lang="pt-BR" sz="3000" dirty="0" smtClean="0"/>
              <a:t>(entre </a:t>
            </a:r>
            <a:r>
              <a:rPr lang="pt-BR" sz="3000" dirty="0"/>
              <a:t>5% a 7% ao </a:t>
            </a:r>
            <a:r>
              <a:rPr lang="pt-BR" sz="3000" dirty="0" smtClean="0"/>
              <a:t>ano).</a:t>
            </a:r>
          </a:p>
          <a:p>
            <a:pPr marL="566928" indent="-457200" algn="just" eaLnBrk="1" fontAlgn="auto" hangingPunct="1">
              <a:spcAft>
                <a:spcPts val="0"/>
              </a:spcAft>
              <a:buFontTx/>
              <a:buChar char="-"/>
              <a:defRPr/>
            </a:pPr>
            <a:endParaRPr lang="pt-BR" sz="3000" dirty="0" smtClean="0"/>
          </a:p>
          <a:p>
            <a:pPr marL="566928" indent="-457200" algn="just" eaLnBrk="1" fontAlgn="auto" hangingPunct="1">
              <a:spcAft>
                <a:spcPts val="0"/>
              </a:spcAft>
              <a:buFontTx/>
              <a:buChar char="-"/>
              <a:defRPr/>
            </a:pPr>
            <a:r>
              <a:rPr lang="pt-BR" sz="3000" dirty="0"/>
              <a:t>Desta forma, conferia-se um grande incentivo à participação </a:t>
            </a:r>
            <a:r>
              <a:rPr lang="pt-BR" sz="3000" dirty="0" smtClean="0"/>
              <a:t>privada. Em </a:t>
            </a:r>
            <a:r>
              <a:rPr lang="pt-BR" sz="3000" dirty="0"/>
              <a:t>caso de sucesso, o valor econômico da parcela governamental poderia apresentar uma valorização substancialmente superior aos juros estipulados</a:t>
            </a:r>
            <a:r>
              <a:rPr lang="pt-BR" sz="3000" dirty="0" smtClean="0"/>
              <a:t>.</a:t>
            </a:r>
          </a:p>
          <a:p>
            <a:pPr marL="109728" indent="0" algn="just" eaLnBrk="1" fontAlgn="auto" hangingPunct="1">
              <a:spcAft>
                <a:spcPts val="0"/>
              </a:spcAft>
              <a:buNone/>
              <a:defRPr/>
            </a:pPr>
            <a:endParaRPr lang="pt-BR" sz="2800" dirty="0" smtClean="0"/>
          </a:p>
          <a:p>
            <a:pPr marL="365760" indent="-256032" eaLnBrk="1" fontAlgn="auto" hangingPunct="1">
              <a:spcAft>
                <a:spcPts val="0"/>
              </a:spcAft>
              <a:buFont typeface="Wingdings 3"/>
              <a:buChar char=""/>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274638"/>
            <a:ext cx="8784976" cy="706090"/>
          </a:xfrm>
        </p:spPr>
        <p:txBody>
          <a:bodyPr>
            <a:normAutofit/>
          </a:bodyPr>
          <a:lstStyle/>
          <a:p>
            <a:pPr algn="ctr" eaLnBrk="1" fontAlgn="auto" hangingPunct="1">
              <a:spcAft>
                <a:spcPts val="0"/>
              </a:spcAft>
              <a:defRPr/>
            </a:pPr>
            <a:r>
              <a:rPr lang="pt-BR" sz="3100" dirty="0" smtClean="0"/>
              <a:t>O caso </a:t>
            </a:r>
            <a:r>
              <a:rPr lang="pt-BR" sz="3100" dirty="0"/>
              <a:t>do “Yozma Venture Capital </a:t>
            </a:r>
            <a:r>
              <a:rPr lang="pt-BR" sz="3100" dirty="0" smtClean="0"/>
              <a:t>Ltd”</a:t>
            </a:r>
            <a:endParaRPr lang="pt-BR" sz="3600" dirty="0"/>
          </a:p>
        </p:txBody>
      </p:sp>
      <p:sp>
        <p:nvSpPr>
          <p:cNvPr id="4" name="CaixaDeTexto 3"/>
          <p:cNvSpPr txBox="1"/>
          <p:nvPr/>
        </p:nvSpPr>
        <p:spPr>
          <a:xfrm>
            <a:off x="7020272" y="5949280"/>
            <a:ext cx="1872208" cy="261610"/>
          </a:xfrm>
          <a:prstGeom prst="rect">
            <a:avLst/>
          </a:prstGeom>
          <a:noFill/>
        </p:spPr>
        <p:txBody>
          <a:bodyPr wrap="square" rtlCol="0">
            <a:spAutoFit/>
          </a:bodyPr>
          <a:lstStyle/>
          <a:p>
            <a:r>
              <a:rPr lang="pt-BR" sz="1050" dirty="0" smtClean="0"/>
              <a:t>Fonte: Lerner (2010)</a:t>
            </a:r>
            <a:endParaRPr lang="pt-BR" sz="1050" dirty="0"/>
          </a:p>
        </p:txBody>
      </p:sp>
      <p:sp>
        <p:nvSpPr>
          <p:cNvPr id="5" name="Espaço Reservado para Número de Slide 4"/>
          <p:cNvSpPr>
            <a:spLocks noGrp="1"/>
          </p:cNvSpPr>
          <p:nvPr>
            <p:ph type="sldNum" sz="quarter" idx="12"/>
          </p:nvPr>
        </p:nvSpPr>
        <p:spPr/>
        <p:txBody>
          <a:bodyPr/>
          <a:lstStyle/>
          <a:p>
            <a:pPr>
              <a:defRPr/>
            </a:pPr>
            <a:fld id="{AB4E5792-A8B2-4571-9C4E-C8D178F3F7E2}" type="slidenum">
              <a:rPr lang="en-US" smtClean="0"/>
              <a:t>21</a:t>
            </a:fld>
            <a:endParaRPr lang="en-US" dirty="0"/>
          </a:p>
        </p:txBody>
      </p:sp>
    </p:spTree>
    <p:extLst>
      <p:ext uri="{BB962C8B-B14F-4D97-AF65-F5344CB8AC3E}">
        <p14:creationId xmlns:p14="http://schemas.microsoft.com/office/powerpoint/2010/main" val="529850041"/>
      </p:ext>
    </p:extLst>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268760"/>
            <a:ext cx="8229600" cy="4972198"/>
          </a:xfrm>
        </p:spPr>
        <p:txBody>
          <a:bodyPr>
            <a:normAutofit fontScale="70000" lnSpcReduction="20000"/>
          </a:bodyPr>
          <a:lstStyle/>
          <a:p>
            <a:pPr marL="566928" indent="-457200" algn="just" eaLnBrk="1" fontAlgn="auto" hangingPunct="1">
              <a:spcAft>
                <a:spcPts val="0"/>
              </a:spcAft>
              <a:buFontTx/>
              <a:buChar char="-"/>
              <a:defRPr/>
            </a:pPr>
            <a:r>
              <a:rPr lang="pt-BR" sz="3000" dirty="0" smtClean="0"/>
              <a:t>Apesar </a:t>
            </a:r>
            <a:r>
              <a:rPr lang="pt-BR" sz="3000" dirty="0"/>
              <a:t>das resistências do Tesouro de Israel, </a:t>
            </a:r>
            <a:r>
              <a:rPr lang="pt-BR" sz="3000" dirty="0" smtClean="0"/>
              <a:t>foi adotada uma sistemática na qual a tributação apenas ocorreria no momento </a:t>
            </a:r>
            <a:r>
              <a:rPr lang="pt-BR" sz="3000" dirty="0"/>
              <a:t>em que esses resultados </a:t>
            </a:r>
            <a:r>
              <a:rPr lang="pt-BR" sz="3000" dirty="0" smtClean="0"/>
              <a:t>fossem transferidos </a:t>
            </a:r>
            <a:r>
              <a:rPr lang="pt-BR" sz="3000" dirty="0"/>
              <a:t>para os investidores e sócios.  </a:t>
            </a:r>
            <a:endParaRPr lang="pt-BR" sz="3000" dirty="0" smtClean="0"/>
          </a:p>
          <a:p>
            <a:pPr marL="566928" indent="-457200" algn="just" eaLnBrk="1" fontAlgn="auto" hangingPunct="1">
              <a:spcAft>
                <a:spcPts val="0"/>
              </a:spcAft>
              <a:buFontTx/>
              <a:buChar char="-"/>
              <a:defRPr/>
            </a:pPr>
            <a:endParaRPr lang="pt-BR" sz="3000" dirty="0"/>
          </a:p>
          <a:p>
            <a:pPr marL="566928" indent="-457200" algn="just" eaLnBrk="1" fontAlgn="auto" hangingPunct="1">
              <a:spcAft>
                <a:spcPts val="0"/>
              </a:spcAft>
              <a:buFontTx/>
              <a:buChar char="-"/>
              <a:defRPr/>
            </a:pPr>
            <a:r>
              <a:rPr lang="pt-BR" sz="3000" dirty="0"/>
              <a:t>Cerca de dez grupos internacionais, majoritariamente dos Estados Unidos, Europa ocidental e Japão participaram da iniciativa. Muitos dos fundos obtiveram retornos extraordinários, e serviram como precursores para outros fundos entrarem em atividade no país. </a:t>
            </a:r>
            <a:endParaRPr lang="pt-BR" sz="3000" dirty="0" smtClean="0"/>
          </a:p>
          <a:p>
            <a:pPr marL="566928" indent="-457200" algn="just" eaLnBrk="1" fontAlgn="auto" hangingPunct="1">
              <a:spcAft>
                <a:spcPts val="0"/>
              </a:spcAft>
              <a:buFontTx/>
              <a:buChar char="-"/>
              <a:defRPr/>
            </a:pPr>
            <a:endParaRPr lang="pt-BR" sz="3000" dirty="0" smtClean="0"/>
          </a:p>
          <a:p>
            <a:pPr marL="566928" indent="-457200" algn="just" eaLnBrk="1" fontAlgn="auto" hangingPunct="1">
              <a:spcAft>
                <a:spcPts val="0"/>
              </a:spcAft>
              <a:buFontTx/>
              <a:buChar char="-"/>
              <a:defRPr/>
            </a:pPr>
            <a:r>
              <a:rPr lang="pt-BR" sz="3000" dirty="0"/>
              <a:t>Uma década após o início do programa, os dez fundos originais da Yozma já administravam US$ 2,9 bilhões, e a indústria de venture capital em Israel passou a incluir 60 grupos que administravam US$ 10 bilhões.</a:t>
            </a:r>
            <a:endParaRPr lang="pt-BR" sz="3000" dirty="0" smtClean="0"/>
          </a:p>
          <a:p>
            <a:pPr marL="109728" indent="0" algn="just" eaLnBrk="1" fontAlgn="auto" hangingPunct="1">
              <a:spcAft>
                <a:spcPts val="0"/>
              </a:spcAft>
              <a:buNone/>
              <a:defRPr/>
            </a:pPr>
            <a:endParaRPr lang="pt-BR" sz="2800" dirty="0" smtClean="0"/>
          </a:p>
          <a:p>
            <a:pPr marL="365760" indent="-256032" eaLnBrk="1" fontAlgn="auto" hangingPunct="1">
              <a:spcAft>
                <a:spcPts val="0"/>
              </a:spcAft>
              <a:buFont typeface="Wingdings 3"/>
              <a:buChar char=""/>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274638"/>
            <a:ext cx="8784976" cy="706090"/>
          </a:xfrm>
        </p:spPr>
        <p:txBody>
          <a:bodyPr>
            <a:normAutofit/>
          </a:bodyPr>
          <a:lstStyle/>
          <a:p>
            <a:pPr algn="ctr" eaLnBrk="1" fontAlgn="auto" hangingPunct="1">
              <a:spcAft>
                <a:spcPts val="0"/>
              </a:spcAft>
              <a:defRPr/>
            </a:pPr>
            <a:r>
              <a:rPr lang="pt-BR" sz="3100" dirty="0" smtClean="0"/>
              <a:t>O caso </a:t>
            </a:r>
            <a:r>
              <a:rPr lang="pt-BR" sz="3100" dirty="0"/>
              <a:t>do “Yozma Venture Capital </a:t>
            </a:r>
            <a:r>
              <a:rPr lang="pt-BR" sz="3100" dirty="0" smtClean="0"/>
              <a:t>Ltd”</a:t>
            </a:r>
            <a:endParaRPr lang="pt-BR" sz="3600" dirty="0"/>
          </a:p>
        </p:txBody>
      </p:sp>
      <p:sp>
        <p:nvSpPr>
          <p:cNvPr id="4" name="CaixaDeTexto 3"/>
          <p:cNvSpPr txBox="1"/>
          <p:nvPr/>
        </p:nvSpPr>
        <p:spPr>
          <a:xfrm>
            <a:off x="7020272" y="5949280"/>
            <a:ext cx="1872208" cy="261610"/>
          </a:xfrm>
          <a:prstGeom prst="rect">
            <a:avLst/>
          </a:prstGeom>
          <a:noFill/>
        </p:spPr>
        <p:txBody>
          <a:bodyPr wrap="square" rtlCol="0">
            <a:spAutoFit/>
          </a:bodyPr>
          <a:lstStyle/>
          <a:p>
            <a:r>
              <a:rPr lang="pt-BR" sz="1050" dirty="0" smtClean="0"/>
              <a:t>Fonte: Lerner (2010)</a:t>
            </a:r>
            <a:endParaRPr lang="pt-BR" sz="1050" dirty="0"/>
          </a:p>
        </p:txBody>
      </p:sp>
      <p:sp>
        <p:nvSpPr>
          <p:cNvPr id="5" name="Espaço Reservado para Número de Slide 4"/>
          <p:cNvSpPr>
            <a:spLocks noGrp="1"/>
          </p:cNvSpPr>
          <p:nvPr>
            <p:ph type="sldNum" sz="quarter" idx="12"/>
          </p:nvPr>
        </p:nvSpPr>
        <p:spPr/>
        <p:txBody>
          <a:bodyPr/>
          <a:lstStyle/>
          <a:p>
            <a:pPr>
              <a:defRPr/>
            </a:pPr>
            <a:fld id="{AB4E5792-A8B2-4571-9C4E-C8D178F3F7E2}" type="slidenum">
              <a:rPr lang="en-US" smtClean="0"/>
              <a:t>22</a:t>
            </a:fld>
            <a:endParaRPr lang="en-US" dirty="0"/>
          </a:p>
        </p:txBody>
      </p:sp>
    </p:spTree>
    <p:extLst>
      <p:ext uri="{BB962C8B-B14F-4D97-AF65-F5344CB8AC3E}">
        <p14:creationId xmlns:p14="http://schemas.microsoft.com/office/powerpoint/2010/main" val="800471827"/>
      </p:ext>
    </p:extLst>
  </p:cSld>
  <p:clrMapOvr>
    <a:masterClrMapping/>
  </p:clrMapOvr>
  <p:transition spd="slow"/>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268760"/>
            <a:ext cx="8229600" cy="4972198"/>
          </a:xfrm>
        </p:spPr>
        <p:txBody>
          <a:bodyPr>
            <a:normAutofit fontScale="70000" lnSpcReduction="20000"/>
          </a:bodyPr>
          <a:lstStyle/>
          <a:p>
            <a:pPr marL="566928" indent="-457200" algn="just" eaLnBrk="1" fontAlgn="auto" hangingPunct="1">
              <a:spcAft>
                <a:spcPts val="0"/>
              </a:spcAft>
              <a:buFontTx/>
              <a:buChar char="-"/>
              <a:defRPr/>
            </a:pPr>
            <a:r>
              <a:rPr lang="pt-BR" sz="3000" b="1" dirty="0" smtClean="0">
                <a:solidFill>
                  <a:srgbClr val="0000FF"/>
                </a:solidFill>
              </a:rPr>
              <a:t>EUA:</a:t>
            </a:r>
            <a:r>
              <a:rPr lang="pt-BR" sz="3000" dirty="0" smtClean="0"/>
              <a:t> No afã de desenvolver o programa “</a:t>
            </a:r>
            <a:r>
              <a:rPr lang="pt-BR" sz="3000" i="1" dirty="0" smtClean="0"/>
              <a:t>Small Business Investment Company</a:t>
            </a:r>
            <a:r>
              <a:rPr lang="pt-BR" sz="3000" dirty="0" smtClean="0"/>
              <a:t>” no início da década de 60, foram  financiados centenas de fundos cujos gestores eram incompetentes ou  desonestos.  </a:t>
            </a:r>
          </a:p>
          <a:p>
            <a:pPr marL="566928" indent="-457200" algn="just" eaLnBrk="1" fontAlgn="auto" hangingPunct="1">
              <a:spcAft>
                <a:spcPts val="0"/>
              </a:spcAft>
              <a:buFontTx/>
              <a:buChar char="-"/>
              <a:defRPr/>
            </a:pPr>
            <a:endParaRPr lang="pt-BR" sz="3000" dirty="0" smtClean="0"/>
          </a:p>
          <a:p>
            <a:pPr marL="566928" indent="-457200" algn="just" eaLnBrk="1" fontAlgn="auto" hangingPunct="1">
              <a:spcAft>
                <a:spcPts val="0"/>
              </a:spcAft>
              <a:buFontTx/>
              <a:buChar char="-"/>
              <a:defRPr/>
            </a:pPr>
            <a:r>
              <a:rPr lang="pt-BR" sz="3000" b="1" dirty="0" smtClean="0">
                <a:solidFill>
                  <a:srgbClr val="0000FF"/>
                </a:solidFill>
              </a:rPr>
              <a:t>Austrália:</a:t>
            </a:r>
            <a:r>
              <a:rPr lang="pt-BR" sz="3000" dirty="0" smtClean="0"/>
              <a:t> Em um programa australiano de 1999, as incubadoras locais de empresas obtiveram acesso à maior parte dos recursos que deveriam ser direcionados aos empreendedores. Com isso, as incubadoras forçaram  as empresas nascentes a comprar seus serviços superfaturados. </a:t>
            </a:r>
          </a:p>
          <a:p>
            <a:pPr marL="566928" indent="-457200" algn="just" eaLnBrk="1" fontAlgn="auto" hangingPunct="1">
              <a:spcAft>
                <a:spcPts val="0"/>
              </a:spcAft>
              <a:buFontTx/>
              <a:buChar char="-"/>
              <a:defRPr/>
            </a:pPr>
            <a:endParaRPr lang="pt-BR" sz="3000" dirty="0" smtClean="0"/>
          </a:p>
          <a:p>
            <a:pPr marL="566928" indent="-457200" algn="just" eaLnBrk="1" fontAlgn="auto" hangingPunct="1">
              <a:spcAft>
                <a:spcPts val="0"/>
              </a:spcAft>
              <a:buFontTx/>
              <a:buChar char="-"/>
              <a:defRPr/>
            </a:pPr>
            <a:r>
              <a:rPr lang="pt-BR" sz="3000" b="1" dirty="0" smtClean="0">
                <a:solidFill>
                  <a:srgbClr val="0000FF"/>
                </a:solidFill>
              </a:rPr>
              <a:t>Malásia:</a:t>
            </a:r>
            <a:r>
              <a:rPr lang="pt-BR" sz="3000" dirty="0" smtClean="0"/>
              <a:t> Foi criado, em 2005, um expressivo complexo no setor de biotecnologia denominado “BioValley complex”. Entretanto, não dimensionaram a demanda para o empreendimento, que logo se tornou conhecido como ‘‘Valley of the Bio-Ghosts’’.</a:t>
            </a:r>
          </a:p>
          <a:p>
            <a:pPr marL="109728" indent="0" algn="just" eaLnBrk="1" fontAlgn="auto" hangingPunct="1">
              <a:spcAft>
                <a:spcPts val="0"/>
              </a:spcAft>
              <a:buNone/>
              <a:defRPr/>
            </a:pPr>
            <a:endParaRPr lang="pt-BR" sz="2800" dirty="0" smtClean="0"/>
          </a:p>
          <a:p>
            <a:pPr marL="365760" indent="-256032" eaLnBrk="1" fontAlgn="auto" hangingPunct="1">
              <a:spcAft>
                <a:spcPts val="0"/>
              </a:spcAft>
              <a:buFont typeface="Wingdings 3"/>
              <a:buChar char=""/>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274638"/>
            <a:ext cx="8784976" cy="706090"/>
          </a:xfrm>
        </p:spPr>
        <p:txBody>
          <a:bodyPr>
            <a:normAutofit/>
          </a:bodyPr>
          <a:lstStyle/>
          <a:p>
            <a:pPr algn="ctr" eaLnBrk="1" fontAlgn="auto" hangingPunct="1">
              <a:spcAft>
                <a:spcPts val="0"/>
              </a:spcAft>
              <a:defRPr/>
            </a:pPr>
            <a:r>
              <a:rPr lang="pt-BR" sz="3100" dirty="0" smtClean="0"/>
              <a:t>Experiências internacionais - ressalvas</a:t>
            </a:r>
            <a:endParaRPr lang="pt-BR" sz="3600" dirty="0"/>
          </a:p>
        </p:txBody>
      </p:sp>
      <p:sp>
        <p:nvSpPr>
          <p:cNvPr id="4" name="CaixaDeTexto 3"/>
          <p:cNvSpPr txBox="1"/>
          <p:nvPr/>
        </p:nvSpPr>
        <p:spPr>
          <a:xfrm>
            <a:off x="7020272" y="5949280"/>
            <a:ext cx="1872208" cy="261610"/>
          </a:xfrm>
          <a:prstGeom prst="rect">
            <a:avLst/>
          </a:prstGeom>
          <a:noFill/>
        </p:spPr>
        <p:txBody>
          <a:bodyPr wrap="square" rtlCol="0">
            <a:spAutoFit/>
          </a:bodyPr>
          <a:lstStyle/>
          <a:p>
            <a:r>
              <a:rPr lang="pt-BR" sz="1050" dirty="0" smtClean="0"/>
              <a:t>Fonte: Lerner (2010)</a:t>
            </a:r>
            <a:endParaRPr lang="pt-BR" sz="1050" dirty="0"/>
          </a:p>
        </p:txBody>
      </p:sp>
      <p:sp>
        <p:nvSpPr>
          <p:cNvPr id="5" name="Espaço Reservado para Número de Slide 4"/>
          <p:cNvSpPr>
            <a:spLocks noGrp="1"/>
          </p:cNvSpPr>
          <p:nvPr>
            <p:ph type="sldNum" sz="quarter" idx="12"/>
          </p:nvPr>
        </p:nvSpPr>
        <p:spPr/>
        <p:txBody>
          <a:bodyPr/>
          <a:lstStyle/>
          <a:p>
            <a:pPr>
              <a:defRPr/>
            </a:pPr>
            <a:fld id="{AB4E5792-A8B2-4571-9C4E-C8D178F3F7E2}" type="slidenum">
              <a:rPr lang="en-US" smtClean="0"/>
              <a:t>23</a:t>
            </a:fld>
            <a:endParaRPr lang="en-US" dirty="0"/>
          </a:p>
        </p:txBody>
      </p:sp>
    </p:spTree>
    <p:extLst>
      <p:ext uri="{BB962C8B-B14F-4D97-AF65-F5344CB8AC3E}">
        <p14:creationId xmlns:p14="http://schemas.microsoft.com/office/powerpoint/2010/main" val="3444072034"/>
      </p:ext>
    </p:extLst>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268760"/>
            <a:ext cx="8229600" cy="4972198"/>
          </a:xfrm>
        </p:spPr>
        <p:txBody>
          <a:bodyPr>
            <a:normAutofit fontScale="62500" lnSpcReduction="20000"/>
          </a:bodyPr>
          <a:lstStyle/>
          <a:p>
            <a:pPr marL="566928" indent="-457200" algn="just" eaLnBrk="1" fontAlgn="auto" hangingPunct="1">
              <a:spcAft>
                <a:spcPts val="0"/>
              </a:spcAft>
              <a:buFontTx/>
              <a:buChar char="-"/>
              <a:defRPr/>
            </a:pPr>
            <a:r>
              <a:rPr lang="pt-BR" sz="3000" b="1" dirty="0" smtClean="0">
                <a:solidFill>
                  <a:srgbClr val="0000FF"/>
                </a:solidFill>
              </a:rPr>
              <a:t>Reino Unido:</a:t>
            </a:r>
            <a:r>
              <a:rPr lang="pt-BR" sz="3000" dirty="0" smtClean="0"/>
              <a:t> Em 1980, o governo subsidiou e concedeu outros incentivos à firma de biotecnologia Celltech, que entretanto era administrada por uma equipe manifestamente incapaz de gerir os recursos disponíveis. </a:t>
            </a:r>
          </a:p>
          <a:p>
            <a:pPr marL="566928" indent="-457200" algn="just" eaLnBrk="1" fontAlgn="auto" hangingPunct="1">
              <a:spcAft>
                <a:spcPts val="0"/>
              </a:spcAft>
              <a:buFontTx/>
              <a:buChar char="-"/>
              <a:defRPr/>
            </a:pPr>
            <a:endParaRPr lang="pt-BR" sz="3000" dirty="0" smtClean="0"/>
          </a:p>
          <a:p>
            <a:pPr marL="566928" indent="-457200" algn="just" eaLnBrk="1" fontAlgn="auto" hangingPunct="1">
              <a:spcAft>
                <a:spcPts val="0"/>
              </a:spcAft>
              <a:buFontTx/>
              <a:buChar char="-"/>
              <a:defRPr/>
            </a:pPr>
            <a:r>
              <a:rPr lang="pt-BR" sz="3000" b="1" dirty="0" smtClean="0">
                <a:solidFill>
                  <a:srgbClr val="0000FF"/>
                </a:solidFill>
              </a:rPr>
              <a:t>Noruega:</a:t>
            </a:r>
            <a:r>
              <a:rPr lang="pt-BR" sz="3000" dirty="0" smtClean="0"/>
              <a:t> O governo desperdiçou uma parcela da sua riqueza do petróleo sustentando e financiando iniciativas mal-planejadas conduzidas por burocratas e por parentes de autoridades, que resultaram em insucesso.</a:t>
            </a:r>
          </a:p>
          <a:p>
            <a:pPr marL="566928" indent="-457200" algn="just" eaLnBrk="1" fontAlgn="auto" hangingPunct="1">
              <a:spcAft>
                <a:spcPts val="0"/>
              </a:spcAft>
              <a:buFontTx/>
              <a:buChar char="-"/>
              <a:defRPr/>
            </a:pPr>
            <a:endParaRPr lang="pt-BR" sz="3000" dirty="0" smtClean="0"/>
          </a:p>
          <a:p>
            <a:pPr marL="566928" indent="-457200" algn="just" eaLnBrk="1" fontAlgn="auto" hangingPunct="1">
              <a:spcAft>
                <a:spcPts val="300"/>
              </a:spcAft>
              <a:buFontTx/>
              <a:buChar char="-"/>
              <a:defRPr/>
            </a:pPr>
            <a:r>
              <a:rPr lang="pt-BR" sz="3000" b="1" dirty="0" smtClean="0">
                <a:solidFill>
                  <a:srgbClr val="0000FF"/>
                </a:solidFill>
              </a:rPr>
              <a:t>Enfim, destaca-se a ocorrência de problemas relacionados a:</a:t>
            </a:r>
          </a:p>
          <a:p>
            <a:pPr marL="2152650" indent="-628650" algn="just" eaLnBrk="1" fontAlgn="auto" hangingPunct="1">
              <a:spcAft>
                <a:spcPts val="300"/>
              </a:spcAft>
              <a:buNone/>
              <a:tabLst>
                <a:tab pos="1971675" algn="ctr"/>
              </a:tabLst>
              <a:defRPr/>
            </a:pPr>
            <a:r>
              <a:rPr lang="pt-BR" sz="3000" b="1" dirty="0" smtClean="0">
                <a:solidFill>
                  <a:srgbClr val="0000FF"/>
                </a:solidFill>
              </a:rPr>
              <a:t>(i)		alocação de fundos e suporte de forma inepta ou contraproducente;</a:t>
            </a:r>
          </a:p>
          <a:p>
            <a:pPr marL="2152650" indent="-628650" algn="just" eaLnBrk="1" fontAlgn="auto" hangingPunct="1">
              <a:spcAft>
                <a:spcPts val="300"/>
              </a:spcAft>
              <a:buNone/>
              <a:tabLst>
                <a:tab pos="1971675" algn="ctr"/>
              </a:tabLst>
              <a:defRPr/>
            </a:pPr>
            <a:r>
              <a:rPr lang="pt-BR" sz="3000" b="1" dirty="0" smtClean="0">
                <a:solidFill>
                  <a:srgbClr val="0000FF"/>
                </a:solidFill>
              </a:rPr>
              <a:t>(ii) 		direcionamento de recursos a apadrinhados políticos, sendo destacado que há inúmeros casos de iniciativas governamentais que foram sabotados dessa maneira. </a:t>
            </a:r>
            <a:endParaRPr lang="pt-BR" sz="2600" b="1" dirty="0" smtClean="0">
              <a:solidFill>
                <a:srgbClr val="0000FF"/>
              </a:solidFill>
            </a:endParaRPr>
          </a:p>
          <a:p>
            <a:pPr marL="109728" indent="0" algn="just" eaLnBrk="1" fontAlgn="auto" hangingPunct="1">
              <a:spcAft>
                <a:spcPts val="0"/>
              </a:spcAft>
              <a:buNone/>
              <a:defRPr/>
            </a:pPr>
            <a:endParaRPr lang="pt-BR" sz="2800" dirty="0" smtClean="0"/>
          </a:p>
          <a:p>
            <a:pPr marL="365760" indent="-256032" eaLnBrk="1" fontAlgn="auto" hangingPunct="1">
              <a:spcAft>
                <a:spcPts val="0"/>
              </a:spcAft>
              <a:buFont typeface="Wingdings 3"/>
              <a:buChar char=""/>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274638"/>
            <a:ext cx="8784976" cy="706090"/>
          </a:xfrm>
        </p:spPr>
        <p:txBody>
          <a:bodyPr>
            <a:normAutofit/>
          </a:bodyPr>
          <a:lstStyle/>
          <a:p>
            <a:pPr algn="ctr" eaLnBrk="1" fontAlgn="auto" hangingPunct="1">
              <a:spcAft>
                <a:spcPts val="0"/>
              </a:spcAft>
              <a:defRPr/>
            </a:pPr>
            <a:r>
              <a:rPr lang="pt-BR" sz="3100" dirty="0" smtClean="0"/>
              <a:t>Experiências internacionais - ressalvas</a:t>
            </a:r>
            <a:endParaRPr lang="pt-BR" sz="3600" dirty="0"/>
          </a:p>
        </p:txBody>
      </p:sp>
      <p:sp>
        <p:nvSpPr>
          <p:cNvPr id="4" name="CaixaDeTexto 3"/>
          <p:cNvSpPr txBox="1"/>
          <p:nvPr/>
        </p:nvSpPr>
        <p:spPr>
          <a:xfrm>
            <a:off x="7020272" y="5949280"/>
            <a:ext cx="1872208" cy="261610"/>
          </a:xfrm>
          <a:prstGeom prst="rect">
            <a:avLst/>
          </a:prstGeom>
          <a:noFill/>
        </p:spPr>
        <p:txBody>
          <a:bodyPr wrap="square" rtlCol="0">
            <a:spAutoFit/>
          </a:bodyPr>
          <a:lstStyle/>
          <a:p>
            <a:r>
              <a:rPr lang="pt-BR" sz="1050" dirty="0" smtClean="0"/>
              <a:t>Fonte: Lerner (2010)</a:t>
            </a:r>
            <a:endParaRPr lang="pt-BR" sz="1050" dirty="0"/>
          </a:p>
        </p:txBody>
      </p:sp>
      <p:sp>
        <p:nvSpPr>
          <p:cNvPr id="5" name="Espaço Reservado para Número de Slide 4"/>
          <p:cNvSpPr>
            <a:spLocks noGrp="1"/>
          </p:cNvSpPr>
          <p:nvPr>
            <p:ph type="sldNum" sz="quarter" idx="12"/>
          </p:nvPr>
        </p:nvSpPr>
        <p:spPr/>
        <p:txBody>
          <a:bodyPr/>
          <a:lstStyle/>
          <a:p>
            <a:pPr>
              <a:defRPr/>
            </a:pPr>
            <a:fld id="{AB4E5792-A8B2-4571-9C4E-C8D178F3F7E2}" type="slidenum">
              <a:rPr lang="en-US" smtClean="0"/>
              <a:t>24</a:t>
            </a:fld>
            <a:endParaRPr lang="en-US" dirty="0"/>
          </a:p>
        </p:txBody>
      </p:sp>
    </p:spTree>
    <p:extLst>
      <p:ext uri="{BB962C8B-B14F-4D97-AF65-F5344CB8AC3E}">
        <p14:creationId xmlns:p14="http://schemas.microsoft.com/office/powerpoint/2010/main" val="2763489553"/>
      </p:ext>
    </p:extLst>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323528" y="1196752"/>
            <a:ext cx="8640960" cy="5400600"/>
          </a:xfrm>
          <a:solidFill>
            <a:schemeClr val="bg1"/>
          </a:solidFill>
        </p:spPr>
        <p:txBody>
          <a:bodyPr>
            <a:noAutofit/>
          </a:bodyPr>
          <a:lstStyle/>
          <a:p>
            <a:pPr marL="109728" indent="0" algn="just" eaLnBrk="1" fontAlgn="auto" hangingPunct="1">
              <a:lnSpc>
                <a:spcPct val="80000"/>
              </a:lnSpc>
              <a:spcAft>
                <a:spcPts val="0"/>
              </a:spcAft>
              <a:buNone/>
              <a:defRPr/>
            </a:pPr>
            <a:r>
              <a:rPr lang="pt-BR" sz="1800" dirty="0" smtClean="0"/>
              <a:t>Os casos de insucesso observados no mundo reforçam a importância de:</a:t>
            </a:r>
          </a:p>
          <a:p>
            <a:pPr marL="109728" indent="0" algn="just" eaLnBrk="1" fontAlgn="auto" hangingPunct="1">
              <a:lnSpc>
                <a:spcPct val="80000"/>
              </a:lnSpc>
              <a:spcAft>
                <a:spcPts val="0"/>
              </a:spcAft>
              <a:buNone/>
              <a:defRPr/>
            </a:pPr>
            <a:endParaRPr lang="pt-BR" sz="1800" dirty="0" smtClean="0"/>
          </a:p>
          <a:p>
            <a:pPr marL="566928" indent="-457200" algn="just" eaLnBrk="1" fontAlgn="auto" hangingPunct="1">
              <a:lnSpc>
                <a:spcPct val="80000"/>
              </a:lnSpc>
              <a:spcAft>
                <a:spcPts val="0"/>
              </a:spcAft>
              <a:buFontTx/>
              <a:buChar char="-"/>
              <a:defRPr/>
            </a:pPr>
            <a:r>
              <a:rPr lang="pt-BR" sz="1800" b="1" dirty="0" smtClean="0">
                <a:solidFill>
                  <a:srgbClr val="0000FF"/>
                </a:solidFill>
              </a:rPr>
              <a:t>Utilizar a </a:t>
            </a:r>
            <a:r>
              <a:rPr lang="pt-BR" sz="1800" b="1" i="1" dirty="0" smtClean="0">
                <a:solidFill>
                  <a:srgbClr val="0000FF"/>
                </a:solidFill>
              </a:rPr>
              <a:t>expertise</a:t>
            </a:r>
            <a:r>
              <a:rPr lang="pt-BR" sz="1800" b="1" dirty="0" smtClean="0">
                <a:solidFill>
                  <a:srgbClr val="0000FF"/>
                </a:solidFill>
              </a:rPr>
              <a:t> de gestores profissionais experimentados </a:t>
            </a:r>
            <a:r>
              <a:rPr lang="pt-BR" sz="1800" dirty="0" smtClean="0"/>
              <a:t>não apenas na seleção de projetos bem planejados, mas no melhoramento desses projetos;</a:t>
            </a:r>
          </a:p>
          <a:p>
            <a:pPr marL="566928" indent="-457200" algn="just" eaLnBrk="1" fontAlgn="auto" hangingPunct="1">
              <a:lnSpc>
                <a:spcPct val="80000"/>
              </a:lnSpc>
              <a:spcAft>
                <a:spcPts val="0"/>
              </a:spcAft>
              <a:buFontTx/>
              <a:buChar char="-"/>
              <a:defRPr/>
            </a:pPr>
            <a:endParaRPr lang="pt-BR" sz="1800" dirty="0" smtClean="0"/>
          </a:p>
          <a:p>
            <a:pPr marL="566928" indent="-457200" algn="just" eaLnBrk="1" fontAlgn="auto" hangingPunct="1">
              <a:lnSpc>
                <a:spcPct val="80000"/>
              </a:lnSpc>
              <a:spcAft>
                <a:spcPts val="0"/>
              </a:spcAft>
              <a:buFontTx/>
              <a:buChar char="-"/>
              <a:defRPr/>
            </a:pPr>
            <a:r>
              <a:rPr lang="pt-BR" sz="1800" b="1" dirty="0" smtClean="0">
                <a:solidFill>
                  <a:srgbClr val="0000FF"/>
                </a:solidFill>
              </a:rPr>
              <a:t>Obter o envolvimento desses gestores na administração dos negócios</a:t>
            </a:r>
            <a:r>
              <a:rPr lang="pt-BR" sz="1800" dirty="0" smtClean="0"/>
              <a:t>, de forma a alcançar eficiência nas etapas de produção e comercialização, dentre outros aspectos;</a:t>
            </a:r>
          </a:p>
          <a:p>
            <a:pPr marL="566928" indent="-457200" algn="just" eaLnBrk="1" fontAlgn="auto" hangingPunct="1">
              <a:lnSpc>
                <a:spcPct val="80000"/>
              </a:lnSpc>
              <a:spcAft>
                <a:spcPts val="0"/>
              </a:spcAft>
              <a:buFontTx/>
              <a:buChar char="-"/>
              <a:defRPr/>
            </a:pPr>
            <a:endParaRPr lang="pt-BR" sz="1800" dirty="0" smtClean="0"/>
          </a:p>
          <a:p>
            <a:pPr marL="566928" indent="-457200" algn="just" eaLnBrk="1" fontAlgn="auto" hangingPunct="1">
              <a:lnSpc>
                <a:spcPct val="80000"/>
              </a:lnSpc>
              <a:spcAft>
                <a:spcPts val="0"/>
              </a:spcAft>
              <a:buFontTx/>
              <a:buChar char="-"/>
              <a:defRPr/>
            </a:pPr>
            <a:r>
              <a:rPr lang="pt-BR" sz="1800" b="1" dirty="0" smtClean="0">
                <a:solidFill>
                  <a:srgbClr val="0000FF"/>
                </a:solidFill>
              </a:rPr>
              <a:t>Construir um mecanismo no qual a intervenção pública torne o risco ao setor privado aceitável</a:t>
            </a:r>
            <a:r>
              <a:rPr lang="pt-BR" sz="1800" dirty="0" smtClean="0"/>
              <a:t>, eventualmente mediante limitação de perdas e possibilidade de retornos importantes no futuro.</a:t>
            </a:r>
          </a:p>
          <a:p>
            <a:pPr marL="566928" indent="-457200" algn="just" eaLnBrk="1" fontAlgn="auto" hangingPunct="1">
              <a:lnSpc>
                <a:spcPct val="80000"/>
              </a:lnSpc>
              <a:spcAft>
                <a:spcPts val="0"/>
              </a:spcAft>
              <a:buFontTx/>
              <a:buChar char="-"/>
              <a:defRPr/>
            </a:pPr>
            <a:endParaRPr lang="pt-BR" sz="1800" dirty="0" smtClean="0"/>
          </a:p>
          <a:p>
            <a:pPr marL="566928" indent="-457200" algn="just" eaLnBrk="1" fontAlgn="auto" hangingPunct="1">
              <a:lnSpc>
                <a:spcPct val="80000"/>
              </a:lnSpc>
              <a:spcAft>
                <a:spcPts val="0"/>
              </a:spcAft>
              <a:buFontTx/>
              <a:buChar char="-"/>
              <a:defRPr/>
            </a:pPr>
            <a:r>
              <a:rPr lang="pt-BR" sz="1800" b="1" dirty="0" smtClean="0">
                <a:solidFill>
                  <a:srgbClr val="0000FF"/>
                </a:solidFill>
              </a:rPr>
              <a:t>O risco privado, entretanto, não deve ser eliminado</a:t>
            </a:r>
            <a:r>
              <a:rPr lang="pt-BR" sz="1800" dirty="0" smtClean="0"/>
              <a:t>, de forma a obter o engajamento dos agentes envolvidos no projeto.</a:t>
            </a:r>
          </a:p>
          <a:p>
            <a:pPr marL="566928" indent="-457200" algn="just" eaLnBrk="1" fontAlgn="auto" hangingPunct="1">
              <a:lnSpc>
                <a:spcPct val="80000"/>
              </a:lnSpc>
              <a:spcAft>
                <a:spcPts val="0"/>
              </a:spcAft>
              <a:buFontTx/>
              <a:buChar char="-"/>
              <a:defRPr/>
            </a:pPr>
            <a:endParaRPr lang="pt-BR" sz="1800" dirty="0" smtClean="0"/>
          </a:p>
          <a:p>
            <a:pPr marL="566928" indent="-457200" algn="just" eaLnBrk="1" fontAlgn="auto" hangingPunct="1">
              <a:lnSpc>
                <a:spcPct val="80000"/>
              </a:lnSpc>
              <a:spcAft>
                <a:spcPts val="0"/>
              </a:spcAft>
              <a:buFontTx/>
              <a:buChar char="-"/>
              <a:defRPr/>
            </a:pPr>
            <a:r>
              <a:rPr lang="pt-BR" sz="1800" dirty="0" smtClean="0"/>
              <a:t>Um </a:t>
            </a:r>
            <a:r>
              <a:rPr lang="pt-BR" sz="1800" dirty="0"/>
              <a:t>bem desenvolvido mercado de </a:t>
            </a:r>
            <a:r>
              <a:rPr lang="pt-BR" sz="1800" i="1" dirty="0"/>
              <a:t>venture capital</a:t>
            </a:r>
            <a:r>
              <a:rPr lang="pt-BR" sz="1800" dirty="0"/>
              <a:t>  é um importante pilar para o sistema de inovação, </a:t>
            </a:r>
            <a:r>
              <a:rPr lang="pt-BR" sz="1800" b="1" dirty="0">
                <a:solidFill>
                  <a:srgbClr val="0000FF"/>
                </a:solidFill>
              </a:rPr>
              <a:t>mas é um complemento, e não um substituto a políticas públicas voltadas à pesquisa e desenvolvimento.</a:t>
            </a:r>
          </a:p>
          <a:p>
            <a:pPr marL="566928" indent="-457200" algn="just" eaLnBrk="1" fontAlgn="auto" hangingPunct="1">
              <a:lnSpc>
                <a:spcPct val="80000"/>
              </a:lnSpc>
              <a:spcAft>
                <a:spcPts val="0"/>
              </a:spcAft>
              <a:buFontTx/>
              <a:buChar char="-"/>
              <a:defRPr/>
            </a:pPr>
            <a:endParaRPr lang="pt-BR" sz="1800" dirty="0" smtClean="0"/>
          </a:p>
          <a:p>
            <a:pPr marL="566928" indent="-457200" algn="just" eaLnBrk="1" fontAlgn="auto" hangingPunct="1">
              <a:lnSpc>
                <a:spcPct val="80000"/>
              </a:lnSpc>
              <a:spcAft>
                <a:spcPts val="0"/>
              </a:spcAft>
              <a:buFontTx/>
              <a:buChar char="-"/>
              <a:defRPr/>
            </a:pPr>
            <a:endParaRPr lang="pt-BR" sz="1800" dirty="0" smtClean="0"/>
          </a:p>
          <a:p>
            <a:pPr marL="365760" indent="-256032" eaLnBrk="1" fontAlgn="auto" hangingPunct="1">
              <a:lnSpc>
                <a:spcPct val="80000"/>
              </a:lnSpc>
              <a:spcAft>
                <a:spcPts val="0"/>
              </a:spcAft>
              <a:buFont typeface="Wingdings 3"/>
              <a:buChar char=""/>
              <a:defRPr/>
            </a:pPr>
            <a:endParaRPr lang="pt-BR" sz="1800" dirty="0"/>
          </a:p>
        </p:txBody>
      </p:sp>
      <p:sp>
        <p:nvSpPr>
          <p:cNvPr id="3" name="Título 2"/>
          <p:cNvSpPr>
            <a:spLocks noGrp="1"/>
          </p:cNvSpPr>
          <p:nvPr>
            <p:ph type="title"/>
          </p:nvPr>
        </p:nvSpPr>
        <p:spPr>
          <a:xfrm>
            <a:off x="179512" y="274638"/>
            <a:ext cx="8784976" cy="562074"/>
          </a:xfrm>
        </p:spPr>
        <p:txBody>
          <a:bodyPr>
            <a:normAutofit fontScale="90000"/>
          </a:bodyPr>
          <a:lstStyle/>
          <a:p>
            <a:pPr algn="ctr" eaLnBrk="1" fontAlgn="auto" hangingPunct="1">
              <a:spcAft>
                <a:spcPts val="0"/>
              </a:spcAft>
              <a:defRPr/>
            </a:pPr>
            <a:r>
              <a:rPr lang="pt-BR" sz="3100" dirty="0" smtClean="0"/>
              <a:t>Experiências internacionais - aspectos importantes a destacar</a:t>
            </a:r>
            <a:endParaRPr lang="pt-BR" sz="3600" dirty="0"/>
          </a:p>
        </p:txBody>
      </p:sp>
      <p:sp>
        <p:nvSpPr>
          <p:cNvPr id="4" name="Espaço Reservado para Número de Slide 3"/>
          <p:cNvSpPr>
            <a:spLocks noGrp="1"/>
          </p:cNvSpPr>
          <p:nvPr>
            <p:ph type="sldNum" sz="quarter" idx="12"/>
          </p:nvPr>
        </p:nvSpPr>
        <p:spPr/>
        <p:txBody>
          <a:bodyPr/>
          <a:lstStyle/>
          <a:p>
            <a:pPr>
              <a:defRPr/>
            </a:pPr>
            <a:fld id="{AB4E5792-A8B2-4571-9C4E-C8D178F3F7E2}" type="slidenum">
              <a:rPr lang="en-US" smtClean="0"/>
              <a:t>25</a:t>
            </a:fld>
            <a:endParaRPr lang="en-US" dirty="0"/>
          </a:p>
        </p:txBody>
      </p:sp>
    </p:spTree>
    <p:extLst>
      <p:ext uri="{BB962C8B-B14F-4D97-AF65-F5344CB8AC3E}">
        <p14:creationId xmlns:p14="http://schemas.microsoft.com/office/powerpoint/2010/main" val="3102285473"/>
      </p:ext>
    </p:extLst>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7504" y="1916832"/>
            <a:ext cx="8928992" cy="1440160"/>
          </a:xfrm>
        </p:spPr>
        <p:txBody>
          <a:bodyPr>
            <a:noAutofit/>
          </a:bodyPr>
          <a:lstStyle/>
          <a:p>
            <a:pPr algn="ctr" eaLnBrk="1" fontAlgn="auto" hangingPunct="1">
              <a:lnSpc>
                <a:spcPct val="150000"/>
              </a:lnSpc>
              <a:spcAft>
                <a:spcPts val="2400"/>
              </a:spcAft>
              <a:defRPr/>
            </a:pPr>
            <a:r>
              <a:rPr lang="en-US" sz="3600" dirty="0" smtClean="0">
                <a:solidFill>
                  <a:srgbClr val="FF0000"/>
                </a:solidFill>
                <a:effectLst>
                  <a:outerShdw blurRad="38100" dist="38100" dir="2700000" algn="tl">
                    <a:srgbClr val="000000">
                      <a:alpha val="43137"/>
                    </a:srgbClr>
                  </a:outerShdw>
                </a:effectLst>
              </a:rPr>
              <a:t>OS SEGMENTOS DO CAPITAL DE RISCO</a:t>
            </a:r>
            <a:br>
              <a:rPr lang="en-US" sz="3600" dirty="0" smtClean="0">
                <a:solidFill>
                  <a:srgbClr val="FF0000"/>
                </a:solidFill>
                <a:effectLst>
                  <a:outerShdw blurRad="38100" dist="38100" dir="2700000" algn="tl">
                    <a:srgbClr val="000000">
                      <a:alpha val="43137"/>
                    </a:srgbClr>
                  </a:outerShdw>
                </a:effectLst>
              </a:rPr>
            </a:br>
            <a:r>
              <a:rPr lang="en-US" sz="2400" dirty="0" smtClean="0">
                <a:solidFill>
                  <a:srgbClr val="FF0000"/>
                </a:solidFill>
                <a:effectLst>
                  <a:outerShdw blurRad="38100" dist="38100" dir="2700000" algn="tl">
                    <a:srgbClr val="000000">
                      <a:alpha val="43137"/>
                    </a:srgbClr>
                  </a:outerShdw>
                </a:effectLst>
              </a:rPr>
              <a:t>(</a:t>
            </a:r>
            <a:r>
              <a:rPr lang="en-US" sz="2400" i="1" dirty="0" smtClean="0">
                <a:solidFill>
                  <a:srgbClr val="FF0000"/>
                </a:solidFill>
                <a:effectLst>
                  <a:outerShdw blurRad="38100" dist="38100" dir="2700000" algn="tl">
                    <a:srgbClr val="000000">
                      <a:alpha val="43137"/>
                    </a:srgbClr>
                  </a:outerShdw>
                </a:effectLst>
              </a:rPr>
              <a:t>Private equity</a:t>
            </a:r>
            <a:r>
              <a:rPr lang="en-US" sz="2400" dirty="0" smtClean="0">
                <a:solidFill>
                  <a:srgbClr val="FF0000"/>
                </a:solidFill>
                <a:effectLst>
                  <a:outerShdw blurRad="38100" dist="38100" dir="2700000" algn="tl">
                    <a:srgbClr val="000000">
                      <a:alpha val="43137"/>
                    </a:srgbClr>
                  </a:outerShdw>
                </a:effectLst>
              </a:rPr>
              <a:t>, </a:t>
            </a:r>
            <a:r>
              <a:rPr lang="en-US" sz="2400" i="1" dirty="0" smtClean="0">
                <a:solidFill>
                  <a:srgbClr val="FF0000"/>
                </a:solidFill>
                <a:effectLst>
                  <a:outerShdw blurRad="38100" dist="38100" dir="2700000" algn="tl">
                    <a:srgbClr val="000000">
                      <a:alpha val="43137"/>
                    </a:srgbClr>
                  </a:outerShdw>
                </a:effectLst>
              </a:rPr>
              <a:t>venture capital</a:t>
            </a:r>
            <a:r>
              <a:rPr lang="en-US" sz="2400" dirty="0" smtClean="0">
                <a:solidFill>
                  <a:srgbClr val="FF0000"/>
                </a:solidFill>
                <a:effectLst>
                  <a:outerShdw blurRad="38100" dist="38100" dir="2700000" algn="tl">
                    <a:srgbClr val="000000">
                      <a:alpha val="43137"/>
                    </a:srgbClr>
                  </a:outerShdw>
                </a:effectLst>
              </a:rPr>
              <a:t> e outras modalidades)</a:t>
            </a:r>
            <a:endParaRPr lang="en-US" sz="2400" dirty="0">
              <a:solidFill>
                <a:srgbClr val="FF0000"/>
              </a:solidFill>
              <a:effectLst>
                <a:outerShdw blurRad="38100" dist="38100" dir="2700000" algn="tl">
                  <a:srgbClr val="000000">
                    <a:alpha val="43137"/>
                  </a:srgbClr>
                </a:outerShdw>
              </a:effectLst>
            </a:endParaRPr>
          </a:p>
        </p:txBody>
      </p:sp>
      <p:sp>
        <p:nvSpPr>
          <p:cNvPr id="11" name="Espaço Reservado para Número de Slide 10"/>
          <p:cNvSpPr>
            <a:spLocks noGrp="1"/>
          </p:cNvSpPr>
          <p:nvPr>
            <p:ph type="sldNum" sz="quarter" idx="12"/>
          </p:nvPr>
        </p:nvSpPr>
        <p:spPr/>
        <p:txBody>
          <a:bodyPr/>
          <a:lstStyle/>
          <a:p>
            <a:pPr>
              <a:defRPr/>
            </a:pPr>
            <a:fld id="{47EC9E33-96D8-4C3E-9413-4306B1DDB4CA}" type="slidenum">
              <a:rPr lang="en-US" smtClean="0"/>
              <a:pPr>
                <a:defRPr/>
              </a:pPr>
              <a:t>26</a:t>
            </a:fld>
            <a:endParaRPr lang="en-US" dirty="0"/>
          </a:p>
        </p:txBody>
      </p:sp>
    </p:spTree>
    <p:extLst>
      <p:ext uri="{BB962C8B-B14F-4D97-AF65-F5344CB8AC3E}">
        <p14:creationId xmlns:p14="http://schemas.microsoft.com/office/powerpoint/2010/main" val="290712558"/>
      </p:ext>
    </p:extLst>
  </p:cSld>
  <p:clrMapOvr>
    <a:masterClrMapping/>
  </p:clrMapOvr>
  <p:transition spd="slow"/>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196752"/>
            <a:ext cx="8229600" cy="5400600"/>
          </a:xfrm>
        </p:spPr>
        <p:txBody>
          <a:bodyPr>
            <a:normAutofit fontScale="62500" lnSpcReduction="20000"/>
          </a:bodyPr>
          <a:lstStyle/>
          <a:p>
            <a:pPr marL="109537" indent="0" algn="just">
              <a:spcAft>
                <a:spcPts val="1200"/>
              </a:spcAft>
              <a:buNone/>
            </a:pPr>
            <a:r>
              <a:rPr lang="pt-BR" sz="2800" dirty="0" smtClean="0"/>
              <a:t>Quanto ao objeto dos investimentos, pode-se destacar a classificação:</a:t>
            </a:r>
          </a:p>
          <a:p>
            <a:pPr algn="just">
              <a:spcAft>
                <a:spcPts val="600"/>
              </a:spcAft>
            </a:pPr>
            <a:r>
              <a:rPr lang="pt-BR" sz="2800" b="1" i="1" dirty="0" smtClean="0">
                <a:solidFill>
                  <a:srgbClr val="0000FF"/>
                </a:solidFill>
              </a:rPr>
              <a:t>Seed</a:t>
            </a:r>
            <a:r>
              <a:rPr lang="pt-BR" sz="2800" b="1" dirty="0" smtClean="0">
                <a:solidFill>
                  <a:srgbClr val="0000FF"/>
                </a:solidFill>
              </a:rPr>
              <a:t> </a:t>
            </a:r>
            <a:r>
              <a:rPr lang="pt-BR" sz="2800" b="1" dirty="0">
                <a:solidFill>
                  <a:srgbClr val="0000FF"/>
                </a:solidFill>
              </a:rPr>
              <a:t>(capital semente): </a:t>
            </a:r>
            <a:r>
              <a:rPr lang="pt-BR" sz="2800" dirty="0" smtClean="0"/>
              <a:t>pequeno </a:t>
            </a:r>
            <a:r>
              <a:rPr lang="pt-BR" sz="2800" dirty="0"/>
              <a:t>aporte feito em fase pré-operacional, para desenvolvimento de uma ideia, de um projeto ou ainda para testes iniciais de mercado ou registro de </a:t>
            </a:r>
            <a:r>
              <a:rPr lang="pt-BR" sz="2800" dirty="0" smtClean="0"/>
              <a:t>patentes; </a:t>
            </a:r>
            <a:r>
              <a:rPr lang="pt-BR" sz="2800" dirty="0"/>
              <a:t> </a:t>
            </a:r>
            <a:endParaRPr lang="pt-BR" sz="2800" dirty="0" smtClean="0"/>
          </a:p>
          <a:p>
            <a:pPr algn="just">
              <a:spcAft>
                <a:spcPts val="600"/>
              </a:spcAft>
            </a:pPr>
            <a:r>
              <a:rPr lang="pt-BR" sz="2800" b="1" i="1" dirty="0" smtClean="0">
                <a:solidFill>
                  <a:srgbClr val="0000FF"/>
                </a:solidFill>
              </a:rPr>
              <a:t>Start-up</a:t>
            </a:r>
            <a:r>
              <a:rPr lang="pt-BR" sz="2800" b="1" dirty="0" smtClean="0">
                <a:solidFill>
                  <a:srgbClr val="0000FF"/>
                </a:solidFill>
              </a:rPr>
              <a:t>: </a:t>
            </a:r>
            <a:r>
              <a:rPr lang="pt-BR" sz="2800" dirty="0" smtClean="0"/>
              <a:t>para empresas em fase de estruturação (que ainda não vendem seus produtos ou serviços comercialmente);</a:t>
            </a:r>
          </a:p>
          <a:p>
            <a:pPr algn="just">
              <a:spcAft>
                <a:spcPts val="600"/>
              </a:spcAft>
            </a:pPr>
            <a:r>
              <a:rPr lang="pt-BR" sz="2800" b="1" i="1" dirty="0">
                <a:solidFill>
                  <a:srgbClr val="0000FF"/>
                </a:solidFill>
              </a:rPr>
              <a:t>Venture </a:t>
            </a:r>
            <a:r>
              <a:rPr lang="pt-BR" sz="2800" b="1" i="1" dirty="0" smtClean="0">
                <a:solidFill>
                  <a:srgbClr val="0000FF"/>
                </a:solidFill>
              </a:rPr>
              <a:t>Capital:</a:t>
            </a:r>
            <a:r>
              <a:rPr lang="pt-BR" sz="2800" dirty="0" smtClean="0"/>
              <a:t> estágio </a:t>
            </a:r>
            <a:r>
              <a:rPr lang="pt-BR" sz="2800" dirty="0"/>
              <a:t>inicial de financiamento </a:t>
            </a:r>
            <a:r>
              <a:rPr lang="pt-BR" sz="2800" dirty="0" smtClean="0"/>
              <a:t>de </a:t>
            </a:r>
            <a:r>
              <a:rPr lang="pt-BR" sz="2800" dirty="0"/>
              <a:t>empresas que apresentam produtos ou serviços já testados comercialmente ou </a:t>
            </a:r>
            <a:r>
              <a:rPr lang="pt-BR" sz="2800" dirty="0" smtClean="0"/>
              <a:t>que já atingiram a </a:t>
            </a:r>
            <a:r>
              <a:rPr lang="pt-BR" sz="2800" dirty="0"/>
              <a:t>fase de comercialização plena do produto. </a:t>
            </a:r>
            <a:r>
              <a:rPr lang="pt-BR" sz="2800" dirty="0" smtClean="0"/>
              <a:t>A </a:t>
            </a:r>
            <a:r>
              <a:rPr lang="pt-BR" sz="2800" dirty="0"/>
              <a:t>sua rápida expansão requer mais recursos do que podem ser criados pela geração interna de receitas;  </a:t>
            </a:r>
            <a:endParaRPr lang="pt-BR" sz="2800" dirty="0" smtClean="0"/>
          </a:p>
          <a:p>
            <a:pPr algn="just">
              <a:spcAft>
                <a:spcPts val="600"/>
              </a:spcAft>
            </a:pPr>
            <a:r>
              <a:rPr lang="pt-BR" sz="2800" b="1" i="1" dirty="0" smtClean="0">
                <a:solidFill>
                  <a:srgbClr val="0000FF"/>
                </a:solidFill>
              </a:rPr>
              <a:t>Private Equity: </a:t>
            </a:r>
            <a:r>
              <a:rPr lang="pt-BR" sz="2800" dirty="0" smtClean="0"/>
              <a:t>para empresas </a:t>
            </a:r>
            <a:r>
              <a:rPr lang="pt-BR" sz="2800" dirty="0"/>
              <a:t>já </a:t>
            </a:r>
            <a:r>
              <a:rPr lang="pt-BR" sz="2800" dirty="0" smtClean="0"/>
              <a:t>estabelecidas </a:t>
            </a:r>
            <a:r>
              <a:rPr lang="pt-BR" sz="2800" dirty="0"/>
              <a:t>com linhas de produtos e marca consolidada. O aporte é destinado à expansão de planta ou rede de distribuição, investimentos diversos, capital de giro ou formação de </a:t>
            </a:r>
            <a:r>
              <a:rPr lang="pt-BR" sz="2800" dirty="0" smtClean="0"/>
              <a:t>marca, podendo ser direcionados para expansão </a:t>
            </a:r>
            <a:r>
              <a:rPr lang="pt-BR" sz="2800" dirty="0"/>
              <a:t>e aquisição de empresas do mesmo </a:t>
            </a:r>
            <a:r>
              <a:rPr lang="pt-BR" sz="2800" dirty="0" smtClean="0"/>
              <a:t>setor;</a:t>
            </a:r>
            <a:endParaRPr lang="pt-BR" sz="2800" dirty="0"/>
          </a:p>
          <a:p>
            <a:pPr algn="just">
              <a:spcAft>
                <a:spcPts val="600"/>
              </a:spcAft>
            </a:pPr>
            <a:r>
              <a:rPr lang="pt-BR" sz="2800" b="1" i="1" dirty="0">
                <a:solidFill>
                  <a:srgbClr val="0000FF"/>
                </a:solidFill>
              </a:rPr>
              <a:t>Distressed: </a:t>
            </a:r>
            <a:r>
              <a:rPr lang="pt-BR" sz="2800" dirty="0"/>
              <a:t>Investimentos destinados à reestruturação de empresas que estão a caminho ou já se encontram no estado de dificuldade financeira ou em recuperação judicial.</a:t>
            </a:r>
          </a:p>
          <a:p>
            <a:pPr algn="just"/>
            <a:endParaRPr lang="pt-BR" sz="2800" dirty="0" smtClean="0"/>
          </a:p>
          <a:p>
            <a:pPr marL="109537" indent="0" algn="just">
              <a:buNone/>
            </a:pPr>
            <a:endParaRPr lang="pt-BR" sz="2800" dirty="0"/>
          </a:p>
          <a:p>
            <a:pPr marL="109728" indent="0" algn="just" eaLnBrk="1" fontAlgn="auto" hangingPunct="1">
              <a:spcAft>
                <a:spcPts val="0"/>
              </a:spcAft>
              <a:buNone/>
              <a:defRPr/>
            </a:pPr>
            <a:endParaRPr lang="pt-BR" sz="2800" dirty="0" smtClean="0"/>
          </a:p>
          <a:p>
            <a:pPr marL="109728" indent="0" algn="just" eaLnBrk="1" fontAlgn="auto" hangingPunct="1">
              <a:spcAft>
                <a:spcPts val="0"/>
              </a:spcAft>
              <a:buNone/>
              <a:defRPr/>
            </a:pPr>
            <a:endParaRPr lang="pt-BR" sz="2800" dirty="0" smtClean="0"/>
          </a:p>
          <a:p>
            <a:pPr marL="365760" indent="-256032" eaLnBrk="1" fontAlgn="auto" hangingPunct="1">
              <a:spcAft>
                <a:spcPts val="0"/>
              </a:spcAft>
              <a:buFont typeface="Wingdings 3"/>
              <a:buChar char=""/>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260648"/>
            <a:ext cx="8784976" cy="792088"/>
          </a:xfrm>
        </p:spPr>
        <p:txBody>
          <a:bodyPr wrap="square" anchor="t" anchorCtr="0">
            <a:noAutofit/>
          </a:bodyPr>
          <a:lstStyle/>
          <a:p>
            <a:pPr algn="ctr" eaLnBrk="1" fontAlgn="auto" hangingPunct="1">
              <a:spcAft>
                <a:spcPts val="0"/>
              </a:spcAft>
              <a:defRPr/>
            </a:pPr>
            <a:r>
              <a:rPr lang="pt-BR" sz="2400" dirty="0" smtClean="0"/>
              <a:t>CAPITAL DE RISCO </a:t>
            </a:r>
            <a:br>
              <a:rPr lang="pt-BR" sz="2400" dirty="0" smtClean="0"/>
            </a:br>
            <a:r>
              <a:rPr lang="pt-BR" sz="2400" dirty="0" smtClean="0"/>
              <a:t>Estágio de desenvolvimento das empresas investidas</a:t>
            </a:r>
            <a:endParaRPr lang="pt-BR" sz="2400" dirty="0"/>
          </a:p>
        </p:txBody>
      </p:sp>
      <p:sp>
        <p:nvSpPr>
          <p:cNvPr id="10" name="Espaço Reservado para Número de Slide 9"/>
          <p:cNvSpPr>
            <a:spLocks noGrp="1"/>
          </p:cNvSpPr>
          <p:nvPr>
            <p:ph type="sldNum" sz="quarter" idx="12"/>
          </p:nvPr>
        </p:nvSpPr>
        <p:spPr/>
        <p:txBody>
          <a:bodyPr/>
          <a:lstStyle/>
          <a:p>
            <a:pPr>
              <a:defRPr/>
            </a:pPr>
            <a:fld id="{AB4E5792-A8B2-4571-9C4E-C8D178F3F7E2}" type="slidenum">
              <a:rPr lang="en-US" smtClean="0"/>
              <a:t>27</a:t>
            </a:fld>
            <a:endParaRPr lang="en-US" dirty="0"/>
          </a:p>
        </p:txBody>
      </p:sp>
    </p:spTree>
    <p:extLst>
      <p:ext uri="{BB962C8B-B14F-4D97-AF65-F5344CB8AC3E}">
        <p14:creationId xmlns:p14="http://schemas.microsoft.com/office/powerpoint/2010/main" val="1759281317"/>
      </p:ext>
    </p:extLst>
  </p:cSld>
  <p:clrMapOvr>
    <a:masterClrMapping/>
  </p:clrMapOvr>
  <p:transition spd="slow"/>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409130"/>
            <a:ext cx="8229600" cy="723726"/>
          </a:xfrm>
        </p:spPr>
        <p:txBody>
          <a:bodyPr>
            <a:normAutofit/>
          </a:bodyPr>
          <a:lstStyle/>
          <a:p>
            <a:pPr marL="109728" indent="0" algn="just" eaLnBrk="1" fontAlgn="auto" hangingPunct="1">
              <a:spcAft>
                <a:spcPts val="0"/>
              </a:spcAft>
              <a:buNone/>
              <a:defRPr/>
            </a:pPr>
            <a:r>
              <a:rPr lang="pt-BR" sz="2400" u="sng" dirty="0" smtClean="0"/>
              <a:t>O caso da Índia (em 2005):</a:t>
            </a:r>
          </a:p>
          <a:p>
            <a:pPr marL="109728" indent="0" eaLnBrk="1" fontAlgn="auto" hangingPunct="1">
              <a:spcAft>
                <a:spcPts val="0"/>
              </a:spcAft>
              <a:buNone/>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116632"/>
            <a:ext cx="8784976" cy="994122"/>
          </a:xfrm>
        </p:spPr>
        <p:txBody>
          <a:bodyPr>
            <a:normAutofit fontScale="90000"/>
          </a:bodyPr>
          <a:lstStyle/>
          <a:p>
            <a:pPr algn="ctr" eaLnBrk="1" fontAlgn="auto" hangingPunct="1">
              <a:spcAft>
                <a:spcPts val="0"/>
              </a:spcAft>
              <a:defRPr/>
            </a:pPr>
            <a:r>
              <a:rPr lang="pt-BR" dirty="0" smtClean="0"/>
              <a:t>DIFICULDADES</a:t>
            </a:r>
            <a:r>
              <a:rPr lang="pt-BR" i="1" dirty="0" smtClean="0"/>
              <a:t/>
            </a:r>
            <a:br>
              <a:rPr lang="pt-BR" i="1" dirty="0" smtClean="0"/>
            </a:br>
            <a:r>
              <a:rPr lang="pt-BR" sz="3100" i="1" dirty="0" smtClean="0"/>
              <a:t>private equity</a:t>
            </a:r>
            <a:r>
              <a:rPr lang="pt-BR" sz="3100" dirty="0" smtClean="0"/>
              <a:t>  x </a:t>
            </a:r>
            <a:r>
              <a:rPr lang="pt-BR" sz="3100" i="1" dirty="0" smtClean="0"/>
              <a:t>venture capital</a:t>
            </a:r>
            <a:endParaRPr lang="pt-BR" sz="3100" i="1" dirty="0"/>
          </a:p>
        </p:txBody>
      </p:sp>
      <p:graphicFrame>
        <p:nvGraphicFramePr>
          <p:cNvPr id="5" name="Tabela 4"/>
          <p:cNvGraphicFramePr>
            <a:graphicFrameLocks noGrp="1"/>
          </p:cNvGraphicFramePr>
          <p:nvPr>
            <p:extLst>
              <p:ext uri="{D42A27DB-BD31-4B8C-83A1-F6EECF244321}">
                <p14:modId xmlns:p14="http://schemas.microsoft.com/office/powerpoint/2010/main" val="994895966"/>
              </p:ext>
            </p:extLst>
          </p:nvPr>
        </p:nvGraphicFramePr>
        <p:xfrm>
          <a:off x="899592" y="1978248"/>
          <a:ext cx="7056784" cy="3499239"/>
        </p:xfrm>
        <a:graphic>
          <a:graphicData uri="http://schemas.openxmlformats.org/drawingml/2006/table">
            <a:tbl>
              <a:tblPr firstRow="1" bandRow="1">
                <a:tableStyleId>{5C22544A-7EE6-4342-B048-85BDC9FD1C3A}</a:tableStyleId>
              </a:tblPr>
              <a:tblGrid>
                <a:gridCol w="3465516"/>
                <a:gridCol w="1791068"/>
                <a:gridCol w="1800200"/>
              </a:tblGrid>
              <a:tr h="0">
                <a:tc>
                  <a:txBody>
                    <a:bodyPr/>
                    <a:lstStyle/>
                    <a:p>
                      <a:pPr algn="ctr"/>
                      <a:endParaRPr lang="pt-BR" sz="1600" dirty="0">
                        <a:solidFill>
                          <a:schemeClr val="tx1"/>
                        </a:solidFill>
                      </a:endParaRPr>
                    </a:p>
                  </a:txBody>
                  <a:tcPr/>
                </a:tc>
                <a:tc>
                  <a:txBody>
                    <a:bodyPr/>
                    <a:lstStyle/>
                    <a:p>
                      <a:pPr algn="ctr"/>
                      <a:r>
                        <a:rPr lang="pt-BR" sz="1600" dirty="0" smtClean="0">
                          <a:solidFill>
                            <a:schemeClr val="tx1"/>
                          </a:solidFill>
                        </a:rPr>
                        <a:t>Venture capital</a:t>
                      </a:r>
                      <a:endParaRPr lang="pt-BR" sz="1600" dirty="0">
                        <a:solidFill>
                          <a:schemeClr val="tx1"/>
                        </a:solidFill>
                      </a:endParaRPr>
                    </a:p>
                  </a:txBody>
                  <a:tcPr/>
                </a:tc>
                <a:tc>
                  <a:txBody>
                    <a:bodyPr/>
                    <a:lstStyle/>
                    <a:p>
                      <a:pPr algn="ctr"/>
                      <a:r>
                        <a:rPr lang="pt-BR" sz="1600" dirty="0" smtClean="0">
                          <a:solidFill>
                            <a:schemeClr val="tx1"/>
                          </a:solidFill>
                        </a:rPr>
                        <a:t>Private equity</a:t>
                      </a:r>
                      <a:endParaRPr lang="pt-BR" sz="1600" dirty="0">
                        <a:solidFill>
                          <a:schemeClr val="tx1"/>
                        </a:solidFill>
                      </a:endParaRPr>
                    </a:p>
                  </a:txBody>
                  <a:tcPr/>
                </a:tc>
              </a:tr>
              <a:tr h="512199">
                <a:tc>
                  <a:txBody>
                    <a:bodyPr/>
                    <a:lstStyle/>
                    <a:p>
                      <a:pPr algn="l"/>
                      <a:r>
                        <a:rPr lang="pt-BR" sz="1600" dirty="0" smtClean="0">
                          <a:solidFill>
                            <a:schemeClr val="tx1"/>
                          </a:solidFill>
                        </a:rPr>
                        <a:t>Destinação de recursos de capital</a:t>
                      </a:r>
                      <a:r>
                        <a:rPr lang="pt-BR" sz="1600" baseline="0" dirty="0" smtClean="0">
                          <a:solidFill>
                            <a:schemeClr val="tx1"/>
                          </a:solidFill>
                        </a:rPr>
                        <a:t> de risco</a:t>
                      </a:r>
                      <a:endParaRPr lang="pt-BR" sz="1600" dirty="0">
                        <a:solidFill>
                          <a:schemeClr val="tx1"/>
                        </a:solidFill>
                      </a:endParaRPr>
                    </a:p>
                  </a:txBody>
                  <a:tcPr anchor="ctr"/>
                </a:tc>
                <a:tc>
                  <a:txBody>
                    <a:bodyPr/>
                    <a:lstStyle/>
                    <a:p>
                      <a:pPr algn="ctr"/>
                      <a:r>
                        <a:rPr lang="pt-BR" sz="1600" dirty="0" smtClean="0">
                          <a:solidFill>
                            <a:schemeClr val="tx1"/>
                          </a:solidFill>
                        </a:rPr>
                        <a:t>Menos de 10%</a:t>
                      </a:r>
                      <a:endParaRPr lang="pt-BR" sz="1600" dirty="0">
                        <a:solidFill>
                          <a:schemeClr val="tx1"/>
                        </a:solidFill>
                      </a:endParaRPr>
                    </a:p>
                  </a:txBody>
                  <a:tcPr anchor="ctr"/>
                </a:tc>
                <a:tc>
                  <a:txBody>
                    <a:bodyPr/>
                    <a:lstStyle/>
                    <a:p>
                      <a:pPr algn="ctr"/>
                      <a:r>
                        <a:rPr lang="pt-BR" sz="1600" dirty="0" smtClean="0">
                          <a:solidFill>
                            <a:schemeClr val="tx1"/>
                          </a:solidFill>
                        </a:rPr>
                        <a:t>Mais de 90%</a:t>
                      </a:r>
                      <a:endParaRPr lang="pt-BR" sz="1600" dirty="0">
                        <a:solidFill>
                          <a:schemeClr val="tx1"/>
                        </a:solidFill>
                      </a:endParaRPr>
                    </a:p>
                  </a:txBody>
                  <a:tcPr anchor="ctr"/>
                </a:tc>
              </a:tr>
              <a:tr h="311183">
                <a:tc>
                  <a:txBody>
                    <a:bodyPr/>
                    <a:lstStyle/>
                    <a:p>
                      <a:pPr algn="l"/>
                      <a:r>
                        <a:rPr lang="pt-BR" sz="1600" dirty="0" smtClean="0">
                          <a:solidFill>
                            <a:schemeClr val="tx1"/>
                          </a:solidFill>
                        </a:rPr>
                        <a:t>Prazo</a:t>
                      </a:r>
                      <a:endParaRPr lang="pt-BR" sz="1600" dirty="0">
                        <a:solidFill>
                          <a:schemeClr val="tx1"/>
                        </a:solidFill>
                      </a:endParaRPr>
                    </a:p>
                  </a:txBody>
                  <a:tcPr anchor="ctr"/>
                </a:tc>
                <a:tc>
                  <a:txBody>
                    <a:bodyPr/>
                    <a:lstStyle/>
                    <a:p>
                      <a:pPr algn="ctr"/>
                      <a:r>
                        <a:rPr lang="pt-BR" sz="1600" dirty="0" smtClean="0">
                          <a:solidFill>
                            <a:schemeClr val="tx1"/>
                          </a:solidFill>
                        </a:rPr>
                        <a:t>5 a 10 anos</a:t>
                      </a:r>
                      <a:endParaRPr lang="pt-BR" sz="1600" dirty="0">
                        <a:solidFill>
                          <a:schemeClr val="tx1"/>
                        </a:solidFill>
                      </a:endParaRPr>
                    </a:p>
                  </a:txBody>
                  <a:tcPr anchor="ctr"/>
                </a:tc>
                <a:tc>
                  <a:txBody>
                    <a:bodyPr/>
                    <a:lstStyle/>
                    <a:p>
                      <a:pPr algn="ctr"/>
                      <a:r>
                        <a:rPr lang="pt-BR" sz="1600" dirty="0" smtClean="0">
                          <a:solidFill>
                            <a:schemeClr val="tx1"/>
                          </a:solidFill>
                        </a:rPr>
                        <a:t>3 a 5 anos</a:t>
                      </a:r>
                      <a:endParaRPr lang="pt-BR" sz="1600" dirty="0">
                        <a:solidFill>
                          <a:schemeClr val="tx1"/>
                        </a:solidFill>
                      </a:endParaRPr>
                    </a:p>
                  </a:txBody>
                  <a:tcPr anchor="ctr"/>
                </a:tc>
              </a:tr>
              <a:tr h="512199">
                <a:tc>
                  <a:txBody>
                    <a:bodyPr/>
                    <a:lstStyle/>
                    <a:p>
                      <a:pPr algn="l"/>
                      <a:r>
                        <a:rPr lang="pt-BR" sz="1600" dirty="0" smtClean="0">
                          <a:solidFill>
                            <a:schemeClr val="tx1"/>
                          </a:solidFill>
                        </a:rPr>
                        <a:t>Risco</a:t>
                      </a:r>
                      <a:endParaRPr lang="pt-BR" sz="1600" dirty="0">
                        <a:solidFill>
                          <a:schemeClr val="tx1"/>
                        </a:solidFill>
                      </a:endParaRPr>
                    </a:p>
                  </a:txBody>
                  <a:tcPr anchor="ctr"/>
                </a:tc>
                <a:tc>
                  <a:txBody>
                    <a:bodyPr/>
                    <a:lstStyle/>
                    <a:p>
                      <a:pPr algn="ctr"/>
                      <a:r>
                        <a:rPr lang="pt-BR" sz="1600" dirty="0" smtClean="0">
                          <a:solidFill>
                            <a:schemeClr val="tx1"/>
                          </a:solidFill>
                        </a:rPr>
                        <a:t>Relativamente maior</a:t>
                      </a:r>
                      <a:endParaRPr lang="pt-BR" sz="1600" dirty="0">
                        <a:solidFill>
                          <a:schemeClr val="tx1"/>
                        </a:solidFill>
                      </a:endParaRPr>
                    </a:p>
                  </a:txBody>
                  <a:tcPr anchor="ctr"/>
                </a:tc>
                <a:tc>
                  <a:txBody>
                    <a:bodyPr/>
                    <a:lstStyle/>
                    <a:p>
                      <a:pPr algn="ctr"/>
                      <a:r>
                        <a:rPr lang="pt-BR" sz="1600" dirty="0" smtClean="0">
                          <a:solidFill>
                            <a:schemeClr val="tx1"/>
                          </a:solidFill>
                        </a:rPr>
                        <a:t>Relativamente menor</a:t>
                      </a:r>
                      <a:endParaRPr lang="pt-BR" sz="1600" dirty="0">
                        <a:solidFill>
                          <a:schemeClr val="tx1"/>
                        </a:solidFill>
                      </a:endParaRPr>
                    </a:p>
                  </a:txBody>
                  <a:tcPr anchor="ctr"/>
                </a:tc>
              </a:tr>
              <a:tr h="512199">
                <a:tc>
                  <a:txBody>
                    <a:bodyPr/>
                    <a:lstStyle/>
                    <a:p>
                      <a:pPr algn="l"/>
                      <a:r>
                        <a:rPr lang="pt-BR" sz="1600" dirty="0" smtClean="0">
                          <a:solidFill>
                            <a:schemeClr val="tx1"/>
                          </a:solidFill>
                        </a:rPr>
                        <a:t>Envolvimento do gestor</a:t>
                      </a:r>
                      <a:endParaRPr lang="pt-BR" sz="1600" dirty="0">
                        <a:solidFill>
                          <a:schemeClr val="tx1"/>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600" dirty="0" smtClean="0">
                          <a:solidFill>
                            <a:schemeClr val="tx1"/>
                          </a:solidFill>
                        </a:rPr>
                        <a:t>Relativamente maior</a:t>
                      </a:r>
                      <a:endParaRPr lang="pt-BR" sz="1600" dirty="0">
                        <a:solidFill>
                          <a:schemeClr val="tx1"/>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600" dirty="0" smtClean="0">
                          <a:solidFill>
                            <a:schemeClr val="tx1"/>
                          </a:solidFill>
                        </a:rPr>
                        <a:t>Relativamente menor</a:t>
                      </a:r>
                      <a:endParaRPr lang="pt-BR" sz="1600" dirty="0">
                        <a:solidFill>
                          <a:schemeClr val="tx1"/>
                        </a:solidFill>
                      </a:endParaRPr>
                    </a:p>
                  </a:txBody>
                  <a:tcPr anchor="ctr"/>
                </a:tc>
              </a:tr>
              <a:tr h="512199">
                <a:tc>
                  <a:txBody>
                    <a:bodyPr/>
                    <a:lstStyle/>
                    <a:p>
                      <a:pPr algn="l"/>
                      <a:r>
                        <a:rPr lang="pt-BR" sz="1600" dirty="0" smtClean="0">
                          <a:solidFill>
                            <a:schemeClr val="tx1"/>
                          </a:solidFill>
                        </a:rPr>
                        <a:t>Capital investido por operação</a:t>
                      </a:r>
                      <a:endParaRPr lang="pt-BR" sz="1600" dirty="0">
                        <a:solidFill>
                          <a:schemeClr val="tx1"/>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600" dirty="0" smtClean="0">
                          <a:solidFill>
                            <a:schemeClr val="tx1"/>
                          </a:solidFill>
                        </a:rPr>
                        <a:t>Valor relevante</a:t>
                      </a:r>
                      <a:endParaRPr lang="pt-BR" sz="1600" dirty="0">
                        <a:solidFill>
                          <a:schemeClr val="tx1"/>
                        </a:solidFill>
                      </a:endParaRPr>
                    </a:p>
                  </a:txBody>
                  <a:tcPr anchor="ctr"/>
                </a:tc>
                <a:tc>
                  <a:txBody>
                    <a:bodyPr/>
                    <a:lstStyle/>
                    <a:p>
                      <a:pPr algn="ctr"/>
                      <a:r>
                        <a:rPr lang="pt-BR" sz="1600" dirty="0" smtClean="0">
                          <a:solidFill>
                            <a:schemeClr val="tx1"/>
                          </a:solidFill>
                        </a:rPr>
                        <a:t>Valor reduzido</a:t>
                      </a:r>
                      <a:endParaRPr lang="pt-BR" sz="1600" dirty="0">
                        <a:solidFill>
                          <a:schemeClr val="tx1"/>
                        </a:solidFill>
                      </a:endParaRPr>
                    </a:p>
                  </a:txBody>
                  <a:tcPr anchor="ctr"/>
                </a:tc>
              </a:tr>
              <a:tr h="136024">
                <a:tc>
                  <a:txBody>
                    <a:bodyPr/>
                    <a:lstStyle/>
                    <a:p>
                      <a:pPr algn="l"/>
                      <a:r>
                        <a:rPr lang="pt-BR" sz="1600" dirty="0" smtClean="0">
                          <a:solidFill>
                            <a:schemeClr val="tx1"/>
                          </a:solidFill>
                        </a:rPr>
                        <a:t>Valor do fundo (afeta a</a:t>
                      </a:r>
                      <a:r>
                        <a:rPr lang="pt-BR" sz="1600" baseline="0" dirty="0" smtClean="0">
                          <a:solidFill>
                            <a:schemeClr val="tx1"/>
                          </a:solidFill>
                        </a:rPr>
                        <a:t> remuneração do gestor)</a:t>
                      </a:r>
                      <a:endParaRPr lang="pt-BR" sz="1600" dirty="0">
                        <a:solidFill>
                          <a:schemeClr val="tx1"/>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600" dirty="0" smtClean="0">
                          <a:solidFill>
                            <a:schemeClr val="tx1"/>
                          </a:solidFill>
                        </a:rPr>
                        <a:t>$ x</a:t>
                      </a:r>
                      <a:endParaRPr lang="pt-BR" sz="1600" dirty="0">
                        <a:solidFill>
                          <a:schemeClr val="tx1"/>
                        </a:solidFill>
                      </a:endParaRPr>
                    </a:p>
                  </a:txBody>
                  <a:tcPr anchor="ctr"/>
                </a:tc>
                <a:tc>
                  <a:txBody>
                    <a:bodyPr/>
                    <a:lstStyle/>
                    <a:p>
                      <a:pPr algn="ctr"/>
                      <a:r>
                        <a:rPr lang="pt-BR" sz="1600" dirty="0" smtClean="0">
                          <a:solidFill>
                            <a:schemeClr val="tx1"/>
                          </a:solidFill>
                        </a:rPr>
                        <a:t>$ 5x</a:t>
                      </a:r>
                      <a:endParaRPr lang="pt-BR" sz="1600" dirty="0">
                        <a:solidFill>
                          <a:schemeClr val="tx1"/>
                        </a:solidFill>
                      </a:endParaRPr>
                    </a:p>
                  </a:txBody>
                  <a:tcPr anchor="ctr"/>
                </a:tc>
              </a:tr>
            </a:tbl>
          </a:graphicData>
        </a:graphic>
      </p:graphicFrame>
      <p:sp>
        <p:nvSpPr>
          <p:cNvPr id="6" name="CaixaDeTexto 5"/>
          <p:cNvSpPr txBox="1"/>
          <p:nvPr/>
        </p:nvSpPr>
        <p:spPr>
          <a:xfrm>
            <a:off x="683568" y="5940569"/>
            <a:ext cx="7488832" cy="584775"/>
          </a:xfrm>
          <a:prstGeom prst="rect">
            <a:avLst/>
          </a:prstGeom>
          <a:solidFill>
            <a:schemeClr val="bg1"/>
          </a:solidFill>
        </p:spPr>
        <p:txBody>
          <a:bodyPr wrap="square" rtlCol="0">
            <a:spAutoFit/>
          </a:bodyPr>
          <a:lstStyle/>
          <a:p>
            <a:pPr algn="ctr"/>
            <a:r>
              <a:rPr lang="pt-BR" sz="1600" dirty="0" smtClean="0">
                <a:solidFill>
                  <a:srgbClr val="FF0000"/>
                </a:solidFill>
              </a:rPr>
              <a:t>Problema a longo prazo: boas oportunidades em </a:t>
            </a:r>
            <a:r>
              <a:rPr lang="pt-BR" sz="1600" i="1" dirty="0" smtClean="0">
                <a:solidFill>
                  <a:srgbClr val="FF0000"/>
                </a:solidFill>
              </a:rPr>
              <a:t>private equity</a:t>
            </a:r>
            <a:r>
              <a:rPr lang="pt-BR" sz="1600" dirty="0" smtClean="0">
                <a:solidFill>
                  <a:srgbClr val="FF0000"/>
                </a:solidFill>
              </a:rPr>
              <a:t> advém muitas vezes de empresas investidas por meio de </a:t>
            </a:r>
            <a:r>
              <a:rPr lang="pt-BR" sz="1600" i="1" dirty="0" smtClean="0">
                <a:solidFill>
                  <a:srgbClr val="FF0000"/>
                </a:solidFill>
              </a:rPr>
              <a:t>venture capital</a:t>
            </a:r>
            <a:r>
              <a:rPr lang="pt-BR" sz="1600" dirty="0" smtClean="0">
                <a:solidFill>
                  <a:srgbClr val="FF0000"/>
                </a:solidFill>
              </a:rPr>
              <a:t>.</a:t>
            </a:r>
            <a:endParaRPr lang="pt-BR" sz="1600" dirty="0">
              <a:solidFill>
                <a:srgbClr val="FF0000"/>
              </a:solidFill>
            </a:endParaRPr>
          </a:p>
        </p:txBody>
      </p:sp>
      <p:sp>
        <p:nvSpPr>
          <p:cNvPr id="7" name="CaixaDeTexto 6"/>
          <p:cNvSpPr txBox="1"/>
          <p:nvPr/>
        </p:nvSpPr>
        <p:spPr>
          <a:xfrm>
            <a:off x="827584" y="5445224"/>
            <a:ext cx="2016224" cy="246221"/>
          </a:xfrm>
          <a:prstGeom prst="rect">
            <a:avLst/>
          </a:prstGeom>
          <a:noFill/>
        </p:spPr>
        <p:txBody>
          <a:bodyPr wrap="square" rtlCol="0">
            <a:spAutoFit/>
          </a:bodyPr>
          <a:lstStyle/>
          <a:p>
            <a:r>
              <a:rPr lang="en-US" sz="1000" dirty="0" smtClean="0"/>
              <a:t>Fonte: Asiamoney, 2005</a:t>
            </a:r>
            <a:endParaRPr lang="pt-BR" sz="1000" dirty="0"/>
          </a:p>
        </p:txBody>
      </p:sp>
      <p:sp>
        <p:nvSpPr>
          <p:cNvPr id="13" name="Espaço Reservado para Número de Slide 12"/>
          <p:cNvSpPr>
            <a:spLocks noGrp="1"/>
          </p:cNvSpPr>
          <p:nvPr>
            <p:ph type="sldNum" sz="quarter" idx="12"/>
          </p:nvPr>
        </p:nvSpPr>
        <p:spPr/>
        <p:txBody>
          <a:bodyPr/>
          <a:lstStyle/>
          <a:p>
            <a:pPr>
              <a:defRPr/>
            </a:pPr>
            <a:fld id="{AB4E5792-A8B2-4571-9C4E-C8D178F3F7E2}" type="slidenum">
              <a:rPr lang="en-US" smtClean="0"/>
              <a:t>28</a:t>
            </a:fld>
            <a:endParaRPr lang="en-US" dirty="0"/>
          </a:p>
        </p:txBody>
      </p:sp>
    </p:spTree>
    <p:extLst>
      <p:ext uri="{BB962C8B-B14F-4D97-AF65-F5344CB8AC3E}">
        <p14:creationId xmlns:p14="http://schemas.microsoft.com/office/powerpoint/2010/main" val="3396840933"/>
      </p:ext>
    </p:extLst>
  </p:cSld>
  <p:clrMapOvr>
    <a:masterClrMapping/>
  </p:clrMapOvr>
  <p:transition spd="slow"/>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251520" y="1481138"/>
            <a:ext cx="8640960" cy="4900190"/>
          </a:xfrm>
          <a:solidFill>
            <a:schemeClr val="bg1"/>
          </a:solidFill>
        </p:spPr>
        <p:txBody>
          <a:bodyPr>
            <a:normAutofit fontScale="62500" lnSpcReduction="20000"/>
          </a:bodyPr>
          <a:lstStyle/>
          <a:p>
            <a:pPr marL="109728" indent="0" algn="just" eaLnBrk="1" fontAlgn="auto" hangingPunct="1">
              <a:spcAft>
                <a:spcPts val="0"/>
              </a:spcAft>
              <a:buNone/>
              <a:defRPr/>
            </a:pPr>
            <a:r>
              <a:rPr lang="pt-BR" sz="3800" u="sng" dirty="0" smtClean="0"/>
              <a:t>Estudo sobre a indisponibilidade de capital de risco para projetos inovadores em Portugal (em 2005):</a:t>
            </a:r>
          </a:p>
          <a:p>
            <a:pPr marL="109728" indent="0" algn="just" eaLnBrk="1" fontAlgn="auto" hangingPunct="1">
              <a:spcAft>
                <a:spcPts val="0"/>
              </a:spcAft>
              <a:buNone/>
              <a:defRPr/>
            </a:pPr>
            <a:endParaRPr lang="pt-BR" sz="2400" u="sng" dirty="0"/>
          </a:p>
          <a:p>
            <a:pPr marL="452438" indent="-342900" algn="just" eaLnBrk="1" fontAlgn="auto" hangingPunct="1">
              <a:spcAft>
                <a:spcPts val="0"/>
              </a:spcAft>
              <a:buFontTx/>
              <a:buChar char="-"/>
              <a:defRPr/>
            </a:pPr>
            <a:r>
              <a:rPr lang="pt-BR" sz="2600" dirty="0" smtClean="0"/>
              <a:t>O </a:t>
            </a:r>
            <a:r>
              <a:rPr lang="pt-BR" sz="2600" dirty="0"/>
              <a:t>mercado de venture capital em Portugal </a:t>
            </a:r>
            <a:r>
              <a:rPr lang="pt-BR" sz="2600" dirty="0" smtClean="0"/>
              <a:t>mostrava-se incipiente (embora </a:t>
            </a:r>
            <a:r>
              <a:rPr lang="pt-BR" sz="2600" dirty="0"/>
              <a:t>em </a:t>
            </a:r>
            <a:r>
              <a:rPr lang="pt-BR" sz="2600" dirty="0" smtClean="0"/>
              <a:t>desenvolvimento).</a:t>
            </a:r>
          </a:p>
          <a:p>
            <a:pPr marL="109538" indent="0" algn="just" eaLnBrk="1" fontAlgn="auto" hangingPunct="1">
              <a:spcAft>
                <a:spcPts val="0"/>
              </a:spcAft>
              <a:buNone/>
              <a:defRPr/>
            </a:pPr>
            <a:endParaRPr lang="pt-BR" sz="2600" dirty="0" smtClean="0"/>
          </a:p>
          <a:p>
            <a:pPr marL="452438" indent="-342900" algn="just" eaLnBrk="1" fontAlgn="auto" hangingPunct="1">
              <a:spcAft>
                <a:spcPts val="0"/>
              </a:spcAft>
              <a:buFontTx/>
              <a:buChar char="-"/>
              <a:defRPr/>
            </a:pPr>
            <a:r>
              <a:rPr lang="pt-BR" sz="2600" dirty="0" smtClean="0"/>
              <a:t>Os </a:t>
            </a:r>
            <a:r>
              <a:rPr lang="pt-BR" sz="2600" dirty="0"/>
              <a:t>investidores mostrariam certa relutância em investir </a:t>
            </a:r>
            <a:r>
              <a:rPr lang="pt-BR" sz="2600" dirty="0" smtClean="0"/>
              <a:t>na criação </a:t>
            </a:r>
            <a:r>
              <a:rPr lang="pt-BR" sz="2600" dirty="0"/>
              <a:t>de firmas </a:t>
            </a:r>
            <a:r>
              <a:rPr lang="pt-BR" sz="2600" dirty="0" smtClean="0"/>
              <a:t>em empresas em </a:t>
            </a:r>
            <a:r>
              <a:rPr lang="pt-BR" sz="2600" dirty="0"/>
              <a:t>estágios iniciais de </a:t>
            </a:r>
            <a:r>
              <a:rPr lang="pt-BR" sz="2600" dirty="0" smtClean="0"/>
              <a:t>desenvolvimento;</a:t>
            </a:r>
          </a:p>
          <a:p>
            <a:pPr marL="109538" indent="0" algn="just" eaLnBrk="1" fontAlgn="auto" hangingPunct="1">
              <a:spcAft>
                <a:spcPts val="0"/>
              </a:spcAft>
              <a:buNone/>
              <a:defRPr/>
            </a:pPr>
            <a:endParaRPr lang="pt-BR" sz="2600" dirty="0" smtClean="0"/>
          </a:p>
          <a:p>
            <a:pPr marL="452438" indent="-342900" algn="just" eaLnBrk="1" fontAlgn="auto" hangingPunct="1">
              <a:spcAft>
                <a:spcPts val="0"/>
              </a:spcAft>
              <a:buFontTx/>
              <a:buChar char="-"/>
              <a:defRPr/>
            </a:pPr>
            <a:r>
              <a:rPr lang="pt-BR" sz="2600" dirty="0"/>
              <a:t>apenas 2% dos recursos investidos </a:t>
            </a:r>
            <a:r>
              <a:rPr lang="pt-BR" sz="2600" dirty="0" smtClean="0"/>
              <a:t>foram </a:t>
            </a:r>
            <a:r>
              <a:rPr lang="pt-BR" sz="2600" dirty="0"/>
              <a:t>direcionados a </a:t>
            </a:r>
            <a:r>
              <a:rPr lang="pt-BR" sz="2600" i="1" dirty="0"/>
              <a:t>seed capital</a:t>
            </a:r>
            <a:r>
              <a:rPr lang="pt-BR" sz="2600" dirty="0"/>
              <a:t>, e 11% a </a:t>
            </a:r>
            <a:r>
              <a:rPr lang="pt-BR" sz="2600" i="1" dirty="0" smtClean="0"/>
              <a:t>start-ups</a:t>
            </a:r>
            <a:r>
              <a:rPr lang="pt-BR" sz="2600" dirty="0" smtClean="0"/>
              <a:t>.</a:t>
            </a:r>
          </a:p>
          <a:p>
            <a:pPr marL="452438" indent="-342900" algn="just" eaLnBrk="1" fontAlgn="auto" hangingPunct="1">
              <a:spcAft>
                <a:spcPts val="0"/>
              </a:spcAft>
              <a:buFontTx/>
              <a:buChar char="-"/>
              <a:defRPr/>
            </a:pPr>
            <a:endParaRPr lang="pt-BR" sz="2600" dirty="0"/>
          </a:p>
          <a:p>
            <a:pPr marL="452438" indent="-342900" algn="just" eaLnBrk="1" fontAlgn="auto" hangingPunct="1">
              <a:spcAft>
                <a:spcPts val="0"/>
              </a:spcAft>
              <a:buFontTx/>
              <a:buChar char="-"/>
              <a:defRPr/>
            </a:pPr>
            <a:r>
              <a:rPr lang="pt-BR" sz="2600" dirty="0"/>
              <a:t>As principais razões </a:t>
            </a:r>
            <a:r>
              <a:rPr lang="pt-BR" sz="2600" dirty="0" smtClean="0"/>
              <a:t>citadas para insucesso:</a:t>
            </a:r>
          </a:p>
          <a:p>
            <a:pPr marL="1254125" indent="-263525" algn="just" eaLnBrk="1" fontAlgn="auto" hangingPunct="1">
              <a:spcAft>
                <a:spcPts val="0"/>
              </a:spcAft>
              <a:buNone/>
              <a:defRPr/>
            </a:pPr>
            <a:r>
              <a:rPr lang="pt-BR" sz="2600" dirty="0" smtClean="0">
                <a:solidFill>
                  <a:srgbClr val="0000FF"/>
                </a:solidFill>
              </a:rPr>
              <a:t>1</a:t>
            </a:r>
            <a:r>
              <a:rPr lang="pt-BR" sz="2600" dirty="0">
                <a:solidFill>
                  <a:srgbClr val="0000FF"/>
                </a:solidFill>
              </a:rPr>
              <a:t>) pequeno mercado dessa indústria em Portugal</a:t>
            </a:r>
            <a:r>
              <a:rPr lang="pt-BR" sz="2600" dirty="0" smtClean="0">
                <a:solidFill>
                  <a:srgbClr val="0000FF"/>
                </a:solidFill>
              </a:rPr>
              <a:t>;</a:t>
            </a:r>
          </a:p>
          <a:p>
            <a:pPr marL="1254125" indent="-263525" algn="just" eaLnBrk="1" fontAlgn="auto" hangingPunct="1">
              <a:spcAft>
                <a:spcPts val="0"/>
              </a:spcAft>
              <a:buNone/>
              <a:defRPr/>
            </a:pPr>
            <a:r>
              <a:rPr lang="pt-BR" sz="2600" dirty="0" smtClean="0">
                <a:solidFill>
                  <a:srgbClr val="0000FF"/>
                </a:solidFill>
              </a:rPr>
              <a:t>2</a:t>
            </a:r>
            <a:r>
              <a:rPr lang="pt-BR" sz="2600" dirty="0">
                <a:solidFill>
                  <a:srgbClr val="0000FF"/>
                </a:solidFill>
              </a:rPr>
              <a:t>) existência de limitadas políticas públicas que fornecessem apoio a esse tipo de participação</a:t>
            </a:r>
            <a:r>
              <a:rPr lang="pt-BR" sz="2600" dirty="0" smtClean="0">
                <a:solidFill>
                  <a:srgbClr val="0000FF"/>
                </a:solidFill>
              </a:rPr>
              <a:t>;</a:t>
            </a:r>
          </a:p>
          <a:p>
            <a:pPr marL="1254125" indent="-263525" algn="just" eaLnBrk="1" fontAlgn="auto" hangingPunct="1">
              <a:spcAft>
                <a:spcPts val="0"/>
              </a:spcAft>
              <a:buNone/>
              <a:defRPr/>
            </a:pPr>
            <a:r>
              <a:rPr lang="pt-BR" sz="2600" dirty="0" smtClean="0">
                <a:solidFill>
                  <a:srgbClr val="0000FF"/>
                </a:solidFill>
              </a:rPr>
              <a:t>3</a:t>
            </a:r>
            <a:r>
              <a:rPr lang="pt-BR" sz="2600" dirty="0">
                <a:solidFill>
                  <a:srgbClr val="0000FF"/>
                </a:solidFill>
              </a:rPr>
              <a:t>) falta de interesse dos investidores em investimentos na fase </a:t>
            </a:r>
            <a:r>
              <a:rPr lang="pt-BR" sz="2600" dirty="0" smtClean="0">
                <a:solidFill>
                  <a:srgbClr val="0000FF"/>
                </a:solidFill>
              </a:rPr>
              <a:t>pré </a:t>
            </a:r>
            <a:r>
              <a:rPr lang="pt-BR" sz="2600" i="1" dirty="0" smtClean="0">
                <a:solidFill>
                  <a:srgbClr val="0000FF"/>
                </a:solidFill>
              </a:rPr>
              <a:t>start-up</a:t>
            </a:r>
            <a:r>
              <a:rPr lang="pt-BR" sz="2600" dirty="0" smtClean="0">
                <a:solidFill>
                  <a:srgbClr val="0000FF"/>
                </a:solidFill>
              </a:rPr>
              <a:t>;</a:t>
            </a:r>
          </a:p>
          <a:p>
            <a:pPr marL="1254125" indent="-263525" algn="just" eaLnBrk="1" fontAlgn="auto" hangingPunct="1">
              <a:spcAft>
                <a:spcPts val="0"/>
              </a:spcAft>
              <a:buNone/>
              <a:defRPr/>
            </a:pPr>
            <a:r>
              <a:rPr lang="pt-BR" sz="2600" dirty="0" smtClean="0">
                <a:solidFill>
                  <a:srgbClr val="0000FF"/>
                </a:solidFill>
              </a:rPr>
              <a:t>4</a:t>
            </a:r>
            <a:r>
              <a:rPr lang="pt-BR" sz="2600" dirty="0">
                <a:solidFill>
                  <a:srgbClr val="0000FF"/>
                </a:solidFill>
              </a:rPr>
              <a:t>) desinteresse dos investidores em prover pequenos montantes de capital.</a:t>
            </a:r>
            <a:endParaRPr lang="pt-BR" sz="2600" dirty="0" smtClean="0">
              <a:solidFill>
                <a:srgbClr val="0000FF"/>
              </a:solidFill>
            </a:endParaRPr>
          </a:p>
          <a:p>
            <a:pPr marL="109728" indent="0" eaLnBrk="1" fontAlgn="auto" hangingPunct="1">
              <a:spcAft>
                <a:spcPts val="0"/>
              </a:spcAft>
              <a:buNone/>
              <a:defRPr/>
            </a:pPr>
            <a:endParaRPr lang="pt-BR" sz="2800" dirty="0" smtClean="0"/>
          </a:p>
        </p:txBody>
      </p:sp>
      <p:sp>
        <p:nvSpPr>
          <p:cNvPr id="3" name="Título 2"/>
          <p:cNvSpPr>
            <a:spLocks noGrp="1"/>
          </p:cNvSpPr>
          <p:nvPr>
            <p:ph type="title"/>
          </p:nvPr>
        </p:nvSpPr>
        <p:spPr>
          <a:xfrm>
            <a:off x="179512" y="116632"/>
            <a:ext cx="8784976" cy="994122"/>
          </a:xfrm>
        </p:spPr>
        <p:txBody>
          <a:bodyPr>
            <a:normAutofit fontScale="90000"/>
          </a:bodyPr>
          <a:lstStyle/>
          <a:p>
            <a:pPr algn="ctr" eaLnBrk="1" fontAlgn="auto" hangingPunct="1">
              <a:spcAft>
                <a:spcPts val="0"/>
              </a:spcAft>
              <a:defRPr/>
            </a:pPr>
            <a:r>
              <a:rPr lang="pt-BR" dirty="0" smtClean="0"/>
              <a:t>DIFICULDADES</a:t>
            </a:r>
            <a:r>
              <a:rPr lang="pt-BR" i="1" dirty="0" smtClean="0"/>
              <a:t/>
            </a:r>
            <a:br>
              <a:rPr lang="pt-BR" i="1" dirty="0" smtClean="0"/>
            </a:br>
            <a:r>
              <a:rPr lang="pt-BR" sz="3100" i="1" dirty="0" smtClean="0"/>
              <a:t>private equity</a:t>
            </a:r>
            <a:r>
              <a:rPr lang="pt-BR" sz="3100" dirty="0" smtClean="0"/>
              <a:t>  x </a:t>
            </a:r>
            <a:r>
              <a:rPr lang="pt-BR" sz="3100" i="1" dirty="0" smtClean="0"/>
              <a:t>venture capital</a:t>
            </a:r>
            <a:endParaRPr lang="pt-BR" sz="3100" i="1" dirty="0"/>
          </a:p>
        </p:txBody>
      </p:sp>
      <p:sp>
        <p:nvSpPr>
          <p:cNvPr id="7" name="CaixaDeTexto 6"/>
          <p:cNvSpPr txBox="1"/>
          <p:nvPr/>
        </p:nvSpPr>
        <p:spPr>
          <a:xfrm>
            <a:off x="6876256" y="6453336"/>
            <a:ext cx="2016224" cy="246221"/>
          </a:xfrm>
          <a:prstGeom prst="rect">
            <a:avLst/>
          </a:prstGeom>
          <a:noFill/>
        </p:spPr>
        <p:txBody>
          <a:bodyPr wrap="square" rtlCol="0">
            <a:spAutoFit/>
          </a:bodyPr>
          <a:lstStyle/>
          <a:p>
            <a:r>
              <a:rPr lang="en-US" sz="1000" dirty="0" smtClean="0"/>
              <a:t>Fonte: Bilau; Couto, 2009</a:t>
            </a:r>
            <a:endParaRPr lang="pt-BR" sz="1000" dirty="0"/>
          </a:p>
        </p:txBody>
      </p:sp>
      <p:sp>
        <p:nvSpPr>
          <p:cNvPr id="11" name="Espaço Reservado para Número de Slide 10"/>
          <p:cNvSpPr>
            <a:spLocks noGrp="1"/>
          </p:cNvSpPr>
          <p:nvPr>
            <p:ph type="sldNum" sz="quarter" idx="12"/>
          </p:nvPr>
        </p:nvSpPr>
        <p:spPr/>
        <p:txBody>
          <a:bodyPr/>
          <a:lstStyle/>
          <a:p>
            <a:pPr>
              <a:defRPr/>
            </a:pPr>
            <a:fld id="{AB4E5792-A8B2-4571-9C4E-C8D178F3F7E2}" type="slidenum">
              <a:rPr lang="en-US" smtClean="0"/>
              <a:t>29</a:t>
            </a:fld>
            <a:endParaRPr lang="en-US" dirty="0"/>
          </a:p>
        </p:txBody>
      </p:sp>
    </p:spTree>
    <p:extLst>
      <p:ext uri="{BB962C8B-B14F-4D97-AF65-F5344CB8AC3E}">
        <p14:creationId xmlns:p14="http://schemas.microsoft.com/office/powerpoint/2010/main" val="2855379235"/>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518864" y="1340768"/>
            <a:ext cx="8229600" cy="4248472"/>
          </a:xfrm>
        </p:spPr>
        <p:txBody>
          <a:bodyPr>
            <a:normAutofit/>
          </a:bodyPr>
          <a:lstStyle/>
          <a:p>
            <a:pPr algn="just"/>
            <a:r>
              <a:rPr lang="pt-BR" sz="2800" dirty="0" smtClean="0"/>
              <a:t>Brasil:</a:t>
            </a:r>
          </a:p>
          <a:p>
            <a:pPr marL="109537" indent="0" algn="just">
              <a:buNone/>
            </a:pPr>
            <a:r>
              <a:rPr lang="pt-BR" sz="2800" dirty="0"/>
              <a:t>	</a:t>
            </a:r>
            <a:r>
              <a:rPr lang="pt-BR" sz="2800" dirty="0" smtClean="0"/>
              <a:t>- população de 200 milhões;</a:t>
            </a:r>
          </a:p>
          <a:p>
            <a:pPr marL="109537" indent="0" algn="just">
              <a:buNone/>
            </a:pPr>
            <a:r>
              <a:rPr lang="pt-BR" sz="2800" dirty="0"/>
              <a:t>	</a:t>
            </a:r>
            <a:r>
              <a:rPr lang="pt-BR" sz="2800" dirty="0" smtClean="0"/>
              <a:t>- PIB de US$ 2,3 trilhões.</a:t>
            </a:r>
          </a:p>
          <a:p>
            <a:pPr marL="109537" indent="0" algn="just">
              <a:buNone/>
            </a:pPr>
            <a:endParaRPr lang="pt-BR" sz="2800" dirty="0" smtClean="0"/>
          </a:p>
          <a:p>
            <a:pPr algn="just"/>
            <a:r>
              <a:rPr lang="pt-BR" sz="2800" dirty="0" smtClean="0"/>
              <a:t>Quantos habitantes seriam necessários para produzir US$ 2,3 trilhões utilizando a produtividade da Alemanha,  dos Estados Unidos, ou mesmo de todos os países que compõem a área do Euro?</a:t>
            </a:r>
            <a:endParaRPr lang="pt-BR" sz="2800" dirty="0"/>
          </a:p>
        </p:txBody>
      </p:sp>
      <p:sp>
        <p:nvSpPr>
          <p:cNvPr id="3" name="Título 2"/>
          <p:cNvSpPr>
            <a:spLocks noGrp="1"/>
          </p:cNvSpPr>
          <p:nvPr>
            <p:ph type="title"/>
          </p:nvPr>
        </p:nvSpPr>
        <p:spPr>
          <a:xfrm>
            <a:off x="179512" y="332656"/>
            <a:ext cx="8784976" cy="648072"/>
          </a:xfrm>
        </p:spPr>
        <p:txBody>
          <a:bodyPr>
            <a:noAutofit/>
          </a:bodyPr>
          <a:lstStyle/>
          <a:p>
            <a:pPr algn="ctr" eaLnBrk="1" fontAlgn="auto" hangingPunct="1">
              <a:spcAft>
                <a:spcPts val="0"/>
              </a:spcAft>
              <a:defRPr/>
            </a:pPr>
            <a:r>
              <a:rPr lang="pt-BR" sz="2800" dirty="0" smtClean="0"/>
              <a:t>PRODUTIVIDADE</a:t>
            </a:r>
            <a:endParaRPr lang="pt-BR" sz="2000" i="1" dirty="0"/>
          </a:p>
        </p:txBody>
      </p:sp>
      <p:sp>
        <p:nvSpPr>
          <p:cNvPr id="10" name="Espaço Reservado para Número de Slide 9"/>
          <p:cNvSpPr>
            <a:spLocks noGrp="1"/>
          </p:cNvSpPr>
          <p:nvPr>
            <p:ph type="sldNum" sz="quarter" idx="12"/>
          </p:nvPr>
        </p:nvSpPr>
        <p:spPr/>
        <p:txBody>
          <a:bodyPr/>
          <a:lstStyle/>
          <a:p>
            <a:pPr>
              <a:defRPr/>
            </a:pPr>
            <a:fld id="{AB4E5792-A8B2-4571-9C4E-C8D178F3F7E2}" type="slidenum">
              <a:rPr lang="en-US" smtClean="0"/>
              <a:t>3</a:t>
            </a:fld>
            <a:endParaRPr lang="en-US" dirty="0"/>
          </a:p>
        </p:txBody>
      </p:sp>
    </p:spTree>
    <p:extLst>
      <p:ext uri="{BB962C8B-B14F-4D97-AF65-F5344CB8AC3E}">
        <p14:creationId xmlns:p14="http://schemas.microsoft.com/office/powerpoint/2010/main" val="603799686"/>
      </p:ext>
    </p:extLst>
  </p:cSld>
  <p:clrMapOvr>
    <a:masterClrMapping/>
  </p:clrMapOvr>
  <p:transition spd="slow"/>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7504" y="1916832"/>
            <a:ext cx="8928992" cy="1440160"/>
          </a:xfrm>
        </p:spPr>
        <p:txBody>
          <a:bodyPr>
            <a:noAutofit/>
          </a:bodyPr>
          <a:lstStyle/>
          <a:p>
            <a:pPr algn="ctr" eaLnBrk="1" fontAlgn="auto" hangingPunct="1">
              <a:lnSpc>
                <a:spcPct val="120000"/>
              </a:lnSpc>
              <a:spcAft>
                <a:spcPts val="2400"/>
              </a:spcAft>
              <a:defRPr/>
            </a:pPr>
            <a:r>
              <a:rPr lang="en-US" sz="3600" dirty="0" smtClean="0">
                <a:solidFill>
                  <a:srgbClr val="FF0000"/>
                </a:solidFill>
                <a:effectLst>
                  <a:outerShdw blurRad="38100" dist="38100" dir="2700000" algn="tl">
                    <a:srgbClr val="000000">
                      <a:alpha val="43137"/>
                    </a:srgbClr>
                  </a:outerShdw>
                </a:effectLst>
              </a:rPr>
              <a:t>O PERFIL DO CAPITAL DE RISCO</a:t>
            </a:r>
            <a:br>
              <a:rPr lang="en-US" sz="3600" dirty="0" smtClean="0">
                <a:solidFill>
                  <a:srgbClr val="FF0000"/>
                </a:solidFill>
                <a:effectLst>
                  <a:outerShdw blurRad="38100" dist="38100" dir="2700000" algn="tl">
                    <a:srgbClr val="000000">
                      <a:alpha val="43137"/>
                    </a:srgbClr>
                  </a:outerShdw>
                </a:effectLst>
              </a:rPr>
            </a:br>
            <a:r>
              <a:rPr lang="en-US" sz="3600" dirty="0" smtClean="0">
                <a:solidFill>
                  <a:srgbClr val="FF0000"/>
                </a:solidFill>
                <a:effectLst>
                  <a:outerShdw blurRad="38100" dist="38100" dir="2700000" algn="tl">
                    <a:srgbClr val="000000">
                      <a:alpha val="43137"/>
                    </a:srgbClr>
                  </a:outerShdw>
                </a:effectLst>
              </a:rPr>
              <a:t>NO BRASIL</a:t>
            </a:r>
            <a:endParaRPr lang="en-US" sz="2400" dirty="0">
              <a:solidFill>
                <a:srgbClr val="FF0000"/>
              </a:solidFill>
              <a:effectLst>
                <a:outerShdw blurRad="38100" dist="38100" dir="2700000" algn="tl">
                  <a:srgbClr val="000000">
                    <a:alpha val="43137"/>
                  </a:srgbClr>
                </a:outerShdw>
              </a:effectLst>
            </a:endParaRPr>
          </a:p>
        </p:txBody>
      </p:sp>
      <p:sp>
        <p:nvSpPr>
          <p:cNvPr id="11" name="Espaço Reservado para Número de Slide 10"/>
          <p:cNvSpPr>
            <a:spLocks noGrp="1"/>
          </p:cNvSpPr>
          <p:nvPr>
            <p:ph type="sldNum" sz="quarter" idx="12"/>
          </p:nvPr>
        </p:nvSpPr>
        <p:spPr/>
        <p:txBody>
          <a:bodyPr/>
          <a:lstStyle/>
          <a:p>
            <a:pPr>
              <a:defRPr/>
            </a:pPr>
            <a:fld id="{47EC9E33-96D8-4C3E-9413-4306B1DDB4CA}" type="slidenum">
              <a:rPr lang="en-US" smtClean="0"/>
              <a:pPr>
                <a:defRPr/>
              </a:pPr>
              <a:t>30</a:t>
            </a:fld>
            <a:endParaRPr lang="en-US" dirty="0"/>
          </a:p>
        </p:txBody>
      </p:sp>
    </p:spTree>
    <p:extLst>
      <p:ext uri="{BB962C8B-B14F-4D97-AF65-F5344CB8AC3E}">
        <p14:creationId xmlns:p14="http://schemas.microsoft.com/office/powerpoint/2010/main" val="3802870752"/>
      </p:ext>
    </p:extLst>
  </p:cSld>
  <p:clrMapOvr>
    <a:masterClrMapping/>
  </p:clrMapOvr>
  <p:transition spd="slow"/>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409130"/>
            <a:ext cx="8229600" cy="4972198"/>
          </a:xfrm>
        </p:spPr>
        <p:txBody>
          <a:bodyPr>
            <a:normAutofit/>
          </a:bodyPr>
          <a:lstStyle/>
          <a:p>
            <a:pPr marL="109728" indent="0" algn="just" eaLnBrk="1" fontAlgn="auto" hangingPunct="1">
              <a:spcAft>
                <a:spcPts val="0"/>
              </a:spcAft>
              <a:buNone/>
              <a:defRPr/>
            </a:pPr>
            <a:endParaRPr lang="pt-BR" sz="2800" dirty="0" smtClean="0"/>
          </a:p>
          <a:p>
            <a:pPr marL="109728" indent="0" algn="just" eaLnBrk="1" fontAlgn="auto" hangingPunct="1">
              <a:spcAft>
                <a:spcPts val="0"/>
              </a:spcAft>
              <a:buNone/>
              <a:defRPr/>
            </a:pPr>
            <a:endParaRPr lang="pt-BR" sz="2800" dirty="0" smtClean="0"/>
          </a:p>
          <a:p>
            <a:pPr marL="365760" indent="-256032" eaLnBrk="1" fontAlgn="auto" hangingPunct="1">
              <a:spcAft>
                <a:spcPts val="0"/>
              </a:spcAft>
              <a:buFont typeface="Wingdings 3"/>
              <a:buChar char=""/>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274638"/>
            <a:ext cx="8784976" cy="706090"/>
          </a:xfrm>
        </p:spPr>
        <p:txBody>
          <a:bodyPr>
            <a:normAutofit/>
          </a:bodyPr>
          <a:lstStyle/>
          <a:p>
            <a:pPr algn="ctr" eaLnBrk="1" fontAlgn="auto" hangingPunct="1">
              <a:spcAft>
                <a:spcPts val="0"/>
              </a:spcAft>
              <a:defRPr/>
            </a:pPr>
            <a:r>
              <a:rPr lang="pt-BR" sz="3100" dirty="0" smtClean="0"/>
              <a:t>Capital de risco – a situação do Brasil</a:t>
            </a:r>
            <a:endParaRPr lang="pt-BR" sz="3600" dirty="0"/>
          </a:p>
        </p:txBody>
      </p:sp>
      <p:pic>
        <p:nvPicPr>
          <p:cNvPr id="1028"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3608" y="1268760"/>
            <a:ext cx="7139810" cy="44500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Elipse 4"/>
          <p:cNvSpPr/>
          <p:nvPr/>
        </p:nvSpPr>
        <p:spPr>
          <a:xfrm>
            <a:off x="6948264" y="3573016"/>
            <a:ext cx="1008112" cy="1944216"/>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9" name="CaixaDeTexto 8"/>
          <p:cNvSpPr txBox="1"/>
          <p:nvPr/>
        </p:nvSpPr>
        <p:spPr>
          <a:xfrm>
            <a:off x="6156176" y="6135107"/>
            <a:ext cx="2016224" cy="246221"/>
          </a:xfrm>
          <a:prstGeom prst="rect">
            <a:avLst/>
          </a:prstGeom>
          <a:noFill/>
        </p:spPr>
        <p:txBody>
          <a:bodyPr wrap="square" rtlCol="0">
            <a:spAutoFit/>
          </a:bodyPr>
          <a:lstStyle/>
          <a:p>
            <a:r>
              <a:rPr lang="en-US" sz="1000" dirty="0" smtClean="0"/>
              <a:t>Fonte: ABDI </a:t>
            </a:r>
            <a:r>
              <a:rPr lang="en-US" sz="1000" dirty="0"/>
              <a:t>(2011, p. </a:t>
            </a:r>
            <a:r>
              <a:rPr lang="en-US" sz="1000" dirty="0" smtClean="0"/>
              <a:t>147)</a:t>
            </a:r>
            <a:endParaRPr lang="pt-BR" sz="1000" dirty="0"/>
          </a:p>
        </p:txBody>
      </p:sp>
      <p:sp>
        <p:nvSpPr>
          <p:cNvPr id="12" name="Espaço Reservado para Número de Slide 11"/>
          <p:cNvSpPr>
            <a:spLocks noGrp="1"/>
          </p:cNvSpPr>
          <p:nvPr>
            <p:ph type="sldNum" sz="quarter" idx="12"/>
          </p:nvPr>
        </p:nvSpPr>
        <p:spPr/>
        <p:txBody>
          <a:bodyPr/>
          <a:lstStyle/>
          <a:p>
            <a:pPr>
              <a:defRPr/>
            </a:pPr>
            <a:fld id="{AB4E5792-A8B2-4571-9C4E-C8D178F3F7E2}" type="slidenum">
              <a:rPr lang="en-US" smtClean="0"/>
              <a:t>31</a:t>
            </a:fld>
            <a:endParaRPr lang="en-US" dirty="0"/>
          </a:p>
        </p:txBody>
      </p:sp>
    </p:spTree>
    <p:extLst>
      <p:ext uri="{BB962C8B-B14F-4D97-AF65-F5344CB8AC3E}">
        <p14:creationId xmlns:p14="http://schemas.microsoft.com/office/powerpoint/2010/main" val="3396840933"/>
      </p:ext>
    </p:extLst>
  </p:cSld>
  <p:clrMapOvr>
    <a:masterClrMapping/>
  </p:clrMapOvr>
  <p:transition spd="slow"/>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409130"/>
            <a:ext cx="8229600" cy="4972198"/>
          </a:xfrm>
        </p:spPr>
        <p:txBody>
          <a:bodyPr>
            <a:normAutofit/>
          </a:bodyPr>
          <a:lstStyle/>
          <a:p>
            <a:pPr marL="109728" indent="0" algn="just" eaLnBrk="1" fontAlgn="auto" hangingPunct="1">
              <a:spcAft>
                <a:spcPts val="0"/>
              </a:spcAft>
              <a:buNone/>
              <a:defRPr/>
            </a:pPr>
            <a:endParaRPr lang="pt-BR" sz="2800" dirty="0" smtClean="0"/>
          </a:p>
          <a:p>
            <a:pPr marL="109728" indent="0" algn="just" eaLnBrk="1" fontAlgn="auto" hangingPunct="1">
              <a:spcAft>
                <a:spcPts val="0"/>
              </a:spcAft>
              <a:buNone/>
              <a:defRPr/>
            </a:pPr>
            <a:endParaRPr lang="pt-BR" sz="2800" dirty="0" smtClean="0"/>
          </a:p>
          <a:p>
            <a:pPr marL="365760" indent="-256032" eaLnBrk="1" fontAlgn="auto" hangingPunct="1">
              <a:spcAft>
                <a:spcPts val="0"/>
              </a:spcAft>
              <a:buFont typeface="Wingdings 3"/>
              <a:buChar char=""/>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274638"/>
            <a:ext cx="8784976" cy="706090"/>
          </a:xfrm>
        </p:spPr>
        <p:txBody>
          <a:bodyPr>
            <a:normAutofit/>
          </a:bodyPr>
          <a:lstStyle/>
          <a:p>
            <a:pPr algn="ctr" eaLnBrk="1" fontAlgn="auto" hangingPunct="1">
              <a:spcAft>
                <a:spcPts val="0"/>
              </a:spcAft>
              <a:defRPr/>
            </a:pPr>
            <a:r>
              <a:rPr lang="pt-BR" sz="3100" dirty="0" smtClean="0"/>
              <a:t>Capital de risco – a situação do Brasil</a:t>
            </a:r>
            <a:endParaRPr lang="pt-BR" sz="3600"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99592" y="1196752"/>
            <a:ext cx="7255343" cy="45220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CaixaDeTexto 6"/>
          <p:cNvSpPr txBox="1"/>
          <p:nvPr/>
        </p:nvSpPr>
        <p:spPr>
          <a:xfrm>
            <a:off x="5508104" y="6135107"/>
            <a:ext cx="2664296" cy="246221"/>
          </a:xfrm>
          <a:prstGeom prst="rect">
            <a:avLst/>
          </a:prstGeom>
          <a:noFill/>
        </p:spPr>
        <p:txBody>
          <a:bodyPr wrap="square" rtlCol="0">
            <a:spAutoFit/>
          </a:bodyPr>
          <a:lstStyle/>
          <a:p>
            <a:r>
              <a:rPr lang="en-US" sz="1000" dirty="0" smtClean="0"/>
              <a:t>Fonte: ABDI </a:t>
            </a:r>
            <a:r>
              <a:rPr lang="en-US" sz="1000" dirty="0"/>
              <a:t>(2011, p. </a:t>
            </a:r>
            <a:r>
              <a:rPr lang="en-US" sz="1000" dirty="0" smtClean="0"/>
              <a:t>148); ABVCAP</a:t>
            </a:r>
            <a:endParaRPr lang="pt-BR" sz="1000" dirty="0"/>
          </a:p>
        </p:txBody>
      </p:sp>
      <p:sp>
        <p:nvSpPr>
          <p:cNvPr id="11" name="Espaço Reservado para Número de Slide 10"/>
          <p:cNvSpPr>
            <a:spLocks noGrp="1"/>
          </p:cNvSpPr>
          <p:nvPr>
            <p:ph type="sldNum" sz="quarter" idx="12"/>
          </p:nvPr>
        </p:nvSpPr>
        <p:spPr/>
        <p:txBody>
          <a:bodyPr/>
          <a:lstStyle/>
          <a:p>
            <a:pPr>
              <a:defRPr/>
            </a:pPr>
            <a:fld id="{AB4E5792-A8B2-4571-9C4E-C8D178F3F7E2}" type="slidenum">
              <a:rPr lang="en-US" smtClean="0"/>
              <a:t>32</a:t>
            </a:fld>
            <a:endParaRPr lang="en-US" dirty="0"/>
          </a:p>
        </p:txBody>
      </p:sp>
    </p:spTree>
    <p:extLst>
      <p:ext uri="{BB962C8B-B14F-4D97-AF65-F5344CB8AC3E}">
        <p14:creationId xmlns:p14="http://schemas.microsoft.com/office/powerpoint/2010/main" val="3664177873"/>
      </p:ext>
    </p:extLst>
  </p:cSld>
  <p:clrMapOvr>
    <a:masterClrMapping/>
  </p:clrMapOvr>
  <p:transition spd="slow"/>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409130"/>
            <a:ext cx="8229600" cy="939750"/>
          </a:xfrm>
        </p:spPr>
        <p:txBody>
          <a:bodyPr>
            <a:normAutofit/>
          </a:bodyPr>
          <a:lstStyle/>
          <a:p>
            <a:pPr marL="109728" indent="0" algn="just" eaLnBrk="1" fontAlgn="auto" hangingPunct="1">
              <a:spcAft>
                <a:spcPts val="0"/>
              </a:spcAft>
              <a:buNone/>
              <a:defRPr/>
            </a:pPr>
            <a:r>
              <a:rPr lang="pt-BR" sz="1800" dirty="0" smtClean="0"/>
              <a:t>Representatividade </a:t>
            </a:r>
            <a:r>
              <a:rPr lang="pt-BR" sz="1800" dirty="0"/>
              <a:t>dos investidores locais em </a:t>
            </a:r>
            <a:r>
              <a:rPr lang="pt-BR" sz="1800" i="1" dirty="0"/>
              <a:t>private equity </a:t>
            </a:r>
            <a:r>
              <a:rPr lang="pt-BR" sz="1800" dirty="0"/>
              <a:t>e </a:t>
            </a:r>
            <a:r>
              <a:rPr lang="pt-BR" sz="1800" i="1" dirty="0"/>
              <a:t>venture </a:t>
            </a:r>
            <a:r>
              <a:rPr lang="pt-BR" sz="1800" i="1" dirty="0" smtClean="0"/>
              <a:t>capital</a:t>
            </a:r>
            <a:r>
              <a:rPr lang="pt-BR" sz="1800" dirty="0" smtClean="0"/>
              <a:t> no Brasil em 2009</a:t>
            </a:r>
            <a:endParaRPr lang="pt-BR" sz="2800" dirty="0" smtClean="0"/>
          </a:p>
          <a:p>
            <a:pPr marL="109728" indent="0" algn="just" eaLnBrk="1" fontAlgn="auto" hangingPunct="1">
              <a:spcAft>
                <a:spcPts val="0"/>
              </a:spcAft>
              <a:buNone/>
              <a:defRPr/>
            </a:pPr>
            <a:endParaRPr lang="pt-BR" sz="2800" dirty="0" smtClean="0"/>
          </a:p>
          <a:p>
            <a:pPr marL="365760" indent="-256032" eaLnBrk="1" fontAlgn="auto" hangingPunct="1">
              <a:spcAft>
                <a:spcPts val="0"/>
              </a:spcAft>
              <a:buFont typeface="Wingdings 3"/>
              <a:buChar char=""/>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274638"/>
            <a:ext cx="8784976" cy="706090"/>
          </a:xfrm>
        </p:spPr>
        <p:txBody>
          <a:bodyPr>
            <a:normAutofit/>
          </a:bodyPr>
          <a:lstStyle/>
          <a:p>
            <a:pPr algn="ctr" eaLnBrk="1" fontAlgn="auto" hangingPunct="1">
              <a:spcAft>
                <a:spcPts val="0"/>
              </a:spcAft>
              <a:defRPr/>
            </a:pPr>
            <a:r>
              <a:rPr lang="pt-BR" sz="3100" dirty="0" smtClean="0"/>
              <a:t>Capital de risco – a situação do Brasil</a:t>
            </a:r>
            <a:endParaRPr lang="pt-BR" sz="3600" dirty="0"/>
          </a:p>
        </p:txBody>
      </p:sp>
      <p:pic>
        <p:nvPicPr>
          <p:cNvPr id="3075"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9088" y="2228825"/>
            <a:ext cx="8504237" cy="3000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CaixaDeTexto 6"/>
          <p:cNvSpPr txBox="1"/>
          <p:nvPr/>
        </p:nvSpPr>
        <p:spPr>
          <a:xfrm>
            <a:off x="683568" y="5652537"/>
            <a:ext cx="7488832" cy="338554"/>
          </a:xfrm>
          <a:prstGeom prst="rect">
            <a:avLst/>
          </a:prstGeom>
          <a:solidFill>
            <a:schemeClr val="bg1"/>
          </a:solidFill>
        </p:spPr>
        <p:txBody>
          <a:bodyPr wrap="square" rtlCol="0">
            <a:spAutoFit/>
          </a:bodyPr>
          <a:lstStyle/>
          <a:p>
            <a:pPr algn="ctr"/>
            <a:r>
              <a:rPr lang="pt-BR" sz="1600" dirty="0" smtClean="0">
                <a:solidFill>
                  <a:srgbClr val="FF0000"/>
                </a:solidFill>
              </a:rPr>
              <a:t>Uma grande ausência: recursos das seguradoras e resseguradoras.</a:t>
            </a:r>
            <a:endParaRPr lang="pt-BR" sz="1600" dirty="0">
              <a:solidFill>
                <a:srgbClr val="FF0000"/>
              </a:solidFill>
            </a:endParaRPr>
          </a:p>
        </p:txBody>
      </p:sp>
      <p:sp>
        <p:nvSpPr>
          <p:cNvPr id="8" name="CaixaDeTexto 7"/>
          <p:cNvSpPr txBox="1"/>
          <p:nvPr/>
        </p:nvSpPr>
        <p:spPr>
          <a:xfrm>
            <a:off x="6732240" y="5157192"/>
            <a:ext cx="2376264" cy="246221"/>
          </a:xfrm>
          <a:prstGeom prst="rect">
            <a:avLst/>
          </a:prstGeom>
          <a:noFill/>
        </p:spPr>
        <p:txBody>
          <a:bodyPr wrap="square" rtlCol="0">
            <a:spAutoFit/>
          </a:bodyPr>
          <a:lstStyle/>
          <a:p>
            <a:r>
              <a:rPr lang="en-US" sz="1000" dirty="0" smtClean="0"/>
              <a:t>Fonte: ABDI </a:t>
            </a:r>
            <a:r>
              <a:rPr lang="en-US" sz="1000" dirty="0"/>
              <a:t>(2011, p. </a:t>
            </a:r>
            <a:r>
              <a:rPr lang="en-US" sz="1000" dirty="0" smtClean="0"/>
              <a:t>151)</a:t>
            </a:r>
            <a:endParaRPr lang="pt-BR" sz="1000" dirty="0"/>
          </a:p>
        </p:txBody>
      </p:sp>
      <p:sp>
        <p:nvSpPr>
          <p:cNvPr id="12" name="Espaço Reservado para Número de Slide 11"/>
          <p:cNvSpPr>
            <a:spLocks noGrp="1"/>
          </p:cNvSpPr>
          <p:nvPr>
            <p:ph type="sldNum" sz="quarter" idx="12"/>
          </p:nvPr>
        </p:nvSpPr>
        <p:spPr/>
        <p:txBody>
          <a:bodyPr/>
          <a:lstStyle/>
          <a:p>
            <a:pPr>
              <a:defRPr/>
            </a:pPr>
            <a:fld id="{AB4E5792-A8B2-4571-9C4E-C8D178F3F7E2}" type="slidenum">
              <a:rPr lang="en-US" smtClean="0"/>
              <a:t>33</a:t>
            </a:fld>
            <a:endParaRPr lang="en-US" dirty="0"/>
          </a:p>
        </p:txBody>
      </p:sp>
    </p:spTree>
    <p:extLst>
      <p:ext uri="{BB962C8B-B14F-4D97-AF65-F5344CB8AC3E}">
        <p14:creationId xmlns:p14="http://schemas.microsoft.com/office/powerpoint/2010/main" val="669396484"/>
      </p:ext>
    </p:extLst>
  </p:cSld>
  <p:clrMapOvr>
    <a:masterClrMapping/>
  </p:clrMapOvr>
  <p:transition spd="slow"/>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196752"/>
            <a:ext cx="8229600" cy="939750"/>
          </a:xfrm>
        </p:spPr>
        <p:txBody>
          <a:bodyPr>
            <a:normAutofit/>
          </a:bodyPr>
          <a:lstStyle/>
          <a:p>
            <a:pPr marL="109728" indent="0" algn="just" eaLnBrk="1" fontAlgn="auto" hangingPunct="1">
              <a:spcAft>
                <a:spcPts val="0"/>
              </a:spcAft>
              <a:buNone/>
              <a:defRPr/>
            </a:pPr>
            <a:r>
              <a:rPr lang="pt-BR" sz="1600" dirty="0"/>
              <a:t>Valor médio dos investimentos por estágio </a:t>
            </a:r>
            <a:r>
              <a:rPr lang="pt-BR" sz="1600" dirty="0" smtClean="0"/>
              <a:t>de </a:t>
            </a:r>
            <a:r>
              <a:rPr lang="pt-BR" sz="1600" dirty="0"/>
              <a:t>desenvolvimento da empresa investida em uma amostra de 77 investimentos realizados no ano de 2009</a:t>
            </a:r>
            <a:endParaRPr lang="pt-BR" sz="1600" dirty="0" smtClean="0"/>
          </a:p>
          <a:p>
            <a:pPr marL="365760" indent="-256032" eaLnBrk="1" fontAlgn="auto" hangingPunct="1">
              <a:spcAft>
                <a:spcPts val="0"/>
              </a:spcAft>
              <a:buFont typeface="Wingdings 3"/>
              <a:buChar char=""/>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274638"/>
            <a:ext cx="8784976" cy="706090"/>
          </a:xfrm>
        </p:spPr>
        <p:txBody>
          <a:bodyPr>
            <a:normAutofit/>
          </a:bodyPr>
          <a:lstStyle/>
          <a:p>
            <a:pPr algn="ctr" eaLnBrk="1" fontAlgn="auto" hangingPunct="1">
              <a:spcAft>
                <a:spcPts val="0"/>
              </a:spcAft>
              <a:defRPr/>
            </a:pPr>
            <a:r>
              <a:rPr lang="pt-BR" sz="3100" dirty="0" smtClean="0"/>
              <a:t>Capital de risco – a situação do Brasil</a:t>
            </a:r>
            <a:endParaRPr lang="pt-BR" sz="3600" dirty="0"/>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1976239"/>
            <a:ext cx="8354879" cy="34689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CaixaDeTexto 8"/>
          <p:cNvSpPr txBox="1"/>
          <p:nvPr/>
        </p:nvSpPr>
        <p:spPr>
          <a:xfrm>
            <a:off x="467544" y="5445224"/>
            <a:ext cx="2880320" cy="246221"/>
          </a:xfrm>
          <a:prstGeom prst="rect">
            <a:avLst/>
          </a:prstGeom>
          <a:noFill/>
        </p:spPr>
        <p:txBody>
          <a:bodyPr wrap="square" rtlCol="0">
            <a:spAutoFit/>
          </a:bodyPr>
          <a:lstStyle/>
          <a:p>
            <a:r>
              <a:rPr lang="en-US" sz="1000" dirty="0" smtClean="0"/>
              <a:t>Fonte: ABDI </a:t>
            </a:r>
            <a:r>
              <a:rPr lang="en-US" sz="1000" dirty="0"/>
              <a:t>(2011, p. </a:t>
            </a:r>
            <a:r>
              <a:rPr lang="en-US" sz="1000" dirty="0" smtClean="0"/>
              <a:t>192)</a:t>
            </a:r>
            <a:endParaRPr lang="pt-BR" sz="1000" dirty="0"/>
          </a:p>
        </p:txBody>
      </p:sp>
      <p:sp>
        <p:nvSpPr>
          <p:cNvPr id="10" name="Elipse 9"/>
          <p:cNvSpPr/>
          <p:nvPr/>
        </p:nvSpPr>
        <p:spPr>
          <a:xfrm>
            <a:off x="6372200" y="2420889"/>
            <a:ext cx="936104" cy="288032"/>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1" name="Elipse 10"/>
          <p:cNvSpPr/>
          <p:nvPr/>
        </p:nvSpPr>
        <p:spPr>
          <a:xfrm>
            <a:off x="6372200" y="2780928"/>
            <a:ext cx="936104" cy="288032"/>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8" name="CaixaDeTexto 7"/>
          <p:cNvSpPr txBox="1"/>
          <p:nvPr/>
        </p:nvSpPr>
        <p:spPr>
          <a:xfrm>
            <a:off x="1547664" y="5859269"/>
            <a:ext cx="7560840" cy="954107"/>
          </a:xfrm>
          <a:prstGeom prst="rect">
            <a:avLst/>
          </a:prstGeom>
          <a:solidFill>
            <a:schemeClr val="bg1"/>
          </a:solidFill>
        </p:spPr>
        <p:txBody>
          <a:bodyPr wrap="square" rtlCol="0">
            <a:spAutoFit/>
          </a:bodyPr>
          <a:lstStyle/>
          <a:p>
            <a:pPr marL="536575" indent="-536575" algn="just"/>
            <a:r>
              <a:rPr lang="pt-BR" sz="700" dirty="0"/>
              <a:t>Greenfield: investimento em uma nova planta em área com pouca ou nenhuma estrutura física e/ou instalações pré-existentes. Normalmente relacionado com investimentos imobiliários, florestais, em energia e infraestrutura</a:t>
            </a:r>
            <a:r>
              <a:rPr lang="pt-BR" sz="700" dirty="0" smtClean="0"/>
              <a:t>.</a:t>
            </a:r>
          </a:p>
          <a:p>
            <a:pPr marL="536575" indent="-536575" algn="just"/>
            <a:r>
              <a:rPr lang="pt-BR" sz="700" dirty="0"/>
              <a:t>Mezanino: Investimentos em </a:t>
            </a:r>
            <a:r>
              <a:rPr lang="pt-BR" sz="700" dirty="0" smtClean="0"/>
              <a:t>empresas </a:t>
            </a:r>
            <a:r>
              <a:rPr lang="pt-BR" sz="700" dirty="0"/>
              <a:t>ou empreendimentos de infraestrutura com potencial de alta geração estável de caixa por meio de instrumentos de dívida subordinada, instrumentos híbridos de financiamento, incluindo debêntures conversíveis em ações ou de outras modalidades e direitos de subscrição</a:t>
            </a:r>
            <a:r>
              <a:rPr lang="pt-BR" sz="700" dirty="0" smtClean="0"/>
              <a:t>.</a:t>
            </a:r>
          </a:p>
          <a:p>
            <a:pPr marL="536575" indent="-536575" algn="just"/>
            <a:r>
              <a:rPr lang="pt-BR" sz="700" dirty="0" smtClean="0"/>
              <a:t>Private </a:t>
            </a:r>
            <a:r>
              <a:rPr lang="pt-BR" sz="700" dirty="0"/>
              <a:t>Investment in Public Equity (PIPE): aquisição de participação acionária relevante em empresas já listadas em bolsa e que, normalmente, possuam baixa liquidez. Nessa modalidade de investimento, a organização gestora envolve-se no aprimoramento da governança, na gestão estratégica e no relacionamento com os demais acionistas e investidores por meio do Conselho de Administração. </a:t>
            </a:r>
            <a:endParaRPr lang="pt-BR" sz="700" dirty="0" smtClean="0"/>
          </a:p>
          <a:p>
            <a:pPr marL="536575" indent="-536575" algn="just"/>
            <a:r>
              <a:rPr lang="pt-BR" sz="700" dirty="0"/>
              <a:t>Distressed: investimentos destinados à reestruturação de empresas que estão a caminho ou já se encontram no estado de dificuldade </a:t>
            </a:r>
            <a:r>
              <a:rPr lang="pt-BR" sz="700" dirty="0" smtClean="0"/>
              <a:t>financeira ou recuperação judicial.</a:t>
            </a:r>
            <a:endParaRPr lang="pt-BR" sz="800" dirty="0"/>
          </a:p>
        </p:txBody>
      </p:sp>
      <p:sp>
        <p:nvSpPr>
          <p:cNvPr id="14" name="Espaço Reservado para Número de Slide 13"/>
          <p:cNvSpPr>
            <a:spLocks noGrp="1"/>
          </p:cNvSpPr>
          <p:nvPr>
            <p:ph type="sldNum" sz="quarter" idx="12"/>
          </p:nvPr>
        </p:nvSpPr>
        <p:spPr/>
        <p:txBody>
          <a:bodyPr/>
          <a:lstStyle/>
          <a:p>
            <a:pPr>
              <a:defRPr/>
            </a:pPr>
            <a:fld id="{AB4E5792-A8B2-4571-9C4E-C8D178F3F7E2}" type="slidenum">
              <a:rPr lang="en-US" smtClean="0"/>
              <a:t>34</a:t>
            </a:fld>
            <a:endParaRPr lang="en-US" dirty="0"/>
          </a:p>
        </p:txBody>
      </p:sp>
      <p:sp>
        <p:nvSpPr>
          <p:cNvPr id="15" name="CaixaDeTexto 14"/>
          <p:cNvSpPr txBox="1"/>
          <p:nvPr/>
        </p:nvSpPr>
        <p:spPr>
          <a:xfrm>
            <a:off x="1115616" y="3140968"/>
            <a:ext cx="504056" cy="253916"/>
          </a:xfrm>
          <a:prstGeom prst="rect">
            <a:avLst/>
          </a:prstGeom>
          <a:noFill/>
        </p:spPr>
        <p:txBody>
          <a:bodyPr wrap="square" rtlCol="0">
            <a:spAutoFit/>
          </a:bodyPr>
          <a:lstStyle/>
          <a:p>
            <a:pPr>
              <a:spcBef>
                <a:spcPts val="600"/>
              </a:spcBef>
            </a:pPr>
            <a:r>
              <a:rPr lang="pt-BR" sz="1050" b="1" i="1" dirty="0">
                <a:latin typeface="Arial" panose="020B0604020202020204" pitchFamily="34" charset="0"/>
                <a:cs typeface="Arial" panose="020B0604020202020204" pitchFamily="34" charset="0"/>
              </a:rPr>
              <a:t>d</a:t>
            </a:r>
            <a:endParaRPr lang="pt-BR"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4359362"/>
      </p:ext>
    </p:extLst>
  </p:cSld>
  <p:clrMapOvr>
    <a:masterClrMapping/>
  </p:clrMapOvr>
  <p:transition spd="slow"/>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124744"/>
            <a:ext cx="8229600" cy="939750"/>
          </a:xfrm>
        </p:spPr>
        <p:txBody>
          <a:bodyPr>
            <a:normAutofit/>
          </a:bodyPr>
          <a:lstStyle/>
          <a:p>
            <a:pPr marL="109728" indent="0" algn="just" eaLnBrk="1" fontAlgn="auto" hangingPunct="1">
              <a:spcAft>
                <a:spcPts val="0"/>
              </a:spcAft>
              <a:buNone/>
              <a:defRPr/>
            </a:pPr>
            <a:r>
              <a:rPr lang="pt-BR" sz="1800" dirty="0" smtClean="0"/>
              <a:t>Amostra </a:t>
            </a:r>
            <a:r>
              <a:rPr lang="pt-BR" sz="1800" dirty="0"/>
              <a:t>de 95 investimentos realizados no ano de 2009 </a:t>
            </a:r>
            <a:r>
              <a:rPr lang="pt-BR" sz="1800" dirty="0" smtClean="0"/>
              <a:t>no Brasil por </a:t>
            </a:r>
            <a:r>
              <a:rPr lang="pt-BR" sz="1800" dirty="0"/>
              <a:t>organizações gestoras </a:t>
            </a:r>
            <a:r>
              <a:rPr lang="pt-BR" sz="1800" dirty="0" smtClean="0"/>
              <a:t>privadas:</a:t>
            </a:r>
            <a:endParaRPr lang="pt-BR" sz="2800" dirty="0" smtClean="0"/>
          </a:p>
          <a:p>
            <a:pPr marL="109728" indent="0" algn="just" eaLnBrk="1" fontAlgn="auto" hangingPunct="1">
              <a:spcAft>
                <a:spcPts val="0"/>
              </a:spcAft>
              <a:buNone/>
              <a:defRPr/>
            </a:pPr>
            <a:endParaRPr lang="pt-BR" sz="2800" dirty="0" smtClean="0"/>
          </a:p>
          <a:p>
            <a:pPr marL="365760" indent="-256032" eaLnBrk="1" fontAlgn="auto" hangingPunct="1">
              <a:spcAft>
                <a:spcPts val="0"/>
              </a:spcAft>
              <a:buFont typeface="Wingdings 3"/>
              <a:buChar char=""/>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274638"/>
            <a:ext cx="8784976" cy="706090"/>
          </a:xfrm>
        </p:spPr>
        <p:txBody>
          <a:bodyPr>
            <a:normAutofit/>
          </a:bodyPr>
          <a:lstStyle/>
          <a:p>
            <a:pPr algn="ctr" eaLnBrk="1" fontAlgn="auto" hangingPunct="1">
              <a:spcAft>
                <a:spcPts val="0"/>
              </a:spcAft>
              <a:defRPr/>
            </a:pPr>
            <a:r>
              <a:rPr lang="pt-BR" sz="3100" dirty="0" smtClean="0"/>
              <a:t>Capital de risco – a situação do Brasil</a:t>
            </a:r>
            <a:endParaRPr lang="pt-BR" sz="3600" dirty="0"/>
          </a:p>
        </p:txBody>
      </p:sp>
      <p:graphicFrame>
        <p:nvGraphicFramePr>
          <p:cNvPr id="4" name="Tabela 3"/>
          <p:cNvGraphicFramePr>
            <a:graphicFrameLocks noGrp="1"/>
          </p:cNvGraphicFramePr>
          <p:nvPr>
            <p:extLst>
              <p:ext uri="{D42A27DB-BD31-4B8C-83A1-F6EECF244321}">
                <p14:modId xmlns:p14="http://schemas.microsoft.com/office/powerpoint/2010/main" val="3105218458"/>
              </p:ext>
            </p:extLst>
          </p:nvPr>
        </p:nvGraphicFramePr>
        <p:xfrm>
          <a:off x="899592" y="2060848"/>
          <a:ext cx="6619125" cy="2651760"/>
        </p:xfrm>
        <a:graphic>
          <a:graphicData uri="http://schemas.openxmlformats.org/drawingml/2006/table">
            <a:tbl>
              <a:tblPr firstRow="1" firstCol="1" bandRow="1">
                <a:tableStyleId>{5C22544A-7EE6-4342-B048-85BDC9FD1C3A}</a:tableStyleId>
              </a:tblPr>
              <a:tblGrid>
                <a:gridCol w="3168352"/>
                <a:gridCol w="1800200"/>
                <a:gridCol w="1650573"/>
              </a:tblGrid>
              <a:tr h="0">
                <a:tc>
                  <a:txBody>
                    <a:bodyPr/>
                    <a:lstStyle/>
                    <a:p>
                      <a:pPr algn="just">
                        <a:spcAft>
                          <a:spcPts val="0"/>
                        </a:spcAft>
                      </a:pPr>
                      <a:r>
                        <a:rPr lang="pt-BR" sz="1200" dirty="0">
                          <a:effectLst/>
                        </a:rPr>
                        <a:t> </a:t>
                      </a:r>
                      <a:endParaRPr lang="pt-BR" sz="1200" dirty="0">
                        <a:solidFill>
                          <a:srgbClr val="000000"/>
                        </a:solidFill>
                        <a:effectLst/>
                        <a:latin typeface="Times New Roman"/>
                        <a:ea typeface="Times New Roman"/>
                      </a:endParaRPr>
                    </a:p>
                  </a:txBody>
                  <a:tcPr marL="68580" marR="68580" marT="0" marB="0" anchor="ctr"/>
                </a:tc>
                <a:tc>
                  <a:txBody>
                    <a:bodyPr/>
                    <a:lstStyle/>
                    <a:p>
                      <a:pPr algn="ctr">
                        <a:spcAft>
                          <a:spcPts val="0"/>
                        </a:spcAft>
                      </a:pPr>
                      <a:r>
                        <a:rPr lang="pt-BR" sz="1200" dirty="0">
                          <a:effectLst/>
                        </a:rPr>
                        <a:t>Novos investimentos</a:t>
                      </a:r>
                      <a:endParaRPr lang="pt-BR" sz="1200" dirty="0">
                        <a:solidFill>
                          <a:srgbClr val="000000"/>
                        </a:solidFill>
                        <a:effectLst/>
                        <a:latin typeface="Times New Roman"/>
                        <a:ea typeface="Times New Roman"/>
                      </a:endParaRPr>
                    </a:p>
                  </a:txBody>
                  <a:tcPr marL="68580" marR="68580" marT="0" marB="0" anchor="ctr"/>
                </a:tc>
                <a:tc>
                  <a:txBody>
                    <a:bodyPr/>
                    <a:lstStyle/>
                    <a:p>
                      <a:pPr algn="ctr">
                        <a:spcAft>
                          <a:spcPts val="0"/>
                        </a:spcAft>
                      </a:pPr>
                      <a:r>
                        <a:rPr lang="pt-BR" sz="1200" dirty="0">
                          <a:effectLst/>
                        </a:rPr>
                        <a:t>Investimentos totais</a:t>
                      </a:r>
                    </a:p>
                    <a:p>
                      <a:pPr algn="ctr">
                        <a:spcAft>
                          <a:spcPts val="0"/>
                        </a:spcAft>
                      </a:pPr>
                      <a:r>
                        <a:rPr lang="pt-BR" sz="1200" dirty="0">
                          <a:effectLst/>
                        </a:rPr>
                        <a:t>(novos investimentos + follow-on)</a:t>
                      </a:r>
                      <a:endParaRPr lang="pt-BR" sz="1200" dirty="0">
                        <a:solidFill>
                          <a:srgbClr val="000000"/>
                        </a:solidFill>
                        <a:effectLst/>
                        <a:latin typeface="Times New Roman"/>
                        <a:ea typeface="Times New Roman"/>
                      </a:endParaRPr>
                    </a:p>
                  </a:txBody>
                  <a:tcPr marL="68580" marR="68580" marT="0" marB="0" anchor="ctr"/>
                </a:tc>
              </a:tr>
              <a:tr h="0">
                <a:tc>
                  <a:txBody>
                    <a:bodyPr/>
                    <a:lstStyle/>
                    <a:p>
                      <a:pPr algn="just">
                        <a:lnSpc>
                          <a:spcPct val="150000"/>
                        </a:lnSpc>
                        <a:spcAft>
                          <a:spcPts val="0"/>
                        </a:spcAft>
                      </a:pPr>
                      <a:r>
                        <a:rPr lang="pt-BR" sz="1200" dirty="0">
                          <a:effectLst/>
                        </a:rPr>
                        <a:t>Private equity</a:t>
                      </a:r>
                      <a:endParaRPr lang="pt-BR" sz="1200" dirty="0">
                        <a:solidFill>
                          <a:srgbClr val="000000"/>
                        </a:solidFill>
                        <a:effectLst/>
                        <a:latin typeface="Times New Roman"/>
                        <a:ea typeface="Times New Roman"/>
                      </a:endParaRPr>
                    </a:p>
                  </a:txBody>
                  <a:tcPr marL="68580" marR="68580" marT="0" marB="0" anchor="ctr"/>
                </a:tc>
                <a:tc>
                  <a:txBody>
                    <a:bodyPr/>
                    <a:lstStyle/>
                    <a:p>
                      <a:pPr algn="ctr">
                        <a:lnSpc>
                          <a:spcPct val="150000"/>
                        </a:lnSpc>
                        <a:spcAft>
                          <a:spcPts val="0"/>
                        </a:spcAft>
                      </a:pPr>
                      <a:r>
                        <a:rPr lang="pt-BR" sz="1200" dirty="0">
                          <a:effectLst/>
                        </a:rPr>
                        <a:t>67%</a:t>
                      </a:r>
                      <a:endParaRPr lang="pt-BR" sz="1200" dirty="0">
                        <a:solidFill>
                          <a:srgbClr val="000000"/>
                        </a:solidFill>
                        <a:effectLst/>
                        <a:latin typeface="Times New Roman"/>
                        <a:ea typeface="Times New Roman"/>
                      </a:endParaRPr>
                    </a:p>
                  </a:txBody>
                  <a:tcPr marL="68580" marR="68580" marT="0" marB="0" anchor="ctr"/>
                </a:tc>
                <a:tc>
                  <a:txBody>
                    <a:bodyPr/>
                    <a:lstStyle/>
                    <a:p>
                      <a:pPr algn="ctr">
                        <a:lnSpc>
                          <a:spcPct val="150000"/>
                        </a:lnSpc>
                        <a:spcAft>
                          <a:spcPts val="0"/>
                        </a:spcAft>
                      </a:pPr>
                      <a:r>
                        <a:rPr lang="pt-BR" sz="1200" dirty="0">
                          <a:effectLst/>
                        </a:rPr>
                        <a:t>72%</a:t>
                      </a:r>
                      <a:endParaRPr lang="pt-BR" sz="1200" dirty="0">
                        <a:solidFill>
                          <a:srgbClr val="000000"/>
                        </a:solidFill>
                        <a:effectLst/>
                        <a:latin typeface="Times New Roman"/>
                        <a:ea typeface="Times New Roman"/>
                      </a:endParaRPr>
                    </a:p>
                  </a:txBody>
                  <a:tcPr marL="68580" marR="68580" marT="0" marB="0" anchor="ctr"/>
                </a:tc>
              </a:tr>
              <a:tr h="0">
                <a:tc>
                  <a:txBody>
                    <a:bodyPr/>
                    <a:lstStyle/>
                    <a:p>
                      <a:pPr algn="just">
                        <a:spcAft>
                          <a:spcPts val="0"/>
                        </a:spcAft>
                      </a:pPr>
                      <a:r>
                        <a:rPr lang="en-US" sz="1200" dirty="0">
                          <a:effectLst/>
                        </a:rPr>
                        <a:t>Venture capital </a:t>
                      </a:r>
                      <a:endParaRPr lang="pt-BR" sz="1200" dirty="0">
                        <a:solidFill>
                          <a:srgbClr val="000000"/>
                        </a:solidFill>
                        <a:effectLst/>
                        <a:latin typeface="Times New Roman"/>
                        <a:ea typeface="Times New Roman"/>
                      </a:endParaRPr>
                    </a:p>
                  </a:txBody>
                  <a:tcPr marL="68580" marR="68580" marT="0" marB="0" anchor="ctr"/>
                </a:tc>
                <a:tc>
                  <a:txBody>
                    <a:bodyPr/>
                    <a:lstStyle/>
                    <a:p>
                      <a:pPr algn="ctr">
                        <a:lnSpc>
                          <a:spcPct val="150000"/>
                        </a:lnSpc>
                        <a:spcBef>
                          <a:spcPts val="600"/>
                        </a:spcBef>
                        <a:spcAft>
                          <a:spcPts val="0"/>
                        </a:spcAft>
                      </a:pPr>
                      <a:r>
                        <a:rPr lang="en-US" sz="1200" dirty="0">
                          <a:effectLst/>
                        </a:rPr>
                        <a:t>3%</a:t>
                      </a:r>
                      <a:endParaRPr lang="pt-BR" sz="1200" dirty="0">
                        <a:solidFill>
                          <a:srgbClr val="000000"/>
                        </a:solidFill>
                        <a:effectLst/>
                        <a:latin typeface="Times New Roman"/>
                        <a:ea typeface="Times New Roman"/>
                      </a:endParaRPr>
                    </a:p>
                  </a:txBody>
                  <a:tcPr marL="68580" marR="68580" marT="0" marB="0" anchor="ctr"/>
                </a:tc>
                <a:tc>
                  <a:txBody>
                    <a:bodyPr/>
                    <a:lstStyle/>
                    <a:p>
                      <a:pPr algn="ctr">
                        <a:lnSpc>
                          <a:spcPct val="150000"/>
                        </a:lnSpc>
                        <a:spcBef>
                          <a:spcPts val="600"/>
                        </a:spcBef>
                        <a:spcAft>
                          <a:spcPts val="0"/>
                        </a:spcAft>
                      </a:pPr>
                      <a:r>
                        <a:rPr lang="en-US" sz="1200" dirty="0">
                          <a:effectLst/>
                        </a:rPr>
                        <a:t>7%</a:t>
                      </a:r>
                      <a:endParaRPr lang="pt-BR" sz="1200" dirty="0">
                        <a:solidFill>
                          <a:srgbClr val="000000"/>
                        </a:solidFill>
                        <a:effectLst/>
                        <a:latin typeface="Times New Roman"/>
                        <a:ea typeface="Times New Roman"/>
                      </a:endParaRPr>
                    </a:p>
                  </a:txBody>
                  <a:tcPr marL="68580" marR="68580" marT="0" marB="0" anchor="ctr"/>
                </a:tc>
              </a:tr>
              <a:tr h="0">
                <a:tc>
                  <a:txBody>
                    <a:bodyPr/>
                    <a:lstStyle/>
                    <a:p>
                      <a:pPr algn="just">
                        <a:lnSpc>
                          <a:spcPct val="150000"/>
                        </a:lnSpc>
                        <a:spcAft>
                          <a:spcPts val="0"/>
                        </a:spcAft>
                      </a:pPr>
                      <a:r>
                        <a:rPr lang="en-US" sz="1200" dirty="0">
                          <a:effectLst/>
                        </a:rPr>
                        <a:t>Seed / start-up</a:t>
                      </a:r>
                      <a:endParaRPr lang="pt-BR" sz="1200" dirty="0">
                        <a:solidFill>
                          <a:srgbClr val="000000"/>
                        </a:solidFill>
                        <a:effectLst/>
                        <a:latin typeface="Times New Roman"/>
                        <a:ea typeface="Times New Roman"/>
                      </a:endParaRPr>
                    </a:p>
                  </a:txBody>
                  <a:tcPr marL="68580" marR="68580" marT="0" marB="0" anchor="ctr"/>
                </a:tc>
                <a:tc>
                  <a:txBody>
                    <a:bodyPr/>
                    <a:lstStyle/>
                    <a:p>
                      <a:pPr algn="ctr">
                        <a:lnSpc>
                          <a:spcPct val="150000"/>
                        </a:lnSpc>
                        <a:spcAft>
                          <a:spcPts val="0"/>
                        </a:spcAft>
                      </a:pPr>
                      <a:r>
                        <a:rPr lang="en-US" sz="1200" dirty="0">
                          <a:effectLst/>
                        </a:rPr>
                        <a:t>9%</a:t>
                      </a:r>
                      <a:endParaRPr lang="pt-BR" sz="1200" dirty="0">
                        <a:solidFill>
                          <a:srgbClr val="000000"/>
                        </a:solidFill>
                        <a:effectLst/>
                        <a:latin typeface="Times New Roman"/>
                        <a:ea typeface="Times New Roman"/>
                      </a:endParaRPr>
                    </a:p>
                  </a:txBody>
                  <a:tcPr marL="68580" marR="68580" marT="0" marB="0" anchor="ctr"/>
                </a:tc>
                <a:tc>
                  <a:txBody>
                    <a:bodyPr/>
                    <a:lstStyle/>
                    <a:p>
                      <a:pPr algn="ctr">
                        <a:lnSpc>
                          <a:spcPct val="150000"/>
                        </a:lnSpc>
                        <a:spcAft>
                          <a:spcPts val="0"/>
                        </a:spcAft>
                      </a:pPr>
                      <a:r>
                        <a:rPr lang="en-US" sz="1200" dirty="0">
                          <a:effectLst/>
                        </a:rPr>
                        <a:t>7%</a:t>
                      </a:r>
                      <a:endParaRPr lang="pt-BR" sz="1200" dirty="0">
                        <a:solidFill>
                          <a:srgbClr val="000000"/>
                        </a:solidFill>
                        <a:effectLst/>
                        <a:latin typeface="Times New Roman"/>
                        <a:ea typeface="Times New Roman"/>
                      </a:endParaRPr>
                    </a:p>
                  </a:txBody>
                  <a:tcPr marL="68580" marR="68580" marT="0" marB="0" anchor="ctr"/>
                </a:tc>
              </a:tr>
              <a:tr h="0">
                <a:tc>
                  <a:txBody>
                    <a:bodyPr/>
                    <a:lstStyle/>
                    <a:p>
                      <a:pPr algn="just">
                        <a:lnSpc>
                          <a:spcPct val="150000"/>
                        </a:lnSpc>
                        <a:spcAft>
                          <a:spcPts val="0"/>
                        </a:spcAft>
                      </a:pPr>
                      <a:r>
                        <a:rPr lang="en-US" sz="1200" dirty="0">
                          <a:effectLst/>
                        </a:rPr>
                        <a:t>Greenfield</a:t>
                      </a:r>
                      <a:endParaRPr lang="pt-BR" sz="1200" dirty="0">
                        <a:solidFill>
                          <a:srgbClr val="000000"/>
                        </a:solidFill>
                        <a:effectLst/>
                        <a:latin typeface="Times New Roman"/>
                        <a:ea typeface="Times New Roman"/>
                      </a:endParaRPr>
                    </a:p>
                  </a:txBody>
                  <a:tcPr marL="68580" marR="68580" marT="0" marB="0" anchor="ctr"/>
                </a:tc>
                <a:tc>
                  <a:txBody>
                    <a:bodyPr/>
                    <a:lstStyle/>
                    <a:p>
                      <a:pPr algn="ctr">
                        <a:lnSpc>
                          <a:spcPct val="150000"/>
                        </a:lnSpc>
                        <a:spcAft>
                          <a:spcPts val="0"/>
                        </a:spcAft>
                      </a:pPr>
                      <a:r>
                        <a:rPr lang="en-US" sz="1200" dirty="0">
                          <a:effectLst/>
                        </a:rPr>
                        <a:t>4%</a:t>
                      </a:r>
                      <a:endParaRPr lang="pt-BR" sz="1200" dirty="0">
                        <a:solidFill>
                          <a:srgbClr val="000000"/>
                        </a:solidFill>
                        <a:effectLst/>
                        <a:latin typeface="Times New Roman"/>
                        <a:ea typeface="Times New Roman"/>
                      </a:endParaRPr>
                    </a:p>
                  </a:txBody>
                  <a:tcPr marL="68580" marR="68580" marT="0" marB="0" anchor="ctr"/>
                </a:tc>
                <a:tc>
                  <a:txBody>
                    <a:bodyPr/>
                    <a:lstStyle/>
                    <a:p>
                      <a:pPr algn="ctr">
                        <a:lnSpc>
                          <a:spcPct val="150000"/>
                        </a:lnSpc>
                        <a:spcAft>
                          <a:spcPts val="0"/>
                        </a:spcAft>
                      </a:pPr>
                      <a:r>
                        <a:rPr lang="en-US" sz="1200" dirty="0">
                          <a:effectLst/>
                        </a:rPr>
                        <a:t>6%</a:t>
                      </a:r>
                      <a:endParaRPr lang="pt-BR" sz="1200" dirty="0">
                        <a:solidFill>
                          <a:srgbClr val="000000"/>
                        </a:solidFill>
                        <a:effectLst/>
                        <a:latin typeface="Times New Roman"/>
                        <a:ea typeface="Times New Roman"/>
                      </a:endParaRPr>
                    </a:p>
                  </a:txBody>
                  <a:tcPr marL="68580" marR="68580" marT="0" marB="0" anchor="ctr"/>
                </a:tc>
              </a:tr>
              <a:tr h="0">
                <a:tc>
                  <a:txBody>
                    <a:bodyPr/>
                    <a:lstStyle/>
                    <a:p>
                      <a:pPr algn="just">
                        <a:lnSpc>
                          <a:spcPct val="150000"/>
                        </a:lnSpc>
                        <a:spcAft>
                          <a:spcPts val="0"/>
                        </a:spcAft>
                      </a:pPr>
                      <a:r>
                        <a:rPr lang="en-US" sz="1200" dirty="0">
                          <a:effectLst/>
                        </a:rPr>
                        <a:t>Mezanino</a:t>
                      </a:r>
                      <a:endParaRPr lang="pt-BR" sz="1200" dirty="0">
                        <a:solidFill>
                          <a:srgbClr val="000000"/>
                        </a:solidFill>
                        <a:effectLst/>
                        <a:latin typeface="Times New Roman"/>
                        <a:ea typeface="Times New Roman"/>
                      </a:endParaRPr>
                    </a:p>
                  </a:txBody>
                  <a:tcPr marL="68580" marR="68580" marT="0" marB="0" anchor="ctr"/>
                </a:tc>
                <a:tc>
                  <a:txBody>
                    <a:bodyPr/>
                    <a:lstStyle/>
                    <a:p>
                      <a:pPr algn="ctr">
                        <a:lnSpc>
                          <a:spcPct val="150000"/>
                        </a:lnSpc>
                        <a:spcAft>
                          <a:spcPts val="0"/>
                        </a:spcAft>
                      </a:pPr>
                      <a:r>
                        <a:rPr lang="en-US" sz="1200" dirty="0">
                          <a:effectLst/>
                        </a:rPr>
                        <a:t>8%</a:t>
                      </a:r>
                      <a:endParaRPr lang="pt-BR" sz="1200" dirty="0">
                        <a:solidFill>
                          <a:srgbClr val="000000"/>
                        </a:solidFill>
                        <a:effectLst/>
                        <a:latin typeface="Times New Roman"/>
                        <a:ea typeface="Times New Roman"/>
                      </a:endParaRPr>
                    </a:p>
                  </a:txBody>
                  <a:tcPr marL="68580" marR="68580" marT="0" marB="0" anchor="ctr"/>
                </a:tc>
                <a:tc>
                  <a:txBody>
                    <a:bodyPr/>
                    <a:lstStyle/>
                    <a:p>
                      <a:pPr algn="ctr">
                        <a:lnSpc>
                          <a:spcPct val="150000"/>
                        </a:lnSpc>
                        <a:spcAft>
                          <a:spcPts val="0"/>
                        </a:spcAft>
                      </a:pPr>
                      <a:r>
                        <a:rPr lang="en-US" sz="1200" dirty="0">
                          <a:effectLst/>
                        </a:rPr>
                        <a:t>3%</a:t>
                      </a:r>
                      <a:endParaRPr lang="pt-BR" sz="1200" dirty="0">
                        <a:solidFill>
                          <a:srgbClr val="000000"/>
                        </a:solidFill>
                        <a:effectLst/>
                        <a:latin typeface="Times New Roman"/>
                        <a:ea typeface="Times New Roman"/>
                      </a:endParaRPr>
                    </a:p>
                  </a:txBody>
                  <a:tcPr marL="68580" marR="68580" marT="0" marB="0" anchor="ctr"/>
                </a:tc>
              </a:tr>
              <a:tr h="0">
                <a:tc>
                  <a:txBody>
                    <a:bodyPr/>
                    <a:lstStyle/>
                    <a:p>
                      <a:pPr algn="just">
                        <a:spcAft>
                          <a:spcPts val="0"/>
                        </a:spcAft>
                      </a:pPr>
                      <a:r>
                        <a:rPr lang="en-US" sz="1200" dirty="0">
                          <a:effectLst/>
                        </a:rPr>
                        <a:t>PIPE (private investment in public equity)</a:t>
                      </a:r>
                      <a:endParaRPr lang="pt-BR" sz="1200" dirty="0">
                        <a:solidFill>
                          <a:srgbClr val="000000"/>
                        </a:solidFill>
                        <a:effectLst/>
                        <a:latin typeface="Times New Roman"/>
                        <a:ea typeface="Times New Roman"/>
                      </a:endParaRPr>
                    </a:p>
                  </a:txBody>
                  <a:tcPr marL="68580" marR="68580" marT="0" marB="0" anchor="ctr"/>
                </a:tc>
                <a:tc>
                  <a:txBody>
                    <a:bodyPr/>
                    <a:lstStyle/>
                    <a:p>
                      <a:pPr algn="ctr">
                        <a:lnSpc>
                          <a:spcPct val="150000"/>
                        </a:lnSpc>
                        <a:spcBef>
                          <a:spcPts val="600"/>
                        </a:spcBef>
                        <a:spcAft>
                          <a:spcPts val="0"/>
                        </a:spcAft>
                      </a:pPr>
                      <a:r>
                        <a:rPr lang="en-US" sz="1200" dirty="0">
                          <a:effectLst/>
                        </a:rPr>
                        <a:t>6%</a:t>
                      </a:r>
                      <a:endParaRPr lang="pt-BR" sz="1200" dirty="0">
                        <a:solidFill>
                          <a:srgbClr val="000000"/>
                        </a:solidFill>
                        <a:effectLst/>
                        <a:latin typeface="Times New Roman"/>
                        <a:ea typeface="Times New Roman"/>
                      </a:endParaRPr>
                    </a:p>
                  </a:txBody>
                  <a:tcPr marL="68580" marR="68580" marT="0" marB="0" anchor="ctr"/>
                </a:tc>
                <a:tc>
                  <a:txBody>
                    <a:bodyPr/>
                    <a:lstStyle/>
                    <a:p>
                      <a:pPr algn="ctr">
                        <a:lnSpc>
                          <a:spcPct val="150000"/>
                        </a:lnSpc>
                        <a:spcBef>
                          <a:spcPts val="600"/>
                        </a:spcBef>
                        <a:spcAft>
                          <a:spcPts val="0"/>
                        </a:spcAft>
                      </a:pPr>
                      <a:r>
                        <a:rPr lang="en-US" sz="1200" dirty="0">
                          <a:effectLst/>
                        </a:rPr>
                        <a:t>3%</a:t>
                      </a:r>
                      <a:endParaRPr lang="pt-BR" sz="1200" dirty="0">
                        <a:solidFill>
                          <a:srgbClr val="000000"/>
                        </a:solidFill>
                        <a:effectLst/>
                        <a:latin typeface="Times New Roman"/>
                        <a:ea typeface="Times New Roman"/>
                      </a:endParaRPr>
                    </a:p>
                  </a:txBody>
                  <a:tcPr marL="68580" marR="68580" marT="0" marB="0" anchor="ctr"/>
                </a:tc>
              </a:tr>
              <a:tr h="0">
                <a:tc>
                  <a:txBody>
                    <a:bodyPr/>
                    <a:lstStyle/>
                    <a:p>
                      <a:pPr algn="just">
                        <a:lnSpc>
                          <a:spcPct val="150000"/>
                        </a:lnSpc>
                        <a:spcAft>
                          <a:spcPts val="0"/>
                        </a:spcAft>
                      </a:pPr>
                      <a:r>
                        <a:rPr lang="en-US" sz="1200" dirty="0">
                          <a:effectLst/>
                        </a:rPr>
                        <a:t>Distressed</a:t>
                      </a:r>
                      <a:endParaRPr lang="pt-BR" sz="1200" dirty="0">
                        <a:solidFill>
                          <a:srgbClr val="000000"/>
                        </a:solidFill>
                        <a:effectLst/>
                        <a:latin typeface="Times New Roman"/>
                        <a:ea typeface="Times New Roman"/>
                      </a:endParaRPr>
                    </a:p>
                  </a:txBody>
                  <a:tcPr marL="68580" marR="68580" marT="0" marB="0" anchor="ctr"/>
                </a:tc>
                <a:tc>
                  <a:txBody>
                    <a:bodyPr/>
                    <a:lstStyle/>
                    <a:p>
                      <a:pPr algn="ctr">
                        <a:lnSpc>
                          <a:spcPct val="150000"/>
                        </a:lnSpc>
                        <a:spcAft>
                          <a:spcPts val="0"/>
                        </a:spcAft>
                      </a:pPr>
                      <a:r>
                        <a:rPr lang="en-US" sz="1200" dirty="0">
                          <a:effectLst/>
                        </a:rPr>
                        <a:t>3%</a:t>
                      </a:r>
                      <a:endParaRPr lang="pt-BR" sz="1200" dirty="0">
                        <a:solidFill>
                          <a:srgbClr val="000000"/>
                        </a:solidFill>
                        <a:effectLst/>
                        <a:latin typeface="Times New Roman"/>
                        <a:ea typeface="Times New Roman"/>
                      </a:endParaRPr>
                    </a:p>
                  </a:txBody>
                  <a:tcPr marL="68580" marR="68580" marT="0" marB="0" anchor="ctr"/>
                </a:tc>
                <a:tc>
                  <a:txBody>
                    <a:bodyPr/>
                    <a:lstStyle/>
                    <a:p>
                      <a:pPr algn="ctr">
                        <a:lnSpc>
                          <a:spcPct val="150000"/>
                        </a:lnSpc>
                        <a:spcAft>
                          <a:spcPts val="0"/>
                        </a:spcAft>
                      </a:pPr>
                      <a:r>
                        <a:rPr lang="en-US" sz="1200" dirty="0">
                          <a:effectLst/>
                        </a:rPr>
                        <a:t>2%</a:t>
                      </a:r>
                      <a:endParaRPr lang="pt-BR" sz="1200" dirty="0">
                        <a:solidFill>
                          <a:srgbClr val="000000"/>
                        </a:solidFill>
                        <a:effectLst/>
                        <a:latin typeface="Times New Roman"/>
                        <a:ea typeface="Times New Roman"/>
                      </a:endParaRPr>
                    </a:p>
                  </a:txBody>
                  <a:tcPr marL="68580" marR="68580" marT="0" marB="0" anchor="ctr"/>
                </a:tc>
              </a:tr>
            </a:tbl>
          </a:graphicData>
        </a:graphic>
      </p:graphicFrame>
      <p:sp>
        <p:nvSpPr>
          <p:cNvPr id="5" name="CaixaDeTexto 4"/>
          <p:cNvSpPr txBox="1"/>
          <p:nvPr/>
        </p:nvSpPr>
        <p:spPr>
          <a:xfrm>
            <a:off x="899592" y="4797152"/>
            <a:ext cx="2880320" cy="246221"/>
          </a:xfrm>
          <a:prstGeom prst="rect">
            <a:avLst/>
          </a:prstGeom>
          <a:noFill/>
        </p:spPr>
        <p:txBody>
          <a:bodyPr wrap="square" rtlCol="0">
            <a:spAutoFit/>
          </a:bodyPr>
          <a:lstStyle/>
          <a:p>
            <a:r>
              <a:rPr lang="en-US" sz="1000" dirty="0" smtClean="0"/>
              <a:t>Fonte: ABDI </a:t>
            </a:r>
            <a:r>
              <a:rPr lang="en-US" sz="1000" dirty="0"/>
              <a:t>(2011, p. </a:t>
            </a:r>
            <a:r>
              <a:rPr lang="en-US" sz="1000" dirty="0" smtClean="0"/>
              <a:t>191-93</a:t>
            </a:r>
            <a:r>
              <a:rPr lang="en-US" sz="1000" dirty="0"/>
              <a:t>)</a:t>
            </a:r>
            <a:endParaRPr lang="pt-BR" sz="1000" dirty="0"/>
          </a:p>
        </p:txBody>
      </p:sp>
      <p:sp>
        <p:nvSpPr>
          <p:cNvPr id="9" name="Elipse 8"/>
          <p:cNvSpPr/>
          <p:nvPr/>
        </p:nvSpPr>
        <p:spPr>
          <a:xfrm>
            <a:off x="539552" y="2702045"/>
            <a:ext cx="7488832" cy="438923"/>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6" name="CaixaDeTexto 5"/>
          <p:cNvSpPr txBox="1"/>
          <p:nvPr/>
        </p:nvSpPr>
        <p:spPr>
          <a:xfrm>
            <a:off x="1547664" y="5859269"/>
            <a:ext cx="7560840" cy="954107"/>
          </a:xfrm>
          <a:prstGeom prst="rect">
            <a:avLst/>
          </a:prstGeom>
          <a:solidFill>
            <a:schemeClr val="bg1"/>
          </a:solidFill>
        </p:spPr>
        <p:txBody>
          <a:bodyPr wrap="square" rtlCol="0">
            <a:spAutoFit/>
          </a:bodyPr>
          <a:lstStyle/>
          <a:p>
            <a:pPr marL="536575" indent="-536575" algn="just"/>
            <a:r>
              <a:rPr lang="pt-BR" sz="700" dirty="0"/>
              <a:t>Greenfield: investimento em uma nova planta em área com pouca ou nenhuma estrutura física e/ou instalações pré-existentes. Normalmente relacionado com investimentos imobiliários, florestais, em energia e infraestrutura</a:t>
            </a:r>
            <a:r>
              <a:rPr lang="pt-BR" sz="700" dirty="0" smtClean="0"/>
              <a:t>.</a:t>
            </a:r>
          </a:p>
          <a:p>
            <a:pPr marL="536575" indent="-536575" algn="just"/>
            <a:r>
              <a:rPr lang="pt-BR" sz="700" dirty="0"/>
              <a:t>Mezanino: Investimentos em empresas ou empreendimentos de infraestrutura com potencial de alta geração estável de caixa por meio de instrumentos de dívida subordinada, instrumentos híbridos de financiamento, incluindo debêntures conversíveis em ações ou de outras modalidades e direitos de subscrição</a:t>
            </a:r>
            <a:r>
              <a:rPr lang="pt-BR" sz="700" dirty="0" smtClean="0"/>
              <a:t>.</a:t>
            </a:r>
          </a:p>
          <a:p>
            <a:pPr marL="536575" indent="-536575" algn="just"/>
            <a:r>
              <a:rPr lang="pt-BR" sz="700" dirty="0" smtClean="0"/>
              <a:t>Private </a:t>
            </a:r>
            <a:r>
              <a:rPr lang="pt-BR" sz="700" dirty="0"/>
              <a:t>Investment in Public Equity (PIPE): aquisição de participação acionária relevante em empresas já listadas em bolsa e que, normalmente, possuam baixa liquidez. Nessa modalidade de investimento, a organização gestora envolve-se no aprimoramento da governança, na gestão estratégica e no relacionamento com os demais acionistas e investidores por meio do Conselho de Administração. </a:t>
            </a:r>
            <a:endParaRPr lang="pt-BR" sz="700" dirty="0" smtClean="0"/>
          </a:p>
          <a:p>
            <a:pPr marL="536575" indent="-536575" algn="just"/>
            <a:r>
              <a:rPr lang="pt-BR" sz="700" dirty="0"/>
              <a:t>Distressed: investimentos destinados à reestruturação de empresas que estão a caminho ou já se encontram no estado de dificuldade </a:t>
            </a:r>
            <a:r>
              <a:rPr lang="pt-BR" sz="700" dirty="0" smtClean="0"/>
              <a:t>financeira ou recuperação judicial.</a:t>
            </a:r>
            <a:endParaRPr lang="pt-BR" sz="800" dirty="0"/>
          </a:p>
        </p:txBody>
      </p:sp>
      <p:sp>
        <p:nvSpPr>
          <p:cNvPr id="14" name="Espaço Reservado para Número de Slide 13"/>
          <p:cNvSpPr>
            <a:spLocks noGrp="1"/>
          </p:cNvSpPr>
          <p:nvPr>
            <p:ph type="sldNum" sz="quarter" idx="12"/>
          </p:nvPr>
        </p:nvSpPr>
        <p:spPr/>
        <p:txBody>
          <a:bodyPr/>
          <a:lstStyle/>
          <a:p>
            <a:pPr>
              <a:defRPr/>
            </a:pPr>
            <a:fld id="{AB4E5792-A8B2-4571-9C4E-C8D178F3F7E2}" type="slidenum">
              <a:rPr lang="en-US" smtClean="0"/>
              <a:t>35</a:t>
            </a:fld>
            <a:endParaRPr lang="en-US" dirty="0"/>
          </a:p>
        </p:txBody>
      </p:sp>
    </p:spTree>
    <p:extLst>
      <p:ext uri="{BB962C8B-B14F-4D97-AF65-F5344CB8AC3E}">
        <p14:creationId xmlns:p14="http://schemas.microsoft.com/office/powerpoint/2010/main" val="315243015"/>
      </p:ext>
    </p:extLst>
  </p:cSld>
  <p:clrMapOvr>
    <a:masterClrMapping/>
  </p:clrMapOvr>
  <p:transition spd="slow"/>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412776"/>
            <a:ext cx="8229600" cy="576064"/>
          </a:xfrm>
        </p:spPr>
        <p:txBody>
          <a:bodyPr>
            <a:normAutofit/>
          </a:bodyPr>
          <a:lstStyle/>
          <a:p>
            <a:pPr marL="109728" indent="0" algn="just" eaLnBrk="1" fontAlgn="auto" hangingPunct="1">
              <a:spcAft>
                <a:spcPts val="0"/>
              </a:spcAft>
              <a:buNone/>
              <a:defRPr/>
            </a:pPr>
            <a:r>
              <a:rPr lang="pt-BR" sz="1600" dirty="0" smtClean="0"/>
              <a:t>Concentração regional das empresas investidas:</a:t>
            </a:r>
          </a:p>
          <a:p>
            <a:pPr marL="365760" indent="-256032" eaLnBrk="1" fontAlgn="auto" hangingPunct="1">
              <a:spcAft>
                <a:spcPts val="0"/>
              </a:spcAft>
              <a:buFont typeface="Wingdings 3"/>
              <a:buChar char=""/>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274638"/>
            <a:ext cx="8784976" cy="706090"/>
          </a:xfrm>
        </p:spPr>
        <p:txBody>
          <a:bodyPr>
            <a:normAutofit/>
          </a:bodyPr>
          <a:lstStyle/>
          <a:p>
            <a:pPr algn="ctr" eaLnBrk="1" fontAlgn="auto" hangingPunct="1">
              <a:spcAft>
                <a:spcPts val="0"/>
              </a:spcAft>
              <a:defRPr/>
            </a:pPr>
            <a:r>
              <a:rPr lang="pt-BR" sz="3100" dirty="0" smtClean="0"/>
              <a:t>Capital de risco – a situação do Brasil</a:t>
            </a:r>
            <a:endParaRPr lang="pt-BR" sz="3600" dirty="0"/>
          </a:p>
        </p:txBody>
      </p:sp>
      <p:sp>
        <p:nvSpPr>
          <p:cNvPr id="9" name="CaixaDeTexto 8"/>
          <p:cNvSpPr txBox="1"/>
          <p:nvPr/>
        </p:nvSpPr>
        <p:spPr>
          <a:xfrm>
            <a:off x="1619672" y="3923764"/>
            <a:ext cx="2232248" cy="369332"/>
          </a:xfrm>
          <a:prstGeom prst="rect">
            <a:avLst/>
          </a:prstGeom>
          <a:noFill/>
        </p:spPr>
        <p:txBody>
          <a:bodyPr wrap="square" rtlCol="0">
            <a:spAutoFit/>
          </a:bodyPr>
          <a:lstStyle/>
          <a:p>
            <a:r>
              <a:rPr lang="pt-BR" sz="900" dirty="0"/>
              <a:t>Fonte: ABDI (2011, p. 202-203)</a:t>
            </a:r>
          </a:p>
          <a:p>
            <a:r>
              <a:rPr lang="pt-BR" sz="900" dirty="0"/>
              <a:t>*Não </a:t>
            </a:r>
            <a:r>
              <a:rPr lang="pt-BR" sz="900" dirty="0" smtClean="0"/>
              <a:t>divulgado</a:t>
            </a:r>
          </a:p>
        </p:txBody>
      </p:sp>
      <p:graphicFrame>
        <p:nvGraphicFramePr>
          <p:cNvPr id="4" name="Tabela 3"/>
          <p:cNvGraphicFramePr>
            <a:graphicFrameLocks noGrp="1"/>
          </p:cNvGraphicFramePr>
          <p:nvPr>
            <p:extLst>
              <p:ext uri="{D42A27DB-BD31-4B8C-83A1-F6EECF244321}">
                <p14:modId xmlns:p14="http://schemas.microsoft.com/office/powerpoint/2010/main" val="777834570"/>
              </p:ext>
            </p:extLst>
          </p:nvPr>
        </p:nvGraphicFramePr>
        <p:xfrm>
          <a:off x="1619672" y="1988840"/>
          <a:ext cx="5893435" cy="1920240"/>
        </p:xfrm>
        <a:graphic>
          <a:graphicData uri="http://schemas.openxmlformats.org/drawingml/2006/table">
            <a:tbl>
              <a:tblPr firstRow="1" firstCol="1" bandRow="1">
                <a:tableStyleId>{5C22544A-7EE6-4342-B048-85BDC9FD1C3A}</a:tableStyleId>
              </a:tblPr>
              <a:tblGrid>
                <a:gridCol w="1329055"/>
                <a:gridCol w="1170305"/>
                <a:gridCol w="1169670"/>
                <a:gridCol w="1045210"/>
                <a:gridCol w="1179195"/>
              </a:tblGrid>
              <a:tr h="0">
                <a:tc>
                  <a:txBody>
                    <a:bodyPr/>
                    <a:lstStyle/>
                    <a:p>
                      <a:pPr algn="just">
                        <a:lnSpc>
                          <a:spcPct val="150000"/>
                        </a:lnSpc>
                        <a:spcAft>
                          <a:spcPts val="0"/>
                        </a:spcAft>
                      </a:pPr>
                      <a:r>
                        <a:rPr lang="pt-BR" sz="1200" dirty="0">
                          <a:effectLst/>
                        </a:rPr>
                        <a:t> </a:t>
                      </a:r>
                      <a:endParaRPr lang="pt-BR" sz="1200" dirty="0">
                        <a:solidFill>
                          <a:srgbClr val="000000"/>
                        </a:solidFill>
                        <a:effectLst/>
                        <a:latin typeface="Times New Roman"/>
                        <a:ea typeface="Times New Roman"/>
                      </a:endParaRPr>
                    </a:p>
                  </a:txBody>
                  <a:tcPr marL="68580" marR="68580" marT="0" marB="0"/>
                </a:tc>
                <a:tc>
                  <a:txBody>
                    <a:bodyPr/>
                    <a:lstStyle/>
                    <a:p>
                      <a:pPr algn="ctr">
                        <a:spcAft>
                          <a:spcPts val="0"/>
                        </a:spcAft>
                      </a:pPr>
                      <a:r>
                        <a:rPr lang="pt-BR" sz="1200" dirty="0">
                          <a:effectLst/>
                        </a:rPr>
                        <a:t>2004</a:t>
                      </a:r>
                    </a:p>
                    <a:p>
                      <a:pPr algn="ctr">
                        <a:spcAft>
                          <a:spcPts val="0"/>
                        </a:spcAft>
                      </a:pPr>
                      <a:r>
                        <a:rPr lang="pt-BR" sz="1200" dirty="0">
                          <a:effectLst/>
                        </a:rPr>
                        <a:t>Número de empresas</a:t>
                      </a:r>
                      <a:endParaRPr lang="pt-BR" sz="1200" dirty="0">
                        <a:solidFill>
                          <a:srgbClr val="000000"/>
                        </a:solidFill>
                        <a:effectLst/>
                        <a:latin typeface="Times New Roman"/>
                        <a:ea typeface="Times New Roman"/>
                      </a:endParaRPr>
                    </a:p>
                  </a:txBody>
                  <a:tcPr marL="68580" marR="68580" marT="0" marB="0"/>
                </a:tc>
                <a:tc>
                  <a:txBody>
                    <a:bodyPr/>
                    <a:lstStyle/>
                    <a:p>
                      <a:pPr algn="ctr">
                        <a:spcAft>
                          <a:spcPts val="0"/>
                        </a:spcAft>
                      </a:pPr>
                      <a:r>
                        <a:rPr lang="pt-BR" sz="1200" dirty="0">
                          <a:effectLst/>
                        </a:rPr>
                        <a:t>2004</a:t>
                      </a:r>
                    </a:p>
                    <a:p>
                      <a:pPr algn="ctr">
                        <a:spcAft>
                          <a:spcPts val="0"/>
                        </a:spcAft>
                      </a:pPr>
                      <a:r>
                        <a:rPr lang="pt-BR" sz="1200" dirty="0">
                          <a:effectLst/>
                        </a:rPr>
                        <a:t>(%)</a:t>
                      </a:r>
                      <a:endParaRPr lang="pt-BR" sz="1200" dirty="0">
                        <a:solidFill>
                          <a:srgbClr val="000000"/>
                        </a:solidFill>
                        <a:effectLst/>
                        <a:latin typeface="Times New Roman"/>
                        <a:ea typeface="Times New Roman"/>
                      </a:endParaRPr>
                    </a:p>
                  </a:txBody>
                  <a:tcPr marL="68580" marR="68580" marT="0" marB="0"/>
                </a:tc>
                <a:tc>
                  <a:txBody>
                    <a:bodyPr/>
                    <a:lstStyle/>
                    <a:p>
                      <a:pPr algn="ctr">
                        <a:spcAft>
                          <a:spcPts val="0"/>
                        </a:spcAft>
                      </a:pPr>
                      <a:r>
                        <a:rPr lang="pt-BR" sz="1200" dirty="0">
                          <a:effectLst/>
                        </a:rPr>
                        <a:t>2009</a:t>
                      </a:r>
                    </a:p>
                    <a:p>
                      <a:pPr algn="ctr">
                        <a:spcAft>
                          <a:spcPts val="0"/>
                        </a:spcAft>
                      </a:pPr>
                      <a:r>
                        <a:rPr lang="pt-BR" sz="1200" dirty="0">
                          <a:effectLst/>
                        </a:rPr>
                        <a:t>Número de empresas</a:t>
                      </a:r>
                      <a:endParaRPr lang="pt-BR" sz="1200" dirty="0">
                        <a:solidFill>
                          <a:srgbClr val="000000"/>
                        </a:solidFill>
                        <a:effectLst/>
                        <a:latin typeface="Times New Roman"/>
                        <a:ea typeface="Times New Roman"/>
                      </a:endParaRPr>
                    </a:p>
                  </a:txBody>
                  <a:tcPr marL="68580" marR="68580" marT="0" marB="0"/>
                </a:tc>
                <a:tc>
                  <a:txBody>
                    <a:bodyPr/>
                    <a:lstStyle/>
                    <a:p>
                      <a:pPr algn="ctr">
                        <a:spcAft>
                          <a:spcPts val="0"/>
                        </a:spcAft>
                      </a:pPr>
                      <a:r>
                        <a:rPr lang="pt-BR" sz="1200" dirty="0">
                          <a:effectLst/>
                        </a:rPr>
                        <a:t>2009</a:t>
                      </a:r>
                    </a:p>
                    <a:p>
                      <a:pPr algn="ctr">
                        <a:spcAft>
                          <a:spcPts val="0"/>
                        </a:spcAft>
                      </a:pPr>
                      <a:r>
                        <a:rPr lang="pt-BR" sz="1200" dirty="0">
                          <a:effectLst/>
                        </a:rPr>
                        <a:t>(%)</a:t>
                      </a:r>
                      <a:endParaRPr lang="pt-BR" sz="1200" dirty="0">
                        <a:solidFill>
                          <a:srgbClr val="000000"/>
                        </a:solidFill>
                        <a:effectLst/>
                        <a:latin typeface="Times New Roman"/>
                        <a:ea typeface="Times New Roman"/>
                      </a:endParaRPr>
                    </a:p>
                  </a:txBody>
                  <a:tcPr marL="68580" marR="68580" marT="0" marB="0"/>
                </a:tc>
              </a:tr>
              <a:tr h="0">
                <a:tc>
                  <a:txBody>
                    <a:bodyPr/>
                    <a:lstStyle/>
                    <a:p>
                      <a:pPr algn="just">
                        <a:lnSpc>
                          <a:spcPct val="150000"/>
                        </a:lnSpc>
                        <a:spcAft>
                          <a:spcPts val="0"/>
                        </a:spcAft>
                      </a:pPr>
                      <a:r>
                        <a:rPr lang="pt-BR" sz="1200" dirty="0">
                          <a:effectLst/>
                        </a:rPr>
                        <a:t>SUDESTE</a:t>
                      </a:r>
                      <a:endParaRPr lang="pt-BR" sz="1200" dirty="0">
                        <a:solidFill>
                          <a:srgbClr val="000000"/>
                        </a:solidFill>
                        <a:effectLst/>
                        <a:latin typeface="Times New Roman"/>
                        <a:ea typeface="Times New Roman"/>
                      </a:endParaRPr>
                    </a:p>
                  </a:txBody>
                  <a:tcPr marL="68580" marR="68580" marT="0" marB="0"/>
                </a:tc>
                <a:tc>
                  <a:txBody>
                    <a:bodyPr/>
                    <a:lstStyle/>
                    <a:p>
                      <a:pPr algn="ctr">
                        <a:lnSpc>
                          <a:spcPct val="150000"/>
                        </a:lnSpc>
                        <a:spcAft>
                          <a:spcPts val="0"/>
                        </a:spcAft>
                      </a:pPr>
                      <a:r>
                        <a:rPr lang="pt-BR" sz="1200" dirty="0">
                          <a:effectLst/>
                        </a:rPr>
                        <a:t>195</a:t>
                      </a:r>
                      <a:endParaRPr lang="pt-BR" sz="1200" dirty="0">
                        <a:solidFill>
                          <a:srgbClr val="000000"/>
                        </a:solidFill>
                        <a:effectLst/>
                        <a:latin typeface="Times New Roman"/>
                        <a:ea typeface="Times New Roman"/>
                      </a:endParaRPr>
                    </a:p>
                  </a:txBody>
                  <a:tcPr marL="68580" marR="68580" marT="0" marB="0"/>
                </a:tc>
                <a:tc>
                  <a:txBody>
                    <a:bodyPr/>
                    <a:lstStyle/>
                    <a:p>
                      <a:pPr algn="ctr">
                        <a:lnSpc>
                          <a:spcPct val="150000"/>
                        </a:lnSpc>
                        <a:spcAft>
                          <a:spcPts val="0"/>
                        </a:spcAft>
                      </a:pPr>
                      <a:r>
                        <a:rPr lang="pt-BR" sz="1200" dirty="0">
                          <a:effectLst/>
                        </a:rPr>
                        <a:t>64,1%</a:t>
                      </a:r>
                      <a:endParaRPr lang="pt-BR" sz="1200" dirty="0">
                        <a:solidFill>
                          <a:srgbClr val="000000"/>
                        </a:solidFill>
                        <a:effectLst/>
                        <a:latin typeface="Times New Roman"/>
                        <a:ea typeface="Times New Roman"/>
                      </a:endParaRPr>
                    </a:p>
                  </a:txBody>
                  <a:tcPr marL="68580" marR="68580" marT="0" marB="0"/>
                </a:tc>
                <a:tc>
                  <a:txBody>
                    <a:bodyPr/>
                    <a:lstStyle/>
                    <a:p>
                      <a:pPr algn="ctr">
                        <a:lnSpc>
                          <a:spcPct val="150000"/>
                        </a:lnSpc>
                        <a:spcAft>
                          <a:spcPts val="0"/>
                        </a:spcAft>
                      </a:pPr>
                      <a:r>
                        <a:rPr lang="pt-BR" sz="1200" dirty="0">
                          <a:effectLst/>
                        </a:rPr>
                        <a:t>387</a:t>
                      </a:r>
                      <a:endParaRPr lang="pt-BR" sz="1200" dirty="0">
                        <a:solidFill>
                          <a:srgbClr val="000000"/>
                        </a:solidFill>
                        <a:effectLst/>
                        <a:latin typeface="Times New Roman"/>
                        <a:ea typeface="Times New Roman"/>
                      </a:endParaRPr>
                    </a:p>
                  </a:txBody>
                  <a:tcPr marL="68580" marR="68580" marT="0" marB="0"/>
                </a:tc>
                <a:tc>
                  <a:txBody>
                    <a:bodyPr/>
                    <a:lstStyle/>
                    <a:p>
                      <a:pPr algn="ctr">
                        <a:lnSpc>
                          <a:spcPct val="150000"/>
                        </a:lnSpc>
                        <a:spcAft>
                          <a:spcPts val="0"/>
                        </a:spcAft>
                      </a:pPr>
                      <a:r>
                        <a:rPr lang="pt-BR" sz="1200" dirty="0">
                          <a:effectLst/>
                        </a:rPr>
                        <a:t>80,0%</a:t>
                      </a:r>
                      <a:endParaRPr lang="pt-BR" sz="1200" dirty="0">
                        <a:solidFill>
                          <a:srgbClr val="000000"/>
                        </a:solidFill>
                        <a:effectLst/>
                        <a:latin typeface="Times New Roman"/>
                        <a:ea typeface="Times New Roman"/>
                      </a:endParaRPr>
                    </a:p>
                  </a:txBody>
                  <a:tcPr marL="68580" marR="68580" marT="0" marB="0"/>
                </a:tc>
              </a:tr>
              <a:tr h="0">
                <a:tc>
                  <a:txBody>
                    <a:bodyPr/>
                    <a:lstStyle/>
                    <a:p>
                      <a:pPr algn="just">
                        <a:lnSpc>
                          <a:spcPct val="150000"/>
                        </a:lnSpc>
                        <a:spcAft>
                          <a:spcPts val="0"/>
                        </a:spcAft>
                      </a:pPr>
                      <a:r>
                        <a:rPr lang="pt-BR" sz="1200" dirty="0">
                          <a:effectLst/>
                        </a:rPr>
                        <a:t>SUL</a:t>
                      </a:r>
                      <a:endParaRPr lang="pt-BR" sz="1200" dirty="0">
                        <a:solidFill>
                          <a:srgbClr val="000000"/>
                        </a:solidFill>
                        <a:effectLst/>
                        <a:latin typeface="Times New Roman"/>
                        <a:ea typeface="Times New Roman"/>
                      </a:endParaRPr>
                    </a:p>
                  </a:txBody>
                  <a:tcPr marL="68580" marR="68580" marT="0" marB="0"/>
                </a:tc>
                <a:tc>
                  <a:txBody>
                    <a:bodyPr/>
                    <a:lstStyle/>
                    <a:p>
                      <a:pPr algn="ctr">
                        <a:lnSpc>
                          <a:spcPct val="150000"/>
                        </a:lnSpc>
                        <a:spcAft>
                          <a:spcPts val="0"/>
                        </a:spcAft>
                      </a:pPr>
                      <a:r>
                        <a:rPr lang="pt-BR" sz="1200" dirty="0">
                          <a:effectLst/>
                        </a:rPr>
                        <a:t>83</a:t>
                      </a:r>
                      <a:endParaRPr lang="pt-BR" sz="1200" dirty="0">
                        <a:solidFill>
                          <a:srgbClr val="000000"/>
                        </a:solidFill>
                        <a:effectLst/>
                        <a:latin typeface="Times New Roman"/>
                        <a:ea typeface="Times New Roman"/>
                      </a:endParaRPr>
                    </a:p>
                  </a:txBody>
                  <a:tcPr marL="68580" marR="68580" marT="0" marB="0"/>
                </a:tc>
                <a:tc>
                  <a:txBody>
                    <a:bodyPr/>
                    <a:lstStyle/>
                    <a:p>
                      <a:pPr algn="ctr">
                        <a:lnSpc>
                          <a:spcPct val="150000"/>
                        </a:lnSpc>
                        <a:spcAft>
                          <a:spcPts val="0"/>
                        </a:spcAft>
                      </a:pPr>
                      <a:r>
                        <a:rPr lang="pt-BR" sz="1200" dirty="0">
                          <a:effectLst/>
                        </a:rPr>
                        <a:t>27,3%</a:t>
                      </a:r>
                      <a:endParaRPr lang="pt-BR" sz="1200" dirty="0">
                        <a:solidFill>
                          <a:srgbClr val="000000"/>
                        </a:solidFill>
                        <a:effectLst/>
                        <a:latin typeface="Times New Roman"/>
                        <a:ea typeface="Times New Roman"/>
                      </a:endParaRPr>
                    </a:p>
                  </a:txBody>
                  <a:tcPr marL="68580" marR="68580" marT="0" marB="0"/>
                </a:tc>
                <a:tc>
                  <a:txBody>
                    <a:bodyPr/>
                    <a:lstStyle/>
                    <a:p>
                      <a:pPr algn="ctr">
                        <a:lnSpc>
                          <a:spcPct val="150000"/>
                        </a:lnSpc>
                        <a:spcAft>
                          <a:spcPts val="0"/>
                        </a:spcAft>
                      </a:pPr>
                      <a:r>
                        <a:rPr lang="pt-BR" sz="1200" dirty="0">
                          <a:effectLst/>
                        </a:rPr>
                        <a:t>54</a:t>
                      </a:r>
                      <a:endParaRPr lang="pt-BR" sz="1200" dirty="0">
                        <a:solidFill>
                          <a:srgbClr val="000000"/>
                        </a:solidFill>
                        <a:effectLst/>
                        <a:latin typeface="Times New Roman"/>
                        <a:ea typeface="Times New Roman"/>
                      </a:endParaRPr>
                    </a:p>
                  </a:txBody>
                  <a:tcPr marL="68580" marR="68580" marT="0" marB="0"/>
                </a:tc>
                <a:tc>
                  <a:txBody>
                    <a:bodyPr/>
                    <a:lstStyle/>
                    <a:p>
                      <a:pPr algn="ctr">
                        <a:lnSpc>
                          <a:spcPct val="150000"/>
                        </a:lnSpc>
                        <a:spcAft>
                          <a:spcPts val="0"/>
                        </a:spcAft>
                      </a:pPr>
                      <a:r>
                        <a:rPr lang="pt-BR" sz="1200" dirty="0">
                          <a:effectLst/>
                        </a:rPr>
                        <a:t>11,2%</a:t>
                      </a:r>
                      <a:endParaRPr lang="pt-BR" sz="1200" dirty="0">
                        <a:solidFill>
                          <a:srgbClr val="000000"/>
                        </a:solidFill>
                        <a:effectLst/>
                        <a:latin typeface="Times New Roman"/>
                        <a:ea typeface="Times New Roman"/>
                      </a:endParaRPr>
                    </a:p>
                  </a:txBody>
                  <a:tcPr marL="68580" marR="68580" marT="0" marB="0"/>
                </a:tc>
              </a:tr>
              <a:tr h="0">
                <a:tc>
                  <a:txBody>
                    <a:bodyPr/>
                    <a:lstStyle/>
                    <a:p>
                      <a:pPr algn="just">
                        <a:lnSpc>
                          <a:spcPct val="150000"/>
                        </a:lnSpc>
                        <a:spcAft>
                          <a:spcPts val="0"/>
                        </a:spcAft>
                      </a:pPr>
                      <a:r>
                        <a:rPr lang="pt-BR" sz="1200" dirty="0">
                          <a:effectLst/>
                        </a:rPr>
                        <a:t>NORDESTE</a:t>
                      </a:r>
                      <a:endParaRPr lang="pt-BR" sz="1200" dirty="0">
                        <a:solidFill>
                          <a:srgbClr val="000000"/>
                        </a:solidFill>
                        <a:effectLst/>
                        <a:latin typeface="Times New Roman"/>
                        <a:ea typeface="Times New Roman"/>
                      </a:endParaRPr>
                    </a:p>
                  </a:txBody>
                  <a:tcPr marL="68580" marR="68580" marT="0" marB="0"/>
                </a:tc>
                <a:tc>
                  <a:txBody>
                    <a:bodyPr/>
                    <a:lstStyle/>
                    <a:p>
                      <a:pPr algn="ctr">
                        <a:lnSpc>
                          <a:spcPct val="150000"/>
                        </a:lnSpc>
                        <a:spcAft>
                          <a:spcPts val="0"/>
                        </a:spcAft>
                      </a:pPr>
                      <a:r>
                        <a:rPr lang="pt-BR" sz="1200" dirty="0">
                          <a:effectLst/>
                        </a:rPr>
                        <a:t>16</a:t>
                      </a:r>
                      <a:endParaRPr lang="pt-BR" sz="1200" dirty="0">
                        <a:solidFill>
                          <a:srgbClr val="000000"/>
                        </a:solidFill>
                        <a:effectLst/>
                        <a:latin typeface="Times New Roman"/>
                        <a:ea typeface="Times New Roman"/>
                      </a:endParaRPr>
                    </a:p>
                  </a:txBody>
                  <a:tcPr marL="68580" marR="68580" marT="0" marB="0"/>
                </a:tc>
                <a:tc>
                  <a:txBody>
                    <a:bodyPr/>
                    <a:lstStyle/>
                    <a:p>
                      <a:pPr algn="ctr">
                        <a:lnSpc>
                          <a:spcPct val="150000"/>
                        </a:lnSpc>
                        <a:spcAft>
                          <a:spcPts val="0"/>
                        </a:spcAft>
                      </a:pPr>
                      <a:r>
                        <a:rPr lang="pt-BR" sz="1200" dirty="0">
                          <a:effectLst/>
                        </a:rPr>
                        <a:t>5,3%</a:t>
                      </a:r>
                      <a:endParaRPr lang="pt-BR" sz="1200" dirty="0">
                        <a:solidFill>
                          <a:srgbClr val="000000"/>
                        </a:solidFill>
                        <a:effectLst/>
                        <a:latin typeface="Times New Roman"/>
                        <a:ea typeface="Times New Roman"/>
                      </a:endParaRPr>
                    </a:p>
                  </a:txBody>
                  <a:tcPr marL="68580" marR="68580" marT="0" marB="0"/>
                </a:tc>
                <a:tc>
                  <a:txBody>
                    <a:bodyPr/>
                    <a:lstStyle/>
                    <a:p>
                      <a:pPr algn="ctr">
                        <a:lnSpc>
                          <a:spcPct val="150000"/>
                        </a:lnSpc>
                        <a:spcAft>
                          <a:spcPts val="0"/>
                        </a:spcAft>
                      </a:pPr>
                      <a:r>
                        <a:rPr lang="pt-BR" sz="1200" dirty="0">
                          <a:effectLst/>
                        </a:rPr>
                        <a:t>30</a:t>
                      </a:r>
                      <a:endParaRPr lang="pt-BR" sz="1200" dirty="0">
                        <a:solidFill>
                          <a:srgbClr val="000000"/>
                        </a:solidFill>
                        <a:effectLst/>
                        <a:latin typeface="Times New Roman"/>
                        <a:ea typeface="Times New Roman"/>
                      </a:endParaRPr>
                    </a:p>
                  </a:txBody>
                  <a:tcPr marL="68580" marR="68580" marT="0" marB="0"/>
                </a:tc>
                <a:tc>
                  <a:txBody>
                    <a:bodyPr/>
                    <a:lstStyle/>
                    <a:p>
                      <a:pPr algn="ctr">
                        <a:lnSpc>
                          <a:spcPct val="150000"/>
                        </a:lnSpc>
                        <a:spcAft>
                          <a:spcPts val="0"/>
                        </a:spcAft>
                      </a:pPr>
                      <a:r>
                        <a:rPr lang="pt-BR" sz="1200" dirty="0">
                          <a:effectLst/>
                        </a:rPr>
                        <a:t>6,2%</a:t>
                      </a:r>
                      <a:endParaRPr lang="pt-BR" sz="1200" dirty="0">
                        <a:solidFill>
                          <a:srgbClr val="000000"/>
                        </a:solidFill>
                        <a:effectLst/>
                        <a:latin typeface="Times New Roman"/>
                        <a:ea typeface="Times New Roman"/>
                      </a:endParaRPr>
                    </a:p>
                  </a:txBody>
                  <a:tcPr marL="68580" marR="68580" marT="0" marB="0"/>
                </a:tc>
              </a:tr>
              <a:tr h="0">
                <a:tc>
                  <a:txBody>
                    <a:bodyPr/>
                    <a:lstStyle/>
                    <a:p>
                      <a:pPr algn="just">
                        <a:lnSpc>
                          <a:spcPct val="150000"/>
                        </a:lnSpc>
                        <a:spcAft>
                          <a:spcPts val="0"/>
                        </a:spcAft>
                      </a:pPr>
                      <a:r>
                        <a:rPr lang="pt-BR" sz="1200" dirty="0">
                          <a:effectLst/>
                        </a:rPr>
                        <a:t>CENTRO-OESTE</a:t>
                      </a:r>
                      <a:endParaRPr lang="pt-BR" sz="1200" dirty="0">
                        <a:solidFill>
                          <a:srgbClr val="000000"/>
                        </a:solidFill>
                        <a:effectLst/>
                        <a:latin typeface="Times New Roman"/>
                        <a:ea typeface="Times New Roman"/>
                      </a:endParaRPr>
                    </a:p>
                  </a:txBody>
                  <a:tcPr marL="68580" marR="68580" marT="0" marB="0"/>
                </a:tc>
                <a:tc>
                  <a:txBody>
                    <a:bodyPr/>
                    <a:lstStyle/>
                    <a:p>
                      <a:pPr algn="ctr">
                        <a:lnSpc>
                          <a:spcPct val="150000"/>
                        </a:lnSpc>
                        <a:spcAft>
                          <a:spcPts val="0"/>
                        </a:spcAft>
                      </a:pPr>
                      <a:r>
                        <a:rPr lang="pt-BR" sz="1200" dirty="0">
                          <a:effectLst/>
                        </a:rPr>
                        <a:t>8</a:t>
                      </a:r>
                      <a:endParaRPr lang="pt-BR" sz="1200" dirty="0">
                        <a:solidFill>
                          <a:srgbClr val="000000"/>
                        </a:solidFill>
                        <a:effectLst/>
                        <a:latin typeface="Times New Roman"/>
                        <a:ea typeface="Times New Roman"/>
                      </a:endParaRPr>
                    </a:p>
                  </a:txBody>
                  <a:tcPr marL="68580" marR="68580" marT="0" marB="0"/>
                </a:tc>
                <a:tc>
                  <a:txBody>
                    <a:bodyPr/>
                    <a:lstStyle/>
                    <a:p>
                      <a:pPr algn="ctr">
                        <a:lnSpc>
                          <a:spcPct val="150000"/>
                        </a:lnSpc>
                        <a:spcAft>
                          <a:spcPts val="0"/>
                        </a:spcAft>
                      </a:pPr>
                      <a:r>
                        <a:rPr lang="pt-BR" sz="1200" dirty="0">
                          <a:effectLst/>
                        </a:rPr>
                        <a:t>2,6%</a:t>
                      </a:r>
                      <a:endParaRPr lang="pt-BR" sz="1200" dirty="0">
                        <a:solidFill>
                          <a:srgbClr val="000000"/>
                        </a:solidFill>
                        <a:effectLst/>
                        <a:latin typeface="Times New Roman"/>
                        <a:ea typeface="Times New Roman"/>
                      </a:endParaRPr>
                    </a:p>
                  </a:txBody>
                  <a:tcPr marL="68580" marR="68580" marT="0" marB="0"/>
                </a:tc>
                <a:tc>
                  <a:txBody>
                    <a:bodyPr/>
                    <a:lstStyle/>
                    <a:p>
                      <a:pPr algn="ctr">
                        <a:lnSpc>
                          <a:spcPct val="150000"/>
                        </a:lnSpc>
                        <a:spcAft>
                          <a:spcPts val="0"/>
                        </a:spcAft>
                      </a:pPr>
                      <a:r>
                        <a:rPr lang="pt-BR" sz="1200" dirty="0">
                          <a:effectLst/>
                        </a:rPr>
                        <a:t>6</a:t>
                      </a:r>
                      <a:endParaRPr lang="pt-BR" sz="1200" dirty="0">
                        <a:solidFill>
                          <a:srgbClr val="000000"/>
                        </a:solidFill>
                        <a:effectLst/>
                        <a:latin typeface="Times New Roman"/>
                        <a:ea typeface="Times New Roman"/>
                      </a:endParaRPr>
                    </a:p>
                  </a:txBody>
                  <a:tcPr marL="68580" marR="68580" marT="0" marB="0"/>
                </a:tc>
                <a:tc>
                  <a:txBody>
                    <a:bodyPr/>
                    <a:lstStyle/>
                    <a:p>
                      <a:pPr algn="ctr">
                        <a:lnSpc>
                          <a:spcPct val="150000"/>
                        </a:lnSpc>
                        <a:spcAft>
                          <a:spcPts val="0"/>
                        </a:spcAft>
                      </a:pPr>
                      <a:r>
                        <a:rPr lang="pt-BR" sz="1200" dirty="0">
                          <a:effectLst/>
                        </a:rPr>
                        <a:t>1,2%</a:t>
                      </a:r>
                      <a:endParaRPr lang="pt-BR" sz="1200" dirty="0">
                        <a:solidFill>
                          <a:srgbClr val="000000"/>
                        </a:solidFill>
                        <a:effectLst/>
                        <a:latin typeface="Times New Roman"/>
                        <a:ea typeface="Times New Roman"/>
                      </a:endParaRPr>
                    </a:p>
                  </a:txBody>
                  <a:tcPr marL="68580" marR="68580" marT="0" marB="0"/>
                </a:tc>
              </a:tr>
              <a:tr h="0">
                <a:tc>
                  <a:txBody>
                    <a:bodyPr/>
                    <a:lstStyle/>
                    <a:p>
                      <a:pPr algn="just">
                        <a:lnSpc>
                          <a:spcPct val="150000"/>
                        </a:lnSpc>
                        <a:spcAft>
                          <a:spcPts val="0"/>
                        </a:spcAft>
                      </a:pPr>
                      <a:r>
                        <a:rPr lang="pt-BR" sz="1200" dirty="0">
                          <a:effectLst/>
                        </a:rPr>
                        <a:t>NORTE</a:t>
                      </a:r>
                      <a:endParaRPr lang="pt-BR" sz="1200" dirty="0">
                        <a:solidFill>
                          <a:srgbClr val="000000"/>
                        </a:solidFill>
                        <a:effectLst/>
                        <a:latin typeface="Times New Roman"/>
                        <a:ea typeface="Times New Roman"/>
                      </a:endParaRPr>
                    </a:p>
                  </a:txBody>
                  <a:tcPr marL="68580" marR="68580" marT="0" marB="0"/>
                </a:tc>
                <a:tc>
                  <a:txBody>
                    <a:bodyPr/>
                    <a:lstStyle/>
                    <a:p>
                      <a:pPr algn="ctr">
                        <a:lnSpc>
                          <a:spcPct val="150000"/>
                        </a:lnSpc>
                        <a:spcAft>
                          <a:spcPts val="0"/>
                        </a:spcAft>
                      </a:pPr>
                      <a:r>
                        <a:rPr lang="pt-BR" sz="1200" dirty="0">
                          <a:effectLst/>
                        </a:rPr>
                        <a:t>*nd</a:t>
                      </a:r>
                      <a:endParaRPr lang="pt-BR" sz="1200" dirty="0">
                        <a:solidFill>
                          <a:srgbClr val="000000"/>
                        </a:solidFill>
                        <a:effectLst/>
                        <a:latin typeface="Times New Roman"/>
                        <a:ea typeface="Times New Roman"/>
                      </a:endParaRPr>
                    </a:p>
                  </a:txBody>
                  <a:tcPr marL="68580" marR="68580" marT="0" marB="0"/>
                </a:tc>
                <a:tc>
                  <a:txBody>
                    <a:bodyPr/>
                    <a:lstStyle/>
                    <a:p>
                      <a:pPr algn="ctr">
                        <a:lnSpc>
                          <a:spcPct val="150000"/>
                        </a:lnSpc>
                        <a:spcAft>
                          <a:spcPts val="0"/>
                        </a:spcAft>
                      </a:pPr>
                      <a:r>
                        <a:rPr lang="pt-BR" sz="1200" dirty="0">
                          <a:effectLst/>
                        </a:rPr>
                        <a:t>*nd</a:t>
                      </a:r>
                      <a:endParaRPr lang="pt-BR" sz="1200" dirty="0">
                        <a:solidFill>
                          <a:srgbClr val="000000"/>
                        </a:solidFill>
                        <a:effectLst/>
                        <a:latin typeface="Times New Roman"/>
                        <a:ea typeface="Times New Roman"/>
                      </a:endParaRPr>
                    </a:p>
                  </a:txBody>
                  <a:tcPr marL="68580" marR="68580" marT="0" marB="0"/>
                </a:tc>
                <a:tc>
                  <a:txBody>
                    <a:bodyPr/>
                    <a:lstStyle/>
                    <a:p>
                      <a:pPr algn="ctr">
                        <a:lnSpc>
                          <a:spcPct val="150000"/>
                        </a:lnSpc>
                        <a:spcAft>
                          <a:spcPts val="0"/>
                        </a:spcAft>
                      </a:pPr>
                      <a:r>
                        <a:rPr lang="pt-BR" sz="1200" dirty="0">
                          <a:effectLst/>
                        </a:rPr>
                        <a:t>*nd</a:t>
                      </a:r>
                      <a:endParaRPr lang="pt-BR" sz="1200" dirty="0">
                        <a:solidFill>
                          <a:srgbClr val="000000"/>
                        </a:solidFill>
                        <a:effectLst/>
                        <a:latin typeface="Times New Roman"/>
                        <a:ea typeface="Times New Roman"/>
                      </a:endParaRPr>
                    </a:p>
                  </a:txBody>
                  <a:tcPr marL="68580" marR="68580" marT="0" marB="0"/>
                </a:tc>
                <a:tc>
                  <a:txBody>
                    <a:bodyPr/>
                    <a:lstStyle/>
                    <a:p>
                      <a:pPr algn="ctr">
                        <a:lnSpc>
                          <a:spcPct val="150000"/>
                        </a:lnSpc>
                        <a:spcAft>
                          <a:spcPts val="0"/>
                        </a:spcAft>
                      </a:pPr>
                      <a:r>
                        <a:rPr lang="pt-BR" sz="1200" dirty="0">
                          <a:effectLst/>
                        </a:rPr>
                        <a:t>*nd</a:t>
                      </a:r>
                      <a:endParaRPr lang="pt-BR" sz="1200" dirty="0">
                        <a:solidFill>
                          <a:srgbClr val="000000"/>
                        </a:solidFill>
                        <a:effectLst/>
                        <a:latin typeface="Times New Roman"/>
                        <a:ea typeface="Times New Roman"/>
                      </a:endParaRPr>
                    </a:p>
                  </a:txBody>
                  <a:tcPr marL="68580" marR="68580" marT="0" marB="0"/>
                </a:tc>
              </a:tr>
            </a:tbl>
          </a:graphicData>
        </a:graphic>
      </p:graphicFrame>
      <p:sp>
        <p:nvSpPr>
          <p:cNvPr id="11" name="Elipse 10"/>
          <p:cNvSpPr/>
          <p:nvPr/>
        </p:nvSpPr>
        <p:spPr>
          <a:xfrm>
            <a:off x="6444208" y="2492896"/>
            <a:ext cx="936104" cy="36004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2" name="Elipse 11"/>
          <p:cNvSpPr/>
          <p:nvPr/>
        </p:nvSpPr>
        <p:spPr>
          <a:xfrm>
            <a:off x="1547664" y="2492896"/>
            <a:ext cx="936104" cy="36004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4" name="Espaço Reservado para Número de Slide 13"/>
          <p:cNvSpPr>
            <a:spLocks noGrp="1"/>
          </p:cNvSpPr>
          <p:nvPr>
            <p:ph type="sldNum" sz="quarter" idx="12"/>
          </p:nvPr>
        </p:nvSpPr>
        <p:spPr/>
        <p:txBody>
          <a:bodyPr/>
          <a:lstStyle/>
          <a:p>
            <a:pPr>
              <a:defRPr/>
            </a:pPr>
            <a:fld id="{AB4E5792-A8B2-4571-9C4E-C8D178F3F7E2}" type="slidenum">
              <a:rPr lang="en-US" smtClean="0"/>
              <a:t>36</a:t>
            </a:fld>
            <a:endParaRPr lang="en-US" dirty="0"/>
          </a:p>
        </p:txBody>
      </p:sp>
    </p:spTree>
    <p:extLst>
      <p:ext uri="{BB962C8B-B14F-4D97-AF65-F5344CB8AC3E}">
        <p14:creationId xmlns:p14="http://schemas.microsoft.com/office/powerpoint/2010/main" val="1139150951"/>
      </p:ext>
    </p:extLst>
  </p:cSld>
  <p:clrMapOvr>
    <a:masterClrMapping/>
  </p:clrMapOvr>
  <p:transition spd="slow"/>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196752"/>
            <a:ext cx="8229600" cy="432048"/>
          </a:xfrm>
        </p:spPr>
        <p:txBody>
          <a:bodyPr>
            <a:normAutofit/>
          </a:bodyPr>
          <a:lstStyle/>
          <a:p>
            <a:pPr marL="109728" indent="0" algn="just" eaLnBrk="1" fontAlgn="auto" hangingPunct="1">
              <a:spcAft>
                <a:spcPts val="0"/>
              </a:spcAft>
              <a:buNone/>
              <a:defRPr/>
            </a:pPr>
            <a:r>
              <a:rPr lang="pt-BR" sz="1600" dirty="0" smtClean="0"/>
              <a:t>Organizações gestoras no Brasil:</a:t>
            </a:r>
          </a:p>
          <a:p>
            <a:pPr marL="365760" indent="-256032" eaLnBrk="1" fontAlgn="auto" hangingPunct="1">
              <a:spcAft>
                <a:spcPts val="0"/>
              </a:spcAft>
              <a:buFont typeface="Wingdings 3"/>
              <a:buChar char=""/>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07504" y="274638"/>
            <a:ext cx="8928992" cy="706090"/>
          </a:xfrm>
        </p:spPr>
        <p:txBody>
          <a:bodyPr>
            <a:normAutofit/>
          </a:bodyPr>
          <a:lstStyle/>
          <a:p>
            <a:pPr algn="ctr" eaLnBrk="1" fontAlgn="auto" hangingPunct="1">
              <a:spcAft>
                <a:spcPts val="0"/>
              </a:spcAft>
              <a:defRPr/>
            </a:pPr>
            <a:r>
              <a:rPr lang="pt-BR" sz="2400" dirty="0" smtClean="0"/>
              <a:t>Capital de risco – a atuação do setor público no Brasil</a:t>
            </a:r>
            <a:endParaRPr lang="pt-BR" sz="2800" dirty="0"/>
          </a:p>
        </p:txBody>
      </p:sp>
      <p:sp>
        <p:nvSpPr>
          <p:cNvPr id="9" name="CaixaDeTexto 8"/>
          <p:cNvSpPr txBox="1"/>
          <p:nvPr/>
        </p:nvSpPr>
        <p:spPr>
          <a:xfrm>
            <a:off x="899592" y="4581128"/>
            <a:ext cx="2016224" cy="215444"/>
          </a:xfrm>
          <a:prstGeom prst="rect">
            <a:avLst/>
          </a:prstGeom>
          <a:noFill/>
        </p:spPr>
        <p:txBody>
          <a:bodyPr wrap="square" rtlCol="0">
            <a:spAutoFit/>
          </a:bodyPr>
          <a:lstStyle/>
          <a:p>
            <a:r>
              <a:rPr lang="en-US" sz="800" dirty="0" smtClean="0"/>
              <a:t>Fonte: ABDI </a:t>
            </a:r>
            <a:r>
              <a:rPr lang="en-US" sz="800" dirty="0"/>
              <a:t>(2011, p. </a:t>
            </a:r>
            <a:r>
              <a:rPr lang="en-US" sz="800" dirty="0" smtClean="0"/>
              <a:t>137)</a:t>
            </a:r>
            <a:endParaRPr lang="pt-BR" sz="800" dirty="0"/>
          </a:p>
        </p:txBody>
      </p:sp>
      <p:pic>
        <p:nvPicPr>
          <p:cNvPr id="7169"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7182" y="1700808"/>
            <a:ext cx="7212041" cy="29268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Elipse 10"/>
          <p:cNvSpPr/>
          <p:nvPr/>
        </p:nvSpPr>
        <p:spPr>
          <a:xfrm>
            <a:off x="887182" y="4149080"/>
            <a:ext cx="936104" cy="288032"/>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0" name="Elipse 9"/>
          <p:cNvSpPr/>
          <p:nvPr/>
        </p:nvSpPr>
        <p:spPr>
          <a:xfrm>
            <a:off x="6804248" y="4149080"/>
            <a:ext cx="1224136" cy="209203"/>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4" name="CaixaDeTexto 3"/>
          <p:cNvSpPr txBox="1"/>
          <p:nvPr/>
        </p:nvSpPr>
        <p:spPr>
          <a:xfrm>
            <a:off x="107504" y="4941168"/>
            <a:ext cx="8784976" cy="538609"/>
          </a:xfrm>
          <a:prstGeom prst="rect">
            <a:avLst/>
          </a:prstGeom>
          <a:noFill/>
        </p:spPr>
        <p:txBody>
          <a:bodyPr wrap="square" rtlCol="0">
            <a:spAutoFit/>
          </a:bodyPr>
          <a:lstStyle/>
          <a:p>
            <a:pPr>
              <a:spcAft>
                <a:spcPts val="600"/>
              </a:spcAft>
            </a:pPr>
            <a:r>
              <a:rPr lang="pt-BR" sz="1200" dirty="0" smtClean="0"/>
              <a:t>Participação do setor público: - como gestor direto, respondeu por cerca de </a:t>
            </a:r>
            <a:r>
              <a:rPr lang="pt-BR" sz="1200" b="1" dirty="0" smtClean="0">
                <a:solidFill>
                  <a:srgbClr val="0000FF"/>
                </a:solidFill>
              </a:rPr>
              <a:t>2,8%</a:t>
            </a:r>
            <a:r>
              <a:rPr lang="pt-BR" sz="1200" dirty="0" smtClean="0"/>
              <a:t>  do total comprometido em 2009.</a:t>
            </a:r>
          </a:p>
          <a:p>
            <a:r>
              <a:rPr lang="pt-BR" sz="1200" dirty="0"/>
              <a:t>	</a:t>
            </a:r>
            <a:r>
              <a:rPr lang="pt-BR" sz="1200" dirty="0" smtClean="0"/>
              <a:t>	         - como investidor: atuação por meio de fundos de pensão, Finep, BNDES.</a:t>
            </a:r>
            <a:endParaRPr lang="pt-BR" dirty="0"/>
          </a:p>
        </p:txBody>
      </p:sp>
      <p:sp>
        <p:nvSpPr>
          <p:cNvPr id="12" name="CaixaDeTexto 11"/>
          <p:cNvSpPr txBox="1"/>
          <p:nvPr/>
        </p:nvSpPr>
        <p:spPr>
          <a:xfrm>
            <a:off x="683568" y="5661248"/>
            <a:ext cx="7992888" cy="461665"/>
          </a:xfrm>
          <a:prstGeom prst="rect">
            <a:avLst/>
          </a:prstGeom>
          <a:noFill/>
        </p:spPr>
        <p:txBody>
          <a:bodyPr wrap="square" rtlCol="0">
            <a:spAutoFit/>
          </a:bodyPr>
          <a:lstStyle/>
          <a:p>
            <a:r>
              <a:rPr lang="pt-BR" sz="1200" dirty="0" smtClean="0"/>
              <a:t>O relatório </a:t>
            </a:r>
            <a:r>
              <a:rPr lang="pt-BR" sz="1200" dirty="0"/>
              <a:t>ABDI (2011, p. 136) aponta </a:t>
            </a:r>
            <a:r>
              <a:rPr lang="pt-BR" sz="1200" dirty="0" smtClean="0"/>
              <a:t>que o Estado age de forma “</a:t>
            </a:r>
            <a:r>
              <a:rPr lang="pt-BR" sz="1200" dirty="0"/>
              <a:t>relevante como investidor em diversos veículos geridos por organizações gestoras independentes</a:t>
            </a:r>
            <a:r>
              <a:rPr lang="pt-BR" sz="1200" dirty="0" smtClean="0"/>
              <a:t>”.</a:t>
            </a:r>
            <a:endParaRPr lang="pt-BR" dirty="0"/>
          </a:p>
        </p:txBody>
      </p:sp>
      <p:sp>
        <p:nvSpPr>
          <p:cNvPr id="13" name="Elipse 12"/>
          <p:cNvSpPr/>
          <p:nvPr/>
        </p:nvSpPr>
        <p:spPr>
          <a:xfrm>
            <a:off x="5796136" y="4941168"/>
            <a:ext cx="504056" cy="288032"/>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16" name="Espaço Reservado para Número de Slide 15"/>
          <p:cNvSpPr>
            <a:spLocks noGrp="1"/>
          </p:cNvSpPr>
          <p:nvPr>
            <p:ph type="sldNum" sz="quarter" idx="12"/>
          </p:nvPr>
        </p:nvSpPr>
        <p:spPr/>
        <p:txBody>
          <a:bodyPr/>
          <a:lstStyle/>
          <a:p>
            <a:pPr>
              <a:defRPr/>
            </a:pPr>
            <a:fld id="{AB4E5792-A8B2-4571-9C4E-C8D178F3F7E2}" type="slidenum">
              <a:rPr lang="en-US" smtClean="0"/>
              <a:t>37</a:t>
            </a:fld>
            <a:endParaRPr lang="en-US" dirty="0"/>
          </a:p>
        </p:txBody>
      </p:sp>
    </p:spTree>
    <p:extLst>
      <p:ext uri="{BB962C8B-B14F-4D97-AF65-F5344CB8AC3E}">
        <p14:creationId xmlns:p14="http://schemas.microsoft.com/office/powerpoint/2010/main" val="560635675"/>
      </p:ext>
    </p:extLst>
  </p:cSld>
  <p:clrMapOvr>
    <a:masterClrMapping/>
  </p:clrMapOvr>
  <p:transition spd="slow"/>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230832" y="1052736"/>
            <a:ext cx="8589640" cy="3528392"/>
          </a:xfrm>
        </p:spPr>
        <p:txBody>
          <a:bodyPr>
            <a:normAutofit/>
          </a:bodyPr>
          <a:lstStyle/>
          <a:p>
            <a:pPr marL="109728" indent="0" algn="just" eaLnBrk="1" fontAlgn="auto" hangingPunct="1">
              <a:spcAft>
                <a:spcPts val="0"/>
              </a:spcAft>
              <a:buNone/>
              <a:defRPr/>
            </a:pPr>
            <a:r>
              <a:rPr lang="pt-BR" sz="1600" dirty="0" smtClean="0"/>
              <a:t>Atuação do setor público como gestor direto:</a:t>
            </a:r>
          </a:p>
          <a:p>
            <a:pPr marL="109728" indent="0" algn="just" eaLnBrk="1" fontAlgn="auto" hangingPunct="1">
              <a:spcAft>
                <a:spcPts val="0"/>
              </a:spcAft>
              <a:buNone/>
              <a:defRPr/>
            </a:pPr>
            <a:r>
              <a:rPr lang="pt-BR" sz="1600" dirty="0" smtClean="0"/>
              <a:t>	BNDESPar: </a:t>
            </a:r>
            <a:r>
              <a:rPr lang="pt-BR" sz="1600" b="1" dirty="0" smtClean="0">
                <a:solidFill>
                  <a:srgbClr val="0000FF"/>
                </a:solidFill>
              </a:rPr>
              <a:t>US$ 0,935 bilhões </a:t>
            </a:r>
            <a:r>
              <a:rPr lang="pt-BR" sz="1600" dirty="0" smtClean="0"/>
              <a:t>em capital comprometido.</a:t>
            </a:r>
          </a:p>
          <a:p>
            <a:pPr marL="109728" indent="0" algn="just" eaLnBrk="1" fontAlgn="auto" hangingPunct="1">
              <a:spcAft>
                <a:spcPts val="0"/>
              </a:spcAft>
              <a:buNone/>
              <a:defRPr/>
            </a:pPr>
            <a:endParaRPr lang="pt-BR" sz="1600" dirty="0"/>
          </a:p>
          <a:p>
            <a:pPr marL="109728" indent="0" algn="just" eaLnBrk="1" fontAlgn="auto" hangingPunct="1">
              <a:spcAft>
                <a:spcPts val="0"/>
              </a:spcAft>
              <a:buNone/>
              <a:defRPr/>
            </a:pPr>
            <a:r>
              <a:rPr lang="pt-BR" sz="1600" dirty="0" smtClean="0"/>
              <a:t>Atuação do setor público como investidor:</a:t>
            </a:r>
          </a:p>
          <a:p>
            <a:pPr marL="1343025" indent="-447675" algn="just" eaLnBrk="1" fontAlgn="auto" hangingPunct="1">
              <a:spcAft>
                <a:spcPts val="0"/>
              </a:spcAft>
              <a:buNone/>
              <a:defRPr/>
            </a:pPr>
            <a:r>
              <a:rPr lang="pt-BR" sz="1600" dirty="0"/>
              <a:t>Em 2007: Fundo Criatec, do BNDES, com recursos de </a:t>
            </a:r>
            <a:r>
              <a:rPr lang="pt-BR" sz="1600" b="1" dirty="0">
                <a:solidFill>
                  <a:srgbClr val="0000FF"/>
                </a:solidFill>
              </a:rPr>
              <a:t>R$ 0,1 bilhão</a:t>
            </a:r>
            <a:r>
              <a:rPr lang="pt-BR" sz="1600" dirty="0"/>
              <a:t>.</a:t>
            </a:r>
          </a:p>
          <a:p>
            <a:pPr marL="1343025" indent="-447675" algn="just" eaLnBrk="1" fontAlgn="auto" hangingPunct="1">
              <a:spcAft>
                <a:spcPts val="0"/>
              </a:spcAft>
              <a:buNone/>
              <a:defRPr/>
            </a:pPr>
            <a:r>
              <a:rPr lang="pt-BR" sz="1600" dirty="0" smtClean="0"/>
              <a:t>Finep: até 2009, investiu </a:t>
            </a:r>
            <a:r>
              <a:rPr lang="pt-BR" sz="1600" b="1" dirty="0" smtClean="0">
                <a:solidFill>
                  <a:srgbClr val="0000FF"/>
                </a:solidFill>
              </a:rPr>
              <a:t>R$ 0,281 bilhão </a:t>
            </a:r>
            <a:r>
              <a:rPr lang="pt-BR" sz="1600" dirty="0" smtClean="0"/>
              <a:t>(parte já foi desinvestida).</a:t>
            </a:r>
          </a:p>
          <a:p>
            <a:pPr marL="1343025" indent="-447675" algn="just" eaLnBrk="1" fontAlgn="auto" hangingPunct="1">
              <a:spcAft>
                <a:spcPts val="0"/>
              </a:spcAft>
              <a:buNone/>
              <a:defRPr/>
            </a:pPr>
            <a:r>
              <a:rPr lang="pt-BR" sz="1600" dirty="0" smtClean="0"/>
              <a:t>Em </a:t>
            </a:r>
            <a:r>
              <a:rPr lang="pt-BR" sz="1600" dirty="0"/>
              <a:t>2008, o BNDES divulgou seu intenção de aplicar </a:t>
            </a:r>
            <a:r>
              <a:rPr lang="pt-BR" sz="1600" b="1" dirty="0">
                <a:solidFill>
                  <a:srgbClr val="0000FF"/>
                </a:solidFill>
              </a:rPr>
              <a:t>R$ 1,5 bilhão </a:t>
            </a:r>
            <a:r>
              <a:rPr lang="pt-BR" sz="1600" dirty="0"/>
              <a:t>em oito fundos da modalidade FIP e em dois fundos </a:t>
            </a:r>
            <a:r>
              <a:rPr lang="pt-BR" sz="1600" dirty="0" smtClean="0"/>
              <a:t>FMIEE</a:t>
            </a:r>
          </a:p>
          <a:p>
            <a:pPr marL="109728" indent="0" algn="just" eaLnBrk="1" fontAlgn="auto" hangingPunct="1">
              <a:spcAft>
                <a:spcPts val="0"/>
              </a:spcAft>
              <a:buNone/>
              <a:defRPr/>
            </a:pPr>
            <a:endParaRPr lang="pt-BR" sz="1600" dirty="0" smtClean="0"/>
          </a:p>
          <a:p>
            <a:pPr marL="109728" indent="0" algn="just" eaLnBrk="1" fontAlgn="auto" hangingPunct="1">
              <a:spcAft>
                <a:spcPts val="0"/>
              </a:spcAft>
              <a:buNone/>
              <a:defRPr/>
            </a:pPr>
            <a:r>
              <a:rPr lang="pt-BR" sz="1600" dirty="0" smtClean="0"/>
              <a:t>Total comprometido em capital de risco (ie, público + privado):</a:t>
            </a:r>
          </a:p>
          <a:p>
            <a:pPr marL="109728" indent="0" algn="just" eaLnBrk="1" fontAlgn="auto" hangingPunct="1">
              <a:spcAft>
                <a:spcPts val="0"/>
              </a:spcAft>
              <a:buNone/>
              <a:defRPr/>
            </a:pPr>
            <a:r>
              <a:rPr lang="pt-BR" sz="1600" dirty="0"/>
              <a:t>	</a:t>
            </a:r>
            <a:r>
              <a:rPr lang="pt-BR" sz="1600" dirty="0" smtClean="0"/>
              <a:t>Em 2009: </a:t>
            </a:r>
            <a:r>
              <a:rPr lang="pt-BR" sz="1600" b="1" dirty="0" smtClean="0">
                <a:solidFill>
                  <a:srgbClr val="0000FF"/>
                </a:solidFill>
              </a:rPr>
              <a:t>R$ 72 bilhões</a:t>
            </a:r>
          </a:p>
          <a:p>
            <a:pPr marL="109728" indent="0" algn="just" eaLnBrk="1" fontAlgn="auto" hangingPunct="1">
              <a:spcAft>
                <a:spcPts val="0"/>
              </a:spcAft>
              <a:buNone/>
              <a:defRPr/>
            </a:pPr>
            <a:r>
              <a:rPr lang="pt-BR" sz="1600" dirty="0"/>
              <a:t>	</a:t>
            </a:r>
            <a:r>
              <a:rPr lang="pt-BR" sz="1600" dirty="0" smtClean="0"/>
              <a:t>Em 2012: R$ 83 bilhões</a:t>
            </a:r>
          </a:p>
          <a:p>
            <a:pPr marL="365760" indent="-256032" eaLnBrk="1" fontAlgn="auto" hangingPunct="1">
              <a:spcAft>
                <a:spcPts val="0"/>
              </a:spcAft>
              <a:buFont typeface="Wingdings 3"/>
              <a:buChar char=""/>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07504" y="274638"/>
            <a:ext cx="8928992" cy="706090"/>
          </a:xfrm>
        </p:spPr>
        <p:txBody>
          <a:bodyPr>
            <a:normAutofit/>
          </a:bodyPr>
          <a:lstStyle/>
          <a:p>
            <a:pPr algn="ctr" eaLnBrk="1" fontAlgn="auto" hangingPunct="1">
              <a:spcAft>
                <a:spcPts val="0"/>
              </a:spcAft>
              <a:defRPr/>
            </a:pPr>
            <a:r>
              <a:rPr lang="pt-BR" sz="2400" dirty="0" smtClean="0"/>
              <a:t>Capital de risco – a atuação do setor público no Brasil</a:t>
            </a:r>
            <a:endParaRPr lang="pt-BR" sz="2800" dirty="0"/>
          </a:p>
        </p:txBody>
      </p:sp>
      <p:sp>
        <p:nvSpPr>
          <p:cNvPr id="14" name="CaixaDeTexto 13"/>
          <p:cNvSpPr txBox="1"/>
          <p:nvPr/>
        </p:nvSpPr>
        <p:spPr>
          <a:xfrm>
            <a:off x="5796136" y="6105490"/>
            <a:ext cx="3240360" cy="707886"/>
          </a:xfrm>
          <a:prstGeom prst="rect">
            <a:avLst/>
          </a:prstGeom>
          <a:noFill/>
        </p:spPr>
        <p:txBody>
          <a:bodyPr wrap="square" rtlCol="0">
            <a:spAutoFit/>
          </a:bodyPr>
          <a:lstStyle/>
          <a:p>
            <a:r>
              <a:rPr lang="en-US" sz="1000" dirty="0" smtClean="0"/>
              <a:t>Fontes: ABDI </a:t>
            </a:r>
            <a:r>
              <a:rPr lang="en-US" sz="1000" dirty="0"/>
              <a:t>(2011, p. </a:t>
            </a:r>
            <a:r>
              <a:rPr lang="en-US" sz="1000" dirty="0" smtClean="0"/>
              <a:t>188, 324-326, 329, 335)</a:t>
            </a:r>
          </a:p>
          <a:p>
            <a:r>
              <a:rPr lang="en-US" sz="1000" dirty="0" smtClean="0"/>
              <a:t>             Cartilha Criatec (BNDES)</a:t>
            </a:r>
          </a:p>
          <a:p>
            <a:r>
              <a:rPr lang="en-US" sz="1000" dirty="0" smtClean="0"/>
              <a:t>             ABVCAP</a:t>
            </a:r>
          </a:p>
          <a:p>
            <a:r>
              <a:rPr lang="en-US" sz="1000" dirty="0" smtClean="0"/>
              <a:t>             BNDES</a:t>
            </a:r>
            <a:endParaRPr lang="pt-BR" sz="1000" dirty="0"/>
          </a:p>
        </p:txBody>
      </p:sp>
      <p:sp>
        <p:nvSpPr>
          <p:cNvPr id="5" name="CaixaDeTexto 4"/>
          <p:cNvSpPr txBox="1"/>
          <p:nvPr/>
        </p:nvSpPr>
        <p:spPr>
          <a:xfrm>
            <a:off x="395536" y="4941168"/>
            <a:ext cx="8280920" cy="830997"/>
          </a:xfrm>
          <a:prstGeom prst="rect">
            <a:avLst/>
          </a:prstGeom>
          <a:noFill/>
        </p:spPr>
        <p:txBody>
          <a:bodyPr wrap="square" rtlCol="0">
            <a:spAutoFit/>
          </a:bodyPr>
          <a:lstStyle/>
          <a:p>
            <a:r>
              <a:rPr lang="pt-BR" sz="1600" dirty="0" smtClean="0">
                <a:solidFill>
                  <a:srgbClr val="00B050"/>
                </a:solidFill>
              </a:rPr>
              <a:t>Por outro lado, em outras modalidade de investimento, observa-se:</a:t>
            </a:r>
          </a:p>
          <a:p>
            <a:pPr marL="285750" indent="-285750">
              <a:buFontTx/>
              <a:buChar char="-"/>
            </a:pPr>
            <a:r>
              <a:rPr lang="pt-BR" sz="1600" dirty="0" smtClean="0">
                <a:solidFill>
                  <a:srgbClr val="00B050"/>
                </a:solidFill>
              </a:rPr>
              <a:t>Investimentos da BNDESPar em ações: </a:t>
            </a:r>
            <a:r>
              <a:rPr lang="pt-BR" sz="1600" dirty="0" smtClean="0">
                <a:solidFill>
                  <a:srgbClr val="FF0000"/>
                </a:solidFill>
              </a:rPr>
              <a:t>R$ 34 bilhões </a:t>
            </a:r>
            <a:r>
              <a:rPr lang="pt-BR" sz="1600" dirty="0" smtClean="0">
                <a:solidFill>
                  <a:srgbClr val="00B050"/>
                </a:solidFill>
              </a:rPr>
              <a:t>em 2009.</a:t>
            </a:r>
          </a:p>
          <a:p>
            <a:pPr marL="285750" indent="-285750">
              <a:buFontTx/>
              <a:buChar char="-"/>
            </a:pPr>
            <a:r>
              <a:rPr lang="pt-BR" sz="1600" dirty="0" smtClean="0">
                <a:solidFill>
                  <a:srgbClr val="00B050"/>
                </a:solidFill>
              </a:rPr>
              <a:t>Desembolsos do BNDES em 2012: </a:t>
            </a:r>
            <a:r>
              <a:rPr lang="pt-BR" sz="1600" dirty="0" smtClean="0">
                <a:solidFill>
                  <a:srgbClr val="FF0000"/>
                </a:solidFill>
              </a:rPr>
              <a:t>R$ 156 bilhões</a:t>
            </a:r>
            <a:r>
              <a:rPr lang="pt-BR" sz="1600" dirty="0" smtClean="0">
                <a:solidFill>
                  <a:srgbClr val="00B050"/>
                </a:solidFill>
              </a:rPr>
              <a:t>.</a:t>
            </a:r>
            <a:endParaRPr lang="pt-BR" sz="1600" dirty="0">
              <a:solidFill>
                <a:srgbClr val="00B050"/>
              </a:solidFill>
            </a:endParaRPr>
          </a:p>
        </p:txBody>
      </p:sp>
    </p:spTree>
    <p:extLst>
      <p:ext uri="{BB962C8B-B14F-4D97-AF65-F5344CB8AC3E}">
        <p14:creationId xmlns:p14="http://schemas.microsoft.com/office/powerpoint/2010/main" val="1726474863"/>
      </p:ext>
    </p:extLst>
  </p:cSld>
  <p:clrMapOvr>
    <a:masterClrMapping/>
  </p:clrMapOvr>
  <p:transition spd="slow"/>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0" y="1628800"/>
            <a:ext cx="9144000" cy="1080120"/>
          </a:xfrm>
        </p:spPr>
        <p:txBody>
          <a:bodyPr>
            <a:noAutofit/>
          </a:bodyPr>
          <a:lstStyle/>
          <a:p>
            <a:pPr algn="ctr" eaLnBrk="1" fontAlgn="auto" hangingPunct="1">
              <a:lnSpc>
                <a:spcPct val="120000"/>
              </a:lnSpc>
              <a:spcAft>
                <a:spcPts val="2400"/>
              </a:spcAft>
              <a:defRPr/>
            </a:pPr>
            <a:r>
              <a:rPr lang="en-US" sz="2700" dirty="0" smtClean="0">
                <a:solidFill>
                  <a:srgbClr val="FF0000"/>
                </a:solidFill>
                <a:effectLst>
                  <a:outerShdw blurRad="38100" dist="38100" dir="2700000" algn="tl">
                    <a:srgbClr val="000000">
                      <a:alpha val="43137"/>
                    </a:srgbClr>
                  </a:outerShdw>
                </a:effectLst>
              </a:rPr>
              <a:t>OS DESAFIOS E AS NECESSIDADES LEGISLATIVAS</a:t>
            </a:r>
            <a:br>
              <a:rPr lang="en-US" sz="2700" dirty="0" smtClean="0">
                <a:solidFill>
                  <a:srgbClr val="FF0000"/>
                </a:solidFill>
                <a:effectLst>
                  <a:outerShdw blurRad="38100" dist="38100" dir="2700000" algn="tl">
                    <a:srgbClr val="000000">
                      <a:alpha val="43137"/>
                    </a:srgbClr>
                  </a:outerShdw>
                </a:effectLst>
              </a:rPr>
            </a:br>
            <a:r>
              <a:rPr lang="en-US" sz="2700" dirty="0" smtClean="0">
                <a:solidFill>
                  <a:srgbClr val="FF0000"/>
                </a:solidFill>
                <a:effectLst>
                  <a:outerShdw blurRad="38100" dist="38100" dir="2700000" algn="tl">
                    <a:srgbClr val="000000">
                      <a:alpha val="43137"/>
                    </a:srgbClr>
                  </a:outerShdw>
                </a:effectLst>
              </a:rPr>
              <a:t>PARA A EXPANSÃO DO CAPITAL DE RISCO NO BRASIL</a:t>
            </a:r>
            <a:endParaRPr lang="en-US" sz="2700" dirty="0">
              <a:solidFill>
                <a:srgbClr val="FF0000"/>
              </a:solidFill>
              <a:effectLst>
                <a:outerShdw blurRad="38100" dist="38100" dir="2700000" algn="tl">
                  <a:srgbClr val="000000">
                    <a:alpha val="43137"/>
                  </a:srgbClr>
                </a:outerShdw>
              </a:effectLst>
            </a:endParaRPr>
          </a:p>
        </p:txBody>
      </p:sp>
      <p:sp>
        <p:nvSpPr>
          <p:cNvPr id="11" name="Espaço Reservado para Número de Slide 10"/>
          <p:cNvSpPr>
            <a:spLocks noGrp="1"/>
          </p:cNvSpPr>
          <p:nvPr>
            <p:ph type="sldNum" sz="quarter" idx="12"/>
          </p:nvPr>
        </p:nvSpPr>
        <p:spPr/>
        <p:txBody>
          <a:bodyPr/>
          <a:lstStyle/>
          <a:p>
            <a:pPr>
              <a:defRPr/>
            </a:pPr>
            <a:fld id="{47EC9E33-96D8-4C3E-9413-4306B1DDB4CA}" type="slidenum">
              <a:rPr lang="en-US" smtClean="0"/>
              <a:pPr>
                <a:defRPr/>
              </a:pPr>
              <a:t>39</a:t>
            </a:fld>
            <a:endParaRPr lang="en-US" dirty="0"/>
          </a:p>
        </p:txBody>
      </p:sp>
    </p:spTree>
    <p:extLst>
      <p:ext uri="{BB962C8B-B14F-4D97-AF65-F5344CB8AC3E}">
        <p14:creationId xmlns:p14="http://schemas.microsoft.com/office/powerpoint/2010/main" val="986019386"/>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179512" y="836712"/>
            <a:ext cx="8784976" cy="4968552"/>
          </a:xfrm>
        </p:spPr>
        <p:txBody>
          <a:bodyPr>
            <a:normAutofit fontScale="77500" lnSpcReduction="20000"/>
          </a:bodyPr>
          <a:lstStyle/>
          <a:p>
            <a:pPr algn="just"/>
            <a:r>
              <a:rPr lang="pt-BR" sz="2800" dirty="0" smtClean="0"/>
              <a:t>Brasil: População de 200 milhões; PIB de US$ 2,3 trilhões.</a:t>
            </a:r>
          </a:p>
          <a:p>
            <a:pPr marL="109537" indent="0" algn="just">
              <a:buNone/>
            </a:pPr>
            <a:endParaRPr lang="pt-BR" sz="2800" dirty="0" smtClean="0"/>
          </a:p>
          <a:p>
            <a:pPr algn="just"/>
            <a:r>
              <a:rPr lang="pt-BR" sz="2800" dirty="0" smtClean="0"/>
              <a:t>Quantos habitantes seriam necessários para produzir US$ 2,3 trilhões utilizando a produtividade* da Alemanha,  dos Estados Unidos, ou mesmo de todos os países que compõem a área do Euro?</a:t>
            </a:r>
          </a:p>
          <a:p>
            <a:pPr marL="109537" indent="0" algn="just">
              <a:buNone/>
            </a:pPr>
            <a:endParaRPr lang="pt-BR" sz="2800" dirty="0" smtClean="0"/>
          </a:p>
          <a:p>
            <a:pPr marL="2328863" indent="-1966913" algn="just">
              <a:buNone/>
              <a:tabLst>
                <a:tab pos="2695575" algn="l"/>
              </a:tabLst>
            </a:pPr>
            <a:r>
              <a:rPr lang="pt-BR" sz="2800" b="1" dirty="0" smtClean="0">
                <a:solidFill>
                  <a:srgbClr val="FF0000"/>
                </a:solidFill>
              </a:rPr>
              <a:t>Alemanha: 	56 milhões </a:t>
            </a:r>
            <a:r>
              <a:rPr lang="pt-BR" sz="2800" dirty="0" smtClean="0"/>
              <a:t>de habitantes seriam suficientes.</a:t>
            </a:r>
          </a:p>
          <a:p>
            <a:pPr marL="107950" indent="254000" algn="just">
              <a:buNone/>
            </a:pPr>
            <a:r>
              <a:rPr lang="pt-BR" sz="2800" b="1" dirty="0" smtClean="0">
                <a:solidFill>
                  <a:srgbClr val="FF0000"/>
                </a:solidFill>
              </a:rPr>
              <a:t>EUA: </a:t>
            </a:r>
            <a:r>
              <a:rPr lang="pt-BR" sz="2800" dirty="0" smtClean="0"/>
              <a:t>	      </a:t>
            </a:r>
            <a:r>
              <a:rPr lang="pt-BR" sz="2800" b="1" dirty="0" smtClean="0">
                <a:solidFill>
                  <a:srgbClr val="FF0000"/>
                </a:solidFill>
              </a:rPr>
              <a:t>46 milhões </a:t>
            </a:r>
            <a:r>
              <a:rPr lang="pt-BR" sz="2800" dirty="0" smtClean="0"/>
              <a:t>de habitantes, apenas.</a:t>
            </a:r>
          </a:p>
          <a:p>
            <a:pPr marL="2328863" indent="-1966913" algn="just">
              <a:buNone/>
            </a:pPr>
            <a:r>
              <a:rPr lang="pt-BR" sz="2800" b="1" dirty="0" smtClean="0">
                <a:solidFill>
                  <a:srgbClr val="FF0000"/>
                </a:solidFill>
              </a:rPr>
              <a:t>Área do Euro: </a:t>
            </a:r>
            <a:r>
              <a:rPr lang="pt-BR" sz="2800" dirty="0" smtClean="0"/>
              <a:t>(incluindo Grécia, Portugal, Polônia, Hungria, etc..): </a:t>
            </a:r>
            <a:r>
              <a:rPr lang="pt-BR" sz="2800" b="1" dirty="0" smtClean="0">
                <a:solidFill>
                  <a:srgbClr val="FF0000"/>
                </a:solidFill>
              </a:rPr>
              <a:t>65 milhões</a:t>
            </a:r>
            <a:r>
              <a:rPr lang="pt-BR" sz="2800" dirty="0" smtClean="0"/>
              <a:t> de hab, e não 200 milhões.</a:t>
            </a:r>
          </a:p>
          <a:p>
            <a:pPr marL="2328863" indent="-1966913" algn="just">
              <a:buNone/>
            </a:pPr>
            <a:endParaRPr lang="pt-BR" sz="2800" dirty="0" smtClean="0"/>
          </a:p>
          <a:p>
            <a:pPr marL="361950" indent="0" algn="just">
              <a:buNone/>
            </a:pPr>
            <a:endParaRPr lang="pt-BR" sz="2800" dirty="0" smtClean="0"/>
          </a:p>
          <a:p>
            <a:pPr marL="361950" indent="0" algn="just">
              <a:buNone/>
            </a:pPr>
            <a:r>
              <a:rPr lang="pt-BR" sz="2800" dirty="0" smtClean="0"/>
              <a:t>Ou seja, o Brasil deveria ter hoje, com nossa produção atual, a população que tinha nas décadas de 40 e 50 do século passado.</a:t>
            </a:r>
            <a:endParaRPr lang="pt-BR" sz="2800" dirty="0"/>
          </a:p>
        </p:txBody>
      </p:sp>
      <p:sp>
        <p:nvSpPr>
          <p:cNvPr id="3" name="Título 2"/>
          <p:cNvSpPr>
            <a:spLocks noGrp="1"/>
          </p:cNvSpPr>
          <p:nvPr>
            <p:ph type="title"/>
          </p:nvPr>
        </p:nvSpPr>
        <p:spPr>
          <a:xfrm>
            <a:off x="179512" y="116632"/>
            <a:ext cx="8784976" cy="648072"/>
          </a:xfrm>
        </p:spPr>
        <p:txBody>
          <a:bodyPr>
            <a:noAutofit/>
          </a:bodyPr>
          <a:lstStyle/>
          <a:p>
            <a:pPr algn="ctr" eaLnBrk="1" fontAlgn="auto" hangingPunct="1">
              <a:spcAft>
                <a:spcPts val="0"/>
              </a:spcAft>
              <a:defRPr/>
            </a:pPr>
            <a:r>
              <a:rPr lang="pt-BR" sz="2800" dirty="0" smtClean="0"/>
              <a:t>PRODUTIVIDADE</a:t>
            </a:r>
            <a:endParaRPr lang="pt-BR" sz="2000" i="1" dirty="0"/>
          </a:p>
        </p:txBody>
      </p:sp>
      <p:sp>
        <p:nvSpPr>
          <p:cNvPr id="10" name="Espaço Reservado para Número de Slide 9"/>
          <p:cNvSpPr>
            <a:spLocks noGrp="1"/>
          </p:cNvSpPr>
          <p:nvPr>
            <p:ph type="sldNum" sz="quarter" idx="12"/>
          </p:nvPr>
        </p:nvSpPr>
        <p:spPr/>
        <p:txBody>
          <a:bodyPr/>
          <a:lstStyle/>
          <a:p>
            <a:pPr>
              <a:defRPr/>
            </a:pPr>
            <a:fld id="{AB4E5792-A8B2-4571-9C4E-C8D178F3F7E2}" type="slidenum">
              <a:rPr lang="en-US" smtClean="0"/>
              <a:t>4</a:t>
            </a:fld>
            <a:endParaRPr lang="en-US" dirty="0"/>
          </a:p>
        </p:txBody>
      </p:sp>
      <p:sp>
        <p:nvSpPr>
          <p:cNvPr id="11" name="CaixaDeTexto 10"/>
          <p:cNvSpPr txBox="1"/>
          <p:nvPr/>
        </p:nvSpPr>
        <p:spPr>
          <a:xfrm>
            <a:off x="179512" y="6237312"/>
            <a:ext cx="8640960" cy="430887"/>
          </a:xfrm>
          <a:prstGeom prst="rect">
            <a:avLst/>
          </a:prstGeom>
          <a:solidFill>
            <a:schemeClr val="bg2"/>
          </a:solidFill>
          <a:ln>
            <a:solidFill>
              <a:schemeClr val="tx1"/>
            </a:solidFill>
          </a:ln>
        </p:spPr>
        <p:txBody>
          <a:bodyPr wrap="square" rtlCol="0">
            <a:spAutoFit/>
          </a:bodyPr>
          <a:lstStyle/>
          <a:p>
            <a:pPr marL="180975" indent="-180975"/>
            <a:r>
              <a:rPr lang="pt-BR" sz="1100" dirty="0" smtClean="0"/>
              <a:t>(*) Nesse cálculo simplificado, considerou-se como produtividade a mera divisão entre produto e população, usando o conceito da paridade do poder de compra (PPP).</a:t>
            </a:r>
            <a:endParaRPr lang="pt-BR" sz="1200" dirty="0"/>
          </a:p>
        </p:txBody>
      </p:sp>
    </p:spTree>
    <p:extLst>
      <p:ext uri="{BB962C8B-B14F-4D97-AF65-F5344CB8AC3E}">
        <p14:creationId xmlns:p14="http://schemas.microsoft.com/office/powerpoint/2010/main" val="365263399"/>
      </p:ext>
    </p:extLst>
  </p:cSld>
  <p:clrMapOvr>
    <a:masterClrMapping/>
  </p:clrMapOvr>
  <p:transition spd="slow"/>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251520" y="1124744"/>
            <a:ext cx="8640960" cy="5544616"/>
          </a:xfrm>
          <a:solidFill>
            <a:schemeClr val="bg1"/>
          </a:solidFill>
        </p:spPr>
        <p:txBody>
          <a:bodyPr>
            <a:noAutofit/>
          </a:bodyPr>
          <a:lstStyle/>
          <a:p>
            <a:pPr algn="just"/>
            <a:r>
              <a:rPr lang="pt-BR" sz="2000" dirty="0" smtClean="0"/>
              <a:t>Hoje há cerca de </a:t>
            </a:r>
            <a:r>
              <a:rPr lang="pt-BR" sz="2000" b="1" dirty="0" smtClean="0">
                <a:solidFill>
                  <a:srgbClr val="0000FF"/>
                </a:solidFill>
              </a:rPr>
              <a:t>350</a:t>
            </a:r>
            <a:r>
              <a:rPr lang="pt-BR" sz="2000" dirty="0" smtClean="0"/>
              <a:t> empresas listadas na bolsa de valores brasileira (nos anos 80, já foram 1500 as empresas listadas). Há uma oportunidade limitada para investimentos. Isso é chamado de PUBLIC EQUITY.</a:t>
            </a:r>
          </a:p>
          <a:p>
            <a:pPr marL="109537" indent="0" algn="just">
              <a:buNone/>
            </a:pPr>
            <a:endParaRPr lang="pt-BR" sz="2000" dirty="0" smtClean="0"/>
          </a:p>
          <a:p>
            <a:pPr algn="just"/>
            <a:r>
              <a:rPr lang="pt-BR" sz="2000" dirty="0" smtClean="0"/>
              <a:t>Por outro lado, há cerca de </a:t>
            </a:r>
            <a:r>
              <a:rPr lang="pt-BR" sz="2000" b="1" dirty="0" smtClean="0">
                <a:solidFill>
                  <a:srgbClr val="0000FF"/>
                </a:solidFill>
              </a:rPr>
              <a:t>15.000</a:t>
            </a:r>
            <a:r>
              <a:rPr lang="pt-BR" sz="2000" dirty="0" smtClean="0"/>
              <a:t> companhias não listadas de médio porte que poderiam receber capitais de risco. Isso é o PRIVATE EQUITY.</a:t>
            </a:r>
          </a:p>
          <a:p>
            <a:pPr algn="just"/>
            <a:endParaRPr lang="pt-BR" sz="2000" dirty="0" smtClean="0"/>
          </a:p>
          <a:p>
            <a:pPr algn="just"/>
            <a:r>
              <a:rPr lang="pt-BR" sz="2000" dirty="0" smtClean="0"/>
              <a:t>As companhias </a:t>
            </a:r>
            <a:r>
              <a:rPr lang="pt-BR" sz="2000" b="1" dirty="0" smtClean="0">
                <a:solidFill>
                  <a:srgbClr val="0000FF"/>
                </a:solidFill>
              </a:rPr>
              <a:t>não listadas</a:t>
            </a:r>
            <a:r>
              <a:rPr lang="pt-BR" sz="2000" dirty="0" smtClean="0"/>
              <a:t> podem se beneficiar largamente dos recursos e das </a:t>
            </a:r>
            <a:r>
              <a:rPr lang="pt-BR" sz="2000" i="1" dirty="0" smtClean="0"/>
              <a:t>expertise</a:t>
            </a:r>
            <a:r>
              <a:rPr lang="pt-BR" sz="2000" dirty="0" smtClean="0"/>
              <a:t> dos gestores, de forma a se expandirem e a serem listadas em </a:t>
            </a:r>
            <a:r>
              <a:rPr lang="pt-BR" sz="2000" dirty="0"/>
              <a:t>bolsa (onde poderão captar novos recursos, de </a:t>
            </a:r>
            <a:r>
              <a:rPr lang="pt-BR" sz="2000" i="1" dirty="0"/>
              <a:t>public equity</a:t>
            </a:r>
            <a:r>
              <a:rPr lang="pt-BR" sz="2000" dirty="0" smtClean="0"/>
              <a:t>).</a:t>
            </a:r>
          </a:p>
          <a:p>
            <a:pPr algn="just"/>
            <a:endParaRPr lang="pt-BR" sz="2000" dirty="0" smtClean="0"/>
          </a:p>
          <a:p>
            <a:pPr algn="just"/>
            <a:r>
              <a:rPr lang="pt-BR" sz="2000" dirty="0" smtClean="0"/>
              <a:t>Há um gigantesco potencial para ganhos de produtividade e de expansão de nosso mercado.</a:t>
            </a:r>
            <a:endParaRPr lang="pt-BR" sz="2000" dirty="0"/>
          </a:p>
          <a:p>
            <a:pPr marL="109728" indent="0" algn="just" eaLnBrk="1" fontAlgn="auto" hangingPunct="1">
              <a:spcAft>
                <a:spcPts val="0"/>
              </a:spcAft>
              <a:buNone/>
              <a:defRPr/>
            </a:pPr>
            <a:endParaRPr lang="pt-BR" sz="2800" dirty="0" smtClean="0"/>
          </a:p>
          <a:p>
            <a:pPr marL="109728" indent="0" algn="just" eaLnBrk="1" fontAlgn="auto" hangingPunct="1">
              <a:spcAft>
                <a:spcPts val="0"/>
              </a:spcAft>
              <a:buNone/>
              <a:defRPr/>
            </a:pPr>
            <a:endParaRPr lang="pt-BR" sz="2800" dirty="0" smtClean="0"/>
          </a:p>
          <a:p>
            <a:pPr marL="365760" indent="-256032" eaLnBrk="1" fontAlgn="auto" hangingPunct="1">
              <a:spcAft>
                <a:spcPts val="0"/>
              </a:spcAft>
              <a:buFont typeface="Wingdings 3"/>
              <a:buChar char=""/>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116632"/>
            <a:ext cx="8784976" cy="792088"/>
          </a:xfrm>
        </p:spPr>
        <p:txBody>
          <a:bodyPr wrap="square" anchor="t" anchorCtr="0">
            <a:noAutofit/>
          </a:bodyPr>
          <a:lstStyle/>
          <a:p>
            <a:pPr algn="ctr" eaLnBrk="1" fontAlgn="auto" hangingPunct="1">
              <a:spcAft>
                <a:spcPts val="0"/>
              </a:spcAft>
              <a:defRPr/>
            </a:pPr>
            <a:r>
              <a:rPr lang="pt-BR" sz="2400" dirty="0" smtClean="0"/>
              <a:t>QUAL A SITUAÇÃO DO BRASIL, E QUAIS OS ENTRAVES? QUAL O PAPEL DO LEGISLATIVO?</a:t>
            </a:r>
            <a:endParaRPr lang="pt-BR" sz="2000" dirty="0"/>
          </a:p>
        </p:txBody>
      </p:sp>
      <p:sp>
        <p:nvSpPr>
          <p:cNvPr id="4" name="Espaço Reservado para Número de Slide 3"/>
          <p:cNvSpPr>
            <a:spLocks noGrp="1"/>
          </p:cNvSpPr>
          <p:nvPr>
            <p:ph type="sldNum" sz="quarter" idx="12"/>
          </p:nvPr>
        </p:nvSpPr>
        <p:spPr/>
        <p:txBody>
          <a:bodyPr/>
          <a:lstStyle/>
          <a:p>
            <a:pPr>
              <a:defRPr/>
            </a:pPr>
            <a:fld id="{AB4E5792-A8B2-4571-9C4E-C8D178F3F7E2}" type="slidenum">
              <a:rPr lang="en-US" smtClean="0"/>
              <a:t>40</a:t>
            </a:fld>
            <a:endParaRPr lang="en-US" dirty="0"/>
          </a:p>
        </p:txBody>
      </p:sp>
    </p:spTree>
    <p:extLst>
      <p:ext uri="{BB962C8B-B14F-4D97-AF65-F5344CB8AC3E}">
        <p14:creationId xmlns:p14="http://schemas.microsoft.com/office/powerpoint/2010/main" val="2862239129"/>
      </p:ext>
    </p:extLst>
  </p:cSld>
  <p:clrMapOvr>
    <a:masterClrMapping/>
  </p:clrMapOvr>
  <p:transition spd="slow"/>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196752"/>
            <a:ext cx="8229600" cy="5472608"/>
          </a:xfrm>
          <a:solidFill>
            <a:schemeClr val="bg1"/>
          </a:solidFill>
        </p:spPr>
        <p:txBody>
          <a:bodyPr>
            <a:noAutofit/>
          </a:bodyPr>
          <a:lstStyle/>
          <a:p>
            <a:pPr algn="just"/>
            <a:r>
              <a:rPr lang="pt-BR" sz="2400" dirty="0" smtClean="0"/>
              <a:t>O capital de risco é ainda, em pleno século XXI, incipiente no Brasil.</a:t>
            </a:r>
          </a:p>
          <a:p>
            <a:pPr marL="109537" indent="0" algn="just">
              <a:buNone/>
            </a:pPr>
            <a:endParaRPr lang="pt-BR" sz="2400" dirty="0" smtClean="0"/>
          </a:p>
          <a:p>
            <a:pPr algn="just"/>
            <a:r>
              <a:rPr lang="pt-BR" sz="2400" dirty="0" smtClean="0"/>
              <a:t>Apesar do enorme potencial para aproveitamento desse capital no Brasil, há diversos entraves a enfrentar, inclusive legislativos.</a:t>
            </a:r>
          </a:p>
          <a:p>
            <a:pPr marL="109537" indent="0" algn="just">
              <a:buNone/>
            </a:pPr>
            <a:endParaRPr lang="pt-BR" sz="2400" dirty="0" smtClean="0"/>
          </a:p>
          <a:p>
            <a:pPr algn="just"/>
            <a:r>
              <a:rPr lang="pt-BR" sz="2400" b="1" dirty="0" smtClean="0">
                <a:solidFill>
                  <a:srgbClr val="FF0000"/>
                </a:solidFill>
              </a:rPr>
              <a:t>PRIMEIRO ASPECTO: </a:t>
            </a:r>
            <a:r>
              <a:rPr lang="pt-BR" sz="2400" dirty="0" smtClean="0"/>
              <a:t>uma pequena empresa, no Simples, para receber recursos de risco, deve se tornar uma Sociedade Anônima, saindo desse regime especial de tributação!! </a:t>
            </a:r>
            <a:r>
              <a:rPr lang="pt-BR" sz="2400" dirty="0" smtClean="0">
                <a:solidFill>
                  <a:srgbClr val="0000FF"/>
                </a:solidFill>
              </a:rPr>
              <a:t>Ou seja, já se inicia o processo penalizando, enormemente, a empresa investida, com chance de inviabilizar todo o processo.</a:t>
            </a:r>
            <a:endParaRPr lang="pt-BR" sz="2400" dirty="0"/>
          </a:p>
          <a:p>
            <a:pPr marL="109728" indent="0" algn="just" eaLnBrk="1" fontAlgn="auto" hangingPunct="1">
              <a:spcAft>
                <a:spcPts val="0"/>
              </a:spcAft>
              <a:buNone/>
              <a:defRPr/>
            </a:pPr>
            <a:endParaRPr lang="pt-BR" sz="2800" dirty="0" smtClean="0"/>
          </a:p>
          <a:p>
            <a:pPr marL="109728" indent="0" algn="just" eaLnBrk="1" fontAlgn="auto" hangingPunct="1">
              <a:spcAft>
                <a:spcPts val="0"/>
              </a:spcAft>
              <a:buNone/>
              <a:defRPr/>
            </a:pPr>
            <a:endParaRPr lang="pt-BR" sz="2800" dirty="0" smtClean="0"/>
          </a:p>
          <a:p>
            <a:pPr marL="365760" indent="-256032" eaLnBrk="1" fontAlgn="auto" hangingPunct="1">
              <a:spcAft>
                <a:spcPts val="0"/>
              </a:spcAft>
              <a:buFont typeface="Wingdings 3"/>
              <a:buChar char=""/>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116632"/>
            <a:ext cx="8784976" cy="792088"/>
          </a:xfrm>
        </p:spPr>
        <p:txBody>
          <a:bodyPr wrap="square" anchor="t" anchorCtr="0">
            <a:noAutofit/>
          </a:bodyPr>
          <a:lstStyle/>
          <a:p>
            <a:pPr algn="ctr" eaLnBrk="1" fontAlgn="auto" hangingPunct="1">
              <a:spcAft>
                <a:spcPts val="0"/>
              </a:spcAft>
              <a:defRPr/>
            </a:pPr>
            <a:r>
              <a:rPr lang="pt-BR" sz="2400" dirty="0" smtClean="0"/>
              <a:t>QUAL A SITUAÇÃO DO BRASIL, E QUAIS OS ENTRAVES? QUAL O PAPEL DO LEGISLATIVO?</a:t>
            </a:r>
            <a:endParaRPr lang="pt-BR" sz="2000" dirty="0"/>
          </a:p>
        </p:txBody>
      </p:sp>
      <p:sp>
        <p:nvSpPr>
          <p:cNvPr id="4" name="Espaço Reservado para Número de Slide 3"/>
          <p:cNvSpPr>
            <a:spLocks noGrp="1"/>
          </p:cNvSpPr>
          <p:nvPr>
            <p:ph type="sldNum" sz="quarter" idx="12"/>
          </p:nvPr>
        </p:nvSpPr>
        <p:spPr/>
        <p:txBody>
          <a:bodyPr/>
          <a:lstStyle/>
          <a:p>
            <a:pPr>
              <a:defRPr/>
            </a:pPr>
            <a:fld id="{AB4E5792-A8B2-4571-9C4E-C8D178F3F7E2}" type="slidenum">
              <a:rPr lang="en-US" smtClean="0"/>
              <a:t>41</a:t>
            </a:fld>
            <a:endParaRPr lang="en-US" dirty="0"/>
          </a:p>
        </p:txBody>
      </p:sp>
    </p:spTree>
    <p:extLst>
      <p:ext uri="{BB962C8B-B14F-4D97-AF65-F5344CB8AC3E}">
        <p14:creationId xmlns:p14="http://schemas.microsoft.com/office/powerpoint/2010/main" val="4187059789"/>
      </p:ext>
    </p:extLst>
  </p:cSld>
  <p:clrMapOvr>
    <a:masterClrMapping/>
  </p:clrMapOvr>
  <p:transition spd="slow"/>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196752"/>
            <a:ext cx="8229600" cy="5328592"/>
          </a:xfrm>
          <a:solidFill>
            <a:schemeClr val="bg1"/>
          </a:solidFill>
        </p:spPr>
        <p:txBody>
          <a:bodyPr>
            <a:noAutofit/>
          </a:bodyPr>
          <a:lstStyle/>
          <a:p>
            <a:pPr marL="109537" indent="0" algn="just">
              <a:buNone/>
            </a:pPr>
            <a:r>
              <a:rPr lang="pt-BR" sz="2000" b="1" dirty="0" smtClean="0">
                <a:solidFill>
                  <a:srgbClr val="FF0000"/>
                </a:solidFill>
              </a:rPr>
              <a:t>SEGUNDO ASPECTO:</a:t>
            </a:r>
          </a:p>
          <a:p>
            <a:pPr algn="just"/>
            <a:endParaRPr lang="pt-BR" sz="2000" dirty="0" smtClean="0"/>
          </a:p>
          <a:p>
            <a:pPr algn="just"/>
            <a:r>
              <a:rPr lang="pt-BR" sz="2000" dirty="0" smtClean="0"/>
              <a:t>Além de se iniciar o processo tornando-se uma SA, a candidata a receber recursos de risco deve aguardar uma AUTORIZAÇÃO PRÉVIA DO CADE, uma vez que os investimentos são efetuados por meio de fundos que podem ocultar participações significativas de investidores.</a:t>
            </a:r>
          </a:p>
          <a:p>
            <a:pPr algn="just"/>
            <a:endParaRPr lang="pt-BR" sz="2000" dirty="0" smtClean="0"/>
          </a:p>
          <a:p>
            <a:pPr algn="just"/>
            <a:r>
              <a:rPr lang="pt-BR" sz="2000" dirty="0" smtClean="0"/>
              <a:t>Devem inclusive </a:t>
            </a:r>
            <a:r>
              <a:rPr lang="pt-BR" sz="2000" dirty="0"/>
              <a:t>ser informados ao CADE as empresas integrantes do portfólio dos </a:t>
            </a:r>
            <a:r>
              <a:rPr lang="pt-BR" sz="2000" dirty="0" smtClean="0"/>
              <a:t>FIPs – veículo dos investimentos de risco –em </a:t>
            </a:r>
            <a:r>
              <a:rPr lang="pt-BR" sz="2000" dirty="0"/>
              <a:t>que a participação direta ou indireta detida pelo fundo seja igual ou superior a 20% do capital votante</a:t>
            </a:r>
            <a:r>
              <a:rPr lang="pt-BR" sz="2000" dirty="0" smtClean="0"/>
              <a:t>.</a:t>
            </a:r>
          </a:p>
          <a:p>
            <a:pPr algn="just"/>
            <a:endParaRPr lang="pt-BR" sz="2000" dirty="0" smtClean="0"/>
          </a:p>
          <a:p>
            <a:pPr algn="just"/>
            <a:r>
              <a:rPr lang="pt-BR" sz="2000" dirty="0" smtClean="0"/>
              <a:t>Atualmente, a análise prévia requer de 20 a 30 dias. Entretanto, é uma fonte de risco para o futuro. Sua real necessidade deve ser criteriosamente analisada.</a:t>
            </a:r>
          </a:p>
          <a:p>
            <a:pPr algn="just"/>
            <a:endParaRPr lang="pt-BR" sz="2000" dirty="0" smtClean="0"/>
          </a:p>
          <a:p>
            <a:pPr algn="just">
              <a:buNone/>
            </a:pPr>
            <a:endParaRPr lang="pt-BR" sz="2000" dirty="0" smtClean="0"/>
          </a:p>
          <a:p>
            <a:pPr marL="109537" indent="0" algn="just">
              <a:buNone/>
            </a:pPr>
            <a:endParaRPr lang="pt-BR" sz="2400" dirty="0" smtClean="0"/>
          </a:p>
          <a:p>
            <a:pPr marL="109728" indent="0" algn="just" eaLnBrk="1" fontAlgn="auto" hangingPunct="1">
              <a:spcAft>
                <a:spcPts val="0"/>
              </a:spcAft>
              <a:buNone/>
              <a:defRPr/>
            </a:pPr>
            <a:endParaRPr lang="pt-BR" sz="2800" dirty="0" smtClean="0"/>
          </a:p>
          <a:p>
            <a:pPr marL="109728" indent="0" algn="just" eaLnBrk="1" fontAlgn="auto" hangingPunct="1">
              <a:spcAft>
                <a:spcPts val="0"/>
              </a:spcAft>
              <a:buNone/>
              <a:defRPr/>
            </a:pPr>
            <a:endParaRPr lang="pt-BR" sz="2800" dirty="0" smtClean="0"/>
          </a:p>
          <a:p>
            <a:pPr marL="365760" indent="-256032" eaLnBrk="1" fontAlgn="auto" hangingPunct="1">
              <a:spcAft>
                <a:spcPts val="0"/>
              </a:spcAft>
              <a:buFont typeface="Wingdings 3"/>
              <a:buChar char=""/>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116632"/>
            <a:ext cx="8784976" cy="792088"/>
          </a:xfrm>
        </p:spPr>
        <p:txBody>
          <a:bodyPr wrap="square" anchor="t" anchorCtr="0">
            <a:noAutofit/>
          </a:bodyPr>
          <a:lstStyle/>
          <a:p>
            <a:pPr algn="ctr" eaLnBrk="1" fontAlgn="auto" hangingPunct="1">
              <a:spcAft>
                <a:spcPts val="0"/>
              </a:spcAft>
              <a:defRPr/>
            </a:pPr>
            <a:r>
              <a:rPr lang="pt-BR" sz="2400" dirty="0" smtClean="0"/>
              <a:t>QUAL A SITUAÇÃO DO BRASIL, E QUAIS OS ENTRAVES? QUAL O PAPEL DO LEGISLATIVO?</a:t>
            </a:r>
            <a:endParaRPr lang="pt-BR" sz="2000" dirty="0"/>
          </a:p>
        </p:txBody>
      </p:sp>
      <p:sp>
        <p:nvSpPr>
          <p:cNvPr id="4" name="Espaço Reservado para Número de Slide 3"/>
          <p:cNvSpPr>
            <a:spLocks noGrp="1"/>
          </p:cNvSpPr>
          <p:nvPr>
            <p:ph type="sldNum" sz="quarter" idx="12"/>
          </p:nvPr>
        </p:nvSpPr>
        <p:spPr/>
        <p:txBody>
          <a:bodyPr/>
          <a:lstStyle/>
          <a:p>
            <a:pPr>
              <a:defRPr/>
            </a:pPr>
            <a:fld id="{AB4E5792-A8B2-4571-9C4E-C8D178F3F7E2}" type="slidenum">
              <a:rPr lang="en-US" smtClean="0"/>
              <a:t>42</a:t>
            </a:fld>
            <a:endParaRPr lang="en-US" dirty="0"/>
          </a:p>
        </p:txBody>
      </p:sp>
    </p:spTree>
    <p:extLst>
      <p:ext uri="{BB962C8B-B14F-4D97-AF65-F5344CB8AC3E}">
        <p14:creationId xmlns:p14="http://schemas.microsoft.com/office/powerpoint/2010/main" val="1486805175"/>
      </p:ext>
    </p:extLst>
  </p:cSld>
  <p:clrMapOvr>
    <a:masterClrMapping/>
  </p:clrMapOvr>
  <p:transition spd="slow"/>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268760"/>
            <a:ext cx="8229600" cy="5112568"/>
          </a:xfrm>
          <a:solidFill>
            <a:schemeClr val="bg1"/>
          </a:solidFill>
        </p:spPr>
        <p:txBody>
          <a:bodyPr>
            <a:noAutofit/>
          </a:bodyPr>
          <a:lstStyle/>
          <a:p>
            <a:pPr marL="109537" indent="0">
              <a:buNone/>
            </a:pPr>
            <a:r>
              <a:rPr lang="pt-BR" sz="2000" b="1" dirty="0" smtClean="0">
                <a:solidFill>
                  <a:srgbClr val="FF0000"/>
                </a:solidFill>
              </a:rPr>
              <a:t>TERCEIRO: QUESTÕES TRABALHISTAS</a:t>
            </a:r>
            <a:endParaRPr lang="pt-BR" sz="2000" dirty="0" smtClean="0"/>
          </a:p>
          <a:p>
            <a:pPr algn="just">
              <a:spcAft>
                <a:spcPts val="600"/>
              </a:spcAft>
            </a:pPr>
            <a:r>
              <a:rPr lang="pt-BR" sz="1800" dirty="0" smtClean="0"/>
              <a:t>Deve-se alertar ao gestor, sobretudo estrangeiro, que ele poderá terá sua conta corrente bloqueada, por estar investindo em empresas com pendências trabalhistas.</a:t>
            </a:r>
          </a:p>
          <a:p>
            <a:pPr algn="just"/>
            <a:r>
              <a:rPr lang="pt-BR" sz="1800" dirty="0" smtClean="0"/>
              <a:t>De acordo com representante </a:t>
            </a:r>
            <a:r>
              <a:rPr lang="pt-BR" sz="1800" dirty="0"/>
              <a:t>da ABDI, </a:t>
            </a:r>
            <a:r>
              <a:rPr lang="pt-BR" sz="1800" dirty="0" smtClean="0"/>
              <a:t>as </a:t>
            </a:r>
            <a:r>
              <a:rPr lang="pt-BR" sz="1800" dirty="0" smtClean="0">
                <a:solidFill>
                  <a:srgbClr val="0000FF"/>
                </a:solidFill>
              </a:rPr>
              <a:t>“pendências </a:t>
            </a:r>
            <a:r>
              <a:rPr lang="pt-BR" sz="1800" dirty="0">
                <a:solidFill>
                  <a:srgbClr val="0000FF"/>
                </a:solidFill>
              </a:rPr>
              <a:t>trabalhistas são incorreta e injustamente direcionadas para pagamento pelos gestores e investidores, prejudicando muito a indústria de FIP. Há inúmeros casos de penhor </a:t>
            </a:r>
            <a:r>
              <a:rPr lang="pt-BR" sz="1800" dirty="0" err="1">
                <a:solidFill>
                  <a:srgbClr val="0000FF"/>
                </a:solidFill>
              </a:rPr>
              <a:t>on</a:t>
            </a:r>
            <a:r>
              <a:rPr lang="pt-BR" sz="1800" dirty="0">
                <a:solidFill>
                  <a:srgbClr val="0000FF"/>
                </a:solidFill>
              </a:rPr>
              <a:t> </a:t>
            </a:r>
            <a:r>
              <a:rPr lang="pt-BR" sz="1800" dirty="0" err="1">
                <a:solidFill>
                  <a:srgbClr val="0000FF"/>
                </a:solidFill>
              </a:rPr>
              <a:t>line</a:t>
            </a:r>
            <a:r>
              <a:rPr lang="pt-BR" sz="1800" dirty="0">
                <a:solidFill>
                  <a:srgbClr val="0000FF"/>
                </a:solidFill>
              </a:rPr>
              <a:t>; bloqueio de ativos; </a:t>
            </a:r>
            <a:r>
              <a:rPr lang="pt-BR" sz="1800" dirty="0" smtClean="0">
                <a:solidFill>
                  <a:srgbClr val="0000FF"/>
                </a:solidFill>
              </a:rPr>
              <a:t>de contas </a:t>
            </a:r>
            <a:r>
              <a:rPr lang="pt-BR" sz="1800" dirty="0">
                <a:solidFill>
                  <a:srgbClr val="0000FF"/>
                </a:solidFill>
              </a:rPr>
              <a:t>bancárias, </a:t>
            </a:r>
            <a:r>
              <a:rPr lang="pt-BR" sz="1800" dirty="0" smtClean="0">
                <a:solidFill>
                  <a:srgbClr val="0000FF"/>
                </a:solidFill>
              </a:rPr>
              <a:t>de veículos </a:t>
            </a:r>
            <a:r>
              <a:rPr lang="pt-BR" sz="1800" dirty="0">
                <a:solidFill>
                  <a:srgbClr val="0000FF"/>
                </a:solidFill>
              </a:rPr>
              <a:t>via Denatran, </a:t>
            </a:r>
            <a:r>
              <a:rPr lang="pt-BR" sz="1800" dirty="0" err="1" smtClean="0">
                <a:solidFill>
                  <a:srgbClr val="0000FF"/>
                </a:solidFill>
              </a:rPr>
              <a:t>etc</a:t>
            </a:r>
            <a:r>
              <a:rPr lang="pt-BR" sz="1800" dirty="0" smtClean="0">
                <a:solidFill>
                  <a:srgbClr val="0000FF"/>
                </a:solidFill>
              </a:rPr>
              <a:t>”</a:t>
            </a:r>
            <a:r>
              <a:rPr lang="pt-BR" sz="1800" dirty="0" smtClean="0"/>
              <a:t>.</a:t>
            </a:r>
          </a:p>
          <a:p>
            <a:pPr marL="109537" indent="0" algn="just">
              <a:buNone/>
            </a:pPr>
            <a:endParaRPr lang="pt-BR" sz="2000" dirty="0" smtClean="0"/>
          </a:p>
          <a:p>
            <a:pPr algn="just">
              <a:buNone/>
            </a:pPr>
            <a:r>
              <a:rPr lang="pt-BR" sz="2000" b="1" dirty="0" smtClean="0">
                <a:solidFill>
                  <a:srgbClr val="FF0000"/>
                </a:solidFill>
              </a:rPr>
              <a:t>QUARTO: DESVIRTUAMENTO DOS INSTRUMENTOS (</a:t>
            </a:r>
            <a:r>
              <a:rPr lang="pt-BR" sz="2000" b="1" dirty="0" err="1" smtClean="0">
                <a:solidFill>
                  <a:srgbClr val="FF0000"/>
                </a:solidFill>
              </a:rPr>
              <a:t>FIPs</a:t>
            </a:r>
            <a:r>
              <a:rPr lang="pt-BR" sz="2000" b="1" dirty="0" smtClean="0">
                <a:solidFill>
                  <a:srgbClr val="FF0000"/>
                </a:solidFill>
              </a:rPr>
              <a:t>)</a:t>
            </a:r>
          </a:p>
          <a:p>
            <a:pPr algn="just"/>
            <a:r>
              <a:rPr lang="pt-BR" sz="2000" dirty="0" smtClean="0"/>
              <a:t>O </a:t>
            </a:r>
            <a:r>
              <a:rPr lang="pt-BR" sz="2000" dirty="0"/>
              <a:t>veículo de investimento brasileiro para investimentos em participações pode ser utilizado para fins de planejamento tributário. Essa questão deve ser equacionada a separar o que de fato é capital de risco é o que é mera estratégia tributária</a:t>
            </a:r>
            <a:r>
              <a:rPr lang="pt-BR" sz="2000" dirty="0" smtClean="0"/>
              <a:t>.</a:t>
            </a:r>
            <a:endParaRPr lang="pt-BR" sz="2000" dirty="0"/>
          </a:p>
          <a:p>
            <a:pPr marL="109537" indent="0" algn="just">
              <a:buNone/>
            </a:pPr>
            <a:endParaRPr lang="pt-BR" sz="2400" dirty="0" smtClean="0"/>
          </a:p>
          <a:p>
            <a:pPr marL="109728" indent="0" algn="just" eaLnBrk="1" fontAlgn="auto" hangingPunct="1">
              <a:spcAft>
                <a:spcPts val="0"/>
              </a:spcAft>
              <a:buNone/>
              <a:defRPr/>
            </a:pPr>
            <a:endParaRPr lang="pt-BR" sz="2800" dirty="0" smtClean="0"/>
          </a:p>
          <a:p>
            <a:pPr marL="109728" indent="0" algn="just" eaLnBrk="1" fontAlgn="auto" hangingPunct="1">
              <a:spcAft>
                <a:spcPts val="0"/>
              </a:spcAft>
              <a:buNone/>
              <a:defRPr/>
            </a:pPr>
            <a:endParaRPr lang="pt-BR" sz="2800" dirty="0" smtClean="0"/>
          </a:p>
          <a:p>
            <a:pPr marL="365760" indent="-256032" eaLnBrk="1" fontAlgn="auto" hangingPunct="1">
              <a:spcAft>
                <a:spcPts val="0"/>
              </a:spcAft>
              <a:buFont typeface="Wingdings 3"/>
              <a:buChar char=""/>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116632"/>
            <a:ext cx="8784976" cy="792088"/>
          </a:xfrm>
        </p:spPr>
        <p:txBody>
          <a:bodyPr wrap="square" anchor="t" anchorCtr="0">
            <a:noAutofit/>
          </a:bodyPr>
          <a:lstStyle/>
          <a:p>
            <a:pPr algn="ctr" eaLnBrk="1" fontAlgn="auto" hangingPunct="1">
              <a:spcAft>
                <a:spcPts val="0"/>
              </a:spcAft>
              <a:defRPr/>
            </a:pPr>
            <a:r>
              <a:rPr lang="pt-BR" sz="2400" dirty="0" smtClean="0"/>
              <a:t>QUAL A SITUAÇÃO DO BRASIL, E QUAIS OS ENTRAVES? QUAL O PAPEL DO LEGISLATIVO?</a:t>
            </a:r>
            <a:endParaRPr lang="pt-BR" sz="2000" dirty="0"/>
          </a:p>
        </p:txBody>
      </p:sp>
      <p:sp>
        <p:nvSpPr>
          <p:cNvPr id="4" name="Espaço Reservado para Número de Slide 3"/>
          <p:cNvSpPr>
            <a:spLocks noGrp="1"/>
          </p:cNvSpPr>
          <p:nvPr>
            <p:ph type="sldNum" sz="quarter" idx="12"/>
          </p:nvPr>
        </p:nvSpPr>
        <p:spPr/>
        <p:txBody>
          <a:bodyPr/>
          <a:lstStyle/>
          <a:p>
            <a:pPr>
              <a:defRPr/>
            </a:pPr>
            <a:fld id="{AB4E5792-A8B2-4571-9C4E-C8D178F3F7E2}" type="slidenum">
              <a:rPr lang="en-US" smtClean="0"/>
              <a:t>43</a:t>
            </a:fld>
            <a:endParaRPr lang="en-US" dirty="0"/>
          </a:p>
        </p:txBody>
      </p:sp>
    </p:spTree>
    <p:extLst>
      <p:ext uri="{BB962C8B-B14F-4D97-AF65-F5344CB8AC3E}">
        <p14:creationId xmlns:p14="http://schemas.microsoft.com/office/powerpoint/2010/main" val="4125236284"/>
      </p:ext>
    </p:extLst>
  </p:cSld>
  <p:clrMapOvr>
    <a:masterClrMapping/>
  </p:clrMapOvr>
  <p:transition spd="slow"/>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67544" y="1340768"/>
            <a:ext cx="8229600" cy="3429000"/>
          </a:xfrm>
          <a:solidFill>
            <a:schemeClr val="bg1"/>
          </a:solidFill>
        </p:spPr>
        <p:txBody>
          <a:bodyPr>
            <a:noAutofit/>
          </a:bodyPr>
          <a:lstStyle/>
          <a:p>
            <a:pPr marL="1339850" indent="-1230313" algn="just">
              <a:buNone/>
            </a:pPr>
            <a:r>
              <a:rPr lang="pt-BR" sz="2000" b="1" dirty="0" smtClean="0">
                <a:solidFill>
                  <a:srgbClr val="FF0000"/>
                </a:solidFill>
              </a:rPr>
              <a:t>QUINTO: INEXPRESSIVIDADE DOS INVESTIMENTOS DAS SEGURADOS NA MODALIDADE CAPITAL DE RISCO, E EXPANSÃO DOS INVESTIMENTOS DOS FUNDOS DE PENSÃO NA MODALIDADE</a:t>
            </a:r>
          </a:p>
          <a:p>
            <a:pPr algn="just">
              <a:buNone/>
            </a:pPr>
            <a:endParaRPr lang="pt-BR" sz="2000" dirty="0" smtClean="0"/>
          </a:p>
          <a:p>
            <a:pPr marL="95250" indent="14288" algn="just">
              <a:buNone/>
            </a:pPr>
            <a:r>
              <a:rPr lang="pt-BR" sz="2000" dirty="0" smtClean="0"/>
              <a:t>Os fundos de pensão e as seguradoras armazenam importante parcela da poupança de nossa economia. Devem ser observados os entraves para a expansão dos investimentos das seguradoras, e também dos fundos de pensão, na modalidade.</a:t>
            </a:r>
            <a:endParaRPr lang="pt-BR" sz="2800" dirty="0" smtClean="0"/>
          </a:p>
          <a:p>
            <a:pPr marL="109728" indent="0" algn="just" eaLnBrk="1" fontAlgn="auto" hangingPunct="1">
              <a:spcAft>
                <a:spcPts val="0"/>
              </a:spcAft>
              <a:buNone/>
              <a:defRPr/>
            </a:pPr>
            <a:endParaRPr lang="pt-BR" sz="2800" dirty="0" smtClean="0"/>
          </a:p>
          <a:p>
            <a:pPr marL="365760" indent="-256032" eaLnBrk="1" fontAlgn="auto" hangingPunct="1">
              <a:spcAft>
                <a:spcPts val="0"/>
              </a:spcAft>
              <a:buFont typeface="Wingdings 3"/>
              <a:buChar char=""/>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116632"/>
            <a:ext cx="8784976" cy="792088"/>
          </a:xfrm>
        </p:spPr>
        <p:txBody>
          <a:bodyPr wrap="square" anchor="t" anchorCtr="0">
            <a:noAutofit/>
          </a:bodyPr>
          <a:lstStyle/>
          <a:p>
            <a:pPr algn="ctr" eaLnBrk="1" fontAlgn="auto" hangingPunct="1">
              <a:spcAft>
                <a:spcPts val="0"/>
              </a:spcAft>
              <a:defRPr/>
            </a:pPr>
            <a:r>
              <a:rPr lang="pt-BR" sz="2400" dirty="0" smtClean="0"/>
              <a:t>QUAL A SITUAÇÃO DO BRASIL, E QUAIS OS ENTRAVES? QUAL O PAPEL DO LEGISLATIVO?</a:t>
            </a:r>
            <a:endParaRPr lang="pt-BR" sz="2000" dirty="0"/>
          </a:p>
        </p:txBody>
      </p:sp>
      <p:sp>
        <p:nvSpPr>
          <p:cNvPr id="4" name="Espaço Reservado para Número de Slide 3"/>
          <p:cNvSpPr>
            <a:spLocks noGrp="1"/>
          </p:cNvSpPr>
          <p:nvPr>
            <p:ph type="sldNum" sz="quarter" idx="12"/>
          </p:nvPr>
        </p:nvSpPr>
        <p:spPr/>
        <p:txBody>
          <a:bodyPr/>
          <a:lstStyle/>
          <a:p>
            <a:pPr>
              <a:defRPr/>
            </a:pPr>
            <a:fld id="{AB4E5792-A8B2-4571-9C4E-C8D178F3F7E2}" type="slidenum">
              <a:rPr lang="en-US" smtClean="0"/>
              <a:t>44</a:t>
            </a:fld>
            <a:endParaRPr lang="en-US" dirty="0"/>
          </a:p>
        </p:txBody>
      </p:sp>
    </p:spTree>
    <p:extLst>
      <p:ext uri="{BB962C8B-B14F-4D97-AF65-F5344CB8AC3E}">
        <p14:creationId xmlns:p14="http://schemas.microsoft.com/office/powerpoint/2010/main" val="3186178005"/>
      </p:ext>
    </p:extLst>
  </p:cSld>
  <p:clrMapOvr>
    <a:masterClrMapping/>
  </p:clrMapOvr>
  <p:transition spd="slow"/>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230832" y="764704"/>
            <a:ext cx="8589640" cy="3960440"/>
          </a:xfrm>
        </p:spPr>
        <p:txBody>
          <a:bodyPr>
            <a:normAutofit fontScale="92500" lnSpcReduction="20000"/>
          </a:bodyPr>
          <a:lstStyle/>
          <a:p>
            <a:pPr marL="1166813" indent="-1057275" algn="just" eaLnBrk="1" fontAlgn="auto" hangingPunct="1">
              <a:spcAft>
                <a:spcPts val="0"/>
              </a:spcAft>
              <a:buNone/>
              <a:defRPr/>
            </a:pPr>
            <a:r>
              <a:rPr lang="pt-BR" sz="1900" b="1" dirty="0" smtClean="0">
                <a:solidFill>
                  <a:srgbClr val="FF0000"/>
                </a:solidFill>
              </a:rPr>
              <a:t>SEXTO:  ATUAÇÃO MODESTA DO ESTADO PARAESTIMULAR O CAPITAL DE RISCO, SOBRETUDO PARA NEGÓCIOS DE PEQUENO VALOR (</a:t>
            </a:r>
            <a:r>
              <a:rPr lang="pt-BR" sz="1900" b="1" i="1" dirty="0" smtClean="0">
                <a:solidFill>
                  <a:srgbClr val="FF0000"/>
                </a:solidFill>
              </a:rPr>
              <a:t>angel</a:t>
            </a:r>
            <a:r>
              <a:rPr lang="pt-BR" sz="1900" b="1" dirty="0" smtClean="0">
                <a:solidFill>
                  <a:srgbClr val="FF0000"/>
                </a:solidFill>
              </a:rPr>
              <a:t>, </a:t>
            </a:r>
            <a:r>
              <a:rPr lang="pt-BR" sz="1900" b="1" i="1" dirty="0" smtClean="0">
                <a:solidFill>
                  <a:srgbClr val="FF0000"/>
                </a:solidFill>
              </a:rPr>
              <a:t>seed</a:t>
            </a:r>
            <a:r>
              <a:rPr lang="pt-BR" sz="1900" b="1" dirty="0" smtClean="0">
                <a:solidFill>
                  <a:srgbClr val="FF0000"/>
                </a:solidFill>
              </a:rPr>
              <a:t>, </a:t>
            </a:r>
            <a:r>
              <a:rPr lang="pt-BR" sz="1900" b="1" i="1" dirty="0" smtClean="0">
                <a:solidFill>
                  <a:srgbClr val="FF0000"/>
                </a:solidFill>
              </a:rPr>
              <a:t>start-up</a:t>
            </a:r>
            <a:r>
              <a:rPr lang="pt-BR" sz="1900" b="1" dirty="0" smtClean="0">
                <a:solidFill>
                  <a:srgbClr val="FF0000"/>
                </a:solidFill>
              </a:rPr>
              <a:t> e </a:t>
            </a:r>
            <a:r>
              <a:rPr lang="pt-BR" sz="1900" b="1" i="1" dirty="0" smtClean="0">
                <a:solidFill>
                  <a:srgbClr val="FF0000"/>
                </a:solidFill>
              </a:rPr>
              <a:t>venture capital investments</a:t>
            </a:r>
            <a:r>
              <a:rPr lang="pt-BR" sz="1900" b="1" dirty="0" smtClean="0">
                <a:solidFill>
                  <a:srgbClr val="FF0000"/>
                </a:solidFill>
              </a:rPr>
              <a:t>)</a:t>
            </a:r>
          </a:p>
          <a:p>
            <a:pPr marL="109728" indent="0" algn="just" eaLnBrk="1" fontAlgn="auto" hangingPunct="1">
              <a:spcAft>
                <a:spcPts val="0"/>
              </a:spcAft>
              <a:buNone/>
              <a:defRPr/>
            </a:pPr>
            <a:endParaRPr lang="pt-BR" sz="1600" dirty="0" smtClean="0"/>
          </a:p>
          <a:p>
            <a:pPr marL="109728" indent="0" algn="just" eaLnBrk="1" fontAlgn="auto" hangingPunct="1">
              <a:spcAft>
                <a:spcPts val="0"/>
              </a:spcAft>
              <a:buNone/>
              <a:defRPr/>
            </a:pPr>
            <a:r>
              <a:rPr lang="pt-BR" sz="1600" dirty="0" smtClean="0"/>
              <a:t>Atuação do setor público como gestor direto:</a:t>
            </a:r>
          </a:p>
          <a:p>
            <a:pPr marL="109728" indent="0" algn="just" eaLnBrk="1" fontAlgn="auto" hangingPunct="1">
              <a:spcAft>
                <a:spcPts val="0"/>
              </a:spcAft>
              <a:buNone/>
              <a:defRPr/>
            </a:pPr>
            <a:r>
              <a:rPr lang="pt-BR" sz="1600" dirty="0" smtClean="0"/>
              <a:t>	BNDESPar: </a:t>
            </a:r>
            <a:r>
              <a:rPr lang="pt-BR" sz="1600" b="1" dirty="0" smtClean="0">
                <a:solidFill>
                  <a:srgbClr val="0000FF"/>
                </a:solidFill>
              </a:rPr>
              <a:t>US$ 0,935 bilhões </a:t>
            </a:r>
            <a:r>
              <a:rPr lang="pt-BR" sz="1600" dirty="0" smtClean="0"/>
              <a:t>em capital comprometido.</a:t>
            </a:r>
          </a:p>
          <a:p>
            <a:pPr marL="109728" indent="0" algn="just" eaLnBrk="1" fontAlgn="auto" hangingPunct="1">
              <a:spcAft>
                <a:spcPts val="0"/>
              </a:spcAft>
              <a:buNone/>
              <a:defRPr/>
            </a:pPr>
            <a:endParaRPr lang="pt-BR" sz="1600" dirty="0"/>
          </a:p>
          <a:p>
            <a:pPr marL="109728" indent="0" algn="just" eaLnBrk="1" fontAlgn="auto" hangingPunct="1">
              <a:spcAft>
                <a:spcPts val="0"/>
              </a:spcAft>
              <a:buNone/>
              <a:defRPr/>
            </a:pPr>
            <a:r>
              <a:rPr lang="pt-BR" sz="1600" dirty="0" smtClean="0"/>
              <a:t>Atuação do setor público como investidor:</a:t>
            </a:r>
          </a:p>
          <a:p>
            <a:pPr marL="1343025" indent="-447675" algn="just" eaLnBrk="1" fontAlgn="auto" hangingPunct="1">
              <a:spcAft>
                <a:spcPts val="0"/>
              </a:spcAft>
              <a:buNone/>
              <a:defRPr/>
            </a:pPr>
            <a:r>
              <a:rPr lang="pt-BR" sz="1600" dirty="0"/>
              <a:t>Em 2007: Fundo Criatec, do BNDES, com recursos de </a:t>
            </a:r>
            <a:r>
              <a:rPr lang="pt-BR" sz="1600" b="1" dirty="0">
                <a:solidFill>
                  <a:srgbClr val="0000FF"/>
                </a:solidFill>
              </a:rPr>
              <a:t>R$ 0,1 bilhão</a:t>
            </a:r>
            <a:r>
              <a:rPr lang="pt-BR" sz="1600" dirty="0"/>
              <a:t>.</a:t>
            </a:r>
          </a:p>
          <a:p>
            <a:pPr marL="1343025" indent="-447675" algn="just" eaLnBrk="1" fontAlgn="auto" hangingPunct="1">
              <a:spcAft>
                <a:spcPts val="0"/>
              </a:spcAft>
              <a:buNone/>
              <a:defRPr/>
            </a:pPr>
            <a:r>
              <a:rPr lang="pt-BR" sz="1600" dirty="0" smtClean="0"/>
              <a:t>Finep: até 2009, investiu </a:t>
            </a:r>
            <a:r>
              <a:rPr lang="pt-BR" sz="1600" b="1" dirty="0" smtClean="0">
                <a:solidFill>
                  <a:srgbClr val="0000FF"/>
                </a:solidFill>
              </a:rPr>
              <a:t>R$ 0,281 bilhão </a:t>
            </a:r>
            <a:r>
              <a:rPr lang="pt-BR" sz="1600" dirty="0" smtClean="0"/>
              <a:t>(parte já foi desinvestida).</a:t>
            </a:r>
          </a:p>
          <a:p>
            <a:pPr marL="1343025" indent="-447675" algn="just" eaLnBrk="1" fontAlgn="auto" hangingPunct="1">
              <a:spcAft>
                <a:spcPts val="0"/>
              </a:spcAft>
              <a:buNone/>
              <a:defRPr/>
            </a:pPr>
            <a:r>
              <a:rPr lang="pt-BR" sz="1600" dirty="0" smtClean="0"/>
              <a:t>Em </a:t>
            </a:r>
            <a:r>
              <a:rPr lang="pt-BR" sz="1600" dirty="0"/>
              <a:t>2008, o BNDES divulgou seu intenção de aplicar </a:t>
            </a:r>
            <a:r>
              <a:rPr lang="pt-BR" sz="1600" b="1" dirty="0">
                <a:solidFill>
                  <a:srgbClr val="0000FF"/>
                </a:solidFill>
              </a:rPr>
              <a:t>R$ 1,5 bilhão </a:t>
            </a:r>
            <a:r>
              <a:rPr lang="pt-BR" sz="1600" dirty="0"/>
              <a:t>em oito fundos da modalidade FIP e em dois fundos </a:t>
            </a:r>
            <a:r>
              <a:rPr lang="pt-BR" sz="1600" dirty="0" smtClean="0"/>
              <a:t>FMIEE</a:t>
            </a:r>
          </a:p>
          <a:p>
            <a:pPr marL="109728" indent="0" algn="just" eaLnBrk="1" fontAlgn="auto" hangingPunct="1">
              <a:spcAft>
                <a:spcPts val="0"/>
              </a:spcAft>
              <a:buNone/>
              <a:defRPr/>
            </a:pPr>
            <a:endParaRPr lang="pt-BR" sz="1600" dirty="0" smtClean="0"/>
          </a:p>
          <a:p>
            <a:pPr marL="109728" indent="0" algn="just" eaLnBrk="1" fontAlgn="auto" hangingPunct="1">
              <a:spcAft>
                <a:spcPts val="0"/>
              </a:spcAft>
              <a:buNone/>
              <a:defRPr/>
            </a:pPr>
            <a:r>
              <a:rPr lang="pt-BR" sz="1600" dirty="0" smtClean="0"/>
              <a:t>Total comprometido em capital de risco (ie, público + privado):</a:t>
            </a:r>
          </a:p>
          <a:p>
            <a:pPr marL="109728" indent="0" algn="just" eaLnBrk="1" fontAlgn="auto" hangingPunct="1">
              <a:spcAft>
                <a:spcPts val="0"/>
              </a:spcAft>
              <a:buNone/>
              <a:defRPr/>
            </a:pPr>
            <a:r>
              <a:rPr lang="pt-BR" sz="1600" dirty="0"/>
              <a:t>	</a:t>
            </a:r>
            <a:r>
              <a:rPr lang="pt-BR" sz="1600" dirty="0" smtClean="0"/>
              <a:t>Em 2009: </a:t>
            </a:r>
            <a:r>
              <a:rPr lang="pt-BR" sz="1600" b="1" dirty="0" smtClean="0">
                <a:solidFill>
                  <a:srgbClr val="0000FF"/>
                </a:solidFill>
              </a:rPr>
              <a:t>R$ 72 bilhões</a:t>
            </a:r>
          </a:p>
          <a:p>
            <a:pPr marL="109728" indent="0" algn="just" eaLnBrk="1" fontAlgn="auto" hangingPunct="1">
              <a:spcAft>
                <a:spcPts val="0"/>
              </a:spcAft>
              <a:buNone/>
              <a:defRPr/>
            </a:pPr>
            <a:r>
              <a:rPr lang="pt-BR" sz="1600" dirty="0"/>
              <a:t>	</a:t>
            </a:r>
            <a:r>
              <a:rPr lang="pt-BR" sz="1600" dirty="0" smtClean="0"/>
              <a:t>Em 2012: R$ 83 bilhões</a:t>
            </a:r>
          </a:p>
          <a:p>
            <a:pPr marL="365760" indent="-256032" eaLnBrk="1" fontAlgn="auto" hangingPunct="1">
              <a:spcAft>
                <a:spcPts val="0"/>
              </a:spcAft>
              <a:buFont typeface="Wingdings 3"/>
              <a:buChar char=""/>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07504" y="44624"/>
            <a:ext cx="8928992" cy="706090"/>
          </a:xfrm>
        </p:spPr>
        <p:txBody>
          <a:bodyPr>
            <a:normAutofit/>
          </a:bodyPr>
          <a:lstStyle/>
          <a:p>
            <a:pPr algn="ctr" eaLnBrk="1" fontAlgn="auto" hangingPunct="1">
              <a:spcAft>
                <a:spcPts val="0"/>
              </a:spcAft>
              <a:defRPr/>
            </a:pPr>
            <a:r>
              <a:rPr lang="pt-BR" sz="2400" dirty="0" smtClean="0"/>
              <a:t>Capital de risco – a atuação do setor público no Brasil</a:t>
            </a:r>
            <a:endParaRPr lang="pt-BR" sz="2800" dirty="0"/>
          </a:p>
        </p:txBody>
      </p:sp>
      <p:sp>
        <p:nvSpPr>
          <p:cNvPr id="14" name="CaixaDeTexto 13"/>
          <p:cNvSpPr txBox="1"/>
          <p:nvPr/>
        </p:nvSpPr>
        <p:spPr>
          <a:xfrm>
            <a:off x="5796136" y="6105490"/>
            <a:ext cx="3240360" cy="707886"/>
          </a:xfrm>
          <a:prstGeom prst="rect">
            <a:avLst/>
          </a:prstGeom>
          <a:noFill/>
        </p:spPr>
        <p:txBody>
          <a:bodyPr wrap="square" rtlCol="0">
            <a:spAutoFit/>
          </a:bodyPr>
          <a:lstStyle/>
          <a:p>
            <a:r>
              <a:rPr lang="en-US" sz="1000" dirty="0" smtClean="0"/>
              <a:t>Fontes: ABDI </a:t>
            </a:r>
            <a:r>
              <a:rPr lang="en-US" sz="1000" dirty="0"/>
              <a:t>(2011, p. </a:t>
            </a:r>
            <a:r>
              <a:rPr lang="en-US" sz="1000" dirty="0" smtClean="0"/>
              <a:t>188, 324-326, 329, 335)</a:t>
            </a:r>
          </a:p>
          <a:p>
            <a:r>
              <a:rPr lang="en-US" sz="1000" dirty="0" smtClean="0"/>
              <a:t>             Cartilha Criatec (BNDES)</a:t>
            </a:r>
          </a:p>
          <a:p>
            <a:r>
              <a:rPr lang="en-US" sz="1000" dirty="0" smtClean="0"/>
              <a:t>             ABVCAP</a:t>
            </a:r>
          </a:p>
          <a:p>
            <a:r>
              <a:rPr lang="en-US" sz="1000" dirty="0" smtClean="0"/>
              <a:t>             BNDES</a:t>
            </a:r>
            <a:endParaRPr lang="pt-BR" sz="1000" dirty="0"/>
          </a:p>
        </p:txBody>
      </p:sp>
      <p:sp>
        <p:nvSpPr>
          <p:cNvPr id="5" name="CaixaDeTexto 4"/>
          <p:cNvSpPr txBox="1"/>
          <p:nvPr/>
        </p:nvSpPr>
        <p:spPr>
          <a:xfrm>
            <a:off x="395536" y="4941168"/>
            <a:ext cx="8280920" cy="830997"/>
          </a:xfrm>
          <a:prstGeom prst="rect">
            <a:avLst/>
          </a:prstGeom>
          <a:noFill/>
        </p:spPr>
        <p:txBody>
          <a:bodyPr wrap="square" rtlCol="0">
            <a:spAutoFit/>
          </a:bodyPr>
          <a:lstStyle/>
          <a:p>
            <a:r>
              <a:rPr lang="pt-BR" sz="1600" dirty="0" smtClean="0">
                <a:solidFill>
                  <a:srgbClr val="00B050"/>
                </a:solidFill>
              </a:rPr>
              <a:t>Por outro lado, em outras modalidade de investimento, observa-se:</a:t>
            </a:r>
          </a:p>
          <a:p>
            <a:pPr marL="285750" indent="-285750">
              <a:buFontTx/>
              <a:buChar char="-"/>
            </a:pPr>
            <a:r>
              <a:rPr lang="pt-BR" sz="1600" dirty="0" smtClean="0">
                <a:solidFill>
                  <a:srgbClr val="00B050"/>
                </a:solidFill>
              </a:rPr>
              <a:t>Investimentos da BNDESPar em ações: </a:t>
            </a:r>
            <a:r>
              <a:rPr lang="pt-BR" sz="1600" dirty="0" smtClean="0">
                <a:solidFill>
                  <a:srgbClr val="FF0000"/>
                </a:solidFill>
              </a:rPr>
              <a:t>R$ 34 bilhões </a:t>
            </a:r>
            <a:r>
              <a:rPr lang="pt-BR" sz="1600" dirty="0" smtClean="0">
                <a:solidFill>
                  <a:srgbClr val="00B050"/>
                </a:solidFill>
              </a:rPr>
              <a:t>em 2009.</a:t>
            </a:r>
          </a:p>
          <a:p>
            <a:pPr marL="285750" indent="-285750">
              <a:buFontTx/>
              <a:buChar char="-"/>
            </a:pPr>
            <a:r>
              <a:rPr lang="pt-BR" sz="1600" dirty="0" smtClean="0">
                <a:solidFill>
                  <a:srgbClr val="00B050"/>
                </a:solidFill>
              </a:rPr>
              <a:t>Desembolsos do BNDES em 2012: </a:t>
            </a:r>
            <a:r>
              <a:rPr lang="pt-BR" sz="1600" dirty="0" smtClean="0">
                <a:solidFill>
                  <a:srgbClr val="FF0000"/>
                </a:solidFill>
              </a:rPr>
              <a:t>R$ 156 bilhões</a:t>
            </a:r>
            <a:r>
              <a:rPr lang="pt-BR" sz="1600" dirty="0" smtClean="0">
                <a:solidFill>
                  <a:srgbClr val="00B050"/>
                </a:solidFill>
              </a:rPr>
              <a:t>.</a:t>
            </a:r>
            <a:endParaRPr lang="pt-BR" sz="1600" dirty="0">
              <a:solidFill>
                <a:srgbClr val="00B050"/>
              </a:solidFill>
            </a:endParaRPr>
          </a:p>
        </p:txBody>
      </p:sp>
      <p:sp>
        <p:nvSpPr>
          <p:cNvPr id="4" name="Espaço Reservado para Número de Slide 3"/>
          <p:cNvSpPr>
            <a:spLocks noGrp="1"/>
          </p:cNvSpPr>
          <p:nvPr>
            <p:ph type="sldNum" sz="quarter" idx="12"/>
          </p:nvPr>
        </p:nvSpPr>
        <p:spPr/>
        <p:txBody>
          <a:bodyPr/>
          <a:lstStyle/>
          <a:p>
            <a:pPr>
              <a:defRPr/>
            </a:pPr>
            <a:fld id="{AB4E5792-A8B2-4571-9C4E-C8D178F3F7E2}" type="slidenum">
              <a:rPr lang="en-US" smtClean="0"/>
              <a:t>45</a:t>
            </a:fld>
            <a:endParaRPr lang="en-US" dirty="0"/>
          </a:p>
        </p:txBody>
      </p:sp>
    </p:spTree>
    <p:extLst>
      <p:ext uri="{BB962C8B-B14F-4D97-AF65-F5344CB8AC3E}">
        <p14:creationId xmlns:p14="http://schemas.microsoft.com/office/powerpoint/2010/main" val="4060225631"/>
      </p:ext>
    </p:extLst>
  </p:cSld>
  <p:clrMapOvr>
    <a:masterClrMapping/>
  </p:clrMapOvr>
  <p:transition spd="slow"/>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67544" y="1268760"/>
            <a:ext cx="8229600" cy="4608512"/>
          </a:xfrm>
          <a:solidFill>
            <a:schemeClr val="bg1"/>
          </a:solidFill>
        </p:spPr>
        <p:txBody>
          <a:bodyPr>
            <a:noAutofit/>
          </a:bodyPr>
          <a:lstStyle/>
          <a:p>
            <a:pPr marL="1339850" indent="-1230313" algn="just">
              <a:buNone/>
            </a:pPr>
            <a:r>
              <a:rPr lang="pt-BR" sz="2400" b="1" u="sng" dirty="0" smtClean="0">
                <a:solidFill>
                  <a:srgbClr val="FF0000"/>
                </a:solidFill>
              </a:rPr>
              <a:t>SÉTIMO: DIFICULDADES PARA DESINVESTIMENTOS POR MEIO DO MERCADO DE CAPITAIS</a:t>
            </a:r>
          </a:p>
          <a:p>
            <a:pPr algn="just">
              <a:buNone/>
            </a:pPr>
            <a:endParaRPr lang="pt-BR" sz="2000" dirty="0" smtClean="0"/>
          </a:p>
          <a:p>
            <a:pPr marL="95250" indent="14288" algn="just">
              <a:buNone/>
            </a:pPr>
            <a:r>
              <a:rPr lang="pt-BR" sz="2000" dirty="0" smtClean="0"/>
              <a:t>No que se refere, por sua vez, à listagem de empresas na bolsa – etapa de grande importância para a realização de investimentos de risco no país – há dificuldades expressivas. </a:t>
            </a:r>
          </a:p>
          <a:p>
            <a:pPr marL="95250" indent="14288" algn="just">
              <a:buNone/>
            </a:pPr>
            <a:endParaRPr lang="pt-BR" sz="2000" dirty="0" smtClean="0"/>
          </a:p>
          <a:p>
            <a:pPr marL="95250" indent="14288" algn="just">
              <a:buNone/>
            </a:pPr>
            <a:r>
              <a:rPr lang="pt-BR" sz="2000" dirty="0" smtClean="0"/>
              <a:t>Grosso modo, o valor de mercado das empresas listadas na BM&amp;F é de cerca de US$ 450 bilhões, havendo cerca de 350 companhias, de maneira que o valor médio das empresas listadas é da ordem de mais de </a:t>
            </a:r>
            <a:r>
              <a:rPr lang="pt-BR" sz="2000" b="1" dirty="0" smtClean="0">
                <a:solidFill>
                  <a:srgbClr val="0000FF"/>
                </a:solidFill>
              </a:rPr>
              <a:t>US$ 1 bilhão </a:t>
            </a:r>
            <a:r>
              <a:rPr lang="pt-BR" sz="2000" dirty="0" smtClean="0"/>
              <a:t>por empresa, o que é muito elevado. </a:t>
            </a:r>
          </a:p>
          <a:p>
            <a:pPr marL="109537" indent="0" algn="just">
              <a:buNone/>
            </a:pPr>
            <a:endParaRPr lang="pt-BR" sz="2400" dirty="0" smtClean="0"/>
          </a:p>
          <a:p>
            <a:pPr marL="109728" indent="0" algn="just" eaLnBrk="1" fontAlgn="auto" hangingPunct="1">
              <a:spcAft>
                <a:spcPts val="0"/>
              </a:spcAft>
              <a:buNone/>
              <a:defRPr/>
            </a:pPr>
            <a:endParaRPr lang="pt-BR" sz="2800" dirty="0" smtClean="0"/>
          </a:p>
          <a:p>
            <a:pPr marL="109728" indent="0" algn="just" eaLnBrk="1" fontAlgn="auto" hangingPunct="1">
              <a:spcAft>
                <a:spcPts val="0"/>
              </a:spcAft>
              <a:buNone/>
              <a:defRPr/>
            </a:pPr>
            <a:endParaRPr lang="pt-BR" sz="2800" dirty="0" smtClean="0"/>
          </a:p>
          <a:p>
            <a:pPr marL="365760" indent="-256032" eaLnBrk="1" fontAlgn="auto" hangingPunct="1">
              <a:spcAft>
                <a:spcPts val="0"/>
              </a:spcAft>
              <a:buFont typeface="Wingdings 3"/>
              <a:buChar char=""/>
              <a:defRPr/>
            </a:pPr>
            <a:endParaRPr lang="pt-BR" sz="2800" dirty="0" smtClean="0"/>
          </a:p>
          <a:p>
            <a:pPr marL="365760" indent="-256032" eaLnBrk="1" fontAlgn="auto" hangingPunct="1">
              <a:spcAft>
                <a:spcPts val="0"/>
              </a:spcAft>
              <a:buFont typeface="Wingdings 3"/>
              <a:buChar char=""/>
              <a:defRPr/>
            </a:pPr>
            <a:endParaRPr lang="pt-BR" sz="2800" dirty="0"/>
          </a:p>
        </p:txBody>
      </p:sp>
      <p:sp>
        <p:nvSpPr>
          <p:cNvPr id="3" name="Título 2"/>
          <p:cNvSpPr>
            <a:spLocks noGrp="1"/>
          </p:cNvSpPr>
          <p:nvPr>
            <p:ph type="title"/>
          </p:nvPr>
        </p:nvSpPr>
        <p:spPr>
          <a:xfrm>
            <a:off x="179512" y="116632"/>
            <a:ext cx="8784976" cy="792088"/>
          </a:xfrm>
        </p:spPr>
        <p:txBody>
          <a:bodyPr wrap="square" anchor="t" anchorCtr="0">
            <a:noAutofit/>
          </a:bodyPr>
          <a:lstStyle/>
          <a:p>
            <a:pPr algn="ctr" eaLnBrk="1" fontAlgn="auto" hangingPunct="1">
              <a:spcAft>
                <a:spcPts val="0"/>
              </a:spcAft>
              <a:defRPr/>
            </a:pPr>
            <a:r>
              <a:rPr lang="pt-BR" sz="2400" dirty="0" smtClean="0"/>
              <a:t>QUAL A SITUAÇÃO DO BRASIL, E QUAIS OS ENTRAVES? QUAL O PAPEL DO LEGISLATIVO?</a:t>
            </a:r>
            <a:endParaRPr lang="pt-BR" sz="2000" dirty="0"/>
          </a:p>
        </p:txBody>
      </p:sp>
      <p:sp>
        <p:nvSpPr>
          <p:cNvPr id="4" name="Espaço Reservado para Número de Slide 3"/>
          <p:cNvSpPr>
            <a:spLocks noGrp="1"/>
          </p:cNvSpPr>
          <p:nvPr>
            <p:ph type="sldNum" sz="quarter" idx="12"/>
          </p:nvPr>
        </p:nvSpPr>
        <p:spPr/>
        <p:txBody>
          <a:bodyPr/>
          <a:lstStyle/>
          <a:p>
            <a:pPr>
              <a:defRPr/>
            </a:pPr>
            <a:fld id="{AB4E5792-A8B2-4571-9C4E-C8D178F3F7E2}" type="slidenum">
              <a:rPr lang="en-US" smtClean="0"/>
              <a:t>46</a:t>
            </a:fld>
            <a:endParaRPr lang="en-US" dirty="0"/>
          </a:p>
        </p:txBody>
      </p:sp>
    </p:spTree>
    <p:extLst>
      <p:ext uri="{BB962C8B-B14F-4D97-AF65-F5344CB8AC3E}">
        <p14:creationId xmlns:p14="http://schemas.microsoft.com/office/powerpoint/2010/main" val="3628353995"/>
      </p:ext>
    </p:extLst>
  </p:cSld>
  <p:clrMapOvr>
    <a:masterClrMapping/>
  </p:clrMapOvr>
  <p:transition spd="slow"/>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251520" y="1268760"/>
            <a:ext cx="8712968" cy="4752528"/>
          </a:xfrm>
          <a:solidFill>
            <a:schemeClr val="bg1"/>
          </a:solidFill>
        </p:spPr>
        <p:txBody>
          <a:bodyPr>
            <a:noAutofit/>
          </a:bodyPr>
          <a:lstStyle/>
          <a:p>
            <a:pPr marL="95250" indent="14288" algn="just">
              <a:buNone/>
            </a:pPr>
            <a:r>
              <a:rPr lang="pt-BR" sz="2000" dirty="0" smtClean="0"/>
              <a:t>De acordo com informações da ABDI, o porte usual das empresas que conseguem ser listadas em bolsa no Brasil seria da ordem de </a:t>
            </a:r>
            <a:r>
              <a:rPr lang="pt-BR" sz="2000" b="1" dirty="0" smtClean="0">
                <a:solidFill>
                  <a:srgbClr val="0000FF"/>
                </a:solidFill>
              </a:rPr>
              <a:t>US$ 400 milhões</a:t>
            </a:r>
            <a:r>
              <a:rPr lang="pt-BR" sz="2000" dirty="0" smtClean="0"/>
              <a:t>.</a:t>
            </a:r>
          </a:p>
          <a:p>
            <a:pPr marL="95250" indent="14288" algn="just">
              <a:buNone/>
            </a:pPr>
            <a:endParaRPr lang="pt-BR" sz="2000" dirty="0" smtClean="0"/>
          </a:p>
          <a:p>
            <a:pPr marL="95250" indent="14288" algn="just">
              <a:buNone/>
            </a:pPr>
            <a:r>
              <a:rPr lang="pt-BR" sz="2000" dirty="0" smtClean="0"/>
              <a:t>Entretanto, a ABDI relata que, em visita a um grupo de 7 </a:t>
            </a:r>
            <a:r>
              <a:rPr lang="pt-BR" sz="2000" dirty="0"/>
              <a:t>países (Polônia, Canadá, Inglaterra, China, Coréia, Austrália, </a:t>
            </a:r>
            <a:r>
              <a:rPr lang="pt-BR" sz="2000" dirty="0" smtClean="0"/>
              <a:t>Espanha), foram observadas empresas com porte de apenas </a:t>
            </a:r>
            <a:r>
              <a:rPr lang="pt-BR" sz="2000" b="1" dirty="0" smtClean="0">
                <a:solidFill>
                  <a:srgbClr val="0000FF"/>
                </a:solidFill>
              </a:rPr>
              <a:t>US$ 3 milhões </a:t>
            </a:r>
            <a:r>
              <a:rPr lang="pt-BR" sz="2000" dirty="0" smtClean="0"/>
              <a:t>que conseguiram ser listadas.</a:t>
            </a:r>
          </a:p>
          <a:p>
            <a:pPr marL="95250" indent="14288" algn="just">
              <a:buNone/>
            </a:pPr>
            <a:endParaRPr lang="pt-BR" sz="2000" dirty="0" smtClean="0"/>
          </a:p>
          <a:p>
            <a:pPr marL="95250" indent="14288" algn="just">
              <a:buNone/>
            </a:pPr>
            <a:r>
              <a:rPr lang="pt-BR" sz="2000" dirty="0" smtClean="0"/>
              <a:t>Em nenhum desses países, por exemplo, há obrigatoriedade de publicação </a:t>
            </a:r>
            <a:r>
              <a:rPr lang="pt-BR" sz="2000" dirty="0"/>
              <a:t>de balanços em </a:t>
            </a:r>
            <a:r>
              <a:rPr lang="pt-BR" sz="2000" dirty="0" smtClean="0"/>
              <a:t>jornais impressos – </a:t>
            </a:r>
            <a:r>
              <a:rPr lang="pt-BR" sz="2000" b="1" dirty="0" smtClean="0">
                <a:solidFill>
                  <a:srgbClr val="0000FF"/>
                </a:solidFill>
              </a:rPr>
              <a:t>o que é fonte de custo relevante e desnecessário na era da </a:t>
            </a:r>
            <a:r>
              <a:rPr lang="pt-BR" sz="2000" b="1" i="1" dirty="0" smtClean="0">
                <a:solidFill>
                  <a:srgbClr val="0000FF"/>
                </a:solidFill>
              </a:rPr>
              <a:t>internet</a:t>
            </a:r>
            <a:r>
              <a:rPr lang="pt-BR" sz="2000" b="1" dirty="0" smtClean="0">
                <a:solidFill>
                  <a:srgbClr val="0000FF"/>
                </a:solidFill>
              </a:rPr>
              <a:t>. </a:t>
            </a:r>
            <a:r>
              <a:rPr lang="pt-BR" sz="2000" dirty="0" smtClean="0"/>
              <a:t>As informações podem continuar a ser obrigatórias, mas podem ser divulgadas em meio eletrônico.</a:t>
            </a:r>
            <a:endParaRPr lang="pt-BR" sz="2800" dirty="0"/>
          </a:p>
        </p:txBody>
      </p:sp>
      <p:sp>
        <p:nvSpPr>
          <p:cNvPr id="3" name="Título 2"/>
          <p:cNvSpPr>
            <a:spLocks noGrp="1"/>
          </p:cNvSpPr>
          <p:nvPr>
            <p:ph type="title"/>
          </p:nvPr>
        </p:nvSpPr>
        <p:spPr>
          <a:xfrm>
            <a:off x="179512" y="116632"/>
            <a:ext cx="8784976" cy="792088"/>
          </a:xfrm>
        </p:spPr>
        <p:txBody>
          <a:bodyPr wrap="square" anchor="t" anchorCtr="0">
            <a:noAutofit/>
          </a:bodyPr>
          <a:lstStyle/>
          <a:p>
            <a:pPr algn="ctr" eaLnBrk="1" fontAlgn="auto" hangingPunct="1">
              <a:spcAft>
                <a:spcPts val="0"/>
              </a:spcAft>
              <a:defRPr/>
            </a:pPr>
            <a:r>
              <a:rPr lang="pt-BR" sz="2400" dirty="0"/>
              <a:t>DIFICULDADES PARA DESINVESTIMENTOS POR MEIO DO MERCADO DE </a:t>
            </a:r>
            <a:r>
              <a:rPr lang="pt-BR" sz="2400" dirty="0" smtClean="0"/>
              <a:t>CAPITAIS (dificuldades no acesso à bolsa)</a:t>
            </a:r>
            <a:endParaRPr lang="pt-BR" sz="2000" dirty="0"/>
          </a:p>
        </p:txBody>
      </p:sp>
      <p:sp>
        <p:nvSpPr>
          <p:cNvPr id="4" name="Espaço Reservado para Número de Slide 3"/>
          <p:cNvSpPr>
            <a:spLocks noGrp="1"/>
          </p:cNvSpPr>
          <p:nvPr>
            <p:ph type="sldNum" sz="quarter" idx="12"/>
          </p:nvPr>
        </p:nvSpPr>
        <p:spPr/>
        <p:txBody>
          <a:bodyPr/>
          <a:lstStyle/>
          <a:p>
            <a:pPr>
              <a:defRPr/>
            </a:pPr>
            <a:fld id="{AB4E5792-A8B2-4571-9C4E-C8D178F3F7E2}" type="slidenum">
              <a:rPr lang="en-US" smtClean="0"/>
              <a:t>47</a:t>
            </a:fld>
            <a:endParaRPr lang="en-US" dirty="0"/>
          </a:p>
        </p:txBody>
      </p:sp>
    </p:spTree>
    <p:extLst>
      <p:ext uri="{BB962C8B-B14F-4D97-AF65-F5344CB8AC3E}">
        <p14:creationId xmlns:p14="http://schemas.microsoft.com/office/powerpoint/2010/main" val="3645363543"/>
      </p:ext>
    </p:extLst>
  </p:cSld>
  <p:clrMapOvr>
    <a:masterClrMapping/>
  </p:clrMapOvr>
  <p:transition spd="slow"/>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251520" y="1268760"/>
            <a:ext cx="8712968" cy="3888432"/>
          </a:xfrm>
          <a:solidFill>
            <a:schemeClr val="bg1"/>
          </a:solidFill>
        </p:spPr>
        <p:txBody>
          <a:bodyPr>
            <a:noAutofit/>
          </a:bodyPr>
          <a:lstStyle/>
          <a:p>
            <a:pPr marL="95250" indent="14288" algn="just">
              <a:buNone/>
            </a:pPr>
            <a:r>
              <a:rPr lang="pt-BR" sz="2000" dirty="0" smtClean="0"/>
              <a:t>Em relação a diversas economias, o número de empresas listadas no Brasil (cerca de </a:t>
            </a:r>
            <a:r>
              <a:rPr lang="pt-BR" sz="2000" b="1" dirty="0" smtClean="0">
                <a:solidFill>
                  <a:srgbClr val="0000FF"/>
                </a:solidFill>
              </a:rPr>
              <a:t>350</a:t>
            </a:r>
            <a:r>
              <a:rPr lang="pt-BR" sz="2000" dirty="0" smtClean="0"/>
              <a:t>) é ainda muito reduzido, especialmente face à existência de cerca de </a:t>
            </a:r>
            <a:r>
              <a:rPr lang="pt-BR" sz="2000" b="1" dirty="0" smtClean="0">
                <a:solidFill>
                  <a:srgbClr val="0000FF"/>
                </a:solidFill>
              </a:rPr>
              <a:t>15.000</a:t>
            </a:r>
            <a:r>
              <a:rPr lang="pt-BR" sz="2000" dirty="0" smtClean="0"/>
              <a:t> empresas médias com potencial para serem listadas (conforme informado em evento conduzido pela ABVCAP).</a:t>
            </a:r>
          </a:p>
          <a:p>
            <a:pPr marL="95250" indent="14288" algn="just">
              <a:buNone/>
            </a:pPr>
            <a:endParaRPr lang="pt-BR" sz="2000" dirty="0"/>
          </a:p>
          <a:p>
            <a:pPr marL="95250" indent="14288" algn="just">
              <a:buNone/>
            </a:pPr>
            <a:r>
              <a:rPr lang="pt-BR" sz="2000" dirty="0" smtClean="0"/>
              <a:t>Além desse aspecto, os países desenvolvidos têm criado “mercados de acesso” às bolsas de valores, com requisitos menos restritivos para listagem e negociação. No Brasil, uma iniciativa nesse sentido representada pelo “Bovespa Mais” tem se mostrado infrutífera.</a:t>
            </a:r>
          </a:p>
          <a:p>
            <a:pPr marL="95250" indent="14288" algn="just">
              <a:buNone/>
            </a:pPr>
            <a:endParaRPr lang="pt-BR" sz="2000" dirty="0"/>
          </a:p>
          <a:p>
            <a:pPr marL="109728" indent="0" eaLnBrk="1" fontAlgn="auto" hangingPunct="1">
              <a:spcAft>
                <a:spcPts val="0"/>
              </a:spcAft>
              <a:buNone/>
              <a:defRPr/>
            </a:pPr>
            <a:endParaRPr lang="pt-BR" sz="2800" dirty="0"/>
          </a:p>
        </p:txBody>
      </p:sp>
      <p:sp>
        <p:nvSpPr>
          <p:cNvPr id="3" name="Título 2"/>
          <p:cNvSpPr>
            <a:spLocks noGrp="1"/>
          </p:cNvSpPr>
          <p:nvPr>
            <p:ph type="title"/>
          </p:nvPr>
        </p:nvSpPr>
        <p:spPr>
          <a:xfrm>
            <a:off x="179512" y="116632"/>
            <a:ext cx="8784976" cy="792088"/>
          </a:xfrm>
        </p:spPr>
        <p:txBody>
          <a:bodyPr wrap="square" anchor="t" anchorCtr="0">
            <a:noAutofit/>
          </a:bodyPr>
          <a:lstStyle/>
          <a:p>
            <a:pPr algn="ctr" eaLnBrk="1" fontAlgn="auto" hangingPunct="1">
              <a:spcAft>
                <a:spcPts val="0"/>
              </a:spcAft>
              <a:defRPr/>
            </a:pPr>
            <a:r>
              <a:rPr lang="pt-BR" sz="2400" dirty="0"/>
              <a:t>DIFICULDADES PARA DESINVESTIMENTOS POR MEIO DO MERCADO DE </a:t>
            </a:r>
            <a:r>
              <a:rPr lang="pt-BR" sz="2400" dirty="0" smtClean="0"/>
              <a:t>CAPITAIS (dificuldades no acesso à bolsa)</a:t>
            </a:r>
            <a:endParaRPr lang="pt-BR" sz="2000" dirty="0"/>
          </a:p>
        </p:txBody>
      </p:sp>
      <p:sp>
        <p:nvSpPr>
          <p:cNvPr id="4" name="Espaço Reservado para Número de Slide 3"/>
          <p:cNvSpPr>
            <a:spLocks noGrp="1"/>
          </p:cNvSpPr>
          <p:nvPr>
            <p:ph type="sldNum" sz="quarter" idx="12"/>
          </p:nvPr>
        </p:nvSpPr>
        <p:spPr/>
        <p:txBody>
          <a:bodyPr/>
          <a:lstStyle/>
          <a:p>
            <a:pPr>
              <a:defRPr/>
            </a:pPr>
            <a:fld id="{AB4E5792-A8B2-4571-9C4E-C8D178F3F7E2}" type="slidenum">
              <a:rPr lang="en-US" smtClean="0"/>
              <a:t>48</a:t>
            </a:fld>
            <a:endParaRPr lang="en-US" dirty="0"/>
          </a:p>
        </p:txBody>
      </p:sp>
    </p:spTree>
    <p:extLst>
      <p:ext uri="{BB962C8B-B14F-4D97-AF65-F5344CB8AC3E}">
        <p14:creationId xmlns:p14="http://schemas.microsoft.com/office/powerpoint/2010/main" val="894678114"/>
      </p:ext>
    </p:extLst>
  </p:cSld>
  <p:clrMapOvr>
    <a:masterClrMapping/>
  </p:clrMapOvr>
  <p:transition spd="slow"/>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2"/>
          </p:nvPr>
        </p:nvSpPr>
        <p:spPr/>
        <p:txBody>
          <a:bodyPr/>
          <a:lstStyle/>
          <a:p>
            <a:pPr>
              <a:defRPr/>
            </a:pPr>
            <a:fld id="{AB4E5792-A8B2-4571-9C4E-C8D178F3F7E2}" type="slidenum">
              <a:rPr lang="en-US" smtClean="0"/>
              <a:t>49</a:t>
            </a:fld>
            <a:endParaRPr lang="en-US" dirty="0"/>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22358" cy="65253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CaixaDeTexto 6"/>
          <p:cNvSpPr txBox="1"/>
          <p:nvPr/>
        </p:nvSpPr>
        <p:spPr>
          <a:xfrm>
            <a:off x="179512" y="6525344"/>
            <a:ext cx="8568952" cy="276999"/>
          </a:xfrm>
          <a:prstGeom prst="rect">
            <a:avLst/>
          </a:prstGeom>
          <a:solidFill>
            <a:schemeClr val="bg2"/>
          </a:solidFill>
          <a:ln>
            <a:solidFill>
              <a:schemeClr val="tx1"/>
            </a:solidFill>
          </a:ln>
        </p:spPr>
        <p:txBody>
          <a:bodyPr wrap="square" rtlCol="0">
            <a:spAutoFit/>
          </a:bodyPr>
          <a:lstStyle/>
          <a:p>
            <a:r>
              <a:rPr lang="pt-BR" sz="1200" dirty="0" smtClean="0"/>
              <a:t>Fonte: Sumário executivo da iniciativa “PAC-PME” – Movimento Brasil Competitivo. Vide: </a:t>
            </a:r>
            <a:r>
              <a:rPr lang="pt-BR" sz="1200" dirty="0" smtClean="0">
                <a:solidFill>
                  <a:srgbClr val="0000FF"/>
                </a:solidFill>
              </a:rPr>
              <a:t>www.pacpme.com.br</a:t>
            </a:r>
            <a:endParaRPr lang="pt-BR" sz="1200" dirty="0">
              <a:solidFill>
                <a:srgbClr val="0000FF"/>
              </a:solidFill>
            </a:endParaRPr>
          </a:p>
        </p:txBody>
      </p:sp>
      <p:sp>
        <p:nvSpPr>
          <p:cNvPr id="5" name="Elipse 4"/>
          <p:cNvSpPr/>
          <p:nvPr/>
        </p:nvSpPr>
        <p:spPr>
          <a:xfrm>
            <a:off x="5436096" y="5445224"/>
            <a:ext cx="720080" cy="216024"/>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Tree>
    <p:extLst>
      <p:ext uri="{BB962C8B-B14F-4D97-AF65-F5344CB8AC3E}">
        <p14:creationId xmlns:p14="http://schemas.microsoft.com/office/powerpoint/2010/main" val="3083806160"/>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36512" y="908720"/>
            <a:ext cx="9001000" cy="4752528"/>
          </a:xfrm>
        </p:spPr>
        <p:txBody>
          <a:bodyPr>
            <a:normAutofit fontScale="85000" lnSpcReduction="20000"/>
          </a:bodyPr>
          <a:lstStyle/>
          <a:p>
            <a:pPr algn="just"/>
            <a:r>
              <a:rPr lang="pt-BR" sz="2800" dirty="0" smtClean="0"/>
              <a:t>Alternativamente, com uma população de 200 milhões, deveríamos produzir não apenas </a:t>
            </a:r>
            <a:r>
              <a:rPr lang="pt-BR" sz="2800" dirty="0"/>
              <a:t>US$ 2,3 </a:t>
            </a:r>
            <a:r>
              <a:rPr lang="pt-BR" sz="2800" dirty="0" smtClean="0"/>
              <a:t>trilhões, mas </a:t>
            </a:r>
            <a:r>
              <a:rPr lang="pt-BR" sz="2800" b="1" dirty="0" smtClean="0">
                <a:solidFill>
                  <a:srgbClr val="FF0000"/>
                </a:solidFill>
              </a:rPr>
              <a:t>US$ 7,1 trilhões </a:t>
            </a:r>
            <a:r>
              <a:rPr lang="pt-BR" sz="2800" dirty="0" smtClean="0"/>
              <a:t>para apenas igualar a zona do Euro.</a:t>
            </a:r>
            <a:endParaRPr lang="pt-BR" sz="2800" dirty="0"/>
          </a:p>
          <a:p>
            <a:pPr algn="just"/>
            <a:endParaRPr lang="pt-BR" sz="2800" dirty="0" smtClean="0"/>
          </a:p>
          <a:p>
            <a:pPr algn="just"/>
            <a:r>
              <a:rPr lang="pt-BR" sz="2800" dirty="0" smtClean="0"/>
              <a:t>A produtividade dos países industrializados não é 20%, 30%, ou mesmo 50% superior à brasileira. É </a:t>
            </a:r>
            <a:r>
              <a:rPr lang="pt-BR" sz="2800" b="1" dirty="0" smtClean="0">
                <a:solidFill>
                  <a:srgbClr val="FF0000"/>
                </a:solidFill>
              </a:rPr>
              <a:t>330% superior à brasileira</a:t>
            </a:r>
            <a:r>
              <a:rPr lang="pt-BR" sz="2800" dirty="0" smtClean="0"/>
              <a:t>, no caso dos EUA, o que representa uma realidade esmagadora para nós.</a:t>
            </a:r>
          </a:p>
          <a:p>
            <a:pPr algn="just"/>
            <a:endParaRPr lang="pt-BR" sz="2800" dirty="0" smtClean="0"/>
          </a:p>
          <a:p>
            <a:pPr algn="just"/>
            <a:r>
              <a:rPr lang="pt-BR" sz="2800" b="1" dirty="0" smtClean="0">
                <a:solidFill>
                  <a:srgbClr val="FF0000"/>
                </a:solidFill>
              </a:rPr>
              <a:t>Esse é, na verdade, um problema fundamental do Brasil. </a:t>
            </a:r>
            <a:r>
              <a:rPr lang="pt-BR" sz="2800" dirty="0" smtClean="0"/>
              <a:t>Ao arrecadar 35% de tributos sobre nosso PIB e distribuí-los não para uma população de cerca de 50 milhões, mas para uma população de 200 milhões, prejudica-se nosso  modelo de país.</a:t>
            </a:r>
            <a:endParaRPr lang="pt-BR" sz="2800" dirty="0"/>
          </a:p>
        </p:txBody>
      </p:sp>
      <p:sp>
        <p:nvSpPr>
          <p:cNvPr id="3" name="Título 2"/>
          <p:cNvSpPr>
            <a:spLocks noGrp="1"/>
          </p:cNvSpPr>
          <p:nvPr>
            <p:ph type="title"/>
          </p:nvPr>
        </p:nvSpPr>
        <p:spPr>
          <a:xfrm>
            <a:off x="179512" y="116632"/>
            <a:ext cx="8784976" cy="648072"/>
          </a:xfrm>
        </p:spPr>
        <p:txBody>
          <a:bodyPr>
            <a:noAutofit/>
          </a:bodyPr>
          <a:lstStyle/>
          <a:p>
            <a:pPr algn="ctr" eaLnBrk="1" fontAlgn="auto" hangingPunct="1">
              <a:spcAft>
                <a:spcPts val="0"/>
              </a:spcAft>
              <a:defRPr/>
            </a:pPr>
            <a:r>
              <a:rPr lang="pt-BR" sz="2800" dirty="0" smtClean="0"/>
              <a:t>PRODUTIVIDADE</a:t>
            </a:r>
            <a:endParaRPr lang="pt-BR" sz="2000" i="1" dirty="0"/>
          </a:p>
        </p:txBody>
      </p:sp>
      <p:sp>
        <p:nvSpPr>
          <p:cNvPr id="10" name="Espaço Reservado para Número de Slide 9"/>
          <p:cNvSpPr>
            <a:spLocks noGrp="1"/>
          </p:cNvSpPr>
          <p:nvPr>
            <p:ph type="sldNum" sz="quarter" idx="12"/>
          </p:nvPr>
        </p:nvSpPr>
        <p:spPr/>
        <p:txBody>
          <a:bodyPr/>
          <a:lstStyle/>
          <a:p>
            <a:pPr>
              <a:defRPr/>
            </a:pPr>
            <a:fld id="{AB4E5792-A8B2-4571-9C4E-C8D178F3F7E2}" type="slidenum">
              <a:rPr lang="en-US" smtClean="0"/>
              <a:t>5</a:t>
            </a:fld>
            <a:endParaRPr lang="en-US" dirty="0"/>
          </a:p>
        </p:txBody>
      </p:sp>
      <p:sp>
        <p:nvSpPr>
          <p:cNvPr id="11" name="CaixaDeTexto 10"/>
          <p:cNvSpPr txBox="1"/>
          <p:nvPr/>
        </p:nvSpPr>
        <p:spPr>
          <a:xfrm>
            <a:off x="179512" y="6237312"/>
            <a:ext cx="8640960" cy="430887"/>
          </a:xfrm>
          <a:prstGeom prst="rect">
            <a:avLst/>
          </a:prstGeom>
          <a:solidFill>
            <a:schemeClr val="bg2"/>
          </a:solidFill>
          <a:ln>
            <a:solidFill>
              <a:schemeClr val="tx1"/>
            </a:solidFill>
          </a:ln>
        </p:spPr>
        <p:txBody>
          <a:bodyPr wrap="square" rtlCol="0">
            <a:spAutoFit/>
          </a:bodyPr>
          <a:lstStyle/>
          <a:p>
            <a:pPr marL="180975" indent="-180975"/>
            <a:r>
              <a:rPr lang="pt-BR" sz="1100" dirty="0" smtClean="0"/>
              <a:t>(*) Nesse cálculo simplificado, considerou-se como produtividade a mera divisão entre produto e população, usando o conceito da paridade do poder de compra (PPP).</a:t>
            </a:r>
            <a:endParaRPr lang="pt-BR" sz="1100" dirty="0"/>
          </a:p>
        </p:txBody>
      </p:sp>
    </p:spTree>
    <p:extLst>
      <p:ext uri="{BB962C8B-B14F-4D97-AF65-F5344CB8AC3E}">
        <p14:creationId xmlns:p14="http://schemas.microsoft.com/office/powerpoint/2010/main" val="3038203788"/>
      </p:ext>
    </p:extLst>
  </p:cSld>
  <p:clrMapOvr>
    <a:masterClrMapping/>
  </p:clrMapOvr>
  <p:transition spd="slow"/>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0" y="2060848"/>
            <a:ext cx="9144000" cy="648072"/>
          </a:xfrm>
        </p:spPr>
        <p:txBody>
          <a:bodyPr>
            <a:noAutofit/>
          </a:bodyPr>
          <a:lstStyle/>
          <a:p>
            <a:pPr algn="ctr" eaLnBrk="1" fontAlgn="auto" hangingPunct="1">
              <a:lnSpc>
                <a:spcPct val="120000"/>
              </a:lnSpc>
              <a:spcAft>
                <a:spcPts val="2400"/>
              </a:spcAft>
              <a:defRPr/>
            </a:pPr>
            <a:r>
              <a:rPr lang="en-US" sz="2700" dirty="0" smtClean="0">
                <a:solidFill>
                  <a:srgbClr val="FF0000"/>
                </a:solidFill>
                <a:effectLst>
                  <a:outerShdw blurRad="38100" dist="38100" dir="2700000" algn="tl">
                    <a:srgbClr val="000000">
                      <a:alpha val="43137"/>
                    </a:srgbClr>
                  </a:outerShdw>
                </a:effectLst>
              </a:rPr>
              <a:t>COMENTÁRIOS FINAIS</a:t>
            </a:r>
            <a:endParaRPr lang="en-US" sz="2700" dirty="0">
              <a:solidFill>
                <a:srgbClr val="FF0000"/>
              </a:solidFill>
              <a:effectLst>
                <a:outerShdw blurRad="38100" dist="38100" dir="2700000" algn="tl">
                  <a:srgbClr val="000000">
                    <a:alpha val="43137"/>
                  </a:srgbClr>
                </a:outerShdw>
              </a:effectLst>
            </a:endParaRPr>
          </a:p>
        </p:txBody>
      </p:sp>
      <p:sp>
        <p:nvSpPr>
          <p:cNvPr id="11" name="Espaço Reservado para Número de Slide 10"/>
          <p:cNvSpPr>
            <a:spLocks noGrp="1"/>
          </p:cNvSpPr>
          <p:nvPr>
            <p:ph type="sldNum" sz="quarter" idx="12"/>
          </p:nvPr>
        </p:nvSpPr>
        <p:spPr/>
        <p:txBody>
          <a:bodyPr/>
          <a:lstStyle/>
          <a:p>
            <a:pPr>
              <a:defRPr/>
            </a:pPr>
            <a:fld id="{47EC9E33-96D8-4C3E-9413-4306B1DDB4CA}" type="slidenum">
              <a:rPr lang="en-US" smtClean="0"/>
              <a:pPr>
                <a:defRPr/>
              </a:pPr>
              <a:t>50</a:t>
            </a:fld>
            <a:endParaRPr lang="en-US" dirty="0"/>
          </a:p>
        </p:txBody>
      </p:sp>
    </p:spTree>
    <p:extLst>
      <p:ext uri="{BB962C8B-B14F-4D97-AF65-F5344CB8AC3E}">
        <p14:creationId xmlns:p14="http://schemas.microsoft.com/office/powerpoint/2010/main" val="2135526707"/>
      </p:ext>
    </p:extLst>
  </p:cSld>
  <p:clrMapOvr>
    <a:masterClrMapping/>
  </p:clrMapOvr>
  <p:transition spd="slow"/>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409130"/>
            <a:ext cx="8229600" cy="4972198"/>
          </a:xfrm>
          <a:solidFill>
            <a:schemeClr val="bg1"/>
          </a:solidFill>
        </p:spPr>
        <p:txBody>
          <a:bodyPr>
            <a:normAutofit fontScale="85000" lnSpcReduction="10000"/>
          </a:bodyPr>
          <a:lstStyle/>
          <a:p>
            <a:pPr algn="just" eaLnBrk="1" fontAlgn="auto" hangingPunct="1">
              <a:spcAft>
                <a:spcPts val="0"/>
              </a:spcAft>
              <a:buFontTx/>
              <a:buChar char="-"/>
              <a:defRPr/>
            </a:pPr>
            <a:r>
              <a:rPr lang="pt-BR" sz="2400" dirty="0" smtClean="0"/>
              <a:t>Aprimorar a regulação legal e </a:t>
            </a:r>
            <a:r>
              <a:rPr lang="pt-BR" sz="2400" dirty="0" err="1" smtClean="0"/>
              <a:t>infralegal</a:t>
            </a:r>
            <a:r>
              <a:rPr lang="pt-BR" sz="2400" dirty="0" smtClean="0"/>
              <a:t> incidente sobre a indústria de capital de risco;</a:t>
            </a:r>
          </a:p>
          <a:p>
            <a:pPr marL="109537" indent="0" algn="just" eaLnBrk="1" fontAlgn="auto" hangingPunct="1">
              <a:spcAft>
                <a:spcPts val="0"/>
              </a:spcAft>
              <a:buNone/>
              <a:defRPr/>
            </a:pPr>
            <a:endParaRPr lang="pt-BR" sz="2400" dirty="0" smtClean="0"/>
          </a:p>
          <a:p>
            <a:pPr algn="just" eaLnBrk="1" fontAlgn="auto" hangingPunct="1">
              <a:spcAft>
                <a:spcPts val="0"/>
              </a:spcAft>
              <a:buFontTx/>
              <a:buChar char="-"/>
              <a:defRPr/>
            </a:pPr>
            <a:r>
              <a:rPr lang="pt-BR" sz="2400" dirty="0" smtClean="0"/>
              <a:t>Aprimorar a legislação trabalhista, de forma a não penalizar indevidamente gestores de investimentos de risco.</a:t>
            </a:r>
          </a:p>
          <a:p>
            <a:pPr marL="109537" indent="0" algn="just" eaLnBrk="1" fontAlgn="auto" hangingPunct="1">
              <a:spcAft>
                <a:spcPts val="0"/>
              </a:spcAft>
              <a:buNone/>
              <a:defRPr/>
            </a:pPr>
            <a:endParaRPr lang="pt-BR" sz="2400" dirty="0" smtClean="0"/>
          </a:p>
          <a:p>
            <a:pPr algn="just" eaLnBrk="1" fontAlgn="auto" hangingPunct="1">
              <a:spcAft>
                <a:spcPts val="0"/>
              </a:spcAft>
              <a:buFontTx/>
              <a:buChar char="-"/>
              <a:defRPr/>
            </a:pPr>
            <a:r>
              <a:rPr lang="pt-BR" sz="2400" dirty="0" smtClean="0"/>
              <a:t>Em segmentos considerados estratégicos, parece haver espaço para a expansão da atuação pública em complementação ao capital privado;</a:t>
            </a:r>
          </a:p>
          <a:p>
            <a:pPr marL="109537" indent="0" algn="just" eaLnBrk="1" fontAlgn="auto" hangingPunct="1">
              <a:spcAft>
                <a:spcPts val="0"/>
              </a:spcAft>
              <a:buNone/>
              <a:defRPr/>
            </a:pPr>
            <a:endParaRPr lang="pt-BR" sz="2400" dirty="0" smtClean="0"/>
          </a:p>
          <a:p>
            <a:pPr algn="just" eaLnBrk="1" fontAlgn="auto" hangingPunct="1">
              <a:spcAft>
                <a:spcPts val="0"/>
              </a:spcAft>
              <a:buFontTx/>
              <a:buChar char="-"/>
              <a:defRPr/>
            </a:pPr>
            <a:r>
              <a:rPr lang="pt-BR" sz="2400" dirty="0" smtClean="0"/>
              <a:t>Devem ser observados os casos de sucesso observados em outros países, como Israel ou EUA;</a:t>
            </a:r>
          </a:p>
          <a:p>
            <a:pPr algn="just" eaLnBrk="1" fontAlgn="auto" hangingPunct="1">
              <a:spcAft>
                <a:spcPts val="0"/>
              </a:spcAft>
              <a:buFontTx/>
              <a:buChar char="-"/>
              <a:defRPr/>
            </a:pPr>
            <a:endParaRPr lang="pt-BR" sz="2400" dirty="0" smtClean="0"/>
          </a:p>
          <a:p>
            <a:pPr algn="just" eaLnBrk="1" fontAlgn="auto" hangingPunct="1">
              <a:spcAft>
                <a:spcPts val="0"/>
              </a:spcAft>
              <a:buFontTx/>
              <a:buChar char="-"/>
              <a:defRPr/>
            </a:pPr>
            <a:r>
              <a:rPr lang="pt-BR" sz="2400" dirty="0" smtClean="0"/>
              <a:t>As seguradoras e resseguradoras, apesar do volume de recursos disponíveis, ainda não direcionam investimentos na forma de capital de risco.</a:t>
            </a:r>
          </a:p>
          <a:p>
            <a:pPr marL="109728" indent="0" algn="just" eaLnBrk="1" fontAlgn="auto" hangingPunct="1">
              <a:spcAft>
                <a:spcPts val="0"/>
              </a:spcAft>
              <a:buNone/>
              <a:defRPr/>
            </a:pPr>
            <a:endParaRPr lang="pt-BR" sz="2400" dirty="0" smtClean="0"/>
          </a:p>
          <a:p>
            <a:pPr marL="365760" indent="-256032" eaLnBrk="1" fontAlgn="auto" hangingPunct="1">
              <a:spcAft>
                <a:spcPts val="0"/>
              </a:spcAft>
              <a:buFont typeface="Wingdings 3"/>
              <a:buChar char=""/>
              <a:defRPr/>
            </a:pPr>
            <a:endParaRPr lang="pt-BR" sz="2400" dirty="0" smtClean="0"/>
          </a:p>
          <a:p>
            <a:pPr marL="365760" indent="-256032" eaLnBrk="1" fontAlgn="auto" hangingPunct="1">
              <a:spcAft>
                <a:spcPts val="0"/>
              </a:spcAft>
              <a:buFont typeface="Wingdings 3"/>
              <a:buChar char=""/>
              <a:defRPr/>
            </a:pPr>
            <a:endParaRPr lang="pt-BR" sz="2400" dirty="0"/>
          </a:p>
        </p:txBody>
      </p:sp>
      <p:sp>
        <p:nvSpPr>
          <p:cNvPr id="3" name="Título 2"/>
          <p:cNvSpPr>
            <a:spLocks noGrp="1"/>
          </p:cNvSpPr>
          <p:nvPr>
            <p:ph type="title"/>
          </p:nvPr>
        </p:nvSpPr>
        <p:spPr>
          <a:xfrm>
            <a:off x="179512" y="274638"/>
            <a:ext cx="8784976" cy="994122"/>
          </a:xfrm>
        </p:spPr>
        <p:txBody>
          <a:bodyPr>
            <a:normAutofit/>
          </a:bodyPr>
          <a:lstStyle/>
          <a:p>
            <a:pPr algn="ctr" eaLnBrk="1" fontAlgn="auto" hangingPunct="1">
              <a:spcAft>
                <a:spcPts val="0"/>
              </a:spcAft>
              <a:defRPr/>
            </a:pPr>
            <a:r>
              <a:rPr lang="pt-BR" sz="3600" dirty="0" smtClean="0"/>
              <a:t>Capital de risco no Brasil - Desafios</a:t>
            </a:r>
            <a:endParaRPr lang="pt-BR" sz="2800" dirty="0"/>
          </a:p>
        </p:txBody>
      </p:sp>
      <p:sp>
        <p:nvSpPr>
          <p:cNvPr id="10" name="Espaço Reservado para Número de Slide 9"/>
          <p:cNvSpPr>
            <a:spLocks noGrp="1"/>
          </p:cNvSpPr>
          <p:nvPr>
            <p:ph type="sldNum" sz="quarter" idx="12"/>
          </p:nvPr>
        </p:nvSpPr>
        <p:spPr/>
        <p:txBody>
          <a:bodyPr/>
          <a:lstStyle/>
          <a:p>
            <a:pPr>
              <a:defRPr/>
            </a:pPr>
            <a:fld id="{AB4E5792-A8B2-4571-9C4E-C8D178F3F7E2}" type="slidenum">
              <a:rPr lang="en-US" smtClean="0"/>
              <a:t>51</a:t>
            </a:fld>
            <a:endParaRPr lang="en-US" dirty="0"/>
          </a:p>
        </p:txBody>
      </p:sp>
    </p:spTree>
    <p:extLst>
      <p:ext uri="{BB962C8B-B14F-4D97-AF65-F5344CB8AC3E}">
        <p14:creationId xmlns:p14="http://schemas.microsoft.com/office/powerpoint/2010/main" val="4026489490"/>
      </p:ext>
    </p:extLst>
  </p:cSld>
  <p:clrMapOvr>
    <a:masterClrMapping/>
  </p:clrMapOvr>
  <p:transition spd="slow"/>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179512" y="1625154"/>
            <a:ext cx="8856984" cy="1875854"/>
          </a:xfrm>
        </p:spPr>
        <p:txBody>
          <a:bodyPr>
            <a:normAutofit/>
          </a:bodyPr>
          <a:lstStyle/>
          <a:p>
            <a:pPr marL="109728" indent="0" algn="just" eaLnBrk="1" fontAlgn="auto" hangingPunct="1">
              <a:spcAft>
                <a:spcPts val="1200"/>
              </a:spcAft>
              <a:buNone/>
              <a:defRPr/>
            </a:pPr>
            <a:r>
              <a:rPr lang="pt-BR" sz="2800" dirty="0" smtClean="0"/>
              <a:t>Marcos Pineschi Teixeira</a:t>
            </a:r>
          </a:p>
          <a:p>
            <a:pPr marL="109728" indent="0" eaLnBrk="1" fontAlgn="auto" hangingPunct="1">
              <a:spcAft>
                <a:spcPts val="600"/>
              </a:spcAft>
              <a:buNone/>
              <a:defRPr/>
            </a:pPr>
            <a:r>
              <a:rPr lang="pt-BR" sz="1600" i="1" dirty="0" smtClean="0"/>
              <a:t>Consultor Legislativo da Câmara dos Deputados</a:t>
            </a:r>
          </a:p>
          <a:p>
            <a:pPr marL="109728" indent="0" eaLnBrk="1" fontAlgn="auto" hangingPunct="1">
              <a:spcAft>
                <a:spcPts val="1200"/>
              </a:spcAft>
              <a:buNone/>
              <a:defRPr/>
            </a:pPr>
            <a:r>
              <a:rPr lang="pt-BR" sz="1600" i="1" dirty="0" smtClean="0"/>
              <a:t>Política e planejamento econômicos, desenvolvimento econômico, economia internacional</a:t>
            </a:r>
            <a:endParaRPr lang="pt-BR" sz="1200" dirty="0"/>
          </a:p>
        </p:txBody>
      </p:sp>
      <p:sp>
        <p:nvSpPr>
          <p:cNvPr id="3" name="Título 2"/>
          <p:cNvSpPr>
            <a:spLocks noGrp="1"/>
          </p:cNvSpPr>
          <p:nvPr>
            <p:ph type="title"/>
          </p:nvPr>
        </p:nvSpPr>
        <p:spPr>
          <a:xfrm>
            <a:off x="179512" y="274638"/>
            <a:ext cx="8784976" cy="994122"/>
          </a:xfrm>
        </p:spPr>
        <p:txBody>
          <a:bodyPr>
            <a:normAutofit/>
          </a:bodyPr>
          <a:lstStyle/>
          <a:p>
            <a:pPr algn="ctr" eaLnBrk="1" fontAlgn="auto" hangingPunct="1">
              <a:spcAft>
                <a:spcPts val="0"/>
              </a:spcAft>
              <a:defRPr/>
            </a:pPr>
            <a:r>
              <a:rPr lang="pt-BR" dirty="0" smtClean="0"/>
              <a:t>MUITO OBRIGADO</a:t>
            </a:r>
            <a:endParaRPr lang="pt-BR" sz="3600" dirty="0"/>
          </a:p>
        </p:txBody>
      </p:sp>
      <p:sp>
        <p:nvSpPr>
          <p:cNvPr id="4" name="CaixaDeTexto 3"/>
          <p:cNvSpPr txBox="1"/>
          <p:nvPr/>
        </p:nvSpPr>
        <p:spPr>
          <a:xfrm>
            <a:off x="4860032" y="6023029"/>
            <a:ext cx="4176464" cy="646331"/>
          </a:xfrm>
          <a:prstGeom prst="rect">
            <a:avLst/>
          </a:prstGeom>
          <a:noFill/>
        </p:spPr>
        <p:txBody>
          <a:bodyPr wrap="square" rtlCol="0">
            <a:spAutoFit/>
          </a:bodyPr>
          <a:lstStyle/>
          <a:p>
            <a:pPr marL="1085850" indent="-1085850" algn="r"/>
            <a:r>
              <a:rPr lang="pt-BR" dirty="0" smtClean="0">
                <a:solidFill>
                  <a:schemeClr val="accent3">
                    <a:lumMod val="75000"/>
                  </a:schemeClr>
                </a:solidFill>
              </a:rPr>
              <a:t>A seguir: referências bibliográficas</a:t>
            </a:r>
          </a:p>
          <a:p>
            <a:endParaRPr lang="en-US" dirty="0"/>
          </a:p>
        </p:txBody>
      </p:sp>
      <p:sp>
        <p:nvSpPr>
          <p:cNvPr id="11" name="Espaço Reservado para Número de Slide 10"/>
          <p:cNvSpPr>
            <a:spLocks noGrp="1"/>
          </p:cNvSpPr>
          <p:nvPr>
            <p:ph type="sldNum" sz="quarter" idx="12"/>
          </p:nvPr>
        </p:nvSpPr>
        <p:spPr/>
        <p:txBody>
          <a:bodyPr/>
          <a:lstStyle/>
          <a:p>
            <a:pPr>
              <a:defRPr/>
            </a:pPr>
            <a:fld id="{AB4E5792-A8B2-4571-9C4E-C8D178F3F7E2}" type="slidenum">
              <a:rPr lang="en-US" smtClean="0"/>
              <a:t>52</a:t>
            </a:fld>
            <a:endParaRPr lang="en-US" dirty="0"/>
          </a:p>
        </p:txBody>
      </p:sp>
      <p:sp>
        <p:nvSpPr>
          <p:cNvPr id="12" name="Subtítulo 2"/>
          <p:cNvSpPr txBox="1">
            <a:spLocks/>
          </p:cNvSpPr>
          <p:nvPr/>
        </p:nvSpPr>
        <p:spPr bwMode="auto">
          <a:xfrm>
            <a:off x="323528" y="3429000"/>
            <a:ext cx="8640960" cy="1668958"/>
          </a:xfrm>
          <a:prstGeom prst="rect">
            <a:avLst/>
          </a:prstGeom>
          <a:solidFill>
            <a:schemeClr val="bg1"/>
          </a:solidFill>
          <a:ln>
            <a:noFill/>
          </a:ln>
          <a:extLst/>
        </p:spPr>
        <p:txBody>
          <a:bodyPr vert="horz" wrap="square" lIns="45720" tIns="45720" rIns="45720" bIns="45720" numCol="1" anchor="t" anchorCtr="0" compatLnSpc="1">
            <a:prstTxWarp prst="textNoShape">
              <a:avLst/>
            </a:prstTxWarp>
          </a:bodyPr>
          <a:lstStyle>
            <a:lvl1pPr marL="0" marR="64008" indent="0" algn="r" rtl="0" eaLnBrk="0" fontAlgn="base" hangingPunct="0">
              <a:spcBef>
                <a:spcPts val="400"/>
              </a:spcBef>
              <a:spcAft>
                <a:spcPct val="0"/>
              </a:spcAft>
              <a:buClr>
                <a:schemeClr val="accent1"/>
              </a:buClr>
              <a:buSzPct val="68000"/>
              <a:buFont typeface="Wingdings 3" pitchFamily="18" charset="2"/>
              <a:buNone/>
              <a:defRPr sz="2700" kern="1200">
                <a:solidFill>
                  <a:schemeClr val="tx2"/>
                </a:solidFill>
                <a:latin typeface="+mn-lt"/>
                <a:ea typeface="+mn-ea"/>
                <a:cs typeface="+mn-cs"/>
              </a:defRPr>
            </a:lvl1pPr>
            <a:lvl2pPr marL="457200" indent="0" algn="ctr" rtl="0" eaLnBrk="0" fontAlgn="base" hangingPunct="0">
              <a:spcBef>
                <a:spcPts val="325"/>
              </a:spcBef>
              <a:spcAft>
                <a:spcPct val="0"/>
              </a:spcAft>
              <a:buClr>
                <a:schemeClr val="accent1"/>
              </a:buClr>
              <a:buFont typeface="Verdana" pitchFamily="34" charset="0"/>
              <a:buNone/>
              <a:defRPr sz="2300" kern="1200">
                <a:solidFill>
                  <a:schemeClr val="tx1"/>
                </a:solidFill>
                <a:latin typeface="+mn-lt"/>
                <a:ea typeface="+mn-ea"/>
                <a:cs typeface="+mn-cs"/>
              </a:defRPr>
            </a:lvl2pPr>
            <a:lvl3pPr marL="914400" indent="0" algn="ctr" rtl="0" eaLnBrk="0" fontAlgn="base" hangingPunct="0">
              <a:spcBef>
                <a:spcPts val="350"/>
              </a:spcBef>
              <a:spcAft>
                <a:spcPct val="0"/>
              </a:spcAft>
              <a:buClr>
                <a:schemeClr val="accent2"/>
              </a:buClr>
              <a:buSzPct val="100000"/>
              <a:buFont typeface="Wingdings 2" pitchFamily="18" charset="2"/>
              <a:buNone/>
              <a:defRPr sz="2100" kern="1200">
                <a:solidFill>
                  <a:schemeClr val="tx1"/>
                </a:solidFill>
                <a:latin typeface="+mn-lt"/>
                <a:ea typeface="+mn-ea"/>
                <a:cs typeface="+mn-cs"/>
              </a:defRPr>
            </a:lvl3pPr>
            <a:lvl4pPr marL="1371600" indent="0" algn="ctr" rtl="0" eaLnBrk="0" fontAlgn="base" hangingPunct="0">
              <a:spcBef>
                <a:spcPts val="350"/>
              </a:spcBef>
              <a:spcAft>
                <a:spcPct val="0"/>
              </a:spcAft>
              <a:buClr>
                <a:schemeClr val="accent2"/>
              </a:buClr>
              <a:buFont typeface="Wingdings 2" pitchFamily="18" charset="2"/>
              <a:buNone/>
              <a:defRPr sz="1900" kern="1200">
                <a:solidFill>
                  <a:schemeClr val="tx1"/>
                </a:solidFill>
                <a:latin typeface="+mn-lt"/>
                <a:ea typeface="+mn-ea"/>
                <a:cs typeface="+mn-cs"/>
              </a:defRPr>
            </a:lvl4pPr>
            <a:lvl5pPr marL="1828800" indent="0" algn="ctr" rtl="0" eaLnBrk="0" fontAlgn="base" hangingPunct="0">
              <a:spcBef>
                <a:spcPts val="350"/>
              </a:spcBef>
              <a:spcAft>
                <a:spcPct val="0"/>
              </a:spcAft>
              <a:buClr>
                <a:schemeClr val="accent2"/>
              </a:buClr>
              <a:buFont typeface="Wingdings 2" pitchFamily="18" charset="2"/>
              <a:buNone/>
              <a:defRPr kern="1200">
                <a:solidFill>
                  <a:schemeClr val="tx1"/>
                </a:solidFill>
                <a:latin typeface="+mn-lt"/>
                <a:ea typeface="+mn-ea"/>
                <a:cs typeface="+mn-cs"/>
              </a:defRPr>
            </a:lvl5pPr>
            <a:lvl6pPr marL="2286000" indent="0" algn="ctr" rtl="0" eaLnBrk="1" latinLnBrk="0" hangingPunct="1">
              <a:spcBef>
                <a:spcPts val="350"/>
              </a:spcBef>
              <a:buClr>
                <a:schemeClr val="accent3"/>
              </a:buClr>
              <a:buFont typeface="Wingdings 2"/>
              <a:buNone/>
              <a:defRPr kumimoji="0" sz="1800" kern="1200">
                <a:solidFill>
                  <a:schemeClr val="tx1"/>
                </a:solidFill>
                <a:latin typeface="+mn-lt"/>
                <a:ea typeface="+mn-ea"/>
                <a:cs typeface="+mn-cs"/>
              </a:defRPr>
            </a:lvl6pPr>
            <a:lvl7pPr marL="27432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7pPr>
            <a:lvl8pPr marL="3200400" indent="0" algn="ctr" rtl="0" eaLnBrk="1" latinLnBrk="0" hangingPunct="1">
              <a:spcBef>
                <a:spcPts val="350"/>
              </a:spcBef>
              <a:buClr>
                <a:schemeClr val="accent3"/>
              </a:buClr>
              <a:buFont typeface="Wingdings 2"/>
              <a:buNone/>
              <a:defRPr kumimoji="0" sz="1600" kern="1200">
                <a:solidFill>
                  <a:schemeClr val="tx1"/>
                </a:solidFill>
                <a:latin typeface="+mn-lt"/>
                <a:ea typeface="+mn-ea"/>
                <a:cs typeface="+mn-cs"/>
              </a:defRPr>
            </a:lvl8pPr>
            <a:lvl9pPr marL="3657600" indent="0" algn="ctr" rtl="0" eaLnBrk="1" latinLnBrk="0" hangingPunct="1">
              <a:spcBef>
                <a:spcPts val="350"/>
              </a:spcBef>
              <a:buClr>
                <a:schemeClr val="accent3"/>
              </a:buClr>
              <a:buFont typeface="Wingdings 2"/>
              <a:buNone/>
              <a:defRPr kumimoji="0" sz="1600" kern="1200" baseline="0">
                <a:solidFill>
                  <a:schemeClr val="tx1"/>
                </a:solidFill>
                <a:latin typeface="+mn-lt"/>
                <a:ea typeface="+mn-ea"/>
                <a:cs typeface="+mn-cs"/>
              </a:defRPr>
            </a:lvl9pPr>
            <a:extLst/>
          </a:lstStyle>
          <a:p>
            <a:pPr marR="0" algn="l" eaLnBrk="1" hangingPunct="1">
              <a:lnSpc>
                <a:spcPct val="80000"/>
              </a:lnSpc>
            </a:pPr>
            <a:r>
              <a:rPr lang="pt-BR" sz="1600" b="1" dirty="0" smtClean="0">
                <a:solidFill>
                  <a:schemeClr val="bg2">
                    <a:lumMod val="50000"/>
                  </a:schemeClr>
                </a:solidFill>
              </a:rPr>
              <a:t>Perfil profissional disponível em:</a:t>
            </a:r>
          </a:p>
          <a:p>
            <a:pPr marR="0" algn="l" eaLnBrk="1" hangingPunct="1">
              <a:lnSpc>
                <a:spcPct val="80000"/>
              </a:lnSpc>
              <a:spcAft>
                <a:spcPts val="800"/>
              </a:spcAft>
            </a:pPr>
            <a:r>
              <a:rPr lang="pt-BR" sz="1300" b="1" dirty="0">
                <a:solidFill>
                  <a:srgbClr val="0000FF"/>
                </a:solidFill>
              </a:rPr>
              <a:t>http://</a:t>
            </a:r>
            <a:r>
              <a:rPr lang="pt-BR" sz="1300" b="1" dirty="0" smtClean="0">
                <a:solidFill>
                  <a:srgbClr val="0000FF"/>
                </a:solidFill>
              </a:rPr>
              <a:t>www2.camara.leg.br/a-camara/estruturaadm/conle/consultores/area9/marcos-pineschi-teixeira</a:t>
            </a:r>
          </a:p>
          <a:p>
            <a:pPr marR="0" algn="l" eaLnBrk="1" hangingPunct="1">
              <a:lnSpc>
                <a:spcPct val="80000"/>
              </a:lnSpc>
            </a:pPr>
            <a:r>
              <a:rPr lang="pt-BR" sz="1600" b="1" dirty="0" smtClean="0">
                <a:solidFill>
                  <a:schemeClr val="bg2">
                    <a:lumMod val="50000"/>
                  </a:schemeClr>
                </a:solidFill>
              </a:rPr>
              <a:t>E-mails:</a:t>
            </a:r>
          </a:p>
          <a:p>
            <a:pPr marR="0" algn="l" eaLnBrk="1" hangingPunct="1">
              <a:lnSpc>
                <a:spcPct val="80000"/>
              </a:lnSpc>
              <a:spcAft>
                <a:spcPts val="800"/>
              </a:spcAft>
            </a:pPr>
            <a:r>
              <a:rPr lang="pt-BR" sz="1400" b="1" dirty="0" smtClean="0">
                <a:solidFill>
                  <a:srgbClr val="0000FF"/>
                </a:solidFill>
              </a:rPr>
              <a:t>marcos.teixeira@camara.leg.br; marcospineschi@yahoo.com.br</a:t>
            </a:r>
          </a:p>
          <a:p>
            <a:pPr marR="0" algn="l" eaLnBrk="1" hangingPunct="1">
              <a:lnSpc>
                <a:spcPct val="80000"/>
              </a:lnSpc>
            </a:pPr>
            <a:r>
              <a:rPr lang="pt-BR" sz="1600" b="1" dirty="0" smtClean="0">
                <a:solidFill>
                  <a:schemeClr val="bg2">
                    <a:lumMod val="50000"/>
                  </a:schemeClr>
                </a:solidFill>
              </a:rPr>
              <a:t>Telefone: </a:t>
            </a:r>
          </a:p>
          <a:p>
            <a:pPr marR="0" algn="l" eaLnBrk="1" hangingPunct="1">
              <a:lnSpc>
                <a:spcPct val="80000"/>
              </a:lnSpc>
            </a:pPr>
            <a:r>
              <a:rPr lang="pt-BR" sz="1400" b="1" dirty="0" smtClean="0">
                <a:solidFill>
                  <a:srgbClr val="0000FF"/>
                </a:solidFill>
              </a:rPr>
              <a:t>3216-5204</a:t>
            </a:r>
            <a:endParaRPr lang="pt-BR" sz="1300" b="1" dirty="0" smtClean="0">
              <a:solidFill>
                <a:srgbClr val="0000FF"/>
              </a:solidFill>
            </a:endParaRPr>
          </a:p>
        </p:txBody>
      </p:sp>
    </p:spTree>
    <p:extLst>
      <p:ext uri="{BB962C8B-B14F-4D97-AF65-F5344CB8AC3E}">
        <p14:creationId xmlns:p14="http://schemas.microsoft.com/office/powerpoint/2010/main" val="3396840933"/>
      </p:ext>
    </p:extLst>
  </p:cSld>
  <p:clrMapOvr>
    <a:masterClrMapping/>
  </p:clrMapOvr>
  <p:transition spd="slow"/>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7200" y="188640"/>
            <a:ext cx="8229600" cy="864096"/>
          </a:xfrm>
        </p:spPr>
        <p:txBody>
          <a:bodyPr>
            <a:normAutofit/>
          </a:bodyPr>
          <a:lstStyle/>
          <a:p>
            <a:pPr algn="ctr" eaLnBrk="1" hangingPunct="1"/>
            <a:r>
              <a:rPr lang="en-US" dirty="0" smtClean="0"/>
              <a:t>Referências</a:t>
            </a:r>
          </a:p>
        </p:txBody>
      </p:sp>
      <p:sp>
        <p:nvSpPr>
          <p:cNvPr id="35843" name="Rectangle 3"/>
          <p:cNvSpPr>
            <a:spLocks noGrp="1" noChangeArrowheads="1"/>
          </p:cNvSpPr>
          <p:nvPr>
            <p:ph type="body" idx="1"/>
          </p:nvPr>
        </p:nvSpPr>
        <p:spPr>
          <a:xfrm>
            <a:off x="179512" y="1196752"/>
            <a:ext cx="8856984" cy="5181872"/>
          </a:xfrm>
        </p:spPr>
        <p:txBody>
          <a:bodyPr>
            <a:normAutofit/>
          </a:bodyPr>
          <a:lstStyle/>
          <a:p>
            <a:r>
              <a:rPr lang="pt-BR" sz="1400" dirty="0"/>
              <a:t>AGÊNCIA BRASILEIRA DE DESENVOLVIMENTO INDUSTRIAL – ABDI. </a:t>
            </a:r>
            <a:r>
              <a:rPr lang="pt-BR" sz="1400" b="1" dirty="0"/>
              <a:t>A Indústria de Private Equity e Venture Capital – 2º Censo Brasileiro. </a:t>
            </a:r>
            <a:r>
              <a:rPr lang="pt-BR" sz="1400" dirty="0"/>
              <a:t>Brasília, 2011. Disponível em: &lt;http://</a:t>
            </a:r>
            <a:r>
              <a:rPr lang="pt-BR" sz="1400" dirty="0" smtClean="0"/>
              <a:t>www.abdi.com.br/Estudo/Private_Equity_e_Venture_Censo.pdf&gt;. </a:t>
            </a:r>
            <a:r>
              <a:rPr lang="pt-BR" sz="1400" dirty="0"/>
              <a:t>Acesso em: dez. 2012.</a:t>
            </a:r>
          </a:p>
          <a:p>
            <a:endParaRPr lang="pt-BR" sz="1400" dirty="0"/>
          </a:p>
          <a:p>
            <a:r>
              <a:rPr lang="pt-BR" sz="1400" dirty="0"/>
              <a:t>ASIAMONEY. </a:t>
            </a:r>
            <a:r>
              <a:rPr lang="pt-BR" sz="1400" b="1" dirty="0"/>
              <a:t>The Desmise of Venture Capital.</a:t>
            </a:r>
            <a:r>
              <a:rPr lang="pt-BR" sz="1400" dirty="0"/>
              <a:t> Londres: Euromoney Trading Limited, mai.2005. </a:t>
            </a:r>
            <a:endParaRPr lang="pt-BR" sz="1400" dirty="0" smtClean="0"/>
          </a:p>
          <a:p>
            <a:endParaRPr lang="pt-BR" sz="1400" dirty="0"/>
          </a:p>
          <a:p>
            <a:r>
              <a:rPr lang="en-US" sz="1400" dirty="0"/>
              <a:t>BILAU, José; COUTO, Eduardo. </a:t>
            </a:r>
            <a:r>
              <a:rPr lang="en-US" sz="1400" b="1" dirty="0"/>
              <a:t>Why Did Venture Capital Financing Fail for the PreStart-up Phase of my Innovative Firm? The View of Portuguese Nascent Entrepreneurs.</a:t>
            </a:r>
            <a:r>
              <a:rPr lang="en-US" sz="1400" dirty="0"/>
              <a:t> [S.l.], 2009</a:t>
            </a:r>
            <a:r>
              <a:rPr lang="en-US" sz="1400" dirty="0" smtClean="0"/>
              <a:t>.</a:t>
            </a:r>
          </a:p>
          <a:p>
            <a:pPr marL="109537" indent="0">
              <a:buNone/>
            </a:pPr>
            <a:endParaRPr lang="pt-BR" sz="1400" dirty="0"/>
          </a:p>
          <a:p>
            <a:r>
              <a:rPr lang="pt-BR" sz="1400" dirty="0"/>
              <a:t>JOSH, Lerner. </a:t>
            </a:r>
            <a:r>
              <a:rPr lang="en-US" sz="1400" dirty="0"/>
              <a:t>The future of public efforts to boost entrepreneurship and venture capital</a:t>
            </a:r>
            <a:r>
              <a:rPr lang="en-US" sz="1400" b="1" dirty="0" smtClean="0"/>
              <a:t>. </a:t>
            </a:r>
            <a:r>
              <a:rPr lang="en-US" sz="1400" b="1" dirty="0"/>
              <a:t>Small Business Economics</a:t>
            </a:r>
            <a:r>
              <a:rPr lang="en-US" sz="1400" dirty="0"/>
              <a:t>, n. 35, p. 255-264, May–June 2012</a:t>
            </a:r>
            <a:r>
              <a:rPr lang="en-US" sz="1400" dirty="0" smtClean="0"/>
              <a:t>.</a:t>
            </a:r>
          </a:p>
          <a:p>
            <a:pPr marL="109537" indent="0">
              <a:buNone/>
            </a:pPr>
            <a:endParaRPr lang="pt-BR" sz="1400" dirty="0"/>
          </a:p>
          <a:p>
            <a:r>
              <a:rPr lang="en-US" sz="1400" dirty="0"/>
              <a:t>ORGANISATION FOR ECONOMIC CO-OPERATION AND DEVELOPMENT – </a:t>
            </a:r>
            <a:r>
              <a:rPr lang="en-US" sz="1400" dirty="0" smtClean="0"/>
              <a:t>OECD. </a:t>
            </a:r>
            <a:r>
              <a:rPr lang="pt-BR" sz="1400" b="1" dirty="0"/>
              <a:t>Venture Capital: Trends and Policy Recommendations</a:t>
            </a:r>
            <a:r>
              <a:rPr lang="pt-BR" sz="1400" dirty="0"/>
              <a:t>. [Paris]: 2004. Disponível em: &lt;http://www.oecd.org/dataoecd/4/11/28881195.pdf&gt;. Acesso em: dez. 2012</a:t>
            </a:r>
            <a:r>
              <a:rPr lang="pt-BR" sz="1400" dirty="0" smtClean="0"/>
              <a:t>.</a:t>
            </a:r>
          </a:p>
          <a:p>
            <a:pPr marL="109537" indent="0">
              <a:buNone/>
            </a:pPr>
            <a:endParaRPr lang="pt-BR" sz="1400" dirty="0" smtClean="0"/>
          </a:p>
          <a:p>
            <a:r>
              <a:rPr lang="pt-BR" sz="1400" dirty="0" smtClean="0"/>
              <a:t>PAC-PME – Sumário Executivo.  Informações em &lt;http://www.pacpme.com.br&gt;. Acesso em: out. 2013.</a:t>
            </a:r>
            <a:endParaRPr lang="pt-BR" sz="1400" dirty="0"/>
          </a:p>
          <a:p>
            <a:pPr marL="0" indent="0" eaLnBrk="1" hangingPunct="1">
              <a:buNone/>
            </a:pPr>
            <a:endParaRPr lang="pt-BR" dirty="0" smtClean="0"/>
          </a:p>
        </p:txBody>
      </p:sp>
      <p:sp>
        <p:nvSpPr>
          <p:cNvPr id="8" name="Espaço Reservado para Número de Slide 7"/>
          <p:cNvSpPr>
            <a:spLocks noGrp="1"/>
          </p:cNvSpPr>
          <p:nvPr>
            <p:ph type="sldNum" sz="quarter" idx="12"/>
          </p:nvPr>
        </p:nvSpPr>
        <p:spPr/>
        <p:txBody>
          <a:bodyPr/>
          <a:lstStyle/>
          <a:p>
            <a:pPr>
              <a:defRPr/>
            </a:pPr>
            <a:fld id="{AB4E5792-A8B2-4571-9C4E-C8D178F3F7E2}" type="slidenum">
              <a:rPr lang="en-US" smtClean="0"/>
              <a:t>53</a:t>
            </a:fld>
            <a:endParaRPr lang="en-US" dirty="0"/>
          </a:p>
        </p:txBody>
      </p:sp>
    </p:spTree>
    <p:custDataLst>
      <p:tags r:id="rId1"/>
    </p:custDataLst>
    <p:extLst>
      <p:ext uri="{BB962C8B-B14F-4D97-AF65-F5344CB8AC3E}">
        <p14:creationId xmlns:p14="http://schemas.microsoft.com/office/powerpoint/2010/main" val="2226378765"/>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518864" y="1412776"/>
            <a:ext cx="8229600" cy="3024336"/>
          </a:xfrm>
        </p:spPr>
        <p:txBody>
          <a:bodyPr>
            <a:noAutofit/>
          </a:bodyPr>
          <a:lstStyle/>
          <a:p>
            <a:pPr algn="just">
              <a:lnSpc>
                <a:spcPct val="90000"/>
              </a:lnSpc>
              <a:spcAft>
                <a:spcPts val="2400"/>
              </a:spcAft>
            </a:pPr>
            <a:r>
              <a:rPr lang="pt-BR" sz="2400" i="1" dirty="0" smtClean="0">
                <a:solidFill>
                  <a:srgbClr val="0000FF"/>
                </a:solidFill>
              </a:rPr>
              <a:t>The Churn: The Paradox of Progress</a:t>
            </a:r>
            <a:r>
              <a:rPr lang="pt-BR" sz="2400" i="1" dirty="0" smtClean="0"/>
              <a:t>. </a:t>
            </a:r>
            <a:r>
              <a:rPr lang="pt-BR" sz="2000" baseline="50000" dirty="0" smtClean="0"/>
              <a:t>(*)</a:t>
            </a:r>
            <a:r>
              <a:rPr lang="pt-BR" sz="2000" dirty="0" smtClean="0"/>
              <a:t> </a:t>
            </a:r>
            <a:r>
              <a:rPr lang="pt-BR" sz="2400" dirty="0" smtClean="0"/>
              <a:t>Relata o processo de destruição e de criação de postos de trabalho surge com a destruição de outros.</a:t>
            </a:r>
            <a:endParaRPr lang="pt-BR" sz="2400" baseline="50000" dirty="0" smtClean="0"/>
          </a:p>
          <a:p>
            <a:pPr algn="just">
              <a:lnSpc>
                <a:spcPct val="90000"/>
              </a:lnSpc>
              <a:spcAft>
                <a:spcPts val="1800"/>
              </a:spcAft>
            </a:pPr>
            <a:r>
              <a:rPr lang="pt-BR" sz="2400" dirty="0" smtClean="0"/>
              <a:t>Os trabalhadores empregados em firmas menos eficientes podem ser desesperadamente necessários em empresas mais eficientes, ainda que mediante treinamento.</a:t>
            </a:r>
          </a:p>
          <a:p>
            <a:pPr marL="109537" indent="0" algn="just">
              <a:buNone/>
            </a:pPr>
            <a:endParaRPr lang="pt-BR" sz="2000" b="1" dirty="0" smtClean="0">
              <a:solidFill>
                <a:srgbClr val="FF0000"/>
              </a:solidFill>
            </a:endParaRPr>
          </a:p>
        </p:txBody>
      </p:sp>
      <p:sp>
        <p:nvSpPr>
          <p:cNvPr id="3" name="Título 2"/>
          <p:cNvSpPr>
            <a:spLocks noGrp="1"/>
          </p:cNvSpPr>
          <p:nvPr>
            <p:ph type="title"/>
          </p:nvPr>
        </p:nvSpPr>
        <p:spPr>
          <a:xfrm>
            <a:off x="179512" y="188640"/>
            <a:ext cx="8784976" cy="864096"/>
          </a:xfrm>
        </p:spPr>
        <p:txBody>
          <a:bodyPr>
            <a:noAutofit/>
          </a:bodyPr>
          <a:lstStyle/>
          <a:p>
            <a:pPr algn="ctr" eaLnBrk="1" fontAlgn="auto" hangingPunct="1">
              <a:spcAft>
                <a:spcPts val="0"/>
              </a:spcAft>
              <a:defRPr/>
            </a:pPr>
            <a:r>
              <a:rPr lang="pt-BR" sz="2800" dirty="0" smtClean="0"/>
              <a:t>A PRODUTIVIDADE</a:t>
            </a:r>
            <a:br>
              <a:rPr lang="pt-BR" sz="2800" dirty="0" smtClean="0"/>
            </a:br>
            <a:r>
              <a:rPr lang="pt-BR" sz="2800" dirty="0" smtClean="0"/>
              <a:t>E O PARADOXO DO PROGRESSO</a:t>
            </a:r>
            <a:endParaRPr lang="pt-BR" sz="2000" i="1" dirty="0"/>
          </a:p>
        </p:txBody>
      </p:sp>
      <p:sp>
        <p:nvSpPr>
          <p:cNvPr id="4" name="Espaço Reservado para Conteúdo 1"/>
          <p:cNvSpPr txBox="1">
            <a:spLocks/>
          </p:cNvSpPr>
          <p:nvPr/>
        </p:nvSpPr>
        <p:spPr bwMode="auto">
          <a:xfrm>
            <a:off x="467544" y="5949280"/>
            <a:ext cx="8229600" cy="792088"/>
          </a:xfrm>
          <a:prstGeom prst="rect">
            <a:avLst/>
          </a:prstGeom>
          <a:solidFill>
            <a:schemeClr val="bg1"/>
          </a:solidFill>
          <a:ln>
            <a:noFill/>
          </a:ln>
          <a:extLst/>
        </p:spPr>
        <p:txBody>
          <a:bodyPr vert="horz" wrap="square" lIns="91440" tIns="45720" rIns="91440" bIns="45720" numCol="1" anchor="t" anchorCtr="0" compatLnSpc="1">
            <a:prstTxWarp prst="textNoShape">
              <a:avLst/>
            </a:prstTxWarp>
            <a:noAutofit/>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537" indent="0" algn="just">
              <a:spcBef>
                <a:spcPts val="0"/>
              </a:spcBef>
              <a:buNone/>
            </a:pPr>
            <a:r>
              <a:rPr lang="pt-BR" sz="1600" dirty="0" smtClean="0"/>
              <a:t>(*) Disponível em:</a:t>
            </a:r>
          </a:p>
          <a:p>
            <a:pPr marL="109537" indent="0" algn="just">
              <a:spcBef>
                <a:spcPts val="0"/>
              </a:spcBef>
              <a:buNone/>
            </a:pPr>
            <a:r>
              <a:rPr lang="pt-BR" sz="1600" dirty="0">
                <a:solidFill>
                  <a:srgbClr val="0000FF"/>
                </a:solidFill>
              </a:rPr>
              <a:t>http://www.dallasfed.org/assets/documents/fed/annual/1999/ar92.pdf</a:t>
            </a:r>
            <a:endParaRPr lang="pt-BR" sz="1600" dirty="0" smtClean="0">
              <a:solidFill>
                <a:srgbClr val="0000FF"/>
              </a:solidFill>
            </a:endParaRPr>
          </a:p>
          <a:p>
            <a:pPr marL="109537" indent="0" algn="just">
              <a:buNone/>
            </a:pPr>
            <a:endParaRPr lang="pt-BR" sz="2400" dirty="0" smtClean="0"/>
          </a:p>
          <a:p>
            <a:pPr algn="just"/>
            <a:endParaRPr lang="pt-BR" sz="2400" b="1" dirty="0" smtClean="0">
              <a:solidFill>
                <a:srgbClr val="FF0000"/>
              </a:solidFill>
            </a:endParaRPr>
          </a:p>
          <a:p>
            <a:pPr algn="just"/>
            <a:endParaRPr lang="pt-BR" sz="2400" b="1" dirty="0" smtClean="0">
              <a:solidFill>
                <a:srgbClr val="FF0000"/>
              </a:solidFill>
            </a:endParaRPr>
          </a:p>
          <a:p>
            <a:pPr algn="just"/>
            <a:endParaRPr lang="pt-BR" sz="2000" b="1" dirty="0" smtClean="0">
              <a:solidFill>
                <a:srgbClr val="FF0000"/>
              </a:solidFill>
            </a:endParaRPr>
          </a:p>
        </p:txBody>
      </p:sp>
      <p:sp>
        <p:nvSpPr>
          <p:cNvPr id="11" name="Espaço Reservado para Número de Slide 10"/>
          <p:cNvSpPr>
            <a:spLocks noGrp="1"/>
          </p:cNvSpPr>
          <p:nvPr>
            <p:ph type="sldNum" sz="quarter" idx="12"/>
          </p:nvPr>
        </p:nvSpPr>
        <p:spPr/>
        <p:txBody>
          <a:bodyPr/>
          <a:lstStyle/>
          <a:p>
            <a:pPr>
              <a:defRPr/>
            </a:pPr>
            <a:fld id="{AB4E5792-A8B2-4571-9C4E-C8D178F3F7E2}" type="slidenum">
              <a:rPr lang="en-US" smtClean="0"/>
              <a:t>6</a:t>
            </a:fld>
            <a:endParaRPr lang="en-US" dirty="0"/>
          </a:p>
        </p:txBody>
      </p:sp>
    </p:spTree>
    <p:extLst>
      <p:ext uri="{BB962C8B-B14F-4D97-AF65-F5344CB8AC3E}">
        <p14:creationId xmlns:p14="http://schemas.microsoft.com/office/powerpoint/2010/main" val="1785032526"/>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251520" y="1628800"/>
            <a:ext cx="8517632" cy="4176464"/>
          </a:xfrm>
        </p:spPr>
        <p:txBody>
          <a:bodyPr>
            <a:noAutofit/>
          </a:bodyPr>
          <a:lstStyle/>
          <a:p>
            <a:pPr algn="just">
              <a:lnSpc>
                <a:spcPct val="90000"/>
              </a:lnSpc>
              <a:spcAft>
                <a:spcPts val="2400"/>
              </a:spcAft>
            </a:pPr>
            <a:r>
              <a:rPr lang="pt-BR" sz="2400" dirty="0" smtClean="0"/>
              <a:t>Os casos do surgimento do telégrafo, do telefone e do carro. </a:t>
            </a:r>
            <a:r>
              <a:rPr lang="pt-BR" sz="2400" dirty="0" smtClean="0">
                <a:solidFill>
                  <a:schemeClr val="bg1">
                    <a:lumMod val="65000"/>
                  </a:schemeClr>
                </a:solidFill>
              </a:rPr>
              <a:t>O exemplo da obrigatoriedade de frentistas em postos de combustível.</a:t>
            </a:r>
          </a:p>
          <a:p>
            <a:pPr algn="just">
              <a:lnSpc>
                <a:spcPct val="90000"/>
              </a:lnSpc>
              <a:spcAft>
                <a:spcPts val="2400"/>
              </a:spcAft>
            </a:pPr>
            <a:r>
              <a:rPr lang="pt-BR" sz="2400" dirty="0" smtClean="0"/>
              <a:t>Por paradoxal que seja, uma BAIXA produtividade pode conferir, por vezes, uma situação de conforto. </a:t>
            </a:r>
            <a:r>
              <a:rPr lang="pt-BR" sz="2400" dirty="0" smtClean="0">
                <a:solidFill>
                  <a:schemeClr val="bg1">
                    <a:lumMod val="65000"/>
                  </a:schemeClr>
                </a:solidFill>
              </a:rPr>
              <a:t>Exemplos: leis trabalhistas e atuação governamental.</a:t>
            </a:r>
          </a:p>
          <a:p>
            <a:pPr algn="just">
              <a:lnSpc>
                <a:spcPct val="90000"/>
              </a:lnSpc>
              <a:spcAft>
                <a:spcPts val="1800"/>
              </a:spcAft>
            </a:pPr>
            <a:r>
              <a:rPr lang="pt-BR" sz="2400" dirty="0" smtClean="0"/>
              <a:t>É crucial enfrentar e superar o </a:t>
            </a:r>
            <a:r>
              <a:rPr lang="pt-BR" sz="2400" b="1" dirty="0" smtClean="0">
                <a:solidFill>
                  <a:srgbClr val="FF0000"/>
                </a:solidFill>
              </a:rPr>
              <a:t>doloroso</a:t>
            </a:r>
            <a:r>
              <a:rPr lang="pt-BR" sz="2400" dirty="0" smtClean="0"/>
              <a:t> processo de </a:t>
            </a:r>
            <a:r>
              <a:rPr lang="pt-BR" sz="2400" b="1" dirty="0" smtClean="0">
                <a:solidFill>
                  <a:srgbClr val="FF0000"/>
                </a:solidFill>
              </a:rPr>
              <a:t>expansão</a:t>
            </a:r>
            <a:r>
              <a:rPr lang="pt-BR" sz="2400" dirty="0" smtClean="0"/>
              <a:t> do nível geral de emprego mediante a </a:t>
            </a:r>
            <a:r>
              <a:rPr lang="pt-BR" sz="2400" b="1" dirty="0" smtClean="0">
                <a:solidFill>
                  <a:srgbClr val="FF0000"/>
                </a:solidFill>
              </a:rPr>
              <a:t>eliminação</a:t>
            </a:r>
            <a:r>
              <a:rPr lang="pt-BR" sz="2400" dirty="0" smtClean="0"/>
              <a:t> de postos de trabalhos nas firmas individuais.  A questão é: </a:t>
            </a:r>
            <a:r>
              <a:rPr lang="pt-BR" sz="2400" b="1" dirty="0" smtClean="0">
                <a:solidFill>
                  <a:srgbClr val="FF0000"/>
                </a:solidFill>
              </a:rPr>
              <a:t>não há alternativas !</a:t>
            </a:r>
          </a:p>
          <a:p>
            <a:pPr algn="just"/>
            <a:endParaRPr lang="pt-BR" sz="2000" b="1" dirty="0" smtClean="0">
              <a:solidFill>
                <a:srgbClr val="FF0000"/>
              </a:solidFill>
            </a:endParaRPr>
          </a:p>
        </p:txBody>
      </p:sp>
      <p:sp>
        <p:nvSpPr>
          <p:cNvPr id="3" name="Título 2"/>
          <p:cNvSpPr>
            <a:spLocks noGrp="1"/>
          </p:cNvSpPr>
          <p:nvPr>
            <p:ph type="title"/>
          </p:nvPr>
        </p:nvSpPr>
        <p:spPr>
          <a:xfrm>
            <a:off x="179512" y="404664"/>
            <a:ext cx="8784976" cy="864096"/>
          </a:xfrm>
        </p:spPr>
        <p:txBody>
          <a:bodyPr>
            <a:noAutofit/>
          </a:bodyPr>
          <a:lstStyle/>
          <a:p>
            <a:pPr algn="ctr" eaLnBrk="1" fontAlgn="auto" hangingPunct="1">
              <a:spcAft>
                <a:spcPts val="0"/>
              </a:spcAft>
              <a:defRPr/>
            </a:pPr>
            <a:r>
              <a:rPr lang="pt-BR" sz="2800" dirty="0" smtClean="0"/>
              <a:t>A PRODUTIVIDADE</a:t>
            </a:r>
            <a:br>
              <a:rPr lang="pt-BR" sz="2800" dirty="0" smtClean="0"/>
            </a:br>
            <a:r>
              <a:rPr lang="pt-BR" sz="2800" dirty="0" smtClean="0"/>
              <a:t>E O PARADOXO DO PROGRESSO</a:t>
            </a:r>
            <a:endParaRPr lang="pt-BR" sz="2000" i="1" dirty="0"/>
          </a:p>
        </p:txBody>
      </p:sp>
      <p:sp>
        <p:nvSpPr>
          <p:cNvPr id="4" name="Espaço Reservado para Conteúdo 1"/>
          <p:cNvSpPr txBox="1">
            <a:spLocks/>
          </p:cNvSpPr>
          <p:nvPr/>
        </p:nvSpPr>
        <p:spPr bwMode="auto">
          <a:xfrm>
            <a:off x="467544" y="6165304"/>
            <a:ext cx="8229600" cy="504056"/>
          </a:xfrm>
          <a:prstGeom prst="rect">
            <a:avLst/>
          </a:prstGeom>
          <a:solidFill>
            <a:schemeClr val="bg1"/>
          </a:solidFill>
          <a:ln>
            <a:noFill/>
          </a:ln>
          <a:extLst/>
        </p:spPr>
        <p:txBody>
          <a:bodyPr vert="horz" wrap="square" lIns="91440" tIns="45720" rIns="91440" bIns="45720" numCol="1" anchor="t" anchorCtr="0" compatLnSpc="1">
            <a:prstTxWarp prst="textNoShape">
              <a:avLst/>
            </a:prstTxWarp>
            <a:noAutofit/>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537" indent="0" algn="just">
              <a:lnSpc>
                <a:spcPct val="80000"/>
              </a:lnSpc>
              <a:spcBef>
                <a:spcPts val="0"/>
              </a:spcBef>
              <a:buNone/>
            </a:pPr>
            <a:r>
              <a:rPr lang="pt-BR" sz="1400" i="1" dirty="0" smtClean="0"/>
              <a:t>(*) Disponível em:</a:t>
            </a:r>
          </a:p>
          <a:p>
            <a:pPr marL="109537" indent="0" algn="just">
              <a:lnSpc>
                <a:spcPct val="80000"/>
              </a:lnSpc>
              <a:spcBef>
                <a:spcPts val="0"/>
              </a:spcBef>
              <a:buNone/>
            </a:pPr>
            <a:r>
              <a:rPr lang="pt-BR" sz="1400" i="1" dirty="0">
                <a:solidFill>
                  <a:srgbClr val="0000FF"/>
                </a:solidFill>
              </a:rPr>
              <a:t>http://www.dallasfed.org/assets/documents/fed/annual/1999/ar92.pd</a:t>
            </a:r>
            <a:r>
              <a:rPr lang="pt-BR" sz="1800" i="1" dirty="0">
                <a:solidFill>
                  <a:srgbClr val="0000FF"/>
                </a:solidFill>
              </a:rPr>
              <a:t>f</a:t>
            </a:r>
            <a:endParaRPr lang="pt-BR" sz="1800" i="1" dirty="0" smtClean="0">
              <a:solidFill>
                <a:srgbClr val="0000FF"/>
              </a:solidFill>
            </a:endParaRPr>
          </a:p>
          <a:p>
            <a:pPr marL="109537" indent="0" algn="just">
              <a:buNone/>
            </a:pPr>
            <a:endParaRPr lang="pt-BR" sz="2400" dirty="0" smtClean="0"/>
          </a:p>
          <a:p>
            <a:pPr algn="just"/>
            <a:endParaRPr lang="pt-BR" sz="2400" b="1" dirty="0" smtClean="0">
              <a:solidFill>
                <a:srgbClr val="FF0000"/>
              </a:solidFill>
            </a:endParaRPr>
          </a:p>
          <a:p>
            <a:pPr algn="just"/>
            <a:endParaRPr lang="pt-BR" sz="2400" b="1" dirty="0" smtClean="0">
              <a:solidFill>
                <a:srgbClr val="FF0000"/>
              </a:solidFill>
            </a:endParaRPr>
          </a:p>
          <a:p>
            <a:pPr algn="just"/>
            <a:endParaRPr lang="pt-BR" sz="2000" b="1" dirty="0" smtClean="0">
              <a:solidFill>
                <a:srgbClr val="FF0000"/>
              </a:solidFill>
            </a:endParaRPr>
          </a:p>
        </p:txBody>
      </p:sp>
      <p:sp>
        <p:nvSpPr>
          <p:cNvPr id="11" name="Espaço Reservado para Número de Slide 10"/>
          <p:cNvSpPr>
            <a:spLocks noGrp="1"/>
          </p:cNvSpPr>
          <p:nvPr>
            <p:ph type="sldNum" sz="quarter" idx="12"/>
          </p:nvPr>
        </p:nvSpPr>
        <p:spPr/>
        <p:txBody>
          <a:bodyPr/>
          <a:lstStyle/>
          <a:p>
            <a:pPr>
              <a:defRPr/>
            </a:pPr>
            <a:fld id="{AB4E5792-A8B2-4571-9C4E-C8D178F3F7E2}" type="slidenum">
              <a:rPr lang="en-US" smtClean="0"/>
              <a:t>7</a:t>
            </a:fld>
            <a:endParaRPr lang="en-US" dirty="0"/>
          </a:p>
        </p:txBody>
      </p:sp>
    </p:spTree>
    <p:extLst>
      <p:ext uri="{BB962C8B-B14F-4D97-AF65-F5344CB8AC3E}">
        <p14:creationId xmlns:p14="http://schemas.microsoft.com/office/powerpoint/2010/main" val="3440580621"/>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539552" y="1196752"/>
            <a:ext cx="8229600" cy="5040560"/>
          </a:xfrm>
        </p:spPr>
        <p:txBody>
          <a:bodyPr>
            <a:noAutofit/>
          </a:bodyPr>
          <a:lstStyle/>
          <a:p>
            <a:pPr algn="just"/>
            <a:r>
              <a:rPr lang="pt-BR" sz="2400" dirty="0" smtClean="0"/>
              <a:t>Mencionamos, enfim, que a </a:t>
            </a:r>
            <a:r>
              <a:rPr lang="pt-BR" sz="2400" dirty="0"/>
              <a:t>gigantesca discrepância de produtividade de nossa economia </a:t>
            </a:r>
            <a:r>
              <a:rPr lang="pt-BR" sz="2400" dirty="0" smtClean="0"/>
              <a:t>em relação à das economias desenvolvidas não </a:t>
            </a:r>
            <a:r>
              <a:rPr lang="pt-BR" sz="2400" dirty="0"/>
              <a:t>é tema periférico ou acessório, mas é tema central para nosso projeto de </a:t>
            </a:r>
            <a:r>
              <a:rPr lang="pt-BR" sz="2400" dirty="0" smtClean="0"/>
              <a:t>país.</a:t>
            </a:r>
          </a:p>
          <a:p>
            <a:pPr marL="109537" indent="0" algn="just">
              <a:buNone/>
            </a:pPr>
            <a:endParaRPr lang="pt-BR" sz="2400" dirty="0" smtClean="0"/>
          </a:p>
          <a:p>
            <a:pPr algn="just"/>
            <a:r>
              <a:rPr lang="pt-BR" sz="2400" dirty="0" smtClean="0"/>
              <a:t>A questão que desejamos aqui ressaltar é que é </a:t>
            </a:r>
            <a:r>
              <a:rPr lang="pt-BR" sz="2400" b="1" dirty="0" smtClean="0">
                <a:solidFill>
                  <a:srgbClr val="FF0000"/>
                </a:solidFill>
              </a:rPr>
              <a:t>exatamente a produtividade o foco do trabalho desenvolvido pelos gestores que atuam com capitais de risco, </a:t>
            </a:r>
            <a:r>
              <a:rPr lang="pt-BR" sz="2400" dirty="0" smtClean="0"/>
              <a:t>motivo pelo qual o tema vem sendo criteriosamente analisado pelas mais diversas economias do mundo.</a:t>
            </a:r>
            <a:endParaRPr lang="pt-BR" sz="2000" dirty="0" smtClean="0"/>
          </a:p>
        </p:txBody>
      </p:sp>
      <p:sp>
        <p:nvSpPr>
          <p:cNvPr id="3" name="Título 2"/>
          <p:cNvSpPr>
            <a:spLocks noGrp="1"/>
          </p:cNvSpPr>
          <p:nvPr>
            <p:ph type="title"/>
          </p:nvPr>
        </p:nvSpPr>
        <p:spPr>
          <a:xfrm>
            <a:off x="179512" y="260648"/>
            <a:ext cx="8784976" cy="648072"/>
          </a:xfrm>
        </p:spPr>
        <p:txBody>
          <a:bodyPr>
            <a:noAutofit/>
          </a:bodyPr>
          <a:lstStyle/>
          <a:p>
            <a:pPr algn="ctr" eaLnBrk="1" fontAlgn="auto" hangingPunct="1">
              <a:spcAft>
                <a:spcPts val="0"/>
              </a:spcAft>
              <a:defRPr/>
            </a:pPr>
            <a:r>
              <a:rPr lang="pt-BR" sz="2800" dirty="0" smtClean="0"/>
              <a:t>A PRODUTIVIDADE E OS CAPITAIS DE RISCO</a:t>
            </a:r>
            <a:endParaRPr lang="pt-BR" sz="2000" i="1" dirty="0"/>
          </a:p>
        </p:txBody>
      </p:sp>
      <p:sp>
        <p:nvSpPr>
          <p:cNvPr id="10" name="Espaço Reservado para Número de Slide 9"/>
          <p:cNvSpPr>
            <a:spLocks noGrp="1"/>
          </p:cNvSpPr>
          <p:nvPr>
            <p:ph type="sldNum" sz="quarter" idx="12"/>
          </p:nvPr>
        </p:nvSpPr>
        <p:spPr/>
        <p:txBody>
          <a:bodyPr/>
          <a:lstStyle/>
          <a:p>
            <a:pPr>
              <a:defRPr/>
            </a:pPr>
            <a:fld id="{AB4E5792-A8B2-4571-9C4E-C8D178F3F7E2}" type="slidenum">
              <a:rPr lang="en-US" smtClean="0"/>
              <a:t>8</a:t>
            </a:fld>
            <a:endParaRPr lang="en-US" dirty="0"/>
          </a:p>
        </p:txBody>
      </p:sp>
    </p:spTree>
    <p:extLst>
      <p:ext uri="{BB962C8B-B14F-4D97-AF65-F5344CB8AC3E}">
        <p14:creationId xmlns:p14="http://schemas.microsoft.com/office/powerpoint/2010/main" val="4271739409"/>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518864" y="1196752"/>
            <a:ext cx="8229600" cy="4972198"/>
          </a:xfrm>
        </p:spPr>
        <p:txBody>
          <a:bodyPr>
            <a:normAutofit fontScale="77500" lnSpcReduction="20000"/>
          </a:bodyPr>
          <a:lstStyle/>
          <a:p>
            <a:pPr algn="just"/>
            <a:r>
              <a:rPr lang="pt-BR" sz="2800" dirty="0" smtClean="0"/>
              <a:t>Pode </a:t>
            </a:r>
            <a:r>
              <a:rPr lang="pt-BR" sz="2800" dirty="0"/>
              <a:t>ser compreendido como uma forma de investimento empresarial de </a:t>
            </a:r>
            <a:r>
              <a:rPr lang="pt-BR" sz="2800" dirty="0" smtClean="0"/>
              <a:t>médio a longo prazos </a:t>
            </a:r>
            <a:r>
              <a:rPr lang="pt-BR" sz="2800" dirty="0"/>
              <a:t>(em torno de 5 anos), com o objetivo de:</a:t>
            </a:r>
          </a:p>
          <a:p>
            <a:pPr marL="109537" indent="0" algn="just">
              <a:buNone/>
            </a:pPr>
            <a:r>
              <a:rPr lang="pt-BR" sz="2800" dirty="0"/>
              <a:t> </a:t>
            </a:r>
          </a:p>
          <a:p>
            <a:pPr marL="1074738" indent="-358775" algn="just">
              <a:buNone/>
            </a:pPr>
            <a:r>
              <a:rPr lang="pt-BR" sz="2600" dirty="0"/>
              <a:t>(i) viabilizar o desenvolvimento de empresas de alto potencial de crescimento, com efetivo envolvimento de um investidor profissional no </a:t>
            </a:r>
            <a:r>
              <a:rPr lang="pt-BR" sz="2600" dirty="0" smtClean="0"/>
              <a:t>negócio;</a:t>
            </a:r>
            <a:endParaRPr lang="pt-BR" sz="2600" dirty="0"/>
          </a:p>
          <a:p>
            <a:pPr marL="1074738" indent="-358775" algn="just">
              <a:buNone/>
            </a:pPr>
            <a:r>
              <a:rPr lang="pt-BR" sz="2600" dirty="0"/>
              <a:t> </a:t>
            </a:r>
          </a:p>
          <a:p>
            <a:pPr marL="1074738" indent="-358775" algn="just">
              <a:buNone/>
            </a:pPr>
            <a:r>
              <a:rPr lang="pt-BR" sz="2600" dirty="0"/>
              <a:t>(ii) efetuar a saída da empresa após um processo de crescimento acelerado por meio de vendas a compradores estratégicos ou outros mecanismos.</a:t>
            </a:r>
          </a:p>
          <a:p>
            <a:pPr marL="109537" indent="0" algn="just">
              <a:buNone/>
            </a:pPr>
            <a:r>
              <a:rPr lang="pt-BR" sz="2800" dirty="0"/>
              <a:t> </a:t>
            </a:r>
          </a:p>
          <a:p>
            <a:pPr algn="just"/>
            <a:r>
              <a:rPr lang="pt-BR" sz="2800" dirty="0" smtClean="0"/>
              <a:t>Usualmente</a:t>
            </a:r>
            <a:r>
              <a:rPr lang="pt-BR" sz="2800" dirty="0"/>
              <a:t>, o capital de risco é também chamado de capital empreendedor, capital de investimento, capital de desenvolvimento, </a:t>
            </a:r>
            <a:r>
              <a:rPr lang="pt-BR" sz="2800" i="1" dirty="0"/>
              <a:t>venture capital</a:t>
            </a:r>
            <a:r>
              <a:rPr lang="pt-BR" sz="2800" dirty="0"/>
              <a:t> e </a:t>
            </a:r>
            <a:r>
              <a:rPr lang="pt-BR" sz="2800" i="1" dirty="0"/>
              <a:t>private </a:t>
            </a:r>
            <a:r>
              <a:rPr lang="pt-BR" sz="2800" i="1" dirty="0" smtClean="0"/>
              <a:t>equity.</a:t>
            </a:r>
            <a:endParaRPr lang="pt-BR" sz="2800" dirty="0"/>
          </a:p>
        </p:txBody>
      </p:sp>
      <p:sp>
        <p:nvSpPr>
          <p:cNvPr id="3" name="Título 2"/>
          <p:cNvSpPr>
            <a:spLocks noGrp="1"/>
          </p:cNvSpPr>
          <p:nvPr>
            <p:ph type="title"/>
          </p:nvPr>
        </p:nvSpPr>
        <p:spPr>
          <a:xfrm>
            <a:off x="179512" y="116632"/>
            <a:ext cx="8784976" cy="922114"/>
          </a:xfrm>
        </p:spPr>
        <p:txBody>
          <a:bodyPr>
            <a:noAutofit/>
          </a:bodyPr>
          <a:lstStyle/>
          <a:p>
            <a:pPr algn="ctr" eaLnBrk="1" fontAlgn="auto" hangingPunct="1">
              <a:spcAft>
                <a:spcPts val="0"/>
              </a:spcAft>
              <a:defRPr/>
            </a:pPr>
            <a:r>
              <a:rPr lang="pt-BR" sz="2800" dirty="0" smtClean="0"/>
              <a:t>O QUE É O CAPITAL DE RISCO E </a:t>
            </a:r>
            <a:br>
              <a:rPr lang="pt-BR" sz="2800" dirty="0" smtClean="0"/>
            </a:br>
            <a:r>
              <a:rPr lang="pt-BR" sz="2800" dirty="0" smtClean="0"/>
              <a:t>POR QUE É TÃO IMPORTANTE?</a:t>
            </a:r>
            <a:endParaRPr lang="pt-BR" sz="2000" i="1" dirty="0"/>
          </a:p>
        </p:txBody>
      </p:sp>
      <p:sp>
        <p:nvSpPr>
          <p:cNvPr id="10" name="Espaço Reservado para Número de Slide 9"/>
          <p:cNvSpPr>
            <a:spLocks noGrp="1"/>
          </p:cNvSpPr>
          <p:nvPr>
            <p:ph type="sldNum" sz="quarter" idx="12"/>
          </p:nvPr>
        </p:nvSpPr>
        <p:spPr/>
        <p:txBody>
          <a:bodyPr/>
          <a:lstStyle/>
          <a:p>
            <a:pPr>
              <a:defRPr/>
            </a:pPr>
            <a:fld id="{AB4E5792-A8B2-4571-9C4E-C8D178F3F7E2}" type="slidenum">
              <a:rPr lang="en-US" smtClean="0"/>
              <a:t>9</a:t>
            </a:fld>
            <a:endParaRPr lang="en-US" dirty="0"/>
          </a:p>
        </p:txBody>
      </p:sp>
    </p:spTree>
    <p:extLst>
      <p:ext uri="{BB962C8B-B14F-4D97-AF65-F5344CB8AC3E}">
        <p14:creationId xmlns:p14="http://schemas.microsoft.com/office/powerpoint/2010/main" val="3357460352"/>
      </p:ext>
    </p:extLst>
  </p:cSld>
  <p:clrMapOvr>
    <a:masterClrMapping/>
  </p:clrMapOvr>
  <p:transition spd="slow"/>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CDT_DESIGNS_NAME" val="Siemens"/>
  <p:tag name="CDT_MASTERS_NAME" val="SlideMaster Siemens"/>
  <p:tag name="CDT_LAYOUT_TYPE" val="2"/>
  <p:tag name="CDT_INTERSECT_SLIDE" val="Fals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so">
  <a:themeElements>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so">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so">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3408</TotalTime>
  <Words>4458</Words>
  <Application>Microsoft Office PowerPoint</Application>
  <PresentationFormat>Apresentação na tela (4:3)</PresentationFormat>
  <Paragraphs>520</Paragraphs>
  <Slides>53</Slides>
  <Notes>2</Notes>
  <HiddenSlides>0</HiddenSlides>
  <MMClips>0</MMClips>
  <ScaleCrop>false</ScaleCrop>
  <HeadingPairs>
    <vt:vector size="4" baseType="variant">
      <vt:variant>
        <vt:lpstr>Tema</vt:lpstr>
      </vt:variant>
      <vt:variant>
        <vt:i4>1</vt:i4>
      </vt:variant>
      <vt:variant>
        <vt:lpstr>Títulos de slides</vt:lpstr>
      </vt:variant>
      <vt:variant>
        <vt:i4>53</vt:i4>
      </vt:variant>
    </vt:vector>
  </HeadingPairs>
  <TitlesOfParts>
    <vt:vector size="54" baseType="lpstr">
      <vt:lpstr>Concurso</vt:lpstr>
      <vt:lpstr>CAPITAIS DE RISCO  (private equity, venture capital e outros)</vt:lpstr>
      <vt:lpstr>O CAPITAL DE RISCO E A BUSCA DA PRODUTIVIDADE</vt:lpstr>
      <vt:lpstr>PRODUTIVIDADE</vt:lpstr>
      <vt:lpstr>PRODUTIVIDADE</vt:lpstr>
      <vt:lpstr>PRODUTIVIDADE</vt:lpstr>
      <vt:lpstr>A PRODUTIVIDADE E O PARADOXO DO PROGRESSO</vt:lpstr>
      <vt:lpstr>A PRODUTIVIDADE E O PARADOXO DO PROGRESSO</vt:lpstr>
      <vt:lpstr>A PRODUTIVIDADE E OS CAPITAIS DE RISCO</vt:lpstr>
      <vt:lpstr>O QUE É O CAPITAL DE RISCO E  POR QUE É TÃO IMPORTANTE?</vt:lpstr>
      <vt:lpstr>Elementos da indústria de capital de risco:</vt:lpstr>
      <vt:lpstr>Elementos da indústria de capital de risco:</vt:lpstr>
      <vt:lpstr>CAPITAL DE RISCO  Características dos investimentos e dos gestores </vt:lpstr>
      <vt:lpstr>CAPITAL DE RISCO  Importância marcante para a economia</vt:lpstr>
      <vt:lpstr>EXPERIÊNCIA INTERNACIONAL FACE À IMPORTÂNCIA DO CAPITAL DE RISCO PARA A ECONOMIA</vt:lpstr>
      <vt:lpstr>CAPITAL DE RISCO  Importância marcante para a economia</vt:lpstr>
      <vt:lpstr>PRODUTIVIDADE</vt:lpstr>
      <vt:lpstr>CAPITAL DE RISCO  Importância marcante para a economia</vt:lpstr>
      <vt:lpstr>CAPITAL DE RISCO  Importância marcante para a economia</vt:lpstr>
      <vt:lpstr>O CASO DE ISRAEL</vt:lpstr>
      <vt:lpstr>O CASO DE ISRAEL</vt:lpstr>
      <vt:lpstr>O caso do “Yozma Venture Capital Ltd”</vt:lpstr>
      <vt:lpstr>O caso do “Yozma Venture Capital Ltd”</vt:lpstr>
      <vt:lpstr>Experiências internacionais - ressalvas</vt:lpstr>
      <vt:lpstr>Experiências internacionais - ressalvas</vt:lpstr>
      <vt:lpstr>Experiências internacionais - aspectos importantes a destacar</vt:lpstr>
      <vt:lpstr>OS SEGMENTOS DO CAPITAL DE RISCO (Private equity, venture capital e outras modalidades)</vt:lpstr>
      <vt:lpstr>CAPITAL DE RISCO  Estágio de desenvolvimento das empresas investidas</vt:lpstr>
      <vt:lpstr>DIFICULDADES private equity  x venture capital</vt:lpstr>
      <vt:lpstr>DIFICULDADES private equity  x venture capital</vt:lpstr>
      <vt:lpstr>O PERFIL DO CAPITAL DE RISCO NO BRASIL</vt:lpstr>
      <vt:lpstr>Capital de risco – a situação do Brasil</vt:lpstr>
      <vt:lpstr>Capital de risco – a situação do Brasil</vt:lpstr>
      <vt:lpstr>Capital de risco – a situação do Brasil</vt:lpstr>
      <vt:lpstr>Capital de risco – a situação do Brasil</vt:lpstr>
      <vt:lpstr>Capital de risco – a situação do Brasil</vt:lpstr>
      <vt:lpstr>Capital de risco – a situação do Brasil</vt:lpstr>
      <vt:lpstr>Capital de risco – a atuação do setor público no Brasil</vt:lpstr>
      <vt:lpstr>Capital de risco – a atuação do setor público no Brasil</vt:lpstr>
      <vt:lpstr>OS DESAFIOS E AS NECESSIDADES LEGISLATIVAS PARA A EXPANSÃO DO CAPITAL DE RISCO NO BRASIL</vt:lpstr>
      <vt:lpstr>QUAL A SITUAÇÃO DO BRASIL, E QUAIS OS ENTRAVES? QUAL O PAPEL DO LEGISLATIVO?</vt:lpstr>
      <vt:lpstr>QUAL A SITUAÇÃO DO BRASIL, E QUAIS OS ENTRAVES? QUAL O PAPEL DO LEGISLATIVO?</vt:lpstr>
      <vt:lpstr>QUAL A SITUAÇÃO DO BRASIL, E QUAIS OS ENTRAVES? QUAL O PAPEL DO LEGISLATIVO?</vt:lpstr>
      <vt:lpstr>QUAL A SITUAÇÃO DO BRASIL, E QUAIS OS ENTRAVES? QUAL O PAPEL DO LEGISLATIVO?</vt:lpstr>
      <vt:lpstr>QUAL A SITUAÇÃO DO BRASIL, E QUAIS OS ENTRAVES? QUAL O PAPEL DO LEGISLATIVO?</vt:lpstr>
      <vt:lpstr>Capital de risco – a atuação do setor público no Brasil</vt:lpstr>
      <vt:lpstr>QUAL A SITUAÇÃO DO BRASIL, E QUAIS OS ENTRAVES? QUAL O PAPEL DO LEGISLATIVO?</vt:lpstr>
      <vt:lpstr>DIFICULDADES PARA DESINVESTIMENTOS POR MEIO DO MERCADO DE CAPITAIS (dificuldades no acesso à bolsa)</vt:lpstr>
      <vt:lpstr>DIFICULDADES PARA DESINVESTIMENTOS POR MEIO DO MERCADO DE CAPITAIS (dificuldades no acesso à bolsa)</vt:lpstr>
      <vt:lpstr>Apresentação do PowerPoint</vt:lpstr>
      <vt:lpstr>COMENTÁRIOS FINAIS</vt:lpstr>
      <vt:lpstr>Capital de risco no Brasil - Desafios</vt:lpstr>
      <vt:lpstr>MUITO OBRIGADO</vt:lpstr>
      <vt:lpstr>Referências</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Teses equivocadas no debate sobre desindustrialização e perda de competitividade da indústria brasileira</dc:title>
  <dc:creator>Jose Luis</dc:creator>
  <cp:lastModifiedBy>Câmara dos Deputados</cp:lastModifiedBy>
  <cp:revision>353</cp:revision>
  <cp:lastPrinted>2013-10-01T23:21:53Z</cp:lastPrinted>
  <dcterms:created xsi:type="dcterms:W3CDTF">2012-05-18T21:22:12Z</dcterms:created>
  <dcterms:modified xsi:type="dcterms:W3CDTF">2013-10-02T12:34:14Z</dcterms:modified>
</cp:coreProperties>
</file>