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61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0A41-58A6-474A-92DC-3743AEAF8662}" type="datetimeFigureOut">
              <a:rPr lang="pt-BR" smtClean="0"/>
              <a:t>18/9/2013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4C-72A5-4950-8820-B9613B742B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8670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0A41-58A6-474A-92DC-3743AEAF8662}" type="datetimeFigureOut">
              <a:rPr lang="pt-BR" smtClean="0"/>
              <a:t>18/9/2013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4C-72A5-4950-8820-B9613B742B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712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0A41-58A6-474A-92DC-3743AEAF8662}" type="datetimeFigureOut">
              <a:rPr lang="pt-BR" smtClean="0"/>
              <a:t>18/9/2013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4C-72A5-4950-8820-B9613B742B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340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0A41-58A6-474A-92DC-3743AEAF8662}" type="datetimeFigureOut">
              <a:rPr lang="pt-BR" smtClean="0"/>
              <a:t>18/9/2013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4C-72A5-4950-8820-B9613B742B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8505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0A41-58A6-474A-92DC-3743AEAF8662}" type="datetimeFigureOut">
              <a:rPr lang="pt-BR" smtClean="0"/>
              <a:t>18/9/2013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4C-72A5-4950-8820-B9613B742B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8343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0A41-58A6-474A-92DC-3743AEAF8662}" type="datetimeFigureOut">
              <a:rPr lang="pt-BR" smtClean="0"/>
              <a:t>18/9/2013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4C-72A5-4950-8820-B9613B742B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9315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0A41-58A6-474A-92DC-3743AEAF8662}" type="datetimeFigureOut">
              <a:rPr lang="pt-BR" smtClean="0"/>
              <a:t>18/9/2013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4C-72A5-4950-8820-B9613B742B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51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0A41-58A6-474A-92DC-3743AEAF8662}" type="datetimeFigureOut">
              <a:rPr lang="pt-BR" smtClean="0"/>
              <a:t>18/9/2013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4C-72A5-4950-8820-B9613B742B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4122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0A41-58A6-474A-92DC-3743AEAF8662}" type="datetimeFigureOut">
              <a:rPr lang="pt-BR" smtClean="0"/>
              <a:t>18/9/2013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4C-72A5-4950-8820-B9613B742B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583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0A41-58A6-474A-92DC-3743AEAF8662}" type="datetimeFigureOut">
              <a:rPr lang="pt-BR" smtClean="0"/>
              <a:t>18/9/2013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4C-72A5-4950-8820-B9613B742B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2123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0A41-58A6-474A-92DC-3743AEAF8662}" type="datetimeFigureOut">
              <a:rPr lang="pt-BR" smtClean="0"/>
              <a:t>18/9/2013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4C-72A5-4950-8820-B9613B742B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093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50A41-58A6-474A-92DC-3743AEAF8662}" type="datetimeFigureOut">
              <a:rPr lang="pt-BR" smtClean="0"/>
              <a:t>18/9/2013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B784C-72A5-4950-8820-B9613B742B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3425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Câmbio, Inflação e Crescimento: Reflexões e Aplicações à Economia Brasileira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Roberto </a:t>
            </a:r>
            <a:r>
              <a:rPr lang="pt-BR" dirty="0" err="1" smtClean="0"/>
              <a:t>Ellery</a:t>
            </a:r>
            <a:r>
              <a:rPr lang="pt-BR" dirty="0" smtClean="0"/>
              <a:t> Jr, FACE/UnB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48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Produtividade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Para que Modelo Alemanha possa dar certo é preciso aumentar a produtividade da economia brasileira.</a:t>
            </a:r>
          </a:p>
          <a:p>
            <a:r>
              <a:rPr lang="pt-BR" dirty="0" smtClean="0"/>
              <a:t>Como aumentar a produtividade?</a:t>
            </a:r>
          </a:p>
          <a:p>
            <a:pPr lvl="1"/>
            <a:r>
              <a:rPr lang="pt-BR" dirty="0" smtClean="0"/>
              <a:t>Educação.</a:t>
            </a:r>
          </a:p>
          <a:p>
            <a:pPr lvl="1"/>
            <a:r>
              <a:rPr lang="pt-BR" dirty="0" smtClean="0"/>
              <a:t>Regras claras e simples com facilidade para abrir, fechar e tocar empresas.</a:t>
            </a:r>
          </a:p>
          <a:p>
            <a:pPr lvl="1"/>
            <a:r>
              <a:rPr lang="pt-BR" dirty="0" smtClean="0"/>
              <a:t>Infraestrutura de qualidade.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885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Inflação e Crescimento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mito: </a:t>
            </a:r>
          </a:p>
          <a:p>
            <a:pPr lvl="1"/>
            <a:r>
              <a:rPr lang="pt-BR" dirty="0" smtClean="0"/>
              <a:t>O nível de preços é pró-cíclico, ou seja, quanto maior o nível de preços maior a renda do país.</a:t>
            </a:r>
          </a:p>
          <a:p>
            <a:pPr lvl="2"/>
            <a:r>
              <a:rPr lang="pt-BR" dirty="0" smtClean="0"/>
              <a:t>Business </a:t>
            </a:r>
            <a:r>
              <a:rPr lang="pt-BR" dirty="0" err="1" smtClean="0"/>
              <a:t>Cycles</a:t>
            </a:r>
            <a:r>
              <a:rPr lang="pt-BR" dirty="0" smtClean="0"/>
              <a:t>: Real </a:t>
            </a:r>
            <a:r>
              <a:rPr lang="pt-BR" dirty="0" err="1" smtClean="0"/>
              <a:t>Facts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a </a:t>
            </a:r>
            <a:r>
              <a:rPr lang="pt-BR" dirty="0" err="1" smtClean="0"/>
              <a:t>Monetary</a:t>
            </a:r>
            <a:r>
              <a:rPr lang="pt-BR" dirty="0" smtClean="0"/>
              <a:t> </a:t>
            </a:r>
            <a:r>
              <a:rPr lang="pt-BR" dirty="0" err="1" smtClean="0"/>
              <a:t>Myth</a:t>
            </a:r>
            <a:r>
              <a:rPr lang="pt-BR" dirty="0" smtClean="0"/>
              <a:t>, Finn Kydland e Edward Prescott, </a:t>
            </a:r>
            <a:r>
              <a:rPr lang="pt-BR" dirty="0" err="1" smtClean="0"/>
              <a:t>Quarterly</a:t>
            </a:r>
            <a:r>
              <a:rPr lang="pt-BR" dirty="0" smtClean="0"/>
              <a:t> </a:t>
            </a:r>
            <a:r>
              <a:rPr lang="pt-BR" dirty="0" err="1" smtClean="0"/>
              <a:t>Review</a:t>
            </a:r>
            <a:r>
              <a:rPr lang="pt-BR" dirty="0" smtClean="0"/>
              <a:t>, FED Minneapolis, 1990.</a:t>
            </a:r>
          </a:p>
          <a:p>
            <a:pPr lvl="2"/>
            <a:r>
              <a:rPr lang="pt-BR" dirty="0" smtClean="0"/>
              <a:t> Ciclo de negócios no Brasil durante o Século XX - Uma comparação com a evidência internacional, Roberto </a:t>
            </a:r>
            <a:r>
              <a:rPr lang="pt-BR" dirty="0" err="1" smtClean="0"/>
              <a:t>Ellery</a:t>
            </a:r>
            <a:r>
              <a:rPr lang="pt-BR" dirty="0" smtClean="0"/>
              <a:t> e Victor Gomes, Economia, 2005.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7594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Mito no 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década de 1980 foi caracterizada por altíssimas taxas de inflação. Onde estava o crescimento?</a:t>
            </a:r>
          </a:p>
          <a:p>
            <a:r>
              <a:rPr lang="pt-BR" dirty="0" smtClean="0"/>
              <a:t>Tomando em conta o período de 1997 a 2011 (pós estabilização) não se encontra uma relação válida entre crescimento e inflação.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135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Mito no Brasil</a:t>
            </a:r>
            <a:endParaRPr lang="pt-BR" dirty="0"/>
          </a:p>
        </p:txBody>
      </p:sp>
      <p:pic>
        <p:nvPicPr>
          <p:cNvPr id="4099" name="Picture 3" descr="C:\Roberto\Apresentações\Comissão de Desenvolvimento\crescinfl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46" y="1371600"/>
            <a:ext cx="8035459" cy="462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670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Pergunta Inconveniente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 não existe relação clara e indiscutível entre inflação e crescimento no longo prazo, qual a razão de flexibilizar ou relativizar o controle da inflação?</a:t>
            </a:r>
          </a:p>
          <a:p>
            <a:pPr lvl="1"/>
            <a:r>
              <a:rPr lang="pt-BR" dirty="0" smtClean="0"/>
              <a:t>E economia brasileira está com baixas taxas de desemprego!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216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Resultados das Mudanças... Até Aqui...</a:t>
            </a:r>
            <a:endParaRPr lang="pt-BR" dirty="0"/>
          </a:p>
        </p:txBody>
      </p:sp>
      <p:pic>
        <p:nvPicPr>
          <p:cNvPr id="5122" name="Picture 2" descr="C:\Roberto\Temp\br_al_pi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28534"/>
            <a:ext cx="8153400" cy="5081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914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Trocando Crescimento por...</a:t>
            </a:r>
            <a:endParaRPr lang="pt-BR" dirty="0"/>
          </a:p>
        </p:txBody>
      </p:sp>
      <p:pic>
        <p:nvPicPr>
          <p:cNvPr id="6146" name="Picture 2" descr="C:\Roberto\Temp\cresc_inf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7755717" cy="4833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270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Consideração Final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Estamos em vias de trocar um modelo de crescimento que deu certo em outros países e que nos anos que foi usado no Brasil conseguiu promover um crescimento modesto porém com distribuição de renda e inclusão social por um modelo de crescimento que fracassou em outros países e que no passado nos levou a um crescimento não sustentado com concentração de renda e exclusão social.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958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Questões sobre Câmbio e Inflação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A queda da participação da indústria de transformação no PIB decorre dos juros altos e do câmbio “valorizado” durantes os governos FHC e Lula?</a:t>
            </a:r>
          </a:p>
          <a:p>
            <a:pPr lvl="1"/>
            <a:r>
              <a:rPr lang="pt-BR" dirty="0" smtClean="0"/>
              <a:t>Devemos ajustar a câmbio para proteger a indústria?</a:t>
            </a:r>
          </a:p>
          <a:p>
            <a:r>
              <a:rPr lang="pt-BR" dirty="0" smtClean="0"/>
              <a:t>Inflação mais alta está associada a maior crescimento?</a:t>
            </a:r>
          </a:p>
          <a:p>
            <a:pPr lvl="1"/>
            <a:r>
              <a:rPr lang="pt-BR" dirty="0" smtClean="0"/>
              <a:t>Devemos ser menos estrito no controle da inflação para fazer o Brasil crescer?</a:t>
            </a:r>
          </a:p>
          <a:p>
            <a:pPr lvl="1"/>
            <a:r>
              <a:rPr lang="pt-BR" dirty="0" smtClean="0"/>
              <a:t>O compromisso estrito e intransigente com o combate a inflação prejudica os mais pobres?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19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Indústria da Transformação</a:t>
            </a:r>
            <a:endParaRPr lang="pt-BR" dirty="0"/>
          </a:p>
        </p:txBody>
      </p:sp>
      <p:pic>
        <p:nvPicPr>
          <p:cNvPr id="1026" name="Picture 2" descr="C:\Roberto\Temp\industriaFIES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25" y="1524000"/>
            <a:ext cx="7983538" cy="463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98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Observações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Entre 1947 e 1985 a participação da indústria de transformação no PIB subiu de 11,27% para 27,2%</a:t>
            </a:r>
          </a:p>
          <a:p>
            <a:pPr lvl="1"/>
            <a:r>
              <a:rPr lang="pt-BR" dirty="0" smtClean="0"/>
              <a:t>Quais as consequências deste crescimento para economia brasileira?</a:t>
            </a:r>
            <a:endParaRPr lang="pt-BR" dirty="0"/>
          </a:p>
          <a:p>
            <a:r>
              <a:rPr lang="pt-BR" dirty="0" smtClean="0"/>
              <a:t>Entre 1985 e a edição do Plano Real esta participação já tinha caído quase dez pontos percentuais. Entre 1995 e 2003 esta participação caiu de 18,62% para 18,02%, ou seja, menos de um ponto percentual em oito anos. Entre 2003 e 2011 a queda foi de 18,02% para 16,23% e chegou a 13,25% em 2012.</a:t>
            </a:r>
          </a:p>
          <a:p>
            <a:pPr lvl="1"/>
            <a:r>
              <a:rPr lang="pt-BR" dirty="0" smtClean="0"/>
              <a:t>Quais as consequências desta queda para economia brasileira?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38082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Indústria de Transformação e Salários no Brasil: o “X” da Questão.</a:t>
            </a:r>
            <a:endParaRPr lang="pt-BR" dirty="0"/>
          </a:p>
        </p:txBody>
      </p:sp>
      <p:pic>
        <p:nvPicPr>
          <p:cNvPr id="2050" name="Picture 2" descr="C:\Roberto\Temp\IndTR_sal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28513"/>
            <a:ext cx="7508875" cy="4680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729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Onde entra o câmbio?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O argumento dos que querem desvalorizar o câmbio “na marra” é que o salário da indústria medido em dólares está muito alto. Isto tira competitividade da indústria nacional. Desvalorizar o câmbio é uma forma de reduzir o custo unitário do trabalho medido em moeda forte.</a:t>
            </a:r>
          </a:p>
          <a:p>
            <a:r>
              <a:rPr lang="pt-BR" dirty="0" smtClean="0"/>
              <a:t>Em português: É preciso reduzir salários reais para que a indústria tenha mais lucros e invista mais.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547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Salário Médio da Indústria Dividido pelo Câmbio das Importações</a:t>
            </a:r>
            <a:endParaRPr lang="pt-BR" dirty="0"/>
          </a:p>
        </p:txBody>
      </p:sp>
      <p:pic>
        <p:nvPicPr>
          <p:cNvPr id="3074" name="Picture 2" descr="C:\Roberto\Temp\salarios industri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47800"/>
            <a:ext cx="8153400" cy="4920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288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Escolha Inevitável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Devemos retomar o modelo de incentivo a indústria para tentar o crescimento a qualquer custo?</a:t>
            </a:r>
          </a:p>
          <a:p>
            <a:pPr lvl="1"/>
            <a:r>
              <a:rPr lang="pt-BR" dirty="0" smtClean="0"/>
              <a:t>Mesmo que este crescimento se mostre insustentável?</a:t>
            </a:r>
          </a:p>
          <a:p>
            <a:pPr lvl="1"/>
            <a:r>
              <a:rPr lang="pt-BR" dirty="0" smtClean="0"/>
              <a:t>Mesmo que este crescimento concentre renda?</a:t>
            </a:r>
          </a:p>
          <a:p>
            <a:pPr lvl="1"/>
            <a:r>
              <a:rPr lang="pt-BR" dirty="0" smtClean="0"/>
              <a:t>Mesmo que este modelo de crescimento ameace a democracia?</a:t>
            </a:r>
          </a:p>
          <a:p>
            <a:r>
              <a:rPr lang="pt-BR" dirty="0" smtClean="0"/>
              <a:t>Devemos aceitar taxas menores de crescimento porém sustentáveis a longo prazo?</a:t>
            </a:r>
          </a:p>
          <a:p>
            <a:r>
              <a:rPr lang="pt-BR" dirty="0" smtClean="0"/>
              <a:t>Qual o nosso objetivo: Alemanha ou China?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613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Escolhas e Caminhos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Modelo China</a:t>
            </a:r>
          </a:p>
          <a:p>
            <a:pPr lvl="1"/>
            <a:r>
              <a:rPr lang="pt-BR" dirty="0" smtClean="0"/>
              <a:t>Câmbio desvalorizado</a:t>
            </a:r>
          </a:p>
          <a:p>
            <a:pPr lvl="1"/>
            <a:r>
              <a:rPr lang="pt-BR" dirty="0" smtClean="0"/>
              <a:t>Salários baixos</a:t>
            </a:r>
          </a:p>
          <a:p>
            <a:pPr lvl="1"/>
            <a:r>
              <a:rPr lang="pt-BR" dirty="0" smtClean="0"/>
              <a:t>Investimento alto</a:t>
            </a:r>
          </a:p>
          <a:p>
            <a:r>
              <a:rPr lang="pt-BR" dirty="0" smtClean="0"/>
              <a:t>Modelo Alemanha</a:t>
            </a:r>
          </a:p>
          <a:p>
            <a:pPr lvl="1"/>
            <a:r>
              <a:rPr lang="pt-BR" dirty="0" smtClean="0"/>
              <a:t>Câmbio valorizado</a:t>
            </a:r>
          </a:p>
          <a:p>
            <a:pPr lvl="1"/>
            <a:r>
              <a:rPr lang="pt-BR" dirty="0" smtClean="0"/>
              <a:t>Salários altos</a:t>
            </a:r>
          </a:p>
          <a:p>
            <a:pPr lvl="1"/>
            <a:r>
              <a:rPr lang="pt-BR" dirty="0" smtClean="0"/>
              <a:t>Produtividade alta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848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671</Words>
  <Application>Microsoft Office PowerPoint</Application>
  <PresentationFormat>Apresentação na tela (4:3)</PresentationFormat>
  <Paragraphs>57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Tema do Office</vt:lpstr>
      <vt:lpstr>Câmbio, Inflação e Crescimento: Reflexões e Aplicações à Economia Brasileira</vt:lpstr>
      <vt:lpstr>Questões sobre Câmbio e Inflação</vt:lpstr>
      <vt:lpstr>Indústria da Transformação</vt:lpstr>
      <vt:lpstr>Observações</vt:lpstr>
      <vt:lpstr>Indústria de Transformação e Salários no Brasil: o “X” da Questão.</vt:lpstr>
      <vt:lpstr>Onde entra o câmbio?</vt:lpstr>
      <vt:lpstr>Salário Médio da Indústria Dividido pelo Câmbio das Importações</vt:lpstr>
      <vt:lpstr>Escolha Inevitável</vt:lpstr>
      <vt:lpstr>Escolhas e Caminhos</vt:lpstr>
      <vt:lpstr>Produtividade</vt:lpstr>
      <vt:lpstr>Inflação e Crescimento</vt:lpstr>
      <vt:lpstr>O Mito no Brasil</vt:lpstr>
      <vt:lpstr>O Mito no Brasil</vt:lpstr>
      <vt:lpstr>Pergunta Inconveniente</vt:lpstr>
      <vt:lpstr>Resultados das Mudanças... Até Aqui...</vt:lpstr>
      <vt:lpstr>Trocando Crescimento por...</vt:lpstr>
      <vt:lpstr>Consideração Final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Câmbio, Inflação e Crescimento: Reflexões e Aplicações à Economia Brasileira</dc:title>
  <dc:creator>Roberto Ellery Jr.</dc:creator>
  <cp:lastModifiedBy>Sara Teixeira Santos</cp:lastModifiedBy>
  <cp:revision>12</cp:revision>
  <dcterms:created xsi:type="dcterms:W3CDTF">2013-09-18T00:31:05Z</dcterms:created>
  <dcterms:modified xsi:type="dcterms:W3CDTF">2013-09-18T12:36:07Z</dcterms:modified>
</cp:coreProperties>
</file>