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F310EE-ECE5-4FE1-BBA5-FA005320B114}">
  <a:tblStyle styleId="{B0F310EE-ECE5-4FE1-BBA5-FA005320B1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886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1680808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1680808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e1680808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e16808085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722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e16808085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e16808085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e16808085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e16808085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95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168080858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e168080858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77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e168080858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e168080858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417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e16808085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e16808085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51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e168080858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e168080858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12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e168080858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e168080858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72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e168080858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e168080858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343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e168080858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e168080858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01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17f633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17f633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317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e168080858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e168080858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970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e168080858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e168080858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Um dos tópicos que recebeu mais atenção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Alguns consensos entre o terceiro setor, setor governamental e comunidade científica e tecnológica quan- to à relevância dos riscos mapeados foram percebidos, enquanto o setor privado, na maioria das vezes, se dividiu quanto ao reco- nhecimento ou não desses riscos como relevantes ou existentes. As medidas de mitigação para tais riscos seguiu o mesmo cami- nho, embora com um nível de dissenso mais intenso.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Dissensos: 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Setor privado: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Intensa inovação e concorrência;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○"/>
            </a:pPr>
            <a:r>
              <a:rPr lang="pt-BR" sz="13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Governo, comunidade CT e terceiro setor</a:t>
            </a:r>
            <a:r>
              <a:rPr lang="pt-BR" sz="13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risco sistêmico na concentração e dados, além de possível abuso de poder econômico;</a:t>
            </a:r>
            <a:endParaRPr sz="13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115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Helvetica Neue"/>
              <a:buChar char="■"/>
            </a:pPr>
            <a:r>
              <a:rPr lang="pt-BR"/>
              <a:t>Terceiro setor: autopreferenciaamento, winner takes all, lock-in effect, eterioracão da inpvação e qualidade de produtos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741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e168080858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e168080858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014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e16808085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e16808085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2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17f633e3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17f633e3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19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16808085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e168080858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5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16808085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16808085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00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168080858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e168080858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03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16808085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e16808085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92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e168080858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e168080858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29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16808085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e16808085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1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80532">
            <a:alpha val="606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7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1C54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7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1C54"/>
                </a:solidFill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Helvetica Neue"/>
              <a:buNone/>
              <a:defRPr sz="4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226550" y="78500"/>
            <a:ext cx="1517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Helvetica Neue"/>
                <a:ea typeface="Helvetica Neue"/>
                <a:cs typeface="Helvetica Neue"/>
                <a:sym typeface="Helvetica Neue"/>
              </a:rPr>
              <a:t>28 de novembro de 2025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9" name="Google Shape;9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4" name="Google Shape;104;p11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1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1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1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2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2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2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2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9" name="Google Shape;11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DC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DC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23" name="Google Shape;123;p1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 1">
  <p:cSld name="SECTION_HEADER_2_1">
    <p:bg>
      <p:bgPr>
        <a:solidFill>
          <a:srgbClr val="43434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8" name="Google Shape;128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DC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DC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27800" y="454867"/>
            <a:ext cx="76884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15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1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5"/>
          <p:cNvSpPr txBox="1">
            <a:spLocks noGrp="1"/>
          </p:cNvSpPr>
          <p:nvPr>
            <p:ph type="body" idx="1"/>
          </p:nvPr>
        </p:nvSpPr>
        <p:spPr>
          <a:xfrm>
            <a:off x="830400" y="1462850"/>
            <a:ext cx="75858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p3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3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1C54"/>
                </a:solidFill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1C54"/>
                </a:solidFill>
              </a:endParaRPr>
            </a:p>
          </p:txBody>
        </p:sp>
      </p:grpSp>
      <p:sp>
        <p:nvSpPr>
          <p:cNvPr id="29" name="Google Shape;29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1C54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3" name="Google Shape;33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37" name="Google Shape;37;p4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DCB6F"/>
                </a:solidFill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DCB6F"/>
                </a:solidFill>
              </a:endParaRPr>
            </a:p>
          </p:txBody>
        </p:sp>
      </p:grp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CB6F"/>
              </a:buClr>
              <a:buSzPts val="2600"/>
              <a:buNone/>
              <a:defRPr sz="2600">
                <a:solidFill>
                  <a:srgbClr val="0DCB6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729450" y="1441200"/>
            <a:ext cx="7688700" cy="3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48" name="Google Shape;48;p5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5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5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4" name="Google Shape;54;p6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6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6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6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3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62" name="Google Shape;62;p7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7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7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9450" y="1074650"/>
            <a:ext cx="5887500" cy="25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8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8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8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8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0" name="Google Shape;80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DC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DC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254525" y="170800"/>
            <a:ext cx="4157100" cy="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254525" y="152127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2"/>
          </p:nvPr>
        </p:nvSpPr>
        <p:spPr>
          <a:xfrm>
            <a:off x="4906050" y="45420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6" name="Google Shape;86;p9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9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9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9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3" name="Google Shape;93;p10">
            <a:hlinkClick r:id="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10">
            <a:hlinkClick r:id="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0">
            <a:hlinkClick r:id="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0">
            <a:hlinkClick r:id="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1C54"/>
              </a:buClr>
              <a:buSzPts val="2800"/>
              <a:buFont typeface="Helvetica Neue"/>
              <a:buNone/>
              <a:defRPr sz="2800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80532"/>
              </a:buClr>
              <a:buSzPts val="1300"/>
              <a:buFont typeface="Helvetica Neue"/>
              <a:buChar char="●"/>
              <a:defRPr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■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●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■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●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Helvetica Neue"/>
              <a:buChar char="■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os.cgi.br/tipologia-rede/documento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gi.br/publicacao/sistematizacao-das-contribuicoes-a-consulta-sobre-regulacao-de-plataformas-digitai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gi.br/publicacao/sistematizacao-das-contribuicoes-a-consulta-sobre-regulacao-de-plataformas-digita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gi.br/publicacao/sistematizacao-das-contribuicoes-a-consulta-sobre-regulacao-de-plataformas-digitai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gi.br/publicacao/sistematizacao-das-contribuicoes-a-consulta-sobre-regulacao-de-plataformas-digitai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gi.br/publicacao/sistematizacao-das-contribuicoes-a-consulta-sobre-regulacao-de-plataformas-digita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v.br/fazenda/pt-br/central-de-conteudo/publicacoes/relatorios/s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icoesWeb/fichadetramitacao?idProposicao=256248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os.cgi.br/tipologia-rede/documento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gi.br/publicacao/sistematizacao-das-contribuicoes-a-consulta-sobre-regulacao-de-plataformas-digitais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icoesWeb/fichadetramitacao?idProposicao=256248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icoesWeb/fichadetramitacao?idProposicao=256248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os.cgi.br/tipologia-rede/documento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gi.br/publicacao/sistematizacao-das-contribuicoes-a-consulta-sobre-regulacao-de-plataformas-digitais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os.cgi.br/tipologia-rede/documento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gi.br/publicacao/sistematizacao-das-contribuicoes-a-consulta-sobre-regulacao-de-plataformas-digitais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os.cgi.br/tipologia-rede/documento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gi.br/publicacao/sistematizacao-das-contribuicoes-a-consulta-sobre-regulacao-de-plataformas-digitais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os.cgi.br/tipologia-rede/documento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gi.br/publicacao/sistematizacao-das-contribuicoes-a-consulta-sobre-regulacao-de-plataformas-digitais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ctrTitle" idx="4294967295"/>
          </p:nvPr>
        </p:nvSpPr>
        <p:spPr>
          <a:xfrm>
            <a:off x="729450" y="1519897"/>
            <a:ext cx="7688100" cy="2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chemeClr val="lt1"/>
                </a:solidFill>
              </a:rPr>
              <a:t>Princípios e diretrizes para regulação de plataformas digitais: </a:t>
            </a:r>
            <a:r>
              <a:rPr lang="pt-BR" sz="3300" b="0">
                <a:solidFill>
                  <a:schemeClr val="lt1"/>
                </a:solidFill>
              </a:rPr>
              <a:t>regulação econômica e concorrencial de redes sociais</a:t>
            </a:r>
            <a:endParaRPr sz="3300" b="0">
              <a:solidFill>
                <a:schemeClr val="lt1"/>
              </a:solidFill>
            </a:endParaRPr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4294967295"/>
          </p:nvPr>
        </p:nvSpPr>
        <p:spPr>
          <a:xfrm>
            <a:off x="729452" y="3887494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</a:rPr>
              <a:t>Camila Leite Contri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4294967295"/>
          </p:nvPr>
        </p:nvSpPr>
        <p:spPr>
          <a:xfrm>
            <a:off x="729450" y="369350"/>
            <a:ext cx="6447900" cy="6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</a:rPr>
              <a:t>Câmara dos Deputados</a:t>
            </a:r>
            <a:endParaRPr sz="1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</a:rPr>
              <a:t>14 de maio de 2026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/>
          <p:nvPr/>
        </p:nvSpPr>
        <p:spPr>
          <a:xfrm>
            <a:off x="6109600" y="1265025"/>
            <a:ext cx="2899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que regular:</a:t>
            </a: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2. </a:t>
            </a:r>
            <a:r>
              <a:rPr lang="pt-BR" sz="13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Riscos</a:t>
            </a: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relacionados à </a:t>
            </a:r>
            <a:r>
              <a:rPr lang="pt-BR" sz="1300" b="1">
                <a:solidFill>
                  <a:schemeClr val="lt1"/>
                </a:solidFill>
                <a:highlight>
                  <a:srgbClr val="001C5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ameaças à concorrência</a:t>
            </a: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ao consumo, ao abuso de poder econômico e à concentração econômica de dados</a:t>
            </a:r>
            <a:endParaRPr sz="13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</a:t>
            </a:r>
            <a:endParaRPr sz="2200"/>
          </a:p>
        </p:txBody>
      </p:sp>
      <p:sp>
        <p:nvSpPr>
          <p:cNvPr id="310" name="Google Shape;310;p25"/>
          <p:cNvSpPr/>
          <p:nvPr/>
        </p:nvSpPr>
        <p:spPr>
          <a:xfrm>
            <a:off x="768250" y="1465584"/>
            <a:ext cx="989700" cy="7956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768250" y="2571750"/>
            <a:ext cx="989700" cy="2128500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2" name="Google Shape;312;p25" title="Captura de Tela 2026-05-12 às 23.50.1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553349"/>
            <a:ext cx="4087288" cy="8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5" title="Captura de Tela 2026-05-12 às 23.49.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5" y="3740832"/>
            <a:ext cx="4061050" cy="793184"/>
          </a:xfrm>
          <a:prstGeom prst="rect">
            <a:avLst/>
          </a:prstGeom>
          <a:noFill/>
          <a:ln>
            <a:noFill/>
          </a:ln>
          <a:effectLst>
            <a:outerShdw blurRad="49424" dist="16475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314" name="Google Shape;314;p25"/>
          <p:cNvGrpSpPr/>
          <p:nvPr/>
        </p:nvGrpSpPr>
        <p:grpSpPr>
          <a:xfrm>
            <a:off x="1946599" y="1456965"/>
            <a:ext cx="4060993" cy="801432"/>
            <a:chOff x="1749825" y="1456988"/>
            <a:chExt cx="4695875" cy="926726"/>
          </a:xfrm>
        </p:grpSpPr>
        <p:pic>
          <p:nvPicPr>
            <p:cNvPr id="315" name="Google Shape;315;p25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b="59735"/>
            <a:stretch/>
          </p:blipFill>
          <p:spPr>
            <a:xfrm>
              <a:off x="2080750" y="1463613"/>
              <a:ext cx="2632098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16" name="Google Shape;316;p25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53759" b="59735"/>
            <a:stretch/>
          </p:blipFill>
          <p:spPr>
            <a:xfrm>
              <a:off x="4654300" y="1456988"/>
              <a:ext cx="1217074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17" name="Google Shape;317;p25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78180" b="59735"/>
            <a:stretch/>
          </p:blipFill>
          <p:spPr>
            <a:xfrm>
              <a:off x="5871375" y="1456988"/>
              <a:ext cx="574325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18" name="Google Shape;318;p25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8297" t="15395" r="78180" b="59735"/>
            <a:stretch/>
          </p:blipFill>
          <p:spPr>
            <a:xfrm>
              <a:off x="1749825" y="1460300"/>
              <a:ext cx="355950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6" title="Captura de Tela 2026-05-12 às 23.46.14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5" y="1362600"/>
            <a:ext cx="2493401" cy="3504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24" name="Google Shape;324;p26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 (2023): Consulta Regulação de Plataformas</a:t>
            </a:r>
            <a:endParaRPr sz="2200"/>
          </a:p>
        </p:txBody>
      </p:sp>
      <p:sp>
        <p:nvSpPr>
          <p:cNvPr id="325" name="Google Shape;325;p26"/>
          <p:cNvSpPr txBox="1"/>
          <p:nvPr/>
        </p:nvSpPr>
        <p:spPr>
          <a:xfrm>
            <a:off x="3307925" y="2057200"/>
            <a:ext cx="538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26" name="Google Shape;326;p26"/>
          <p:cNvGraphicFramePr/>
          <p:nvPr/>
        </p:nvGraphicFramePr>
        <p:xfrm>
          <a:off x="3332825" y="136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{B0F310EE-ECE5-4FE1-BBA5-FA005320B114}</a:tableStyleId>
              </a:tblPr>
              <a:tblGrid>
                <a:gridCol w="433675"/>
                <a:gridCol w="4898825"/>
              </a:tblGrid>
              <a:tr h="46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1C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"O risco de concentração de mercado e abuso de poder econômico pode ser entendido como um “guarda-chuva” dos demais riscos: o risco de abuso de poder econômico foi apontado como gerador dos efeitos negativos sobre a inovação e qualidade dos produtos e serviços e a concentração de dados foi destacada como um dos fatores que contribuem para a concentração de mercado e seu abuso."</a:t>
                      </a:r>
                      <a:endParaRPr i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7" title="Captura de Tela 2026-05-12 às 23.46.14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5" y="1362600"/>
            <a:ext cx="2493401" cy="3504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2" name="Google Shape;332;p27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 (2023): Consulta Regulação de Plataformas</a:t>
            </a:r>
            <a:endParaRPr sz="2200"/>
          </a:p>
        </p:txBody>
      </p:sp>
      <p:sp>
        <p:nvSpPr>
          <p:cNvPr id="333" name="Google Shape;333;p27"/>
          <p:cNvSpPr txBox="1"/>
          <p:nvPr/>
        </p:nvSpPr>
        <p:spPr>
          <a:xfrm>
            <a:off x="3307925" y="1999350"/>
            <a:ext cx="538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34" name="Google Shape;334;p27"/>
          <p:cNvGraphicFramePr/>
          <p:nvPr/>
        </p:nvGraphicFramePr>
        <p:xfrm>
          <a:off x="3332825" y="136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{B0F310EE-ECE5-4FE1-BBA5-FA005320B114}</a:tableStyleId>
              </a:tblPr>
              <a:tblGrid>
                <a:gridCol w="433675"/>
                <a:gridCol w="4898825"/>
              </a:tblGrid>
              <a:tr h="46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1C5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"O risco de concentração de mercado e abuso de poder econômico pode ser entendido como um “guarda-chuva” dos demais riscos: </a:t>
                      </a:r>
                      <a:r>
                        <a:rPr lang="pt-BR" sz="1300" b="1" i="1">
                          <a:solidFill>
                            <a:schemeClr val="lt1"/>
                          </a:solidFill>
                          <a:highlight>
                            <a:srgbClr val="001C54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 risco de abuso de poder econômico foi apontado como gerador dos efeitos negativos sobre a inovação e qualidade</a:t>
                      </a:r>
                      <a:r>
                        <a:rPr lang="pt-BR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dos produtos e serviços e a concentração de dados foi destacada como um dos fatores que contribuem para a concentração de mercado e seu abuso."</a:t>
                      </a:r>
                      <a:endParaRPr i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35" name="Google Shape;335;p27" title="Captura de Tela 2026-05-13 às 00.14.42.png"/>
          <p:cNvPicPr preferRelativeResize="0"/>
          <p:nvPr/>
        </p:nvPicPr>
        <p:blipFill rotWithShape="1">
          <a:blip r:embed="rId5">
            <a:alphaModFix/>
          </a:blip>
          <a:srcRect t="21574" b="16395"/>
          <a:stretch/>
        </p:blipFill>
        <p:spPr>
          <a:xfrm>
            <a:off x="3431200" y="3421700"/>
            <a:ext cx="5135748" cy="14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8" title="Captura de Tela 2026-05-12 às 23.46.14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5" y="1362600"/>
            <a:ext cx="2493401" cy="3504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1" name="Google Shape;341;p28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 (2023): Consulta Regulação de Plataformas</a:t>
            </a:r>
            <a:endParaRPr sz="2200"/>
          </a:p>
        </p:txBody>
      </p:sp>
      <p:sp>
        <p:nvSpPr>
          <p:cNvPr id="342" name="Google Shape;342;p28"/>
          <p:cNvSpPr/>
          <p:nvPr/>
        </p:nvSpPr>
        <p:spPr>
          <a:xfrm>
            <a:off x="3527325" y="1362600"/>
            <a:ext cx="50154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Medidas de mitigação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3527325" y="2052275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Interoperabilidade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28"/>
          <p:cNvSpPr/>
          <p:nvPr/>
        </p:nvSpPr>
        <p:spPr>
          <a:xfrm>
            <a:off x="6177520" y="2052275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Expansão dos objetivos do SBDC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3527325" y="2813427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Fomento a modelos alternativos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p28"/>
          <p:cNvSpPr/>
          <p:nvPr/>
        </p:nvSpPr>
        <p:spPr>
          <a:xfrm>
            <a:off x="6177520" y="2813427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Vedações de compartilhamento de dados no mesmo grupo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3527325" y="3574578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Critérios de notificação de ACs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28"/>
          <p:cNvSpPr/>
          <p:nvPr/>
        </p:nvSpPr>
        <p:spPr>
          <a:xfrm>
            <a:off x="6177520" y="3574578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Limitações de Autopreferenciamento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28"/>
          <p:cNvSpPr/>
          <p:nvPr/>
        </p:nvSpPr>
        <p:spPr>
          <a:xfrm>
            <a:off x="3527329" y="4335730"/>
            <a:ext cx="50154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Soberania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9" title="Captura de Tela 2026-05-12 às 23.46.14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75" y="1362600"/>
            <a:ext cx="2493401" cy="3504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 (2023): Consulta Regulação de Plataformas</a:t>
            </a:r>
            <a:endParaRPr sz="2200"/>
          </a:p>
        </p:txBody>
      </p:sp>
      <p:sp>
        <p:nvSpPr>
          <p:cNvPr id="356" name="Google Shape;356;p29"/>
          <p:cNvSpPr/>
          <p:nvPr/>
        </p:nvSpPr>
        <p:spPr>
          <a:xfrm>
            <a:off x="3527325" y="1362600"/>
            <a:ext cx="50154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Medidas de mitigação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29"/>
          <p:cNvSpPr/>
          <p:nvPr/>
        </p:nvSpPr>
        <p:spPr>
          <a:xfrm>
            <a:off x="3527325" y="2052275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Interoperabilidade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6177520" y="2052275"/>
            <a:ext cx="2365200" cy="558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Expansão dos objetivos do SBDC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3527325" y="2813427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Fomento a modelos alternativos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29"/>
          <p:cNvSpPr/>
          <p:nvPr/>
        </p:nvSpPr>
        <p:spPr>
          <a:xfrm>
            <a:off x="6177520" y="2813427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Vedações de compartilhamento de dados no mesmo grupo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3527325" y="3574578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Critérios de notificação de ACs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p29"/>
          <p:cNvSpPr/>
          <p:nvPr/>
        </p:nvSpPr>
        <p:spPr>
          <a:xfrm>
            <a:off x="6177520" y="3574578"/>
            <a:ext cx="23652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Limitações de Autopreferenciamento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29"/>
          <p:cNvSpPr/>
          <p:nvPr/>
        </p:nvSpPr>
        <p:spPr>
          <a:xfrm>
            <a:off x="3527329" y="4335730"/>
            <a:ext cx="5015400" cy="55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Soberania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SRE/MF: Relatórios Plataformas Digitais</a:t>
            </a:r>
            <a:endParaRPr sz="2200"/>
          </a:p>
        </p:txBody>
      </p:sp>
      <p:pic>
        <p:nvPicPr>
          <p:cNvPr id="369" name="Google Shape;3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00" y="1547191"/>
            <a:ext cx="2123749" cy="292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0" title="Captura de Tela 2026-05-13 às 00.39.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679" y="1593157"/>
            <a:ext cx="2194322" cy="28318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1" name="Google Shape;371;p30" title="Captura de Tela 2026-05-13 às 00.39.55.png">
            <a:hlinkClick r:id="rId4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7425" y="1547201"/>
            <a:ext cx="2016873" cy="28778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2" name="Google Shape;372;p30" title="Captura de Tela 2026-05-13 às 00.40.04.png">
            <a:hlinkClick r:id="rId4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9725" y="1547200"/>
            <a:ext cx="2016876" cy="28778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/>
          <p:nvPr/>
        </p:nvSpPr>
        <p:spPr>
          <a:xfrm>
            <a:off x="6206975" y="1362600"/>
            <a:ext cx="25074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Grupo 2: Plataformas em Geral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SRE/MF: Relatórios Plataformas Digitais</a:t>
            </a:r>
            <a:endParaRPr sz="2200"/>
          </a:p>
        </p:txBody>
      </p:sp>
      <p:pic>
        <p:nvPicPr>
          <p:cNvPr id="379" name="Google Shape;3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75" y="1381125"/>
            <a:ext cx="2580400" cy="35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/>
          <p:nvPr/>
        </p:nvSpPr>
        <p:spPr>
          <a:xfrm>
            <a:off x="3527325" y="1362600"/>
            <a:ext cx="25074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Grupo 1: Plataformas com relevância sistêmica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31"/>
          <p:cNvSpPr/>
          <p:nvPr/>
        </p:nvSpPr>
        <p:spPr>
          <a:xfrm>
            <a:off x="3527325" y="20365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Falta de concorrência efetiva como consequência do controle exercido por AERS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31"/>
          <p:cNvSpPr/>
          <p:nvPr/>
        </p:nvSpPr>
        <p:spPr>
          <a:xfrm>
            <a:off x="3527325" y="309480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Contestabilidade; governança; liberdade de escolha para usuários; transparência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31"/>
          <p:cNvSpPr/>
          <p:nvPr/>
        </p:nvSpPr>
        <p:spPr>
          <a:xfrm>
            <a:off x="3527325" y="41530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Atualização legal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(alteração da Lei nº 12.529/2011 - LDC)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31"/>
          <p:cNvSpPr/>
          <p:nvPr/>
        </p:nvSpPr>
        <p:spPr>
          <a:xfrm>
            <a:off x="6206975" y="20365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Concorrência viável, mas limitada por barreiras artificiais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6206975" y="309480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Promoção da concorrência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6206975" y="41530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Atualização infralegal</a:t>
            </a: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ferramentas antitruste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31"/>
          <p:cNvSpPr/>
          <p:nvPr/>
        </p:nvSpPr>
        <p:spPr>
          <a:xfrm rot="-5400000">
            <a:off x="2758525" y="2278582"/>
            <a:ext cx="1002000" cy="3618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Cenário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31"/>
          <p:cNvSpPr/>
          <p:nvPr/>
        </p:nvSpPr>
        <p:spPr>
          <a:xfrm rot="-5400000">
            <a:off x="2758525" y="3337111"/>
            <a:ext cx="1002000" cy="3618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31"/>
          <p:cNvSpPr/>
          <p:nvPr/>
        </p:nvSpPr>
        <p:spPr>
          <a:xfrm rot="-5400000">
            <a:off x="2758525" y="4395625"/>
            <a:ext cx="1002000" cy="3618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/>
          <p:nvPr/>
        </p:nvSpPr>
        <p:spPr>
          <a:xfrm>
            <a:off x="6206975" y="1362600"/>
            <a:ext cx="25074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Grupo 2: Plataformas em Geral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5" name="Google Shape;3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75" y="1381125"/>
            <a:ext cx="2580400" cy="35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/>
          <p:nvPr/>
        </p:nvSpPr>
        <p:spPr>
          <a:xfrm>
            <a:off x="3527325" y="1362600"/>
            <a:ext cx="25074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Grupo 1: Plataformas com relevância sistêmica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3527325" y="20365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Falta de concorrência efetiva como consequência do controle exercido por AERS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32"/>
          <p:cNvSpPr/>
          <p:nvPr/>
        </p:nvSpPr>
        <p:spPr>
          <a:xfrm>
            <a:off x="3527325" y="309480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Contestabilidade; governança; liberdade de escolha para usuários; transparência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3527325" y="41530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Atualização legal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6206975" y="20365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Concorrência viável, mas limitada por barreiras artificiais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6206975" y="309480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Promoção da concorrência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6206975" y="4153050"/>
            <a:ext cx="2507400" cy="91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Atualização infralegal</a:t>
            </a: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ferramentas antitruste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32"/>
          <p:cNvSpPr/>
          <p:nvPr/>
        </p:nvSpPr>
        <p:spPr>
          <a:xfrm rot="-5400000">
            <a:off x="2758525" y="2278582"/>
            <a:ext cx="1002000" cy="3618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Cenário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4" name="Google Shape;404;p32"/>
          <p:cNvSpPr/>
          <p:nvPr/>
        </p:nvSpPr>
        <p:spPr>
          <a:xfrm rot="-5400000">
            <a:off x="2758525" y="3337111"/>
            <a:ext cx="1002000" cy="3618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32"/>
          <p:cNvSpPr/>
          <p:nvPr/>
        </p:nvSpPr>
        <p:spPr>
          <a:xfrm rot="-5400000">
            <a:off x="2758525" y="4395625"/>
            <a:ext cx="1002000" cy="3618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3527325" y="4153050"/>
            <a:ext cx="2507400" cy="9195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Atualização legal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(alteração da Lei nº 12.529/2011 - LDC)</a:t>
            </a:r>
            <a:endParaRPr b="1"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32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SRE/MF: Relatórios Plataformas Digitais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PL 4.675/2025</a:t>
            </a:r>
            <a:endParaRPr sz="2200"/>
          </a:p>
        </p:txBody>
      </p:sp>
      <p:pic>
        <p:nvPicPr>
          <p:cNvPr id="413" name="Google Shape;413;p33" title="Captura de Tela 2026-05-13 às 00.32.56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00" y="1307650"/>
            <a:ext cx="3122299" cy="3674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PL 4.675/2025</a:t>
            </a:r>
            <a:endParaRPr sz="2200"/>
          </a:p>
        </p:txBody>
      </p:sp>
      <p:pic>
        <p:nvPicPr>
          <p:cNvPr id="419" name="Google Shape;419;p34"/>
          <p:cNvPicPr preferRelativeResize="0"/>
          <p:nvPr/>
        </p:nvPicPr>
        <p:blipFill rotWithShape="1">
          <a:blip r:embed="rId3">
            <a:alphaModFix/>
          </a:blip>
          <a:srcRect b="9289"/>
          <a:stretch/>
        </p:blipFill>
        <p:spPr>
          <a:xfrm>
            <a:off x="462951" y="1543050"/>
            <a:ext cx="7955200" cy="28553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4"/>
          <p:cNvSpPr/>
          <p:nvPr/>
        </p:nvSpPr>
        <p:spPr>
          <a:xfrm>
            <a:off x="480050" y="4466275"/>
            <a:ext cx="4740600" cy="274200"/>
          </a:xfrm>
          <a:prstGeom prst="roundRect">
            <a:avLst>
              <a:gd name="adj" fmla="val 16667"/>
            </a:avLst>
          </a:prstGeom>
          <a:solidFill>
            <a:srgbClr val="12A5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Superintendência de Mercados Digitais (SMD)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</a:t>
            </a:r>
            <a:endParaRPr sz="2200"/>
          </a:p>
        </p:txBody>
      </p:sp>
      <p:sp>
        <p:nvSpPr>
          <p:cNvPr id="149" name="Google Shape;149;p17"/>
          <p:cNvSpPr/>
          <p:nvPr/>
        </p:nvSpPr>
        <p:spPr>
          <a:xfrm>
            <a:off x="768250" y="1465584"/>
            <a:ext cx="989700" cy="7956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768250" y="2571750"/>
            <a:ext cx="989700" cy="21285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p17" title="Captura de Tela 2026-05-12 às 23.50.1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553349"/>
            <a:ext cx="4087288" cy="8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title="Captura de Tela 2026-05-12 às 23.49.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5" y="3740832"/>
            <a:ext cx="4061050" cy="793184"/>
          </a:xfrm>
          <a:prstGeom prst="rect">
            <a:avLst/>
          </a:prstGeom>
          <a:noFill/>
          <a:ln>
            <a:noFill/>
          </a:ln>
          <a:effectLst>
            <a:outerShdw blurRad="49424" dist="16475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3" name="Google Shape;153;p17"/>
          <p:cNvGrpSpPr/>
          <p:nvPr/>
        </p:nvGrpSpPr>
        <p:grpSpPr>
          <a:xfrm>
            <a:off x="1946599" y="1456965"/>
            <a:ext cx="4060993" cy="801432"/>
            <a:chOff x="1749825" y="1456988"/>
            <a:chExt cx="4695875" cy="926726"/>
          </a:xfrm>
        </p:grpSpPr>
        <p:pic>
          <p:nvPicPr>
            <p:cNvPr id="154" name="Google Shape;154;p17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b="59735"/>
            <a:stretch/>
          </p:blipFill>
          <p:spPr>
            <a:xfrm>
              <a:off x="2080750" y="1463613"/>
              <a:ext cx="2632098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55" name="Google Shape;155;p17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53759" b="59735"/>
            <a:stretch/>
          </p:blipFill>
          <p:spPr>
            <a:xfrm>
              <a:off x="4654300" y="1456988"/>
              <a:ext cx="1217074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56" name="Google Shape;156;p17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78180" b="59735"/>
            <a:stretch/>
          </p:blipFill>
          <p:spPr>
            <a:xfrm>
              <a:off x="5871375" y="1456988"/>
              <a:ext cx="574325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57" name="Google Shape;157;p17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8297" t="15395" r="78180" b="59735"/>
            <a:stretch/>
          </p:blipFill>
          <p:spPr>
            <a:xfrm>
              <a:off x="1749825" y="1460300"/>
              <a:ext cx="355950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PL 4.675/2025</a:t>
            </a:r>
            <a:endParaRPr sz="2200"/>
          </a:p>
        </p:txBody>
      </p:sp>
      <p:pic>
        <p:nvPicPr>
          <p:cNvPr id="426" name="Google Shape;426;p35" title="Captura de Tela 2026-05-13 às 00.32.56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00" y="1307650"/>
            <a:ext cx="3122299" cy="3674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7" name="Google Shape;427;p35"/>
          <p:cNvSpPr/>
          <p:nvPr/>
        </p:nvSpPr>
        <p:spPr>
          <a:xfrm>
            <a:off x="3527325" y="1362600"/>
            <a:ext cx="52770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Objetivos da proteção e promoção da concorrência em mercados digitais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35"/>
          <p:cNvSpPr/>
          <p:nvPr/>
        </p:nvSpPr>
        <p:spPr>
          <a:xfrm>
            <a:off x="3527325" y="2036550"/>
            <a:ext cx="1642200" cy="65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Redução de barreiras à entrada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5343035" y="2036550"/>
            <a:ext cx="1642200" cy="65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Proteção do processo competitivo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7158735" y="2036550"/>
            <a:ext cx="1642200" cy="65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Promoção da liberdade de escolha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3527325" y="3135888"/>
            <a:ext cx="52770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Designação (assimétrica)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35"/>
          <p:cNvSpPr/>
          <p:nvPr/>
        </p:nvSpPr>
        <p:spPr>
          <a:xfrm>
            <a:off x="3527325" y="3809850"/>
            <a:ext cx="2439300" cy="65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Critérios qualitativos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6361625" y="3809850"/>
            <a:ext cx="2439300" cy="655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Critérios quantitativos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PL 4.675/2025</a:t>
            </a:r>
            <a:endParaRPr sz="2200"/>
          </a:p>
        </p:txBody>
      </p:sp>
      <p:pic>
        <p:nvPicPr>
          <p:cNvPr id="439" name="Google Shape;439;p36" title="Captura de Tela 2026-05-13 às 00.32.56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00" y="1307650"/>
            <a:ext cx="3122299" cy="3674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40" name="Google Shape;440;p36"/>
          <p:cNvSpPr/>
          <p:nvPr/>
        </p:nvSpPr>
        <p:spPr>
          <a:xfrm>
            <a:off x="3527325" y="772438"/>
            <a:ext cx="5277000" cy="5352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Determinação de obrigações especiais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(caso-a-caso)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3582750" y="1453000"/>
            <a:ext cx="1978500" cy="6036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Submissão de ACs à análise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3582762" y="2184451"/>
            <a:ext cx="1978500" cy="603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Informar termos de uso, ranqueamento e estrutura de preço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3582750" y="2915902"/>
            <a:ext cx="1978500" cy="603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Informar alterações nos termos de uso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36"/>
          <p:cNvSpPr/>
          <p:nvPr/>
        </p:nvSpPr>
        <p:spPr>
          <a:xfrm>
            <a:off x="3582762" y="3647354"/>
            <a:ext cx="1978500" cy="60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Proibições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3584562" y="4378805"/>
            <a:ext cx="1978500" cy="603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1C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Obrigações</a:t>
            </a:r>
            <a:endParaRPr>
              <a:solidFill>
                <a:srgbClr val="001C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36"/>
          <p:cNvSpPr txBox="1"/>
          <p:nvPr/>
        </p:nvSpPr>
        <p:spPr>
          <a:xfrm>
            <a:off x="5563050" y="3582125"/>
            <a:ext cx="3444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Barreiras, autopreferenciamento, dificultar ofertas em outros canais, estratégias predatórias contra usuários profissionais</a:t>
            </a:r>
            <a:endParaRPr sz="12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5563050" y="4322875"/>
            <a:ext cx="3444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Interoperabilidade, instalação de apps de 3ºs, alteração de configurações padrão, mecanismos para lidar com reclamações</a:t>
            </a:r>
            <a:endParaRPr sz="12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"/>
          <p:cNvSpPr/>
          <p:nvPr/>
        </p:nvSpPr>
        <p:spPr>
          <a:xfrm>
            <a:off x="6129600" y="3228620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Portabilidade </a:t>
            </a:r>
            <a:r>
              <a:rPr lang="pt-BR" sz="1069" b="1" u="sng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 interoperabilidade 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 dados 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37"/>
          <p:cNvSpPr/>
          <p:nvPr/>
        </p:nvSpPr>
        <p:spPr>
          <a:xfrm>
            <a:off x="3460687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Desenvolvimento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tecnologias nacionais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37"/>
          <p:cNvSpPr/>
          <p:nvPr/>
        </p:nvSpPr>
        <p:spPr>
          <a:xfrm>
            <a:off x="3460687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Modelos alternativos e colaborativos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37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 (2026): Diretrizes Econômico-Concorrenciais</a:t>
            </a:r>
            <a:endParaRPr sz="2200"/>
          </a:p>
        </p:txBody>
      </p:sp>
      <p:sp>
        <p:nvSpPr>
          <p:cNvPr id="456" name="Google Shape;456;p37"/>
          <p:cNvSpPr/>
          <p:nvPr/>
        </p:nvSpPr>
        <p:spPr>
          <a:xfrm>
            <a:off x="791800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Transparência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e Acesso a Dados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37"/>
          <p:cNvSpPr/>
          <p:nvPr/>
        </p:nvSpPr>
        <p:spPr>
          <a:xfrm>
            <a:off x="3460687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Limites à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autopreferência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37"/>
          <p:cNvSpPr/>
          <p:nvPr/>
        </p:nvSpPr>
        <p:spPr>
          <a:xfrm>
            <a:off x="6129600" y="1638546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Limitar 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pessoais entre empresas do mesmo grupo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3460687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Atualização de critérios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ACs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para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37"/>
          <p:cNvSpPr/>
          <p:nvPr/>
        </p:nvSpPr>
        <p:spPr>
          <a:xfrm>
            <a:off x="6129600" y="2433583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Exigência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de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37"/>
          <p:cNvSpPr/>
          <p:nvPr/>
        </p:nvSpPr>
        <p:spPr>
          <a:xfrm>
            <a:off x="791800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Separação estrutural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37"/>
          <p:cNvSpPr/>
          <p:nvPr/>
        </p:nvSpPr>
        <p:spPr>
          <a:xfrm>
            <a:off x="791800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Condições adequadas para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usuários profissionais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37"/>
          <p:cNvSpPr/>
          <p:nvPr/>
        </p:nvSpPr>
        <p:spPr>
          <a:xfrm>
            <a:off x="791800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Trabalho decente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nas plataformas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6129600" y="402365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Protocolos e padrões abertos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"/>
          <p:cNvSpPr/>
          <p:nvPr/>
        </p:nvSpPr>
        <p:spPr>
          <a:xfrm>
            <a:off x="3613087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22. Desenvolvimento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tecnologias nacionais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38"/>
          <p:cNvSpPr/>
          <p:nvPr/>
        </p:nvSpPr>
        <p:spPr>
          <a:xfrm>
            <a:off x="3613087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21.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Modelos alternativos e colaborativos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38"/>
          <p:cNvSpPr/>
          <p:nvPr/>
        </p:nvSpPr>
        <p:spPr>
          <a:xfrm>
            <a:off x="3535399" y="1517688"/>
            <a:ext cx="4882800" cy="1634700"/>
          </a:xfrm>
          <a:prstGeom prst="rect">
            <a:avLst/>
          </a:prstGeom>
          <a:noFill/>
          <a:ln w="18650" cap="flat" cmpd="sng">
            <a:solidFill>
              <a:srgbClr val="001C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p38"/>
          <p:cNvSpPr/>
          <p:nvPr/>
        </p:nvSpPr>
        <p:spPr>
          <a:xfrm>
            <a:off x="854625" y="1601506"/>
            <a:ext cx="2259300" cy="762000"/>
          </a:xfrm>
          <a:prstGeom prst="rect">
            <a:avLst/>
          </a:prstGeom>
          <a:noFill/>
          <a:ln w="18650" cap="flat" cmpd="sng">
            <a:solidFill>
              <a:srgbClr val="001C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38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Diretrizes Econômico-Concorrenciais</a:t>
            </a:r>
            <a:endParaRPr/>
          </a:p>
        </p:txBody>
      </p:sp>
      <p:sp>
        <p:nvSpPr>
          <p:cNvPr id="474" name="Google Shape;474;p38"/>
          <p:cNvSpPr/>
          <p:nvPr/>
        </p:nvSpPr>
        <p:spPr>
          <a:xfrm>
            <a:off x="944200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13.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Transparência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e Acesso a Dados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Google Shape;475;p38"/>
          <p:cNvSpPr/>
          <p:nvPr/>
        </p:nvSpPr>
        <p:spPr>
          <a:xfrm>
            <a:off x="3613087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15. Limites à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autopreferência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6282000" y="1638546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17.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Limitar 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pessoais entre empresas do mesmo grupo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38"/>
          <p:cNvSpPr/>
          <p:nvPr/>
        </p:nvSpPr>
        <p:spPr>
          <a:xfrm>
            <a:off x="3613087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14. Atualização de critérios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ACs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para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38"/>
          <p:cNvSpPr/>
          <p:nvPr/>
        </p:nvSpPr>
        <p:spPr>
          <a:xfrm>
            <a:off x="6282000" y="2433583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16. Exigência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de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38"/>
          <p:cNvSpPr/>
          <p:nvPr/>
        </p:nvSpPr>
        <p:spPr>
          <a:xfrm>
            <a:off x="944200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18.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Separação estrutural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Google Shape;480;p38"/>
          <p:cNvSpPr/>
          <p:nvPr/>
        </p:nvSpPr>
        <p:spPr>
          <a:xfrm>
            <a:off x="944200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19. Condições adequadas para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usuários profissionais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944200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20.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Trabalho decente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nas plataformas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6282000" y="402365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25.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Protocolos e padrões abertos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854625" y="1280950"/>
            <a:ext cx="2259300" cy="3315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89500" tIns="89500" rIns="89500" bIns="89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7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VI. Transparência e prest. de contas</a:t>
            </a:r>
            <a:endParaRPr sz="979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38"/>
          <p:cNvSpPr txBox="1"/>
          <p:nvPr/>
        </p:nvSpPr>
        <p:spPr>
          <a:xfrm>
            <a:off x="3535400" y="1280956"/>
            <a:ext cx="4882800" cy="3315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89500" tIns="89500" rIns="89500" bIns="89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7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IX. Proporcionalidade regulatória</a:t>
            </a:r>
            <a:endParaRPr sz="979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38"/>
          <p:cNvSpPr/>
          <p:nvPr/>
        </p:nvSpPr>
        <p:spPr>
          <a:xfrm>
            <a:off x="3535375" y="2370236"/>
            <a:ext cx="2259300" cy="1549500"/>
          </a:xfrm>
          <a:prstGeom prst="rect">
            <a:avLst/>
          </a:prstGeom>
          <a:noFill/>
          <a:ln w="18650" cap="flat" cmpd="sng">
            <a:solidFill>
              <a:srgbClr val="001C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Google Shape;486;p38"/>
          <p:cNvSpPr txBox="1"/>
          <p:nvPr/>
        </p:nvSpPr>
        <p:spPr>
          <a:xfrm rot="-5400000">
            <a:off x="2562050" y="2987307"/>
            <a:ext cx="1595400" cy="3117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89500" tIns="89500" rIns="89500" bIns="89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X. Governança multissetorial</a:t>
            </a:r>
            <a:endParaRPr sz="85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7" name="Google Shape;487;p38"/>
          <p:cNvSpPr/>
          <p:nvPr/>
        </p:nvSpPr>
        <p:spPr>
          <a:xfrm>
            <a:off x="6282000" y="3228620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23 e 24.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Portabilidade e interoperabilidade 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 dados 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38"/>
          <p:cNvSpPr/>
          <p:nvPr/>
        </p:nvSpPr>
        <p:spPr>
          <a:xfrm>
            <a:off x="847125" y="3203554"/>
            <a:ext cx="2259300" cy="1549500"/>
          </a:xfrm>
          <a:prstGeom prst="rect">
            <a:avLst/>
          </a:prstGeom>
          <a:noFill/>
          <a:ln w="18650" cap="flat" cmpd="sng">
            <a:solidFill>
              <a:srgbClr val="001C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38"/>
          <p:cNvSpPr txBox="1"/>
          <p:nvPr/>
        </p:nvSpPr>
        <p:spPr>
          <a:xfrm rot="-5400000">
            <a:off x="-126200" y="3820625"/>
            <a:ext cx="1595400" cy="3117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89500" tIns="89500" rIns="89500" bIns="89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II. DH, LibEx e Privacidade</a:t>
            </a:r>
            <a:endParaRPr sz="85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38"/>
          <p:cNvSpPr/>
          <p:nvPr/>
        </p:nvSpPr>
        <p:spPr>
          <a:xfrm>
            <a:off x="6223625" y="3203550"/>
            <a:ext cx="2194500" cy="697800"/>
          </a:xfrm>
          <a:prstGeom prst="rect">
            <a:avLst/>
          </a:prstGeom>
          <a:noFill/>
          <a:ln w="38100" cap="flat" cmpd="sng">
            <a:solidFill>
              <a:srgbClr val="001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38"/>
          <p:cNvSpPr/>
          <p:nvPr/>
        </p:nvSpPr>
        <p:spPr>
          <a:xfrm>
            <a:off x="6191225" y="2370177"/>
            <a:ext cx="2259300" cy="1549500"/>
          </a:xfrm>
          <a:prstGeom prst="rect">
            <a:avLst/>
          </a:prstGeom>
          <a:noFill/>
          <a:ln w="18650" cap="flat" cmpd="sng">
            <a:solidFill>
              <a:srgbClr val="001C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 rot="-5400000">
            <a:off x="7796150" y="2989336"/>
            <a:ext cx="1595400" cy="3117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89500" tIns="89500" rIns="89500" bIns="89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VII. Interoperab. e Portabilid.</a:t>
            </a:r>
            <a:endParaRPr sz="85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788750" y="1392731"/>
            <a:ext cx="7768800" cy="3360300"/>
          </a:xfrm>
          <a:prstGeom prst="rect">
            <a:avLst/>
          </a:prstGeom>
          <a:noFill/>
          <a:ln w="18650" cap="flat" cmpd="sng">
            <a:solidFill>
              <a:srgbClr val="001C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89500" tIns="89500" rIns="89500" bIns="89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38"/>
          <p:cNvSpPr txBox="1"/>
          <p:nvPr/>
        </p:nvSpPr>
        <p:spPr>
          <a:xfrm>
            <a:off x="1661025" y="4755831"/>
            <a:ext cx="4882800" cy="331500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txBody>
          <a:bodyPr spcFirstLastPara="1" wrap="square" lIns="89500" tIns="89500" rIns="89500" bIns="895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79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V. Inovação e desenvolvimento econômico</a:t>
            </a:r>
            <a:endParaRPr sz="979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</a:t>
            </a:r>
            <a:endParaRPr sz="2200"/>
          </a:p>
        </p:txBody>
      </p:sp>
      <p:sp>
        <p:nvSpPr>
          <p:cNvPr id="163" name="Google Shape;163;p18"/>
          <p:cNvSpPr/>
          <p:nvPr/>
        </p:nvSpPr>
        <p:spPr>
          <a:xfrm>
            <a:off x="768250" y="1465584"/>
            <a:ext cx="989700" cy="79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768250" y="2571750"/>
            <a:ext cx="989700" cy="21285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18" title="Captura de Tela 2026-05-12 às 23.50.1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553349"/>
            <a:ext cx="4087288" cy="8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title="Captura de Tela 2026-05-12 às 23.49.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5" y="3740832"/>
            <a:ext cx="4061050" cy="793184"/>
          </a:xfrm>
          <a:prstGeom prst="rect">
            <a:avLst/>
          </a:prstGeom>
          <a:noFill/>
          <a:ln>
            <a:noFill/>
          </a:ln>
          <a:effectLst>
            <a:outerShdw blurRad="49424" dist="16475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67" name="Google Shape;167;p18"/>
          <p:cNvGrpSpPr/>
          <p:nvPr/>
        </p:nvGrpSpPr>
        <p:grpSpPr>
          <a:xfrm>
            <a:off x="1946599" y="1456965"/>
            <a:ext cx="4060993" cy="801432"/>
            <a:chOff x="1749825" y="1456988"/>
            <a:chExt cx="4695875" cy="926726"/>
          </a:xfrm>
        </p:grpSpPr>
        <p:pic>
          <p:nvPicPr>
            <p:cNvPr id="168" name="Google Shape;168;p18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b="59735"/>
            <a:stretch/>
          </p:blipFill>
          <p:spPr>
            <a:xfrm>
              <a:off x="2080750" y="1463613"/>
              <a:ext cx="2632098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69" name="Google Shape;169;p18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53759" b="59735"/>
            <a:stretch/>
          </p:blipFill>
          <p:spPr>
            <a:xfrm>
              <a:off x="4654300" y="1456988"/>
              <a:ext cx="1217074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70" name="Google Shape;170;p18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78180" b="59735"/>
            <a:stretch/>
          </p:blipFill>
          <p:spPr>
            <a:xfrm>
              <a:off x="5871375" y="1456988"/>
              <a:ext cx="574325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71" name="Google Shape;171;p18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8297" t="15395" r="78180" b="59735"/>
            <a:stretch/>
          </p:blipFill>
          <p:spPr>
            <a:xfrm>
              <a:off x="1749825" y="1460300"/>
              <a:ext cx="355950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/>
          <p:nvPr/>
        </p:nvSpPr>
        <p:spPr>
          <a:xfrm>
            <a:off x="6129600" y="3228620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Portabilidade </a:t>
            </a:r>
            <a:r>
              <a:rPr lang="pt-BR" sz="1069" b="1" u="sng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 interoperabilidade 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 dados 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3460687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Desenvolvimento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tecnologias nacionais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3460687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Modelos alternativos e colaborativos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 (2026): Diretrizes Econômico-Concorrenciais</a:t>
            </a:r>
            <a:endParaRPr sz="2200"/>
          </a:p>
        </p:txBody>
      </p:sp>
      <p:sp>
        <p:nvSpPr>
          <p:cNvPr id="180" name="Google Shape;180;p19"/>
          <p:cNvSpPr/>
          <p:nvPr/>
        </p:nvSpPr>
        <p:spPr>
          <a:xfrm>
            <a:off x="791800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Transparência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e Acesso a Dados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3460687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Limites à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autopreferência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6129600" y="1638546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Limitar 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pessoais entre empresas do mesmo grupo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460687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Atualização de critérios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ACs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para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6129600" y="2433583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Exigência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de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91800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Separação estrutural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791800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Condições adequadas para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usuários profissionais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791800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Trabalho decente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nas plataformas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6129600" y="402365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Protocolos e padrões abertos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0"/>
          <p:cNvGrpSpPr/>
          <p:nvPr/>
        </p:nvGrpSpPr>
        <p:grpSpPr>
          <a:xfrm>
            <a:off x="6038825" y="2347475"/>
            <a:ext cx="3014075" cy="1595400"/>
            <a:chOff x="6038825" y="2347475"/>
            <a:chExt cx="3014075" cy="1595400"/>
          </a:xfrm>
        </p:grpSpPr>
        <p:sp>
          <p:nvSpPr>
            <p:cNvPr id="194" name="Google Shape;194;p20"/>
            <p:cNvSpPr/>
            <p:nvPr/>
          </p:nvSpPr>
          <p:spPr>
            <a:xfrm>
              <a:off x="6038825" y="2370177"/>
              <a:ext cx="2259300" cy="15495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5" name="Google Shape;195;p20"/>
            <p:cNvSpPr txBox="1"/>
            <p:nvPr/>
          </p:nvSpPr>
          <p:spPr>
            <a:xfrm rot="-5400000">
              <a:off x="7643750" y="2989325"/>
              <a:ext cx="1595400" cy="311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Interoperab. e Portabilid.</a:t>
              </a:r>
              <a:endParaRPr sz="8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6" name="Google Shape;196;p20"/>
            <p:cNvSpPr txBox="1"/>
            <p:nvPr/>
          </p:nvSpPr>
          <p:spPr>
            <a:xfrm rot="-5400000">
              <a:off x="8430100" y="3318050"/>
              <a:ext cx="842100" cy="403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Auto determinação</a:t>
              </a:r>
              <a:endParaRPr sz="7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7" name="Google Shape;197;p20"/>
          <p:cNvSpPr/>
          <p:nvPr/>
        </p:nvSpPr>
        <p:spPr>
          <a:xfrm>
            <a:off x="6129600" y="3228620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Portabilidade </a:t>
            </a:r>
            <a:r>
              <a:rPr lang="pt-BR" sz="1069" b="1" u="sng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 interoperabilidade 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 dados 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3460687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Desenvolvimento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tecnologias nacionais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3460687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Modelos alternativos e colaborativos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Diretrizes Econômico-Concorrenciais CGI.br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791800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Transparência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e Acesso a Dados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3460687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Limites à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autopreferência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6129600" y="1638546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Limitar 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pessoais entre empresas do mesmo grupo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3460687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Atualização de critérios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ACs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para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6129600" y="2433583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Exigência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de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791800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Separação estrutural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791800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Condições adequadas para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usuários profissionais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791800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Trabalho decente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nas plataformas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6129600" y="402365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Protocolos e padrões abertos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0" name="Google Shape;210;p20"/>
          <p:cNvGrpSpPr/>
          <p:nvPr/>
        </p:nvGrpSpPr>
        <p:grpSpPr>
          <a:xfrm>
            <a:off x="702225" y="1280950"/>
            <a:ext cx="2259300" cy="1082556"/>
            <a:chOff x="702225" y="1280950"/>
            <a:chExt cx="2259300" cy="1082556"/>
          </a:xfrm>
        </p:grpSpPr>
        <p:sp>
          <p:nvSpPr>
            <p:cNvPr id="211" name="Google Shape;211;p20"/>
            <p:cNvSpPr/>
            <p:nvPr/>
          </p:nvSpPr>
          <p:spPr>
            <a:xfrm>
              <a:off x="702225" y="1601506"/>
              <a:ext cx="2259300" cy="7620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2" name="Google Shape;212;p20"/>
            <p:cNvSpPr txBox="1"/>
            <p:nvPr/>
          </p:nvSpPr>
          <p:spPr>
            <a:xfrm>
              <a:off x="702225" y="1280950"/>
              <a:ext cx="2259300" cy="331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79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Transparência e prest. de contas</a:t>
              </a:r>
              <a:endParaRPr sz="979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3" name="Google Shape;213;p20"/>
          <p:cNvGrpSpPr/>
          <p:nvPr/>
        </p:nvGrpSpPr>
        <p:grpSpPr>
          <a:xfrm>
            <a:off x="3382999" y="1280956"/>
            <a:ext cx="4882801" cy="1871432"/>
            <a:chOff x="3382999" y="1280956"/>
            <a:chExt cx="4882801" cy="1871432"/>
          </a:xfrm>
        </p:grpSpPr>
        <p:sp>
          <p:nvSpPr>
            <p:cNvPr id="214" name="Google Shape;214;p20"/>
            <p:cNvSpPr/>
            <p:nvPr/>
          </p:nvSpPr>
          <p:spPr>
            <a:xfrm>
              <a:off x="3382999" y="1517688"/>
              <a:ext cx="4882800" cy="16347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3383000" y="1280956"/>
              <a:ext cx="4882800" cy="331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79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Proporcionalidade regulatória</a:t>
              </a:r>
              <a:endParaRPr sz="979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6" name="Google Shape;216;p20"/>
          <p:cNvGrpSpPr/>
          <p:nvPr/>
        </p:nvGrpSpPr>
        <p:grpSpPr>
          <a:xfrm>
            <a:off x="3051500" y="2345457"/>
            <a:ext cx="2590775" cy="1595400"/>
            <a:chOff x="3051500" y="2345457"/>
            <a:chExt cx="2590775" cy="1595400"/>
          </a:xfrm>
        </p:grpSpPr>
        <p:sp>
          <p:nvSpPr>
            <p:cNvPr id="217" name="Google Shape;217;p20"/>
            <p:cNvSpPr/>
            <p:nvPr/>
          </p:nvSpPr>
          <p:spPr>
            <a:xfrm>
              <a:off x="3382975" y="2370236"/>
              <a:ext cx="2259300" cy="15495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8" name="Google Shape;218;p20"/>
            <p:cNvSpPr txBox="1"/>
            <p:nvPr/>
          </p:nvSpPr>
          <p:spPr>
            <a:xfrm rot="-5400000">
              <a:off x="2409650" y="2987307"/>
              <a:ext cx="1595400" cy="311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Governança multissetorial</a:t>
              </a:r>
              <a:endParaRPr sz="8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363250" y="3178775"/>
            <a:ext cx="2590775" cy="1595400"/>
            <a:chOff x="363250" y="3178775"/>
            <a:chExt cx="2590775" cy="1595400"/>
          </a:xfrm>
        </p:grpSpPr>
        <p:sp>
          <p:nvSpPr>
            <p:cNvPr id="220" name="Google Shape;220;p20"/>
            <p:cNvSpPr/>
            <p:nvPr/>
          </p:nvSpPr>
          <p:spPr>
            <a:xfrm>
              <a:off x="694725" y="3203554"/>
              <a:ext cx="2259300" cy="15495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1" name="Google Shape;221;p20"/>
            <p:cNvSpPr txBox="1"/>
            <p:nvPr/>
          </p:nvSpPr>
          <p:spPr>
            <a:xfrm rot="-5400000">
              <a:off x="-278600" y="3820625"/>
              <a:ext cx="1595400" cy="311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DH, LibEx e Privacidade</a:t>
              </a:r>
              <a:endParaRPr sz="8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22" name="Google Shape;222;p20"/>
          <p:cNvGrpSpPr/>
          <p:nvPr/>
        </p:nvGrpSpPr>
        <p:grpSpPr>
          <a:xfrm>
            <a:off x="636350" y="1392731"/>
            <a:ext cx="7768800" cy="3694600"/>
            <a:chOff x="636350" y="1392731"/>
            <a:chExt cx="7768800" cy="3694600"/>
          </a:xfrm>
        </p:grpSpPr>
        <p:sp>
          <p:nvSpPr>
            <p:cNvPr id="223" name="Google Shape;223;p20"/>
            <p:cNvSpPr/>
            <p:nvPr/>
          </p:nvSpPr>
          <p:spPr>
            <a:xfrm>
              <a:off x="636350" y="1392731"/>
              <a:ext cx="7768800" cy="33603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4" name="Google Shape;224;p20"/>
            <p:cNvSpPr txBox="1"/>
            <p:nvPr/>
          </p:nvSpPr>
          <p:spPr>
            <a:xfrm>
              <a:off x="1508625" y="4755831"/>
              <a:ext cx="4882800" cy="331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79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Inovação e desenvolvimento econômico</a:t>
              </a:r>
              <a:endParaRPr sz="979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6038825" y="2347475"/>
            <a:ext cx="3014075" cy="1595400"/>
            <a:chOff x="6038825" y="2347475"/>
            <a:chExt cx="3014075" cy="1595400"/>
          </a:xfrm>
        </p:grpSpPr>
        <p:sp>
          <p:nvSpPr>
            <p:cNvPr id="230" name="Google Shape;230;p21"/>
            <p:cNvSpPr/>
            <p:nvPr/>
          </p:nvSpPr>
          <p:spPr>
            <a:xfrm>
              <a:off x="6038825" y="2370177"/>
              <a:ext cx="2259300" cy="15495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1" name="Google Shape;231;p21"/>
            <p:cNvSpPr txBox="1"/>
            <p:nvPr/>
          </p:nvSpPr>
          <p:spPr>
            <a:xfrm rot="-5400000">
              <a:off x="7643750" y="2989325"/>
              <a:ext cx="1595400" cy="311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Interoperab. e Portabilid.</a:t>
              </a:r>
              <a:endParaRPr sz="8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2" name="Google Shape;232;p21"/>
            <p:cNvSpPr txBox="1"/>
            <p:nvPr/>
          </p:nvSpPr>
          <p:spPr>
            <a:xfrm rot="-5400000">
              <a:off x="8430100" y="3318050"/>
              <a:ext cx="842100" cy="403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Auto determinação</a:t>
              </a:r>
              <a:endParaRPr sz="7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3" name="Google Shape;233;p21"/>
          <p:cNvGrpSpPr/>
          <p:nvPr/>
        </p:nvGrpSpPr>
        <p:grpSpPr>
          <a:xfrm>
            <a:off x="636350" y="1392731"/>
            <a:ext cx="7768800" cy="3694600"/>
            <a:chOff x="636350" y="1392731"/>
            <a:chExt cx="7768800" cy="3694600"/>
          </a:xfrm>
        </p:grpSpPr>
        <p:sp>
          <p:nvSpPr>
            <p:cNvPr id="234" name="Google Shape;234;p21"/>
            <p:cNvSpPr/>
            <p:nvPr/>
          </p:nvSpPr>
          <p:spPr>
            <a:xfrm>
              <a:off x="636350" y="1392731"/>
              <a:ext cx="7768800" cy="33603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1508625" y="4755831"/>
              <a:ext cx="4882800" cy="331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79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Inovação e desenvolvimento econômico</a:t>
              </a:r>
              <a:endParaRPr sz="979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6" name="Google Shape;236;p21"/>
          <p:cNvGrpSpPr/>
          <p:nvPr/>
        </p:nvGrpSpPr>
        <p:grpSpPr>
          <a:xfrm>
            <a:off x="3382999" y="1280956"/>
            <a:ext cx="4882801" cy="1871432"/>
            <a:chOff x="3382999" y="1280956"/>
            <a:chExt cx="4882801" cy="1871432"/>
          </a:xfrm>
        </p:grpSpPr>
        <p:sp>
          <p:nvSpPr>
            <p:cNvPr id="237" name="Google Shape;237;p21"/>
            <p:cNvSpPr/>
            <p:nvPr/>
          </p:nvSpPr>
          <p:spPr>
            <a:xfrm>
              <a:off x="3382999" y="1517688"/>
              <a:ext cx="4882800" cy="16347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8" name="Google Shape;238;p21"/>
            <p:cNvSpPr txBox="1"/>
            <p:nvPr/>
          </p:nvSpPr>
          <p:spPr>
            <a:xfrm>
              <a:off x="3383000" y="1280956"/>
              <a:ext cx="4882800" cy="331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79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Proporcionalidade regulatória</a:t>
              </a:r>
              <a:endParaRPr sz="979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9" name="Google Shape;239;p21"/>
          <p:cNvGrpSpPr/>
          <p:nvPr/>
        </p:nvGrpSpPr>
        <p:grpSpPr>
          <a:xfrm>
            <a:off x="3051500" y="2345457"/>
            <a:ext cx="2590775" cy="1595400"/>
            <a:chOff x="3051500" y="2345457"/>
            <a:chExt cx="2590775" cy="1595400"/>
          </a:xfrm>
        </p:grpSpPr>
        <p:sp>
          <p:nvSpPr>
            <p:cNvPr id="240" name="Google Shape;240;p21"/>
            <p:cNvSpPr/>
            <p:nvPr/>
          </p:nvSpPr>
          <p:spPr>
            <a:xfrm>
              <a:off x="3382975" y="2370236"/>
              <a:ext cx="2259300" cy="15495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1" name="Google Shape;241;p21"/>
            <p:cNvSpPr txBox="1"/>
            <p:nvPr/>
          </p:nvSpPr>
          <p:spPr>
            <a:xfrm rot="-5400000">
              <a:off x="2409650" y="2987307"/>
              <a:ext cx="1595400" cy="311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Governança multissetorial</a:t>
              </a:r>
              <a:endParaRPr sz="8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2" name="Google Shape;242;p21"/>
          <p:cNvGrpSpPr/>
          <p:nvPr/>
        </p:nvGrpSpPr>
        <p:grpSpPr>
          <a:xfrm>
            <a:off x="363250" y="3178775"/>
            <a:ext cx="2590775" cy="1595400"/>
            <a:chOff x="363250" y="3178775"/>
            <a:chExt cx="2590775" cy="1595400"/>
          </a:xfrm>
        </p:grpSpPr>
        <p:sp>
          <p:nvSpPr>
            <p:cNvPr id="243" name="Google Shape;243;p21"/>
            <p:cNvSpPr/>
            <p:nvPr/>
          </p:nvSpPr>
          <p:spPr>
            <a:xfrm>
              <a:off x="694725" y="3203554"/>
              <a:ext cx="2259300" cy="15495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21"/>
            <p:cNvSpPr txBox="1"/>
            <p:nvPr/>
          </p:nvSpPr>
          <p:spPr>
            <a:xfrm rot="-5400000">
              <a:off x="-278600" y="3820625"/>
              <a:ext cx="1595400" cy="3117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5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DH, LibEx e Privacidade</a:t>
              </a:r>
              <a:endParaRPr sz="85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702225" y="1280950"/>
            <a:ext cx="2259300" cy="1082556"/>
            <a:chOff x="702225" y="1280950"/>
            <a:chExt cx="2259300" cy="1082556"/>
          </a:xfrm>
        </p:grpSpPr>
        <p:sp>
          <p:nvSpPr>
            <p:cNvPr id="246" name="Google Shape;246;p21"/>
            <p:cNvSpPr/>
            <p:nvPr/>
          </p:nvSpPr>
          <p:spPr>
            <a:xfrm>
              <a:off x="702225" y="1601506"/>
              <a:ext cx="2259300" cy="762000"/>
            </a:xfrm>
            <a:prstGeom prst="rect">
              <a:avLst/>
            </a:prstGeom>
            <a:noFill/>
            <a:ln w="18650" cap="flat" cmpd="sng">
              <a:solidFill>
                <a:srgbClr val="001C5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89500" tIns="89500" rIns="89500" bIns="895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7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7" name="Google Shape;247;p21"/>
            <p:cNvSpPr txBox="1"/>
            <p:nvPr/>
          </p:nvSpPr>
          <p:spPr>
            <a:xfrm>
              <a:off x="702225" y="1280950"/>
              <a:ext cx="2259300" cy="331500"/>
            </a:xfrm>
            <a:prstGeom prst="rect">
              <a:avLst/>
            </a:prstGeom>
            <a:solidFill>
              <a:srgbClr val="001C54"/>
            </a:solidFill>
            <a:ln>
              <a:noFill/>
            </a:ln>
          </p:spPr>
          <p:txBody>
            <a:bodyPr spcFirstLastPara="1" wrap="square" lIns="89500" tIns="89500" rIns="89500" bIns="895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79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Transparência e prest. de contas</a:t>
              </a:r>
              <a:endParaRPr sz="979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8" name="Google Shape;248;p21"/>
          <p:cNvSpPr/>
          <p:nvPr/>
        </p:nvSpPr>
        <p:spPr>
          <a:xfrm>
            <a:off x="6129600" y="3228620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Portabilidade </a:t>
            </a:r>
            <a:r>
              <a:rPr lang="pt-BR" sz="1069" b="1" u="sng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 interoperabilidade 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 dados 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3460687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Desenvolvimento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tecnologias nacionais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3460687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Modelos alternativos e colaborativos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Diretrizes Econômico-Concorrenciais CGI.br</a:t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791800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Transparência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e Acesso a Dados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3460687" y="166213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Limites à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autopreferência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6129600" y="1638546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Limitar 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pessoais entre empresas do mesmo grupo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3460687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Atualização de critérios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ACs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para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6129600" y="2433583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Exigência de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compartilhamento de dados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de redes sociais com relevância sistêmica</a:t>
            </a:r>
            <a:endParaRPr sz="1069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791800" y="245716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Separação estrutural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791800" y="3252204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Condições adequadas para </a:t>
            </a: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usuários profissionais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791800" y="4047241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Trabalho decente</a:t>
            </a:r>
            <a:r>
              <a:rPr lang="pt-BR" sz="1069">
                <a:latin typeface="Helvetica Neue"/>
                <a:ea typeface="Helvetica Neue"/>
                <a:cs typeface="Helvetica Neue"/>
                <a:sym typeface="Helvetica Neue"/>
              </a:rPr>
              <a:t> nas plataformas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6129600" y="4023657"/>
            <a:ext cx="2103900" cy="628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81450" tIns="81450" rIns="81450" bIns="8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69" b="1">
                <a:latin typeface="Helvetica Neue"/>
                <a:ea typeface="Helvetica Neue"/>
                <a:cs typeface="Helvetica Neue"/>
                <a:sym typeface="Helvetica Neue"/>
              </a:rPr>
              <a:t>Protocolos e padrões abertos</a:t>
            </a:r>
            <a:endParaRPr sz="1069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</a:t>
            </a:r>
            <a:endParaRPr sz="2200"/>
          </a:p>
        </p:txBody>
      </p:sp>
      <p:sp>
        <p:nvSpPr>
          <p:cNvPr id="266" name="Google Shape;266;p22"/>
          <p:cNvSpPr/>
          <p:nvPr/>
        </p:nvSpPr>
        <p:spPr>
          <a:xfrm>
            <a:off x="768250" y="1465584"/>
            <a:ext cx="989700" cy="7956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768250" y="2571750"/>
            <a:ext cx="989700" cy="21285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8" name="Google Shape;268;p22" title="Captura de Tela 2026-05-12 às 23.50.1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553349"/>
            <a:ext cx="4087288" cy="8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 title="Captura de Tela 2026-05-12 às 23.49.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5" y="3740832"/>
            <a:ext cx="4061050" cy="793184"/>
          </a:xfrm>
          <a:prstGeom prst="rect">
            <a:avLst/>
          </a:prstGeom>
          <a:noFill/>
          <a:ln>
            <a:noFill/>
          </a:ln>
          <a:effectLst>
            <a:outerShdw blurRad="49424" dist="16475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70" name="Google Shape;270;p22"/>
          <p:cNvGrpSpPr/>
          <p:nvPr/>
        </p:nvGrpSpPr>
        <p:grpSpPr>
          <a:xfrm>
            <a:off x="1946599" y="1456965"/>
            <a:ext cx="4060993" cy="801432"/>
            <a:chOff x="1749825" y="1456988"/>
            <a:chExt cx="4695875" cy="926726"/>
          </a:xfrm>
        </p:grpSpPr>
        <p:pic>
          <p:nvPicPr>
            <p:cNvPr id="271" name="Google Shape;271;p22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b="59735"/>
            <a:stretch/>
          </p:blipFill>
          <p:spPr>
            <a:xfrm>
              <a:off x="2080750" y="1463613"/>
              <a:ext cx="2632098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72" name="Google Shape;272;p22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53759" b="59735"/>
            <a:stretch/>
          </p:blipFill>
          <p:spPr>
            <a:xfrm>
              <a:off x="4654300" y="1456988"/>
              <a:ext cx="1217074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73" name="Google Shape;273;p22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78180" b="59735"/>
            <a:stretch/>
          </p:blipFill>
          <p:spPr>
            <a:xfrm>
              <a:off x="5871375" y="1456988"/>
              <a:ext cx="574325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74" name="Google Shape;274;p22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8297" t="15395" r="78180" b="59735"/>
            <a:stretch/>
          </p:blipFill>
          <p:spPr>
            <a:xfrm>
              <a:off x="1749825" y="1460300"/>
              <a:ext cx="355950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</a:t>
            </a:r>
            <a:endParaRPr sz="2200"/>
          </a:p>
        </p:txBody>
      </p:sp>
      <p:sp>
        <p:nvSpPr>
          <p:cNvPr id="280" name="Google Shape;280;p23"/>
          <p:cNvSpPr/>
          <p:nvPr/>
        </p:nvSpPr>
        <p:spPr>
          <a:xfrm>
            <a:off x="768250" y="1465584"/>
            <a:ext cx="989700" cy="79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23"/>
          <p:cNvSpPr/>
          <p:nvPr/>
        </p:nvSpPr>
        <p:spPr>
          <a:xfrm>
            <a:off x="768250" y="2571750"/>
            <a:ext cx="989700" cy="21285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2" name="Google Shape;282;p23" title="Captura de Tela 2026-05-12 às 23.50.1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553349"/>
            <a:ext cx="4087288" cy="8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3" title="Captura de Tela 2026-05-12 às 23.49.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5" y="3740832"/>
            <a:ext cx="4061050" cy="793184"/>
          </a:xfrm>
          <a:prstGeom prst="rect">
            <a:avLst/>
          </a:prstGeom>
          <a:noFill/>
          <a:ln>
            <a:noFill/>
          </a:ln>
          <a:effectLst>
            <a:outerShdw blurRad="49424" dist="16475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84" name="Google Shape;284;p23"/>
          <p:cNvGrpSpPr/>
          <p:nvPr/>
        </p:nvGrpSpPr>
        <p:grpSpPr>
          <a:xfrm>
            <a:off x="1946599" y="1456965"/>
            <a:ext cx="4060993" cy="801432"/>
            <a:chOff x="1749825" y="1456988"/>
            <a:chExt cx="4695875" cy="926726"/>
          </a:xfrm>
        </p:grpSpPr>
        <p:pic>
          <p:nvPicPr>
            <p:cNvPr id="285" name="Google Shape;285;p23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b="59735"/>
            <a:stretch/>
          </p:blipFill>
          <p:spPr>
            <a:xfrm>
              <a:off x="2080750" y="1463613"/>
              <a:ext cx="2632098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86" name="Google Shape;286;p23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53759" b="59735"/>
            <a:stretch/>
          </p:blipFill>
          <p:spPr>
            <a:xfrm>
              <a:off x="4654300" y="1456988"/>
              <a:ext cx="1217074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87" name="Google Shape;287;p23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78180" b="59735"/>
            <a:stretch/>
          </p:blipFill>
          <p:spPr>
            <a:xfrm>
              <a:off x="5871375" y="1456988"/>
              <a:ext cx="574325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88" name="Google Shape;288;p23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8297" t="15395" r="78180" b="59735"/>
            <a:stretch/>
          </p:blipFill>
          <p:spPr>
            <a:xfrm>
              <a:off x="1749825" y="1460300"/>
              <a:ext cx="355950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>
            <a:off x="729450" y="555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CGI.br</a:t>
            </a:r>
            <a:endParaRPr sz="2200"/>
          </a:p>
        </p:txBody>
      </p:sp>
      <p:sp>
        <p:nvSpPr>
          <p:cNvPr id="294" name="Google Shape;294;p24"/>
          <p:cNvSpPr/>
          <p:nvPr/>
        </p:nvSpPr>
        <p:spPr>
          <a:xfrm>
            <a:off x="768250" y="1465584"/>
            <a:ext cx="989700" cy="79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768250" y="2571750"/>
            <a:ext cx="989700" cy="2128500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</p:spPr>
        <p:txBody>
          <a:bodyPr spcFirstLastPara="1" wrap="square" lIns="79075" tIns="79075" rIns="79075" bIns="79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11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211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6" name="Google Shape;296;p24" title="Captura de Tela 2026-05-12 às 23.50.15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50" y="2553349"/>
            <a:ext cx="4087288" cy="89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4" title="Captura de Tela 2026-05-12 às 23.49.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6575" y="3740832"/>
            <a:ext cx="4061050" cy="793184"/>
          </a:xfrm>
          <a:prstGeom prst="rect">
            <a:avLst/>
          </a:prstGeom>
          <a:noFill/>
          <a:ln>
            <a:noFill/>
          </a:ln>
          <a:effectLst>
            <a:outerShdw blurRad="49424" dist="16475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98" name="Google Shape;298;p24"/>
          <p:cNvGrpSpPr/>
          <p:nvPr/>
        </p:nvGrpSpPr>
        <p:grpSpPr>
          <a:xfrm>
            <a:off x="1946599" y="1456965"/>
            <a:ext cx="4060993" cy="801432"/>
            <a:chOff x="1749825" y="1456988"/>
            <a:chExt cx="4695875" cy="926726"/>
          </a:xfrm>
        </p:grpSpPr>
        <p:pic>
          <p:nvPicPr>
            <p:cNvPr id="299" name="Google Shape;299;p24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b="59735"/>
            <a:stretch/>
          </p:blipFill>
          <p:spPr>
            <a:xfrm>
              <a:off x="2080750" y="1463613"/>
              <a:ext cx="2632098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00" name="Google Shape;300;p24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53759" b="59735"/>
            <a:stretch/>
          </p:blipFill>
          <p:spPr>
            <a:xfrm>
              <a:off x="4654300" y="1456988"/>
              <a:ext cx="1217074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01" name="Google Shape;301;p24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15395" r="78180" b="59735"/>
            <a:stretch/>
          </p:blipFill>
          <p:spPr>
            <a:xfrm>
              <a:off x="5871375" y="1456988"/>
              <a:ext cx="574325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02" name="Google Shape;302;p24" title="Captura de Tela 2026-05-12 às 23.46.14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8297" t="15395" r="78180" b="59735"/>
            <a:stretch/>
          </p:blipFill>
          <p:spPr>
            <a:xfrm>
              <a:off x="1749825" y="1460300"/>
              <a:ext cx="355950" cy="920100"/>
            </a:xfrm>
            <a:prstGeom prst="rect">
              <a:avLst/>
            </a:prstGeom>
            <a:noFill/>
            <a:ln>
              <a:noFill/>
            </a:ln>
            <a:effectLst>
              <a:outerShdw blurRad="49424" dist="16475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03" name="Google Shape;303;p24"/>
          <p:cNvSpPr txBox="1"/>
          <p:nvPr/>
        </p:nvSpPr>
        <p:spPr>
          <a:xfrm>
            <a:off x="6098350" y="2261175"/>
            <a:ext cx="2978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Plataformas de </a:t>
            </a:r>
            <a:r>
              <a:rPr lang="pt-BR" sz="1300" b="1">
                <a:solidFill>
                  <a:schemeClr val="lt1"/>
                </a:solidFill>
                <a:highlight>
                  <a:srgbClr val="001C5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Redes Sociais</a:t>
            </a: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podem ser enquadradas como </a:t>
            </a:r>
            <a:r>
              <a:rPr lang="pt-BR" sz="13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provedores de aplicação que possuem</a:t>
            </a: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3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funcionalidades de alta interferência sobre a circulação de conteúdo</a:t>
            </a:r>
            <a:r>
              <a:rPr lang="pt-BR" sz="13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gerados pelos seus usuários (perfilização, recomendação e impulsionamento)</a:t>
            </a:r>
            <a:endParaRPr sz="13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2496</Words>
  <Application>Microsoft Office PowerPoint</Application>
  <PresentationFormat>Apresentação na tela (16:9)</PresentationFormat>
  <Paragraphs>257</Paragraphs>
  <Slides>23</Slides>
  <Notes>23</Notes>
  <HiddenSlides>3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Helvetica Neue</vt:lpstr>
      <vt:lpstr>Arial</vt:lpstr>
      <vt:lpstr>Lato</vt:lpstr>
      <vt:lpstr>Streamline</vt:lpstr>
      <vt:lpstr>Princípios e diretrizes para regulação de plataformas digitais: regulação econômica e concorrencial de redes sociais</vt:lpstr>
      <vt:lpstr>CGI.br</vt:lpstr>
      <vt:lpstr>CGI.br</vt:lpstr>
      <vt:lpstr>CGI.br (2026): Diretrizes Econômico-Concorrenciais</vt:lpstr>
      <vt:lpstr>Diretrizes Econômico-Concorrenciais CGI.br</vt:lpstr>
      <vt:lpstr>Diretrizes Econômico-Concorrenciais CGI.br</vt:lpstr>
      <vt:lpstr>CGI.br</vt:lpstr>
      <vt:lpstr>CGI.br</vt:lpstr>
      <vt:lpstr>CGI.br</vt:lpstr>
      <vt:lpstr>CGI.br</vt:lpstr>
      <vt:lpstr>CGI.br (2023): Consulta Regulação de Plataformas</vt:lpstr>
      <vt:lpstr>CGI.br (2023): Consulta Regulação de Plataformas</vt:lpstr>
      <vt:lpstr>CGI.br (2023): Consulta Regulação de Plataformas</vt:lpstr>
      <vt:lpstr>CGI.br (2023): Consulta Regulação de Plataformas</vt:lpstr>
      <vt:lpstr>SRE/MF: Relatórios Plataformas Digitais</vt:lpstr>
      <vt:lpstr>SRE/MF: Relatórios Plataformas Digitais</vt:lpstr>
      <vt:lpstr>SRE/MF: Relatórios Plataformas Digitais</vt:lpstr>
      <vt:lpstr>PL 4.675/2025</vt:lpstr>
      <vt:lpstr>PL 4.675/2025</vt:lpstr>
      <vt:lpstr>PL 4.675/2025</vt:lpstr>
      <vt:lpstr>PL 4.675/2025</vt:lpstr>
      <vt:lpstr>CGI.br (2026): Diretrizes Econômico-Concorrenciais</vt:lpstr>
      <vt:lpstr>Diretrizes Econômico-Concorrenciais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Princípios e diretrizes para regulação de plataformas digitais: regulação econômica e concorrencial de redes sociais</dc:title>
  <dc:creator>Andressa Paranhos Guimarães</dc:creator>
  <cp:lastModifiedBy>Andressa Paranhos Guimarães</cp:lastModifiedBy>
  <cp:revision>1</cp:revision>
  <dcterms:modified xsi:type="dcterms:W3CDTF">2026-05-13T13:25:06Z</dcterms:modified>
</cp:coreProperties>
</file>