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Default Extension="doc" ContentType="application/msword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12"/>
  </p:notesMasterIdLst>
  <p:handoutMasterIdLst>
    <p:handoutMasterId r:id="rId13"/>
  </p:handoutMasterIdLst>
  <p:sldIdLst>
    <p:sldId id="1384" r:id="rId2"/>
    <p:sldId id="1556" r:id="rId3"/>
    <p:sldId id="1516" r:id="rId4"/>
    <p:sldId id="1558" r:id="rId5"/>
    <p:sldId id="1557" r:id="rId6"/>
    <p:sldId id="1560" r:id="rId7"/>
    <p:sldId id="1552" r:id="rId8"/>
    <p:sldId id="1559" r:id="rId9"/>
    <p:sldId id="1551" r:id="rId10"/>
    <p:sldId id="1306" r:id="rId11"/>
  </p:sldIdLst>
  <p:sldSz cx="9144000" cy="6858000" type="screen4x3"/>
  <p:notesSz cx="6662738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297A"/>
    <a:srgbClr val="003090"/>
    <a:srgbClr val="FFFFFF"/>
    <a:srgbClr val="FF00FF"/>
    <a:srgbClr val="FFFFDD"/>
    <a:srgbClr val="FFFFD5"/>
    <a:srgbClr val="FF33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80" autoAdjust="0"/>
    <p:restoredTop sz="74849" autoAdjust="0"/>
  </p:normalViewPr>
  <p:slideViewPr>
    <p:cSldViewPr snapToGrid="0">
      <p:cViewPr varScale="1">
        <p:scale>
          <a:sx n="67" d="100"/>
          <a:sy n="67" d="100"/>
        </p:scale>
        <p:origin x="-882" y="-102"/>
      </p:cViewPr>
      <p:guideLst>
        <p:guide orient="horz" pos="2784"/>
        <p:guide pos="96"/>
        <p:guide pos="5664"/>
        <p:guide pos="5472"/>
        <p:guide pos="2880"/>
      </p:guideLst>
    </p:cSldViewPr>
  </p:slideViewPr>
  <p:outlineViewPr>
    <p:cViewPr>
      <p:scale>
        <a:sx n="33" d="100"/>
        <a:sy n="33" d="100"/>
      </p:scale>
      <p:origin x="0" y="14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94"/>
    </p:cViewPr>
  </p:sorterViewPr>
  <p:notesViewPr>
    <p:cSldViewPr snapToGrid="0">
      <p:cViewPr>
        <p:scale>
          <a:sx n="100" d="100"/>
          <a:sy n="100" d="100"/>
        </p:scale>
        <p:origin x="-2022" y="2064"/>
      </p:cViewPr>
      <p:guideLst>
        <p:guide orient="horz" pos="3127"/>
        <p:guide pos="209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t" anchorCtr="0" compatLnSpc="1">
            <a:prstTxWarp prst="textNoShape">
              <a:avLst/>
            </a:prstTxWarp>
          </a:bodyPr>
          <a:lstStyle>
            <a:lvl1pPr defTabSz="901700" eaLnBrk="0" hangingPunct="0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t" anchorCtr="0" compatLnSpc="1">
            <a:prstTxWarp prst="textNoShape">
              <a:avLst/>
            </a:prstTxWarp>
          </a:bodyPr>
          <a:lstStyle>
            <a:lvl1pPr algn="r" defTabSz="901700" eaLnBrk="0" hangingPunct="0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A233E23-9A35-4DF2-8CAF-97E106C228A8}" type="datetime8">
              <a:rPr lang="en-US"/>
              <a:pPr>
                <a:defRPr/>
              </a:pPr>
              <a:t>4/30/2013 10:50 AM</a:t>
            </a:fld>
            <a:endParaRPr lang="en-US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b" anchorCtr="0" compatLnSpc="1">
            <a:prstTxWarp prst="textNoShape">
              <a:avLst/>
            </a:prstTxWarp>
          </a:bodyPr>
          <a:lstStyle>
            <a:lvl1pPr defTabSz="901700" eaLnBrk="0" hangingPunct="0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lacm98\Brazil\Sovereign\Banco Central\rdshgs.ppt</a:t>
            </a:r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431338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b" anchorCtr="0" compatLnSpc="1">
            <a:prstTxWarp prst="textNoShape">
              <a:avLst/>
            </a:prstTxWarp>
          </a:bodyPr>
          <a:lstStyle>
            <a:lvl1pPr algn="r" defTabSz="901700" eaLnBrk="0" hangingPunct="0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ECACF73F-1337-498D-BDBC-09EEC69CAA8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t" anchorCtr="0" compatLnSpc="1">
            <a:prstTxWarp prst="textNoShape">
              <a:avLst/>
            </a:prstTxWarp>
          </a:bodyPr>
          <a:lstStyle>
            <a:lvl1pPr defTabSz="90170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t" anchorCtr="0" compatLnSpc="1">
            <a:prstTxWarp prst="textNoShape">
              <a:avLst/>
            </a:prstTxWarp>
          </a:bodyPr>
          <a:lstStyle>
            <a:lvl1pPr algn="r" defTabSz="90170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A7A66632-7042-4F92-91E5-A2C9E8649148}" type="datetime8">
              <a:rPr lang="en-US"/>
              <a:pPr>
                <a:defRPr/>
              </a:pPr>
              <a:t>4/30/2013 10:50 AM</a:t>
            </a:fld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56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713288"/>
            <a:ext cx="4881562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b" anchorCtr="0" compatLnSpc="1">
            <a:prstTxWarp prst="textNoShape">
              <a:avLst/>
            </a:prstTxWarp>
          </a:bodyPr>
          <a:lstStyle>
            <a:lvl1pPr defTabSz="90170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lacm98\Brazil\Sovereign\</a:t>
            </a:r>
            <a:r>
              <a:rPr lang="en-US" err="1"/>
              <a:t>Banco</a:t>
            </a:r>
            <a:r>
              <a:rPr lang="en-US"/>
              <a:t> Central\rdshgs.ppt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431338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35" tIns="45118" rIns="90235" bIns="45118" numCol="1" anchor="b" anchorCtr="0" compatLnSpc="1">
            <a:prstTxWarp prst="textNoShape">
              <a:avLst/>
            </a:prstTxWarp>
          </a:bodyPr>
          <a:lstStyle>
            <a:lvl1pPr algn="r" defTabSz="90170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6CDF20F8-EFC8-4FE0-92EE-EE210FE502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dirty="0" smtClean="0"/>
              <a:t>Valores entre</a:t>
            </a:r>
            <a:r>
              <a:rPr lang="pt-BR" baseline="0" dirty="0" smtClean="0"/>
              <a:t> parêntesis = percentual de </a:t>
            </a:r>
            <a:r>
              <a:rPr lang="pt-BR" baseline="0" dirty="0" smtClean="0"/>
              <a:t>participação – CD=4 bilhões de transação R$ 234 bi (18% último ano); CC=4,5 bilhões R$ 466 bi (14%)</a:t>
            </a:r>
            <a:endParaRPr lang="pt-BR" baseline="0" dirty="0" smtClean="0"/>
          </a:p>
          <a:p>
            <a:endParaRPr lang="pt-BR" baseline="0" dirty="0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4734E5-6254-471D-BA15-27721740F62D}" type="slidenum">
              <a:rPr lang="pt-BR" smtClean="0"/>
              <a:pPr/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B02C9D-87DB-42FA-9DCF-6F248E0C0A4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NewRomanPSMT"/>
              </a:rPr>
              <a:t>260 </a:t>
            </a:r>
            <a:r>
              <a:rPr lang="en-US" dirty="0" err="1" smtClean="0">
                <a:latin typeface="TimesNewRomanPSMT"/>
              </a:rPr>
              <a:t>milhões</a:t>
            </a:r>
            <a:r>
              <a:rPr lang="en-US" dirty="0" smtClean="0">
                <a:latin typeface="TimesNewRomanPSMT"/>
              </a:rPr>
              <a:t> de </a:t>
            </a:r>
            <a:r>
              <a:rPr lang="en-US" dirty="0" err="1" smtClean="0">
                <a:latin typeface="TimesNewRomanPSMT"/>
              </a:rPr>
              <a:t>cartão</a:t>
            </a:r>
            <a:r>
              <a:rPr lang="en-US" dirty="0" smtClean="0">
                <a:latin typeface="TimesNewRomanPSMT"/>
              </a:rPr>
              <a:t> </a:t>
            </a:r>
            <a:r>
              <a:rPr lang="en-US" dirty="0" err="1" smtClean="0">
                <a:latin typeface="TimesNewRomanPSMT"/>
              </a:rPr>
              <a:t>emitido</a:t>
            </a:r>
            <a:endParaRPr lang="en-US" dirty="0" smtClean="0">
              <a:latin typeface="TimesNewRomanPSMT"/>
            </a:endParaRPr>
          </a:p>
          <a:p>
            <a:r>
              <a:rPr lang="en-US" dirty="0" smtClean="0">
                <a:latin typeface="TimesNewRomanPSMT"/>
              </a:rPr>
              <a:t>75 </a:t>
            </a:r>
            <a:r>
              <a:rPr lang="en-US" dirty="0" err="1" smtClean="0">
                <a:latin typeface="TimesNewRomanPSMT"/>
              </a:rPr>
              <a:t>milhões</a:t>
            </a:r>
            <a:r>
              <a:rPr lang="en-US" dirty="0" smtClean="0">
                <a:latin typeface="TimesNewRomanPSMT"/>
              </a:rPr>
              <a:t> </a:t>
            </a:r>
            <a:r>
              <a:rPr lang="en-US" dirty="0" err="1" smtClean="0">
                <a:latin typeface="TimesNewRomanPSMT"/>
              </a:rPr>
              <a:t>ativos</a:t>
            </a:r>
            <a:endParaRPr lang="en-US" dirty="0" smtClean="0">
              <a:latin typeface="TimesNewRomanPSM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ln/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559BE-FA8B-4B86-97EB-D104284E9D8F}" type="slidenum">
              <a:rPr lang="pt-BR" smtClean="0"/>
              <a:pPr/>
              <a:t>4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8C6018-19A7-47E8-A19A-C6DEB3059A8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Considerados: </a:t>
            </a:r>
            <a:r>
              <a:rPr lang="pt-BR" sz="1200" b="0" i="0" u="none" strike="noStrike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Cielo</a:t>
            </a:r>
            <a:r>
              <a:rPr lang="pt-BR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; Redecard; </a:t>
            </a:r>
            <a:r>
              <a:rPr lang="pt-BR" sz="1200" b="0" i="0" u="none" strike="noStrike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Hipercard</a:t>
            </a:r>
            <a:r>
              <a:rPr lang="pt-BR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e </a:t>
            </a:r>
            <a:r>
              <a:rPr lang="pt-BR" sz="1200" b="0" i="0" u="none" strike="noStrike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TecBan</a:t>
            </a:r>
            <a:r>
              <a:rPr lang="pt-BR" sz="1600" dirty="0" smtClean="0"/>
              <a:t> </a:t>
            </a:r>
            <a:endParaRPr lang="pt-BR" sz="1600" b="1" baseline="0" dirty="0" smtClean="0">
              <a:solidFill>
                <a:srgbClr val="000000"/>
              </a:solidFill>
              <a:latin typeface="Calibri"/>
            </a:endParaRPr>
          </a:p>
          <a:p>
            <a:endParaRPr lang="pt-BR" sz="1600" b="1" baseline="0" dirty="0" smtClean="0">
              <a:solidFill>
                <a:srgbClr val="000000"/>
              </a:solidFill>
              <a:latin typeface="Calibri"/>
            </a:endParaRPr>
          </a:p>
          <a:p>
            <a:r>
              <a:rPr lang="pt-BR" sz="1600" b="1" baseline="0" dirty="0" smtClean="0">
                <a:solidFill>
                  <a:srgbClr val="000000"/>
                </a:solidFill>
                <a:latin typeface="Calibri"/>
              </a:rPr>
              <a:t>Ponderado pela quantidade de POS</a:t>
            </a:r>
            <a:r>
              <a:rPr lang="pt-BR" sz="1600" b="1" baseline="0" dirty="0" smtClean="0">
                <a:solidFill>
                  <a:srgbClr val="000000"/>
                </a:solidFill>
                <a:latin typeface="Calibri"/>
              </a:rPr>
              <a:t>: crescimento real  de 50% no valor médio, parte explicado pela substituição para POS com Chip</a:t>
            </a:r>
            <a:endParaRPr lang="pt-BR" sz="1600" b="1" baseline="0" dirty="0" smtClean="0">
              <a:solidFill>
                <a:srgbClr val="000000"/>
              </a:solidFill>
              <a:latin typeface="Calibri"/>
            </a:endParaRPr>
          </a:p>
          <a:p>
            <a:r>
              <a:rPr lang="pt-BR" sz="1600" b="1" baseline="0" dirty="0" smtClean="0">
                <a:solidFill>
                  <a:srgbClr val="000000"/>
                </a:solidFill>
                <a:latin typeface="Calibri"/>
              </a:rPr>
              <a:t>	</a:t>
            </a:r>
            <a:r>
              <a:rPr lang="pt-BR" sz="1200" b="1" baseline="0" dirty="0" smtClean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r>
              <a:rPr lang="pt-BR" sz="1600" b="1" baseline="0" dirty="0" smtClean="0">
                <a:solidFill>
                  <a:srgbClr val="000000"/>
                </a:solidFill>
                <a:latin typeface="Calibri"/>
              </a:rPr>
              <a:t>Ano/</a:t>
            </a:r>
            <a:r>
              <a:rPr lang="pt-BR" sz="1600" b="1" baseline="0" dirty="0" err="1" smtClean="0">
                <a:solidFill>
                  <a:srgbClr val="000000"/>
                </a:solidFill>
                <a:latin typeface="Calibri"/>
              </a:rPr>
              <a:t>Trim</a:t>
            </a:r>
            <a:r>
              <a:rPr lang="pt-BR" sz="1600" b="1" baseline="0" dirty="0" smtClean="0">
                <a:solidFill>
                  <a:srgbClr val="000000"/>
                </a:solidFill>
                <a:latin typeface="Calibri"/>
              </a:rPr>
              <a:t>	         Aluguel médio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2009/1	                   43,0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2009/2	                   42,8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2009/3	                   44,8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2009/4	                   45,4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2010/1	                   47,7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2010/2	                   48,4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2010/3	                   51,1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2010/4	                   42,8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2011/1	                   47,1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2011/2	                   47,3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2011/3	                   50,0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2011/4	                   54,6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2012/1	                   57,6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2012/2	                   61,4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2012/3	                   66,0 	</a:t>
            </a:r>
          </a:p>
          <a:p>
            <a:r>
              <a:rPr lang="pt-BR" sz="1200" baseline="0" dirty="0" smtClean="0">
                <a:solidFill>
                  <a:srgbClr val="000000"/>
                </a:solidFill>
                <a:latin typeface="Times New Roman"/>
              </a:rPr>
              <a:t>2012/4	                   66,5 	</a:t>
            </a:r>
          </a:p>
          <a:p>
            <a:endParaRPr lang="pt-BR" noProof="0" dirty="0" smtClean="0">
              <a:latin typeface="TimesNewRomanPSM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8E30D-D517-4FB6-89B6-EDC534F438E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aseline="0" dirty="0" smtClean="0">
                <a:latin typeface="TimesNewRomanPSMT"/>
              </a:rPr>
              <a:t>TI </a:t>
            </a:r>
            <a:r>
              <a:rPr lang="en-US" baseline="0" dirty="0" err="1" smtClean="0">
                <a:latin typeface="TimesNewRomanPSMT"/>
              </a:rPr>
              <a:t>média</a:t>
            </a:r>
            <a:r>
              <a:rPr lang="en-US" baseline="0" dirty="0" smtClean="0">
                <a:latin typeface="TimesNewRomanPSMT"/>
              </a:rPr>
              <a:t> = 0,73% e 0,75%</a:t>
            </a:r>
          </a:p>
          <a:p>
            <a:r>
              <a:rPr lang="en-US" baseline="0" dirty="0" err="1" smtClean="0">
                <a:latin typeface="TimesNewRomanPSMT"/>
              </a:rPr>
              <a:t>Varia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em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função</a:t>
            </a:r>
            <a:r>
              <a:rPr lang="en-US" baseline="0" dirty="0" smtClean="0">
                <a:latin typeface="TimesNewRomanPSMT"/>
              </a:rPr>
              <a:t> do </a:t>
            </a:r>
            <a:r>
              <a:rPr lang="en-US" baseline="0" dirty="0" err="1" smtClean="0">
                <a:latin typeface="TimesNewRomanPSMT"/>
              </a:rPr>
              <a:t>segmento</a:t>
            </a:r>
            <a:r>
              <a:rPr lang="en-US" baseline="0" dirty="0" smtClean="0">
                <a:latin typeface="TimesNewRomanPSMT"/>
              </a:rPr>
              <a:t> </a:t>
            </a:r>
          </a:p>
          <a:p>
            <a:r>
              <a:rPr lang="en-US" baseline="0" dirty="0" err="1" smtClean="0">
                <a:latin typeface="TimesNewRomanPSMT"/>
              </a:rPr>
              <a:t>Segmento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Governo</a:t>
            </a:r>
            <a:r>
              <a:rPr lang="en-US" baseline="0" dirty="0" smtClean="0">
                <a:latin typeface="TimesNewRomanPSMT"/>
              </a:rPr>
              <a:t> TI </a:t>
            </a:r>
            <a:r>
              <a:rPr lang="en-US" baseline="0" dirty="0" err="1" smtClean="0">
                <a:latin typeface="TimesNewRomanPSMT"/>
              </a:rPr>
              <a:t>fixa</a:t>
            </a:r>
            <a:endParaRPr lang="en-US" dirty="0" smtClean="0">
              <a:latin typeface="TimesNewRomanPSM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8E30D-D517-4FB6-89B6-EDC534F438E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>
                <a:latin typeface="TimesNewRomanPSMT"/>
              </a:rPr>
              <a:t>Taxa</a:t>
            </a:r>
            <a:r>
              <a:rPr lang="en-US" dirty="0" smtClean="0">
                <a:latin typeface="TimesNewRomanPSMT"/>
              </a:rPr>
              <a:t> de </a:t>
            </a:r>
            <a:r>
              <a:rPr lang="en-US" dirty="0" err="1" smtClean="0">
                <a:latin typeface="TimesNewRomanPSMT"/>
              </a:rPr>
              <a:t>desconto</a:t>
            </a:r>
            <a:r>
              <a:rPr lang="en-US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média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ponderada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pelo</a:t>
            </a:r>
            <a:r>
              <a:rPr lang="en-US" baseline="0" dirty="0" smtClean="0">
                <a:latin typeface="TimesNewRomanPSMT"/>
              </a:rPr>
              <a:t> valor (</a:t>
            </a:r>
            <a:r>
              <a:rPr lang="en-US" baseline="0" dirty="0" err="1" smtClean="0">
                <a:latin typeface="TimesNewRomanPSMT"/>
              </a:rPr>
              <a:t>Cielo</a:t>
            </a:r>
            <a:r>
              <a:rPr lang="en-US" baseline="0" dirty="0" smtClean="0">
                <a:latin typeface="TimesNewRomanPSMT"/>
              </a:rPr>
              <a:t> e </a:t>
            </a:r>
            <a:r>
              <a:rPr lang="en-US" baseline="0" dirty="0" err="1" smtClean="0">
                <a:latin typeface="TimesNewRomanPSMT"/>
              </a:rPr>
              <a:t>Redecard</a:t>
            </a:r>
            <a:r>
              <a:rPr lang="en-US" baseline="0" dirty="0" smtClean="0">
                <a:latin typeface="TimesNewRomanPSMT"/>
              </a:rPr>
              <a:t>)</a:t>
            </a:r>
          </a:p>
          <a:p>
            <a:r>
              <a:rPr lang="en-US" baseline="0" dirty="0" smtClean="0">
                <a:latin typeface="TimesNewRomanPSMT"/>
              </a:rPr>
              <a:t>TD </a:t>
            </a:r>
            <a:r>
              <a:rPr lang="en-US" baseline="0" dirty="0" err="1" smtClean="0">
                <a:latin typeface="TimesNewRomanPSMT"/>
              </a:rPr>
              <a:t>varia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em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função</a:t>
            </a:r>
            <a:r>
              <a:rPr lang="en-US" baseline="0" dirty="0" smtClean="0">
                <a:latin typeface="TimesNewRomanPSMT"/>
              </a:rPr>
              <a:t> do </a:t>
            </a:r>
            <a:r>
              <a:rPr lang="en-US" baseline="0" dirty="0" err="1" smtClean="0">
                <a:latin typeface="TimesNewRomanPSMT"/>
              </a:rPr>
              <a:t>segmento</a:t>
            </a:r>
            <a:r>
              <a:rPr lang="en-US" baseline="0" dirty="0" smtClean="0">
                <a:latin typeface="TimesNewRomanPSMT"/>
              </a:rPr>
              <a:t> e </a:t>
            </a:r>
            <a:r>
              <a:rPr lang="en-US" baseline="0" dirty="0" err="1" smtClean="0">
                <a:latin typeface="TimesNewRomanPSMT"/>
              </a:rPr>
              <a:t>porte</a:t>
            </a:r>
            <a:r>
              <a:rPr lang="en-US" baseline="0" dirty="0" smtClean="0">
                <a:latin typeface="TimesNewRomanPSMT"/>
              </a:rPr>
              <a:t> do </a:t>
            </a:r>
            <a:r>
              <a:rPr lang="en-US" baseline="0" dirty="0" err="1" smtClean="0">
                <a:latin typeface="TimesNewRomanPSMT"/>
              </a:rPr>
              <a:t>estabelecimento</a:t>
            </a:r>
            <a:endParaRPr lang="en-US" baseline="0" dirty="0" smtClean="0">
              <a:latin typeface="TimesNewRomanPSMT"/>
            </a:endParaRPr>
          </a:p>
          <a:p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Média</a:t>
            </a:r>
            <a:r>
              <a:rPr lang="en-US" baseline="0" dirty="0" smtClean="0">
                <a:latin typeface="TimesNewRomanPSMT"/>
              </a:rPr>
              <a:t> = 1,75% </a:t>
            </a:r>
            <a:r>
              <a:rPr lang="en-US" baseline="0" dirty="0" err="1" smtClean="0">
                <a:latin typeface="TimesNewRomanPSMT"/>
              </a:rPr>
              <a:t>considerando</a:t>
            </a:r>
            <a:r>
              <a:rPr lang="en-US" baseline="0" dirty="0" smtClean="0">
                <a:latin typeface="TimesNewRomanPSMT"/>
              </a:rPr>
              <a:t> R$ 59 </a:t>
            </a:r>
            <a:r>
              <a:rPr lang="en-US" baseline="0" dirty="0" err="1" smtClean="0">
                <a:latin typeface="TimesNewRomanPSMT"/>
              </a:rPr>
              <a:t>médios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implica</a:t>
            </a:r>
            <a:r>
              <a:rPr lang="en-US" baseline="0" dirty="0" smtClean="0">
                <a:latin typeface="TimesNewRomanPSMT"/>
              </a:rPr>
              <a:t> R$ 1 de TD</a:t>
            </a:r>
            <a:endParaRPr lang="en-US" dirty="0" smtClean="0">
              <a:latin typeface="TimesNewRomanPSM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8E30D-D517-4FB6-89B6-EDC534F438E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aseline="0" dirty="0" smtClean="0">
                <a:latin typeface="TimesNewRomanPSMT"/>
              </a:rPr>
              <a:t>(</a:t>
            </a:r>
            <a:r>
              <a:rPr lang="en-US" baseline="0" dirty="0" err="1" smtClean="0">
                <a:latin typeface="TimesNewRomanPSMT"/>
              </a:rPr>
              <a:t>todos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os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credenciadores</a:t>
            </a:r>
            <a:r>
              <a:rPr lang="en-US" baseline="0" dirty="0" smtClean="0">
                <a:latin typeface="TimesNewRomanPSMT"/>
              </a:rPr>
              <a:t> e </a:t>
            </a:r>
            <a:r>
              <a:rPr lang="en-US" baseline="0" dirty="0" err="1" smtClean="0">
                <a:latin typeface="TimesNewRomanPSMT"/>
              </a:rPr>
              <a:t>todos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os</a:t>
            </a:r>
            <a:r>
              <a:rPr lang="en-US" baseline="0" dirty="0" smtClean="0">
                <a:latin typeface="TimesNewRomanPSMT"/>
              </a:rPr>
              <a:t> </a:t>
            </a:r>
            <a:r>
              <a:rPr lang="en-US" baseline="0" dirty="0" err="1" smtClean="0">
                <a:latin typeface="TimesNewRomanPSMT"/>
              </a:rPr>
              <a:t>emissores</a:t>
            </a:r>
            <a:r>
              <a:rPr lang="en-US" baseline="0" dirty="0" smtClean="0">
                <a:latin typeface="TimesNewRomanPSMT"/>
              </a:rPr>
              <a:t>)</a:t>
            </a:r>
            <a:endParaRPr lang="en-US" dirty="0" smtClean="0">
              <a:latin typeface="TimesNewRomanPSM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963CC5-819B-444A-8150-2869C3DAD6A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NewRomanPSM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000" y="108000"/>
            <a:ext cx="9000000" cy="720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000" y="1080000"/>
            <a:ext cx="9000000" cy="5040000"/>
          </a:xfrm>
          <a:prstGeom prst="rect">
            <a:avLst/>
          </a:prstGeom>
        </p:spPr>
        <p:txBody>
          <a:bodyPr/>
          <a:lstStyle>
            <a:lvl1pPr>
              <a:defRPr lang="pt-BR" sz="2400" dirty="0" smtClean="0">
                <a:solidFill>
                  <a:srgbClr val="2D2D8A"/>
                </a:solidFill>
                <a:latin typeface="+mn-lt"/>
                <a:cs typeface="Times New Roman" pitchFamily="18" charset="0"/>
              </a:defRPr>
            </a:lvl1pPr>
            <a:lvl2pPr>
              <a:defRPr lang="pt-BR" sz="2400" dirty="0" smtClean="0">
                <a:solidFill>
                  <a:srgbClr val="2D2D8A"/>
                </a:solidFill>
                <a:latin typeface="+mn-lt"/>
                <a:cs typeface="Times New Roman" pitchFamily="18" charset="0"/>
              </a:defRPr>
            </a:lvl2pPr>
            <a:lvl3pPr>
              <a:defRPr lang="pt-BR" sz="2200" dirty="0" smtClean="0">
                <a:solidFill>
                  <a:srgbClr val="2D2D8A"/>
                </a:solidFill>
                <a:latin typeface="+mn-lt"/>
                <a:cs typeface="Times New Roman" pitchFamily="18" charset="0"/>
              </a:defRPr>
            </a:lvl3pPr>
            <a:lvl4pPr>
              <a:defRPr lang="pt-BR" sz="1800" dirty="0" smtClean="0">
                <a:solidFill>
                  <a:srgbClr val="2D2D8A"/>
                </a:solidFill>
                <a:latin typeface="+mn-lt"/>
                <a:cs typeface="Times New Roman" pitchFamily="18" charset="0"/>
              </a:defRPr>
            </a:lvl4pPr>
            <a:lvl5pPr>
              <a:defRPr lang="pt-BR" sz="2400" dirty="0">
                <a:solidFill>
                  <a:srgbClr val="2D2D8A"/>
                </a:solidFill>
                <a:latin typeface="+mn-lt"/>
                <a:cs typeface="Times New Roman" pitchFamily="18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2"/>
            <a:r>
              <a:rPr lang="pt-BR" dirty="0" smtClean="0"/>
              <a:t>Segundo nível</a:t>
            </a:r>
          </a:p>
          <a:p>
            <a:pPr lvl="3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0"/>
          </p:nvPr>
        </p:nvSpPr>
        <p:spPr bwMode="auto">
          <a:xfrm>
            <a:off x="8432800" y="107950"/>
            <a:ext cx="566738" cy="3603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383B328C-E554-43E2-ADBE-8CA435657C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base_01"/>
          <p:cNvPicPr preferRelativeResize="0"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3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03684" name="Rectangle 4"/>
          <p:cNvSpPr>
            <a:spLocks noChangeArrowheads="1"/>
          </p:cNvSpPr>
          <p:nvPr/>
        </p:nvSpPr>
        <p:spPr bwMode="auto">
          <a:xfrm>
            <a:off x="8474075" y="6388100"/>
            <a:ext cx="633413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364" tIns="46182" rIns="92364" bIns="46182"/>
          <a:lstStyle/>
          <a:p>
            <a:pPr algn="r" defTabSz="923925">
              <a:defRPr/>
            </a:pPr>
            <a:fld id="{D9C4B568-DBC2-41F5-AFF0-D230B4CA6021}" type="slidenum">
              <a:rPr lang="en-US" b="1">
                <a:solidFill>
                  <a:schemeClr val="bg1"/>
                </a:solidFill>
              </a:rPr>
              <a:pPr algn="r" defTabSz="923925">
                <a:defRPr/>
              </a:pPr>
              <a:t>‹nº›</a:t>
            </a:fld>
            <a:endParaRPr lang="en-US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6" r:id="rId1"/>
    <p:sldLayoutId id="214748449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Documento_do_Microsoft_Office_Word_97_-_20031.doc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a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"/>
            <a:ext cx="91440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1438" y="2316480"/>
            <a:ext cx="8999537" cy="264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0" tIns="0" rIns="0" bIns="0" anchor="ctr"/>
          <a:lstStyle/>
          <a:p>
            <a:pPr algn="ctr" defTabSz="904875">
              <a:defRPr/>
            </a:pPr>
            <a:r>
              <a:rPr lang="pt-B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Audiência Pública</a:t>
            </a:r>
          </a:p>
          <a:p>
            <a:pPr algn="ctr" defTabSz="904875">
              <a:defRPr/>
            </a:pPr>
            <a:r>
              <a:rPr lang="pt-B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cartão de débito – metodologia de cobrança</a:t>
            </a:r>
            <a:endParaRPr lang="pt-BR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defTabSz="904875">
              <a:defRPr/>
            </a:pPr>
            <a:endParaRPr lang="pt-BR" sz="2800" dirty="0" smtClean="0">
              <a:solidFill>
                <a:srgbClr val="FFCC00"/>
              </a:solidFill>
              <a:latin typeface="Arial" charset="0"/>
            </a:endParaRPr>
          </a:p>
          <a:p>
            <a:pPr algn="ctr" defTabSz="904875">
              <a:lnSpc>
                <a:spcPct val="90000"/>
              </a:lnSpc>
              <a:defRPr/>
            </a:pPr>
            <a:r>
              <a:rPr lang="pt-BR" sz="2800" dirty="0" smtClean="0">
                <a:solidFill>
                  <a:srgbClr val="FFCC00"/>
                </a:solidFill>
                <a:latin typeface="Arial" charset="0"/>
              </a:rPr>
              <a:t>Mardilson Fernandes Queiroz</a:t>
            </a:r>
            <a:endParaRPr lang="en-US" sz="2800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1438" y="5037138"/>
            <a:ext cx="907256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defRPr/>
            </a:pPr>
            <a:r>
              <a:rPr lang="pt-B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Câmara dos Deputados - CDIC – Brasília</a:t>
            </a:r>
            <a:r>
              <a:rPr lang="pt-BR" sz="14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		</a:t>
            </a:r>
            <a:r>
              <a:rPr lang="pt-BR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		 Abril/2013</a:t>
            </a:r>
            <a:endParaRPr lang="pt-BR" sz="14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" descr="capa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"/>
            <a:ext cx="91440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1438" y="2857500"/>
            <a:ext cx="899795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0" tIns="0" rIns="0" bIns="0" anchor="b"/>
          <a:lstStyle/>
          <a:p>
            <a:pPr algn="ctr" defTabSz="904875">
              <a:lnSpc>
                <a:spcPct val="150000"/>
              </a:lnSpc>
              <a:defRPr/>
            </a:pPr>
            <a:r>
              <a:rPr lang="en-US" sz="3200" b="1" dirty="0" smtClean="0">
                <a:solidFill>
                  <a:srgbClr val="FFCC00"/>
                </a:solidFill>
              </a:rPr>
              <a:t>Mardilson Fernandes Queiroz</a:t>
            </a:r>
            <a:endParaRPr lang="en-US" sz="3200" b="1" dirty="0">
              <a:solidFill>
                <a:srgbClr val="FFCC00"/>
              </a:solidFill>
            </a:endParaRPr>
          </a:p>
          <a:p>
            <a:pPr algn="ctr" defTabSz="904875">
              <a:lnSpc>
                <a:spcPct val="150000"/>
              </a:lnSpc>
              <a:defRPr/>
            </a:pPr>
            <a:r>
              <a:rPr lang="en-US" sz="2000" b="1" dirty="0" smtClean="0">
                <a:solidFill>
                  <a:srgbClr val="FFCC00"/>
                </a:solidFill>
              </a:rPr>
              <a:t>mardilson.queiroz@bcb.gov.br</a:t>
            </a:r>
            <a:endParaRPr lang="en-US" sz="2000" b="1" dirty="0">
              <a:solidFill>
                <a:srgbClr val="FFCC00"/>
              </a:solidFill>
            </a:endParaRPr>
          </a:p>
          <a:p>
            <a:pPr algn="ctr" defTabSz="904875">
              <a:lnSpc>
                <a:spcPct val="150000"/>
              </a:lnSpc>
              <a:defRPr/>
            </a:pPr>
            <a:r>
              <a:rPr lang="en-US" sz="2000" b="1" dirty="0">
                <a:solidFill>
                  <a:srgbClr val="FFCC00"/>
                </a:solidFill>
              </a:rPr>
              <a:t>+55 (61) </a:t>
            </a:r>
            <a:r>
              <a:rPr lang="en-US" sz="2000" b="1" dirty="0" smtClean="0">
                <a:solidFill>
                  <a:srgbClr val="FFCC00"/>
                </a:solidFill>
              </a:rPr>
              <a:t>3414-2305</a:t>
            </a:r>
            <a:endParaRPr lang="en-US" sz="2000" b="1" dirty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Uso dos instrumentos de pagamento</a:t>
            </a:r>
            <a:endParaRPr lang="pt-BR" sz="2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6000">
              <a:defRPr/>
            </a:pPr>
            <a:r>
              <a:rPr lang="pt-BR" sz="22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Quantidade</a:t>
            </a:r>
            <a:endParaRPr lang="pt-BR" sz="22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600" y="1442720"/>
            <a:ext cx="9045440" cy="4300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Cartão de débito</a:t>
            </a:r>
          </a:p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Evolução </a:t>
            </a:r>
            <a:r>
              <a:rPr lang="pt-B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da indústria – cartões emitidos e ativos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9031" y="1117599"/>
            <a:ext cx="7797289" cy="51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107950"/>
            <a:ext cx="9001125" cy="720725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 da indústria – Forma de organização</a:t>
            </a:r>
            <a:b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quatro partes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3074" name="Object 5"/>
          <p:cNvGraphicFramePr>
            <a:graphicFrameLocks/>
          </p:cNvGraphicFramePr>
          <p:nvPr/>
        </p:nvGraphicFramePr>
        <p:xfrm>
          <a:off x="76200" y="1082675"/>
          <a:ext cx="8899525" cy="5378450"/>
        </p:xfrm>
        <a:graphic>
          <a:graphicData uri="http://schemas.openxmlformats.org/presentationml/2006/ole">
            <p:oleObj spid="_x0000_s2050" name="Document" r:id="rId4" imgW="4464131" imgH="2698156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Cartão de pagamento</a:t>
            </a:r>
          </a:p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Preços </a:t>
            </a:r>
            <a:r>
              <a:rPr lang="pt-B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– credenciador  / estabelecimento – aluguel médio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91" y="1503508"/>
            <a:ext cx="8967410" cy="422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Cartão de débito</a:t>
            </a:r>
            <a:endParaRPr lang="pt-BR" sz="2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Tarifa de Intercâmbio Média – Débito</a:t>
            </a:r>
            <a:endParaRPr lang="pt-BR" sz="2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065" y="1747838"/>
            <a:ext cx="8872855" cy="325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Cartão de débito</a:t>
            </a:r>
            <a:endParaRPr lang="pt-BR" sz="2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Preços (Cartão de Débito) </a:t>
            </a:r>
            <a:r>
              <a:rPr lang="pt-B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– credenciador  / estabelecimento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468" y="1595120"/>
            <a:ext cx="8587812" cy="39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Cartão de débito</a:t>
            </a:r>
            <a:endParaRPr lang="pt-BR" sz="2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6000">
              <a:defRPr/>
            </a:pPr>
            <a:r>
              <a:rPr lang="pt-B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Preços – credenciador  / estabelecimento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127" y="1463040"/>
            <a:ext cx="7684820" cy="430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have direita 7"/>
          <p:cNvSpPr/>
          <p:nvPr/>
        </p:nvSpPr>
        <p:spPr bwMode="auto">
          <a:xfrm>
            <a:off x="7772400" y="3017520"/>
            <a:ext cx="142240" cy="144272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048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965440" y="3017520"/>
            <a:ext cx="182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 smtClean="0"/>
              <a:t>INTERCÂMBIO</a:t>
            </a:r>
            <a:endParaRPr lang="pt-BR" sz="800" b="1" dirty="0"/>
          </a:p>
        </p:txBody>
      </p:sp>
      <p:sp>
        <p:nvSpPr>
          <p:cNvPr id="10" name="Chave direita 9"/>
          <p:cNvSpPr/>
          <p:nvPr/>
        </p:nvSpPr>
        <p:spPr bwMode="auto">
          <a:xfrm>
            <a:off x="8249920" y="1686560"/>
            <a:ext cx="142240" cy="282448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048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8534400" y="2570480"/>
            <a:ext cx="182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 smtClean="0"/>
              <a:t>DESCONTO</a:t>
            </a:r>
            <a:endParaRPr lang="pt-BR" sz="8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930275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6000">
              <a:defRPr/>
            </a:pPr>
            <a:r>
              <a:rPr lang="pt-B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Regulação de cartão de pagamento</a:t>
            </a:r>
          </a:p>
          <a:p>
            <a:pPr marL="36000">
              <a:defRPr/>
            </a:pPr>
            <a:r>
              <a:rPr lang="pt-BR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Cenário internacional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8" y="1006475"/>
            <a:ext cx="9001125" cy="5287963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185738" indent="-185738">
              <a:spcBef>
                <a:spcPct val="0"/>
              </a:spcBef>
              <a:spcAft>
                <a:spcPct val="25000"/>
              </a:spcAft>
            </a:pPr>
            <a:r>
              <a:rPr lang="pt-BR" sz="2200" dirty="0" smtClean="0"/>
              <a:t>Comunidade </a:t>
            </a:r>
            <a:r>
              <a:rPr lang="pt-BR" sz="2200" dirty="0" err="1" smtClean="0"/>
              <a:t>Européia</a:t>
            </a:r>
            <a:r>
              <a:rPr lang="pt-BR" sz="2200" dirty="0" smtClean="0"/>
              <a:t> e Austrália</a:t>
            </a:r>
          </a:p>
          <a:p>
            <a:pPr marL="585788" lvl="1" indent="-185738">
              <a:spcBef>
                <a:spcPct val="0"/>
              </a:spcBef>
              <a:spcAft>
                <a:spcPct val="25000"/>
              </a:spcAft>
            </a:pPr>
            <a:r>
              <a:rPr lang="pt-BR" sz="2000" dirty="0" smtClean="0"/>
              <a:t> Em discussão intervenção das autoridades locais na tarifa de intercâmbio (cartão de crédito e débito): tarifa definida pelo mercado acima da tarifa ótima (bem-estar social) e, por ser resultado de acordo coletivo entre concorrentes</a:t>
            </a:r>
          </a:p>
          <a:p>
            <a:pPr marL="585788" lvl="1" indent="-185738">
              <a:spcBef>
                <a:spcPct val="0"/>
              </a:spcBef>
              <a:spcAft>
                <a:spcPct val="25000"/>
              </a:spcAft>
              <a:buNone/>
            </a:pPr>
            <a:endParaRPr lang="pt-BR" sz="2000" dirty="0" smtClean="0"/>
          </a:p>
          <a:p>
            <a:pPr marL="185738" indent="-185738">
              <a:spcBef>
                <a:spcPct val="0"/>
              </a:spcBef>
              <a:spcAft>
                <a:spcPct val="25000"/>
              </a:spcAft>
            </a:pPr>
            <a:r>
              <a:rPr lang="pt-BR" sz="2200" dirty="0" smtClean="0"/>
              <a:t>EUA</a:t>
            </a:r>
          </a:p>
          <a:p>
            <a:pPr marL="585788" lvl="1" indent="-185738">
              <a:spcBef>
                <a:spcPct val="0"/>
              </a:spcBef>
              <a:spcAft>
                <a:spcPct val="25000"/>
              </a:spcAft>
            </a:pPr>
            <a:r>
              <a:rPr lang="pt-BR" sz="2000" dirty="0" smtClean="0"/>
              <a:t> Regulação tarifa de intercâmbio: cartão de débito</a:t>
            </a:r>
          </a:p>
          <a:p>
            <a:pPr marL="985838" lvl="2" indent="-185738">
              <a:spcBef>
                <a:spcPct val="0"/>
              </a:spcBef>
              <a:spcAft>
                <a:spcPct val="25000"/>
              </a:spcAft>
            </a:pPr>
            <a:r>
              <a:rPr lang="pt-BR" sz="1800" dirty="0" smtClean="0"/>
              <a:t>Limita à 21 centavos de US$ por transação mais 0,05% do valor da transação</a:t>
            </a:r>
          </a:p>
          <a:p>
            <a:pPr marL="585788" lvl="1" indent="-185738">
              <a:spcBef>
                <a:spcPct val="0"/>
              </a:spcBef>
              <a:spcAft>
                <a:spcPct val="25000"/>
              </a:spcAft>
            </a:pPr>
            <a:r>
              <a:rPr lang="pt-BR" sz="2000" dirty="0" smtClean="0"/>
              <a:t>Proíbe: (I) restrição do número de redes pelas quais uma transação poderá ser processada e (II) restrição ao comerciante </a:t>
            </a:r>
            <a:r>
              <a:rPr lang="pt-BR" sz="2000" dirty="0" smtClean="0"/>
              <a:t>poder rotear </a:t>
            </a:r>
            <a:r>
              <a:rPr lang="pt-BR" sz="2000" dirty="0" smtClean="0"/>
              <a:t>o encaminhamento dessas transações</a:t>
            </a:r>
            <a:endParaRPr lang="pt-BR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gnósticoImprensa">
  <a:themeElements>
    <a:clrScheme name="DiagnósticoImpren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iagnósticoImpren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nósticoImprens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nósticoImprens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nósticoImprens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nósticoImprens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nósticoImprens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nósticoImprens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nósticoImprens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nósticoImprens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nósticoImprens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nósticoImprens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nósticoImprens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57504</TotalTime>
  <Words>346</Words>
  <Application>Microsoft Office PowerPoint</Application>
  <PresentationFormat>Apresentação na tela (4:3)</PresentationFormat>
  <Paragraphs>71</Paragraphs>
  <Slides>10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2" baseType="lpstr">
      <vt:lpstr>DiagnósticoImprensa</vt:lpstr>
      <vt:lpstr>Document</vt:lpstr>
      <vt:lpstr>Slide 1</vt:lpstr>
      <vt:lpstr>Slide 2</vt:lpstr>
      <vt:lpstr>Slide 3</vt:lpstr>
      <vt:lpstr>Estrutura da indústria – Forma de organização Modelo de quatro partes</vt:lpstr>
      <vt:lpstr>Slide 5</vt:lpstr>
      <vt:lpstr>Slide 6</vt:lpstr>
      <vt:lpstr>Slide 7</vt:lpstr>
      <vt:lpstr>Slide 8</vt:lpstr>
      <vt:lpstr>Slide 9</vt:lpstr>
      <vt:lpstr>Slide 10</vt:lpstr>
    </vt:vector>
  </TitlesOfParts>
  <Company>Banco Central do Brasil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BACEN</dc:creator>
  <cp:lastModifiedBy>deban.mardilson</cp:lastModifiedBy>
  <cp:revision>3131</cp:revision>
  <cp:lastPrinted>2002-06-19T00:46:02Z</cp:lastPrinted>
  <dcterms:created xsi:type="dcterms:W3CDTF">1999-07-01T21:44:38Z</dcterms:created>
  <dcterms:modified xsi:type="dcterms:W3CDTF">2013-04-30T14:18:27Z</dcterms:modified>
</cp:coreProperties>
</file>