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96" r:id="rId3"/>
    <p:sldId id="297" r:id="rId4"/>
    <p:sldId id="315" r:id="rId5"/>
    <p:sldId id="314" r:id="rId6"/>
    <p:sldId id="299" r:id="rId7"/>
    <p:sldId id="300" r:id="rId8"/>
    <p:sldId id="301" r:id="rId9"/>
    <p:sldId id="302" r:id="rId10"/>
    <p:sldId id="305" r:id="rId11"/>
    <p:sldId id="303" r:id="rId12"/>
    <p:sldId id="310" r:id="rId13"/>
    <p:sldId id="311" r:id="rId14"/>
    <p:sldId id="312" r:id="rId15"/>
    <p:sldId id="304" r:id="rId16"/>
    <p:sldId id="289" r:id="rId17"/>
    <p:sldId id="290" r:id="rId18"/>
    <p:sldId id="291" r:id="rId19"/>
    <p:sldId id="292" r:id="rId20"/>
    <p:sldId id="307" r:id="rId21"/>
    <p:sldId id="313" r:id="rId22"/>
    <p:sldId id="27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44A"/>
    <a:srgbClr val="88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.pantoja\AppData\Local\Microsoft\Windows\Temporary%20Internet%20Files\Content.Outlook\27KUILUQ\C&#243;pia%20de%20Utiliza&#231;&#227;o%20Siscoserv%20-%202013-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48251201285709"/>
          <c:y val="9.8507074106505152E-2"/>
          <c:w val="0.78403309236496732"/>
          <c:h val="0.82575438188459438"/>
        </c:manualLayout>
      </c:layout>
      <c:barChart>
        <c:barDir val="bar"/>
        <c:grouping val="clustered"/>
        <c:varyColors val="0"/>
        <c:ser>
          <c:idx val="1"/>
          <c:order val="2"/>
          <c:tx>
            <c:v>Saldo da Conta de Bens / Goods Trade Balance</c:v>
          </c:tx>
          <c:spPr>
            <a:solidFill>
              <a:schemeClr val="tx2"/>
            </a:solidFill>
          </c:spPr>
          <c:invertIfNegative val="0"/>
          <c:cat>
            <c:strRef>
              <c:f>'[Base Panorama Padrão - Gráficos.xlsx]36'!$D$32:$D$51</c:f>
              <c:strCache>
                <c:ptCount val="13"/>
                <c:pt idx="0">
                  <c:v>China </c:v>
                </c:pt>
                <c:pt idx="1">
                  <c:v>Arábia Saudita </c:v>
                </c:pt>
                <c:pt idx="2">
                  <c:v>Brasil </c:v>
                </c:pt>
                <c:pt idx="3">
                  <c:v>Rússia </c:v>
                </c:pt>
                <c:pt idx="4">
                  <c:v>Alemanha </c:v>
                </c:pt>
                <c:pt idx="5">
                  <c:v>Itália </c:v>
                </c:pt>
                <c:pt idx="6">
                  <c:v>Argentina </c:v>
                </c:pt>
                <c:pt idx="7">
                  <c:v>França </c:v>
                </c:pt>
                <c:pt idx="8">
                  <c:v>Suécia </c:v>
                </c:pt>
                <c:pt idx="9">
                  <c:v>Espanha </c:v>
                </c:pt>
                <c:pt idx="10">
                  <c:v>Hong Kong </c:v>
                </c:pt>
                <c:pt idx="11">
                  <c:v>Reino Unido </c:v>
                </c:pt>
                <c:pt idx="12">
                  <c:v>Estados Unidos </c:v>
                </c:pt>
              </c:strCache>
            </c:strRef>
          </c:cat>
          <c:val>
            <c:numRef>
              <c:f>'[Base Panorama Padrão - Gráficos.xlsx]36'!$H$32:$H$51</c:f>
              <c:numCache>
                <c:formatCode>_(* #,##0_);_(* \(#,##0\);_(* "-"??_);_(@_)</c:formatCode>
                <c:ptCount val="13"/>
                <c:pt idx="0">
                  <c:v>230.745</c:v>
                </c:pt>
                <c:pt idx="1">
                  <c:v>241.90479999999999</c:v>
                </c:pt>
                <c:pt idx="2">
                  <c:v>9.31</c:v>
                </c:pt>
                <c:pt idx="3">
                  <c:v>193.809</c:v>
                </c:pt>
                <c:pt idx="4">
                  <c:v>239.67520016</c:v>
                </c:pt>
                <c:pt idx="5">
                  <c:v>14.349160319999999</c:v>
                </c:pt>
                <c:pt idx="6">
                  <c:v>12.691000000000001</c:v>
                </c:pt>
                <c:pt idx="7">
                  <c:v>-104.64323408</c:v>
                </c:pt>
                <c:pt idx="8">
                  <c:v>10.16045536</c:v>
                </c:pt>
                <c:pt idx="9">
                  <c:v>-40.033597120000003</c:v>
                </c:pt>
                <c:pt idx="10">
                  <c:v>-60.856000000000002</c:v>
                </c:pt>
                <c:pt idx="11">
                  <c:v>-212.03889520000001</c:v>
                </c:pt>
                <c:pt idx="12">
                  <c:v>-788.0915</c:v>
                </c:pt>
              </c:numCache>
            </c:numRef>
          </c:val>
        </c:ser>
        <c:ser>
          <c:idx val="3"/>
          <c:order val="3"/>
          <c:tx>
            <c:v>Saldo da Conta de Serviços / Services Trade Balance</c:v>
          </c:tx>
          <c:invertIfNegative val="0"/>
          <c:cat>
            <c:strRef>
              <c:f>'[Base Panorama Padrão - Gráficos.xlsx]36'!$D$32:$D$51</c:f>
              <c:strCache>
                <c:ptCount val="13"/>
                <c:pt idx="0">
                  <c:v>China </c:v>
                </c:pt>
                <c:pt idx="1">
                  <c:v>Arábia Saudita </c:v>
                </c:pt>
                <c:pt idx="2">
                  <c:v>Brasil </c:v>
                </c:pt>
                <c:pt idx="3">
                  <c:v>Rússia </c:v>
                </c:pt>
                <c:pt idx="4">
                  <c:v>Alemanha </c:v>
                </c:pt>
                <c:pt idx="5">
                  <c:v>Itália </c:v>
                </c:pt>
                <c:pt idx="6">
                  <c:v>Argentina </c:v>
                </c:pt>
                <c:pt idx="7">
                  <c:v>França </c:v>
                </c:pt>
                <c:pt idx="8">
                  <c:v>Suécia </c:v>
                </c:pt>
                <c:pt idx="9">
                  <c:v>Espanha </c:v>
                </c:pt>
                <c:pt idx="10">
                  <c:v>Hong Kong </c:v>
                </c:pt>
                <c:pt idx="11">
                  <c:v>Reino Unido </c:v>
                </c:pt>
                <c:pt idx="12">
                  <c:v>Estados Unidos </c:v>
                </c:pt>
              </c:strCache>
            </c:strRef>
          </c:cat>
          <c:val>
            <c:numRef>
              <c:f>'[Base Panorama Padrão - Gráficos.xlsx]36'!$G$32:$G$51</c:f>
              <c:numCache>
                <c:formatCode>_(* #,##0_);_(* \(#,##0\);_(* "-"??_);_(@_)</c:formatCode>
                <c:ptCount val="13"/>
                <c:pt idx="0">
                  <c:v>-91.000000479999997</c:v>
                </c:pt>
                <c:pt idx="1">
                  <c:v>-39.067512508999997</c:v>
                </c:pt>
                <c:pt idx="2">
                  <c:v>-39.629461859000003</c:v>
                </c:pt>
                <c:pt idx="3">
                  <c:v>-43.734926911000002</c:v>
                </c:pt>
                <c:pt idx="4">
                  <c:v>-30.699004957</c:v>
                </c:pt>
                <c:pt idx="5">
                  <c:v>-0.39254210499999997</c:v>
                </c:pt>
                <c:pt idx="6">
                  <c:v>-3.197330606</c:v>
                </c:pt>
                <c:pt idx="7">
                  <c:v>37.194237127000001</c:v>
                </c:pt>
                <c:pt idx="8">
                  <c:v>21.107942998999999</c:v>
                </c:pt>
                <c:pt idx="9">
                  <c:v>49.709648848999997</c:v>
                </c:pt>
                <c:pt idx="10">
                  <c:v>68.684723707000003</c:v>
                </c:pt>
                <c:pt idx="11">
                  <c:v>102.527605587</c:v>
                </c:pt>
                <c:pt idx="12">
                  <c:v>207.918366881</c:v>
                </c:pt>
              </c:numCache>
            </c:numRef>
          </c:val>
        </c:ser>
        <c:ser>
          <c:idx val="0"/>
          <c:order val="0"/>
          <c:tx>
            <c:v>Saldo da Conta de Bens</c:v>
          </c:tx>
          <c:spPr>
            <a:solidFill>
              <a:schemeClr val="tx2"/>
            </a:solidFill>
          </c:spPr>
          <c:invertIfNegative val="0"/>
          <c:dLbls>
            <c:dLbl>
              <c:idx val="19"/>
              <c:layout>
                <c:manualLayout>
                  <c:x val="-0.39583310435808661"/>
                  <c:y val="0.100938948478993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</c:dLbls>
          <c:cat>
            <c:strRef>
              <c:f>'[Base Panorama Padrão - Gráficos.xlsx]36'!$D$32:$D$51</c:f>
              <c:strCache>
                <c:ptCount val="13"/>
                <c:pt idx="0">
                  <c:v>China </c:v>
                </c:pt>
                <c:pt idx="1">
                  <c:v>Arábia Saudita </c:v>
                </c:pt>
                <c:pt idx="2">
                  <c:v>Brasil </c:v>
                </c:pt>
                <c:pt idx="3">
                  <c:v>Rússia </c:v>
                </c:pt>
                <c:pt idx="4">
                  <c:v>Alemanha </c:v>
                </c:pt>
                <c:pt idx="5">
                  <c:v>Itália </c:v>
                </c:pt>
                <c:pt idx="6">
                  <c:v>Argentina </c:v>
                </c:pt>
                <c:pt idx="7">
                  <c:v>França </c:v>
                </c:pt>
                <c:pt idx="8">
                  <c:v>Suécia </c:v>
                </c:pt>
                <c:pt idx="9">
                  <c:v>Espanha </c:v>
                </c:pt>
                <c:pt idx="10">
                  <c:v>Hong Kong </c:v>
                </c:pt>
                <c:pt idx="11">
                  <c:v>Reino Unido </c:v>
                </c:pt>
                <c:pt idx="12">
                  <c:v>Estados Unidos </c:v>
                </c:pt>
              </c:strCache>
            </c:strRef>
          </c:cat>
          <c:val>
            <c:numRef>
              <c:f>'[Base Panorama Padrão - Gráficos.xlsx]36'!$H$32:$H$51</c:f>
              <c:numCache>
                <c:formatCode>_(* #,##0_);_(* \(#,##0\);_(* "-"??_);_(@_)</c:formatCode>
                <c:ptCount val="13"/>
                <c:pt idx="0">
                  <c:v>230.745</c:v>
                </c:pt>
                <c:pt idx="1">
                  <c:v>241.90479999999999</c:v>
                </c:pt>
                <c:pt idx="2">
                  <c:v>9.31</c:v>
                </c:pt>
                <c:pt idx="3">
                  <c:v>193.809</c:v>
                </c:pt>
                <c:pt idx="4">
                  <c:v>239.67520016</c:v>
                </c:pt>
                <c:pt idx="5">
                  <c:v>14.349160319999999</c:v>
                </c:pt>
                <c:pt idx="6">
                  <c:v>12.691000000000001</c:v>
                </c:pt>
                <c:pt idx="7">
                  <c:v>-104.64323408</c:v>
                </c:pt>
                <c:pt idx="8">
                  <c:v>10.16045536</c:v>
                </c:pt>
                <c:pt idx="9">
                  <c:v>-40.033597120000003</c:v>
                </c:pt>
                <c:pt idx="10">
                  <c:v>-60.856000000000002</c:v>
                </c:pt>
                <c:pt idx="11">
                  <c:v>-212.03889520000001</c:v>
                </c:pt>
                <c:pt idx="12">
                  <c:v>-788.0915</c:v>
                </c:pt>
              </c:numCache>
            </c:numRef>
          </c:val>
        </c:ser>
        <c:ser>
          <c:idx val="2"/>
          <c:order val="1"/>
          <c:tx>
            <c:v>Saldo da Conta de Serviços</c:v>
          </c:tx>
          <c:invertIfNegative val="0"/>
          <c:dLbls>
            <c:dLbl>
              <c:idx val="5"/>
              <c:layout>
                <c:manualLayout>
                  <c:x val="5.3320962914304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830587625658496E-2"/>
                  <c:y val="2.1217507350529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3749992823163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68926536923477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70833206884317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6.8749988722114713E-2"/>
                  <c:y val="-2.3474174064882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6.87499887221147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'[Base Panorama Padrão - Gráficos.xlsx]36'!$D$32:$D$51</c:f>
              <c:strCache>
                <c:ptCount val="13"/>
                <c:pt idx="0">
                  <c:v>China </c:v>
                </c:pt>
                <c:pt idx="1">
                  <c:v>Arábia Saudita </c:v>
                </c:pt>
                <c:pt idx="2">
                  <c:v>Brasil </c:v>
                </c:pt>
                <c:pt idx="3">
                  <c:v>Rússia </c:v>
                </c:pt>
                <c:pt idx="4">
                  <c:v>Alemanha </c:v>
                </c:pt>
                <c:pt idx="5">
                  <c:v>Itália </c:v>
                </c:pt>
                <c:pt idx="6">
                  <c:v>Argentina </c:v>
                </c:pt>
                <c:pt idx="7">
                  <c:v>França </c:v>
                </c:pt>
                <c:pt idx="8">
                  <c:v>Suécia </c:v>
                </c:pt>
                <c:pt idx="9">
                  <c:v>Espanha </c:v>
                </c:pt>
                <c:pt idx="10">
                  <c:v>Hong Kong </c:v>
                </c:pt>
                <c:pt idx="11">
                  <c:v>Reino Unido </c:v>
                </c:pt>
                <c:pt idx="12">
                  <c:v>Estados Unidos </c:v>
                </c:pt>
              </c:strCache>
            </c:strRef>
          </c:cat>
          <c:val>
            <c:numRef>
              <c:f>'[Base Panorama Padrão - Gráficos.xlsx]36'!$G$32:$G$51</c:f>
              <c:numCache>
                <c:formatCode>_(* #,##0_);_(* \(#,##0\);_(* "-"??_);_(@_)</c:formatCode>
                <c:ptCount val="13"/>
                <c:pt idx="0">
                  <c:v>-91.000000479999997</c:v>
                </c:pt>
                <c:pt idx="1">
                  <c:v>-39.067512508999997</c:v>
                </c:pt>
                <c:pt idx="2">
                  <c:v>-39.629461859000003</c:v>
                </c:pt>
                <c:pt idx="3">
                  <c:v>-43.734926911000002</c:v>
                </c:pt>
                <c:pt idx="4">
                  <c:v>-30.699004957</c:v>
                </c:pt>
                <c:pt idx="5">
                  <c:v>-0.39254210499999997</c:v>
                </c:pt>
                <c:pt idx="6">
                  <c:v>-3.197330606</c:v>
                </c:pt>
                <c:pt idx="7">
                  <c:v>37.194237127000001</c:v>
                </c:pt>
                <c:pt idx="8">
                  <c:v>21.107942998999999</c:v>
                </c:pt>
                <c:pt idx="9">
                  <c:v>49.709648848999997</c:v>
                </c:pt>
                <c:pt idx="10">
                  <c:v>68.684723707000003</c:v>
                </c:pt>
                <c:pt idx="11">
                  <c:v>102.527605587</c:v>
                </c:pt>
                <c:pt idx="12">
                  <c:v>207.918366881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100"/>
        <c:axId val="101072256"/>
        <c:axId val="101086336"/>
      </c:barChart>
      <c:catAx>
        <c:axId val="101072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/>
          <a:lstStyle/>
          <a:p>
            <a:pPr>
              <a:defRPr sz="1600" b="0">
                <a:solidFill>
                  <a:sysClr val="windowText" lastClr="000000"/>
                </a:solidFill>
              </a:defRPr>
            </a:pPr>
            <a:endParaRPr lang="pt-BR"/>
          </a:p>
        </c:txPr>
        <c:crossAx val="101086336"/>
        <c:crosses val="autoZero"/>
        <c:auto val="1"/>
        <c:lblAlgn val="ctr"/>
        <c:lblOffset val="100"/>
        <c:noMultiLvlLbl val="0"/>
      </c:catAx>
      <c:valAx>
        <c:axId val="101086336"/>
        <c:scaling>
          <c:orientation val="minMax"/>
          <c:max val="300"/>
          <c:min val="-400"/>
        </c:scaling>
        <c:delete val="0"/>
        <c:axPos val="b"/>
        <c:majorGridlines>
          <c:spPr>
            <a:ln>
              <a:noFill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pt-BR"/>
          </a:p>
        </c:txPr>
        <c:crossAx val="101072256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7.8452029262039646E-2"/>
          <c:y val="8.7606586649376355E-3"/>
          <c:w val="0.69553280956688757"/>
          <c:h val="0.10843282311632389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noFill/>
    <a:ln w="22225" cap="rnd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Consolidado!$A$2:$A$13</c:f>
              <c:strCache>
                <c:ptCount val="12"/>
                <c:pt idx="0">
                  <c:v>Ago.12</c:v>
                </c:pt>
                <c:pt idx="1">
                  <c:v>Set.12</c:v>
                </c:pt>
                <c:pt idx="2">
                  <c:v>Out.12</c:v>
                </c:pt>
                <c:pt idx="3">
                  <c:v>Nov.12</c:v>
                </c:pt>
                <c:pt idx="4">
                  <c:v>Dez.12</c:v>
                </c:pt>
                <c:pt idx="5">
                  <c:v>Jan.13</c:v>
                </c:pt>
                <c:pt idx="6">
                  <c:v>Fev.13</c:v>
                </c:pt>
                <c:pt idx="7">
                  <c:v>Mar.13</c:v>
                </c:pt>
                <c:pt idx="8">
                  <c:v>Abr.13</c:v>
                </c:pt>
                <c:pt idx="9">
                  <c:v>Mai.13</c:v>
                </c:pt>
                <c:pt idx="10">
                  <c:v>Jun.13</c:v>
                </c:pt>
                <c:pt idx="11">
                  <c:v>Jul.13</c:v>
                </c:pt>
              </c:strCache>
            </c:strRef>
          </c:cat>
          <c:val>
            <c:numRef>
              <c:f>Consolidado!$G$2:$G$13</c:f>
              <c:numCache>
                <c:formatCode>_-* #,##0_-;\-* #,##0_-;_-* "-"??_-;_-@_-</c:formatCode>
                <c:ptCount val="12"/>
                <c:pt idx="0">
                  <c:v>27</c:v>
                </c:pt>
                <c:pt idx="1">
                  <c:v>81</c:v>
                </c:pt>
                <c:pt idx="2">
                  <c:v>512</c:v>
                </c:pt>
                <c:pt idx="3">
                  <c:v>917</c:v>
                </c:pt>
                <c:pt idx="4">
                  <c:v>1374</c:v>
                </c:pt>
                <c:pt idx="5">
                  <c:v>2100</c:v>
                </c:pt>
                <c:pt idx="6">
                  <c:v>2692</c:v>
                </c:pt>
                <c:pt idx="7">
                  <c:v>4246</c:v>
                </c:pt>
                <c:pt idx="8">
                  <c:v>6952</c:v>
                </c:pt>
                <c:pt idx="9">
                  <c:v>8169</c:v>
                </c:pt>
                <c:pt idx="10">
                  <c:v>9377</c:v>
                </c:pt>
                <c:pt idx="11">
                  <c:v>10556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838208"/>
        <c:axId val="161839744"/>
      </c:barChart>
      <c:catAx>
        <c:axId val="161838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200" baseline="0"/>
            </a:pPr>
            <a:endParaRPr lang="pt-BR"/>
          </a:p>
        </c:txPr>
        <c:crossAx val="161839744"/>
        <c:crosses val="autoZero"/>
        <c:auto val="1"/>
        <c:lblAlgn val="ctr"/>
        <c:lblOffset val="100"/>
        <c:noMultiLvlLbl val="0"/>
      </c:catAx>
      <c:valAx>
        <c:axId val="1618397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16183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0.82076</cdr:x>
      <cdr:y>0.06691</cdr:y>
    </cdr:from>
    <cdr:to>
      <cdr:x>0.99532</cdr:x>
      <cdr:y>0.11268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904656" y="400524"/>
          <a:ext cx="1255824" cy="2739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i="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US$ </a:t>
          </a:r>
          <a:r>
            <a:rPr lang="en-US" sz="1100" b="1" i="0" baseline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Bilhões</a:t>
          </a:r>
          <a:endParaRPr lang="en-US" sz="1100" b="1" i="0" baseline="0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dirty="0">
            <a:effectLst/>
          </a:endParaRPr>
        </a:p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0.2247</cdr:x>
      <cdr:y>0.11107</cdr:y>
    </cdr:from>
    <cdr:to>
      <cdr:x>0.29456</cdr:x>
      <cdr:y>0.15375</cdr:y>
    </cdr:to>
    <cdr:sp macro="" textlink="">
      <cdr:nvSpPr>
        <cdr:cNvPr id="3" name="CaixaDeTexto 3"/>
        <cdr:cNvSpPr txBox="1"/>
      </cdr:nvSpPr>
      <cdr:spPr>
        <a:xfrm xmlns:a="http://schemas.openxmlformats.org/drawingml/2006/main">
          <a:off x="1584176" y="638781"/>
          <a:ext cx="492523" cy="2454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b="1" dirty="0">
              <a:solidFill>
                <a:schemeClr val="bg1"/>
              </a:solidFill>
            </a:rPr>
            <a:t>(788)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0C8C9-607A-425A-9FB4-0538EB64A687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9F4A6-E1D4-47C3-AA7F-08FD6F5B5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53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129BCC1-5ACD-4CFC-9DC5-8E9F8ADB8AAB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9C6DDB3-F45F-49FE-8966-91E2B771EA02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11B7911-A9B2-493E-B7D2-06174774E58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86DDF-EA75-455E-824E-62F7838A5001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A6F0371-FA80-4CC7-88F5-E6B701599A7F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3A7DB-A10B-4170-BF99-2BADCF062660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B83C065-161F-4C8F-B4C6-DF151C0F8893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4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01AE-AE61-43B9-8240-1ABE1D22408A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C66E4DE-A7EB-4B3D-91B9-6DDEC4F95D6A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6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DC4C-4057-4E2D-B607-21738E1C0165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2C167A6-1076-4B33-82F2-1F084282075D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9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82D9-4CE0-4DC2-9E62-5F5FBCAD83C3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AA1E234-47FC-4FE7-B745-AF67EBFFCD19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5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82539-5220-432C-8532-1C36DED40ED6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15EF677-446E-479A-8B01-92F0E71C0C8A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4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88EB-B4F1-4BB6-AF1E-258780953D7B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00ABC9-EBE1-4117-9A58-45A3D63D8E96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2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AF74-4DBF-40E6-8B14-EA3DB5630CEE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0F27865-B8B4-4822-A374-866B529F7096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6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5D6E-9014-4E0F-B543-E7E4E4EE0662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2AA2130-C446-487A-9E8F-FF81395A57C5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5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E9D5-D7F8-4080-BDB3-D45CAA10ACF7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86B1281-11FB-42BA-9F3F-9E8F6BB708D3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4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D78E-E218-4F44-A332-4332242E4E73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CD94AF-540E-41BB-99A4-9CAE83EDD71E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9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styleMaster 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A2BD1B1-0765-48EC-AB4A-DDFD6DC0D478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3" descr="brasilmaior.ps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6216650"/>
            <a:ext cx="1303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AF_Logo_completo_CMYK.ps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6197600"/>
            <a:ext cx="1193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09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MS PGothic" pitchFamily="34" charset="-128"/>
          <a:cs typeface="MS P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MS PGothic" pitchFamily="34" charset="-128"/>
          <a:cs typeface="MS P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MS PGothic" pitchFamily="34" charset="-128"/>
          <a:cs typeface="MS P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•"/>
        <a:defRPr sz="3200" kern="1200">
          <a:solidFill>
            <a:srgbClr val="17375E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–"/>
        <a:defRPr sz="2800" kern="1200">
          <a:solidFill>
            <a:srgbClr val="17375E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•"/>
        <a:defRPr sz="2400" kern="1200">
          <a:solidFill>
            <a:srgbClr val="17375E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–"/>
        <a:defRPr sz="2000" kern="1200">
          <a:solidFill>
            <a:srgbClr val="17375E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»"/>
        <a:defRPr sz="2000" kern="1200">
          <a:solidFill>
            <a:srgbClr val="17375E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iscoserv@mdic.gov.b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und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789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460374" y="3573115"/>
            <a:ext cx="8258175" cy="6479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endParaRPr lang="en-US" sz="2000" dirty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08150" y="26797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</a:endParaRPr>
          </a:p>
        </p:txBody>
      </p:sp>
      <p:pic>
        <p:nvPicPr>
          <p:cNvPr id="8" name="Picture 3" descr="brasilmaior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18" y="5038725"/>
            <a:ext cx="2617929" cy="8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mdic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86" y="5038725"/>
            <a:ext cx="2407740" cy="88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15888" y="1196752"/>
            <a:ext cx="9028112" cy="407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Audiência Pública – Câmara dos Deputados</a:t>
            </a:r>
          </a:p>
          <a:p>
            <a:pPr algn="ctr"/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Gestão do Sistema Integrado de Comércio Exterior de 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Serviços, </a:t>
            </a: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Intangíveis e Outras Operações que Produzam Variações no Patrimônio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SISCOSERV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 smtClean="0"/>
          </a:p>
          <a:p>
            <a:pPr algn="ctr"/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Brasília, 10 de setembro de 2013</a:t>
            </a:r>
            <a:r>
              <a:rPr lang="pt-BR" sz="1800" dirty="0" smtClean="0">
                <a:latin typeface="Verdana" pitchFamily="34" charset="0"/>
              </a:rPr>
              <a:t/>
            </a:r>
            <a:br>
              <a:rPr lang="pt-BR" sz="1800" dirty="0" smtClean="0">
                <a:latin typeface="Verdana" pitchFamily="34" charset="0"/>
              </a:rPr>
            </a:br>
            <a:r>
              <a:rPr lang="pt-BR" dirty="0" smtClean="0"/>
              <a:t/>
            </a:r>
            <a:br>
              <a:rPr lang="pt-BR" dirty="0" smtClean="0"/>
            </a:br>
            <a:endParaRPr lang="en-US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9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5) Disponibilização de Manuais que orientam o preenchimento do registro com força normativa.</a:t>
            </a:r>
          </a:p>
          <a:p>
            <a:pPr marL="0" indent="0">
              <a:buNone/>
            </a:pPr>
            <a:endParaRPr lang="pt-BR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Portaria </a:t>
            </a:r>
            <a:r>
              <a:rPr lang="pt-BR" dirty="0"/>
              <a:t>Conjunta Nº </a:t>
            </a:r>
            <a:r>
              <a:rPr lang="pt-BR" dirty="0" smtClean="0"/>
              <a:t>1.284, de 09 de setembro de 2013 – Aprova a 6ª edição dos Manuais Informatizados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t-BR" dirty="0" smtClean="0"/>
              <a:t>Estratégia para implantação do Siscoserv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9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6</a:t>
            </a:r>
            <a:r>
              <a:rPr lang="pt-BR" dirty="0" smtClean="0"/>
              <a:t>) Existência de canais de consulta para esclarecimento de dúvidas aos usuários.</a:t>
            </a:r>
          </a:p>
          <a:p>
            <a:pPr marL="0" indent="0">
              <a:buNone/>
            </a:pPr>
            <a:endParaRPr lang="pt-BR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MDIC – </a:t>
            </a:r>
            <a:r>
              <a:rPr lang="pt-BR" dirty="0" smtClean="0">
                <a:hlinkClick r:id="rId2"/>
              </a:rPr>
              <a:t>siscoserv@mdic.gov.br</a:t>
            </a:r>
            <a:endParaRPr lang="pt-BR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RFB – Formalização de consultas junto às delegacias da RFB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Solicitação de reuniões junto à Comissão do Siscoserv (SCS/RFB)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t-BR" dirty="0" smtClean="0"/>
              <a:t>Estratégia para implantação do Siscoserv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27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5"/>
          <p:cNvSpPr>
            <a:spLocks noGrp="1"/>
          </p:cNvSpPr>
          <p:nvPr>
            <p:ph type="title"/>
          </p:nvPr>
        </p:nvSpPr>
        <p:spPr>
          <a:xfrm>
            <a:off x="673100" y="482600"/>
            <a:ext cx="8229600" cy="90963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BASE LEGAL DO SISCOSERV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86797"/>
              </p:ext>
            </p:extLst>
          </p:nvPr>
        </p:nvGraphicFramePr>
        <p:xfrm>
          <a:off x="310806" y="1628800"/>
          <a:ext cx="8826500" cy="39369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3250"/>
                <a:gridCol w="4413250"/>
              </a:tblGrid>
              <a:tr h="4572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INSTRUMENTO</a:t>
                      </a:r>
                      <a:r>
                        <a:rPr lang="pt-BR" sz="2400" baseline="0" dirty="0" smtClean="0"/>
                        <a:t> LEGAL</a:t>
                      </a:r>
                      <a:endParaRPr lang="pt-BR" sz="2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OBJETO</a:t>
                      </a:r>
                      <a:endParaRPr lang="pt-BR" sz="2400" dirty="0"/>
                    </a:p>
                  </a:txBody>
                  <a:tcPr marT="45711" marB="45711"/>
                </a:tc>
              </a:tr>
              <a:tr h="91442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Lei nº 12.546,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de 14 de dezembro de 2011 (artigos 24 a 27)</a:t>
                      </a:r>
                      <a:endParaRPr lang="pt-BR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Autoriza o Poder Executivo a instituir a NBS e as NEBS, cria a obrigação de prestação de informações ao MDIC.</a:t>
                      </a:r>
                      <a:endParaRPr lang="pt-BR" sz="1800" dirty="0"/>
                    </a:p>
                  </a:txBody>
                  <a:tcPr marT="45711" marB="45711"/>
                </a:tc>
              </a:tr>
              <a:tr h="3707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Decreto 7708, de 02 de abril de 2012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Institui a NBS e as NEBS.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  <a:tr h="6400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Portaria MDIC 113, de 17 de maio de 2012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Estabelece prazos, limites e condições do registro.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  <a:tr h="9144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Instrução Normativa RFB nº 1277, de 28 de junho de 2012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Cria a obrigação de prestação de informações à RFB e estabelece, prazos, limites e condições.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  <a:tr h="6400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Portaria Conjunta RFB/SCS 1.908, de 19 de julho de 2012 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Institui o Siscoserv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partir de 1º de agosto de 2012.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355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5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90963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BASE LEGAL DO SISCOSERV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687332"/>
              </p:ext>
            </p:extLst>
          </p:nvPr>
        </p:nvGraphicFramePr>
        <p:xfrm>
          <a:off x="179512" y="1700808"/>
          <a:ext cx="8826500" cy="3931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3250"/>
                <a:gridCol w="4413250"/>
              </a:tblGrid>
              <a:tr h="4572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INSTRUMENTO</a:t>
                      </a:r>
                      <a:r>
                        <a:rPr lang="pt-BR" sz="2400" baseline="0" dirty="0" smtClean="0"/>
                        <a:t> LEGAL</a:t>
                      </a:r>
                      <a:endParaRPr lang="pt-BR" sz="2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OBJETO</a:t>
                      </a:r>
                      <a:endParaRPr lang="pt-BR" sz="2400" dirty="0"/>
                    </a:p>
                  </a:txBody>
                  <a:tcPr marT="45711" marB="45711"/>
                </a:tc>
              </a:tr>
              <a:tr h="20127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Portaria MDIC  nº 261, de 22 de agosto de 2013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 RFB Nº 1.391, de 4 de setembro de 2013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Portaria Conjunta RFB/SCS nº 1.268, de 06 de setembro de 2013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Altera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limite mensal de dispensa de registro no Siscoserv para pessoas físicas para U$ 30.000,00;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Altera o prazo para registro no Siscoserv, de 1/1/2014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31/12/2014 para </a:t>
                      </a:r>
                      <a:r>
                        <a:rPr lang="pt-BR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último dia útil do 3º (terceiro) mês subsequente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data de início da prestação de serviço.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T="45711" marB="45711"/>
                </a:tc>
              </a:tr>
              <a:tr h="9144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Portaria Conjunta RFB/SCS nº 1.284, de 9 de setembro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2013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Aprova a 6ª Edição dos Manuais de Venda e Aquisição do Siscoserv.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184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504056"/>
          </a:xfrm>
        </p:spPr>
        <p:txBody>
          <a:bodyPr/>
          <a:lstStyle/>
          <a:p>
            <a:r>
              <a:rPr lang="pt-BR" dirty="0" smtClean="0"/>
              <a:t>Lei </a:t>
            </a:r>
            <a:r>
              <a:rPr lang="pt-BR" dirty="0"/>
              <a:t>n</a:t>
            </a:r>
            <a:r>
              <a:rPr lang="pt-BR" baseline="30000" dirty="0"/>
              <a:t>o</a:t>
            </a:r>
            <a:r>
              <a:rPr lang="pt-BR" dirty="0"/>
              <a:t> </a:t>
            </a:r>
            <a:r>
              <a:rPr lang="pt-BR" dirty="0" smtClean="0"/>
              <a:t>12.546/2011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Art</a:t>
            </a:r>
            <a:r>
              <a:rPr lang="pt-BR" dirty="0"/>
              <a:t>. 27.  O </a:t>
            </a:r>
            <a:r>
              <a:rPr lang="pt-BR" b="1" dirty="0">
                <a:solidFill>
                  <a:srgbClr val="FF0000"/>
                </a:solidFill>
              </a:rPr>
              <a:t>Ministério da Fazenda </a:t>
            </a:r>
            <a:r>
              <a:rPr lang="pt-BR" dirty="0"/>
              <a:t>e o </a:t>
            </a:r>
            <a:r>
              <a:rPr lang="pt-BR" b="1" dirty="0">
                <a:solidFill>
                  <a:srgbClr val="FF0000"/>
                </a:solidFill>
              </a:rPr>
              <a:t>Ministério do Desenvolvimento, Indústria e Comércio Exterior</a:t>
            </a:r>
            <a:r>
              <a:rPr lang="pt-BR" dirty="0"/>
              <a:t> emitirão as normas complementares para o cumprimento do disposto nos </a:t>
            </a:r>
            <a:r>
              <a:rPr lang="pt-BR" dirty="0" err="1"/>
              <a:t>arts</a:t>
            </a:r>
            <a:r>
              <a:rPr lang="pt-BR" dirty="0"/>
              <a:t>. 24 a 26 desta Lei.</a:t>
            </a:r>
          </a:p>
        </p:txBody>
      </p:sp>
    </p:spTree>
    <p:extLst>
      <p:ext uri="{BB962C8B-B14F-4D97-AF65-F5344CB8AC3E}">
        <p14:creationId xmlns:p14="http://schemas.microsoft.com/office/powerpoint/2010/main" val="17540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just"/>
            <a:r>
              <a:rPr lang="pt-BR" dirty="0" smtClean="0"/>
              <a:t>Dados das partes envolvidas (vendedor e adquirente)</a:t>
            </a:r>
          </a:p>
          <a:p>
            <a:pPr algn="just"/>
            <a:r>
              <a:rPr lang="pt-BR" dirty="0" smtClean="0"/>
              <a:t>Dados do negócio</a:t>
            </a:r>
          </a:p>
          <a:p>
            <a:pPr marL="0" lvl="1" indent="0" algn="just">
              <a:buNone/>
            </a:pPr>
            <a:r>
              <a:rPr lang="pt-BR" dirty="0" smtClean="0"/>
              <a:t>	NBS</a:t>
            </a:r>
            <a:r>
              <a:rPr lang="pt-BR" dirty="0"/>
              <a:t>, valor, moeda negociada, período da prestação, </a:t>
            </a:r>
            <a:r>
              <a:rPr lang="pt-BR" dirty="0" smtClean="0"/>
              <a:t>	modo </a:t>
            </a:r>
            <a:r>
              <a:rPr lang="pt-BR" dirty="0"/>
              <a:t>de prestação, </a:t>
            </a:r>
            <a:r>
              <a:rPr lang="pt-BR" dirty="0" smtClean="0"/>
              <a:t>mecanismos públicos </a:t>
            </a:r>
            <a:r>
              <a:rPr lang="pt-BR" dirty="0"/>
              <a:t>de apoio.</a:t>
            </a:r>
          </a:p>
          <a:p>
            <a:pPr algn="just"/>
            <a:r>
              <a:rPr lang="pt-BR" dirty="0" smtClean="0"/>
              <a:t>Faturamento / Pagamento</a:t>
            </a:r>
          </a:p>
          <a:p>
            <a:pPr marL="400050" lvl="1" indent="0" algn="just">
              <a:buNone/>
            </a:pPr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BR" dirty="0" smtClean="0"/>
              <a:t>Informações fornecidas no Siscoserv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58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750300" cy="919162"/>
          </a:xfrm>
        </p:spPr>
        <p:txBody>
          <a:bodyPr/>
          <a:lstStyle/>
          <a:p>
            <a:pPr algn="ctr"/>
            <a:r>
              <a:rPr lang="pt-BR" sz="2800" dirty="0" smtClean="0"/>
              <a:t>Mecanismos de Apoio ao Comércio Exterior de Serviços,</a:t>
            </a:r>
            <a:br>
              <a:rPr lang="pt-BR" sz="2800" dirty="0" smtClean="0"/>
            </a:br>
            <a:r>
              <a:rPr lang="pt-BR" sz="2800" dirty="0" smtClean="0"/>
              <a:t>Intangíveis e às demais Operações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89313"/>
              </p:ext>
            </p:extLst>
          </p:nvPr>
        </p:nvGraphicFramePr>
        <p:xfrm>
          <a:off x="755576" y="1700808"/>
          <a:ext cx="7469187" cy="4608533"/>
        </p:xfrm>
        <a:graphic>
          <a:graphicData uri="http://schemas.openxmlformats.org/drawingml/2006/table">
            <a:tbl>
              <a:tblPr firstRow="1" firstCol="1" bandRow="1"/>
              <a:tblGrid>
                <a:gridCol w="7469187"/>
              </a:tblGrid>
              <a:tr h="50405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Módulo Venda do </a:t>
                      </a:r>
                      <a:r>
                        <a:rPr lang="pt-B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Siscoserv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44A"/>
                    </a:solidFill>
                  </a:tcPr>
                </a:tc>
              </a:tr>
              <a:tr h="442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ACC - Adiantamento sobre Contrato de Câmbio – Redução a  Zero do IR e do IOF.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ACE – Adiantamento sobre Cambiais Entregues - Redução a  Zero do IR e do IOF.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BNDES – PROSOFT Exportação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BNDES-</a:t>
                      </a:r>
                      <a:r>
                        <a:rPr lang="pt-BR" sz="160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Exim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Pré-Embarque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Serviços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19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BNDES-</a:t>
                      </a:r>
                      <a:r>
                        <a:rPr lang="pt-BR" sz="160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Exim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Pós-Embarque –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Serviços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CCR - Convênio de Pagamentos e Créditos Recíprocos </a:t>
                      </a:r>
                      <a:endParaRPr lang="pt-BR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FGE - Fundo de Garantia à Exportação </a:t>
                      </a:r>
                      <a:endParaRPr lang="pt-BR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PROEX - EQUALIZAÇÃO </a:t>
                      </a:r>
                      <a:endParaRPr lang="pt-BR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PROEX - Financiamento </a:t>
                      </a:r>
                      <a:endParaRPr lang="pt-BR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310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18446" y="764704"/>
            <a:ext cx="8750300" cy="919162"/>
          </a:xfrm>
        </p:spPr>
        <p:txBody>
          <a:bodyPr/>
          <a:lstStyle/>
          <a:p>
            <a:pPr algn="ctr"/>
            <a:r>
              <a:rPr lang="pt-BR" sz="2800" dirty="0" smtClean="0"/>
              <a:t>Mecanismos de Apoio ao Comércio Exterior de Serviços,</a:t>
            </a:r>
            <a:br>
              <a:rPr lang="pt-BR" sz="2800" dirty="0" smtClean="0"/>
            </a:br>
            <a:r>
              <a:rPr lang="pt-BR" sz="2800" dirty="0" smtClean="0"/>
              <a:t>Intangíveis e às demais Operações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323521"/>
              </p:ext>
            </p:extLst>
          </p:nvPr>
        </p:nvGraphicFramePr>
        <p:xfrm>
          <a:off x="683568" y="2060848"/>
          <a:ext cx="7824787" cy="3384376"/>
        </p:xfrm>
        <a:graphic>
          <a:graphicData uri="http://schemas.openxmlformats.org/drawingml/2006/table">
            <a:tbl>
              <a:tblPr firstRow="1" firstCol="1" bandRow="1"/>
              <a:tblGrid>
                <a:gridCol w="7824787"/>
              </a:tblGrid>
              <a:tr h="469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Módulo Aquisição do Siscoserv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44A"/>
                    </a:solidFill>
                  </a:tcPr>
                </a:tc>
              </a:tr>
              <a:tr h="530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ADM. PÚBLICA E REPRESENT. INTERNACIONAIS isenção PIS/Pasep/</a:t>
                      </a: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Cofins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Imp.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ALUGUEIS E ARREND. MERCANTIL DE MÁQUINAS, EQUIP., EMBARC. E AERONAVES  red. Zero PIS/PASEP/</a:t>
                      </a:r>
                      <a:r>
                        <a:rPr lang="pt-BR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Cofins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Imp.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ARRENDAMENTO MERCANTIL DE AERONAVE EMP. DE TRANSP. AÉREO PÚBLICO – red. Zero do IR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COMISSÃO A AGENTES EXTERNOS NA EXPORTAÇÃO – redução  a  zero IR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DESP. ARMAZ., MOV. E TRANSPORTE CARGA NO EXTERIOR – redução a zero IR</a:t>
                      </a: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19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508000" y="642938"/>
            <a:ext cx="8750300" cy="919162"/>
          </a:xfrm>
        </p:spPr>
        <p:txBody>
          <a:bodyPr/>
          <a:lstStyle/>
          <a:p>
            <a:pPr algn="ctr"/>
            <a:r>
              <a:rPr lang="pt-BR" sz="2800" dirty="0" smtClean="0"/>
              <a:t>Mecanismos de Apoio ao Comércio Exterior de Serviços,</a:t>
            </a:r>
            <a:br>
              <a:rPr lang="pt-BR" sz="2800" dirty="0" smtClean="0"/>
            </a:br>
            <a:r>
              <a:rPr lang="pt-BR" sz="2800" dirty="0" smtClean="0"/>
              <a:t>Intangíveis e às demais Operações (continuação)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40775"/>
              </p:ext>
            </p:extLst>
          </p:nvPr>
        </p:nvGraphicFramePr>
        <p:xfrm>
          <a:off x="696913" y="1556795"/>
          <a:ext cx="7824787" cy="5102889"/>
        </p:xfrm>
        <a:graphic>
          <a:graphicData uri="http://schemas.openxmlformats.org/drawingml/2006/table">
            <a:tbl>
              <a:tblPr firstRow="1" firstCol="1" bandRow="1"/>
              <a:tblGrid>
                <a:gridCol w="7824787"/>
              </a:tblGrid>
              <a:tr h="43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Módulo Aquisição do Siscoserv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44A"/>
                    </a:solidFill>
                  </a:tcPr>
                </a:tc>
              </a:tr>
              <a:tr h="426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EVENTOS FIFA isenção PIS/Pasep/</a:t>
                      </a:r>
                      <a:r>
                        <a:rPr lang="pt-BR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Cofins</a:t>
                      </a: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Imp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 – Redução a zero (promoção bens no exterior)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 – Redução a zero (promoção serviços no exterior)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 – Redução a zero (promoção </a:t>
                      </a:r>
                      <a:r>
                        <a:rPr lang="pt-BR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dest.turísticos</a:t>
                      </a: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IR – Redução a zero (promoção Brasil no exterior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Fretes, arrendamentos de embarcações ou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aeronaves e outros – redução a zero do IR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AERONÁUTICO red. zero PIS/Pasep/</a:t>
                      </a:r>
                      <a:r>
                        <a:rPr lang="pt-BR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Cofins</a:t>
                      </a: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Imp. </a:t>
                      </a: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RECINE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susp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PIS/PASEP Imp./</a:t>
                      </a: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Cofins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Imp.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RECOPA </a:t>
                      </a:r>
                      <a:r>
                        <a:rPr lang="pt-BR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susp</a:t>
                      </a: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PIS/Pasep/</a:t>
                      </a:r>
                      <a:r>
                        <a:rPr lang="pt-BR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Cofins</a:t>
                      </a: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Imp. </a:t>
                      </a: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Registro e Manutenção de marcas, patentes e cultivares – red. Zero IR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REICOMP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BR" sz="16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susp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PIS/PASEP Imp./</a:t>
                      </a:r>
                      <a:r>
                        <a:rPr lang="pt-BR" sz="16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Cofins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Imp.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REIDI – suspensão PIS/Pasep/</a:t>
                      </a:r>
                      <a:r>
                        <a:rPr lang="pt-BR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Cofins</a:t>
                      </a:r>
                      <a:r>
                        <a:rPr lang="pt-BR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Imp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602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750300" cy="919162"/>
          </a:xfrm>
        </p:spPr>
        <p:txBody>
          <a:bodyPr/>
          <a:lstStyle/>
          <a:p>
            <a:pPr algn="ctr"/>
            <a:r>
              <a:rPr lang="pt-BR" sz="2800" dirty="0" smtClean="0"/>
              <a:t>Mecanismos de Apoio ao Comércio Exterior de Serviços,</a:t>
            </a:r>
            <a:br>
              <a:rPr lang="pt-BR" sz="2800" dirty="0" smtClean="0"/>
            </a:br>
            <a:r>
              <a:rPr lang="pt-BR" sz="2800" dirty="0" smtClean="0"/>
              <a:t>Intangíveis e às demais Operações (continuação)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61219"/>
              </p:ext>
            </p:extLst>
          </p:nvPr>
        </p:nvGraphicFramePr>
        <p:xfrm>
          <a:off x="696913" y="1916834"/>
          <a:ext cx="7824787" cy="3621941"/>
        </p:xfrm>
        <a:graphic>
          <a:graphicData uri="http://schemas.openxmlformats.org/drawingml/2006/table">
            <a:tbl>
              <a:tblPr firstRow="1" firstCol="1" bandRow="1"/>
              <a:tblGrid>
                <a:gridCol w="7824787"/>
              </a:tblGrid>
              <a:tr h="504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Módulo Aquisição do Siscoserv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44A"/>
                    </a:solidFill>
                  </a:tcPr>
                </a:tc>
              </a:tr>
              <a:tr h="44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REPENEC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BR" sz="16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susp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PIS/Pasep Imp./</a:t>
                      </a:r>
                      <a:r>
                        <a:rPr lang="pt-BR" sz="16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Cofins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Imp.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REPES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susp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PIS/PASEP/COFINS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RETAERO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BR" sz="16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susp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PIS/PASEP Imp./COFINS Imp.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RETID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susp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PIS/PASEP Imp./COFINS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Imp.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Royalties,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Assist. Técnica, Cient. e Assemelhados – dedutibilidade fiscal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Serviços de avaliação da conformidade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vinculados aos Acordos OMC – red. Zero IR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ZPE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susp</a:t>
                      </a:r>
                      <a:r>
                        <a:rPr lang="pt-BR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PIS/PASEP Imp./</a:t>
                      </a:r>
                      <a:r>
                        <a:rPr lang="pt-BR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Cofins</a:t>
                      </a:r>
                      <a:r>
                        <a:rPr lang="pt-BR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Imp.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74" marR="3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95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496300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EVOLUÇÃO </a:t>
            </a:r>
            <a:r>
              <a:rPr lang="en-US" sz="3200" dirty="0" smtClean="0">
                <a:solidFill>
                  <a:srgbClr val="FF0000"/>
                </a:solidFill>
              </a:rPr>
              <a:t>DO DÉFICIT</a:t>
            </a:r>
            <a:r>
              <a:rPr lang="en-US" sz="3200" dirty="0" smtClean="0">
                <a:solidFill>
                  <a:srgbClr val="1F497D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NA CONTA DE SERVIÇOS EM 6 ANOS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– 326%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8125" y="591523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Banco Central do Brasil. Elaboração: </a:t>
            </a:r>
            <a:r>
              <a:rPr lang="pt-BR" sz="1200" dirty="0"/>
              <a:t>DECOS/SCS/MDIC</a:t>
            </a:r>
            <a:endParaRPr lang="pt-BR" sz="1200" dirty="0" smtClean="0"/>
          </a:p>
          <a:p>
            <a:endParaRPr lang="pt-BR" sz="12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503379"/>
              </p:ext>
            </p:extLst>
          </p:nvPr>
        </p:nvGraphicFramePr>
        <p:xfrm>
          <a:off x="971600" y="2996952"/>
          <a:ext cx="7056784" cy="2208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392"/>
                <a:gridCol w="3528392"/>
              </a:tblGrid>
              <a:tr h="1104123">
                <a:tc>
                  <a:txBody>
                    <a:bodyPr/>
                    <a:lstStyle/>
                    <a:p>
                      <a:pPr algn="ctr"/>
                      <a:endParaRPr lang="pt-BR" sz="2400" u="none" dirty="0" smtClean="0"/>
                    </a:p>
                    <a:p>
                      <a:pPr algn="ctr"/>
                      <a:r>
                        <a:rPr lang="pt-BR" sz="2400" u="none" dirty="0" smtClean="0"/>
                        <a:t>2006</a:t>
                      </a:r>
                      <a:endParaRPr lang="pt-BR" sz="2400" u="none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u="none" dirty="0" smtClean="0"/>
                    </a:p>
                    <a:p>
                      <a:pPr algn="ctr"/>
                      <a:r>
                        <a:rPr lang="pt-BR" sz="2400" u="none" dirty="0" smtClean="0">
                          <a:solidFill>
                            <a:srgbClr val="FF0000"/>
                          </a:solidFill>
                        </a:rPr>
                        <a:t>US$</a:t>
                      </a:r>
                      <a:r>
                        <a:rPr lang="pt-BR" sz="2400" u="none" baseline="0" dirty="0" smtClean="0">
                          <a:solidFill>
                            <a:srgbClr val="FF0000"/>
                          </a:solidFill>
                        </a:rPr>
                        <a:t> 9,6 Bilhões</a:t>
                      </a:r>
                      <a:endParaRPr lang="pt-BR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endParaRPr lang="pt-BR" sz="2400" smtClean="0"/>
                    </a:p>
                    <a:p>
                      <a:pPr algn="ctr"/>
                      <a:r>
                        <a:rPr lang="pt-BR" sz="2400" smtClean="0"/>
                        <a:t>2012</a:t>
                      </a:r>
                      <a:endParaRPr lang="pt-BR" sz="24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pt-BR" sz="2400" dirty="0" smtClean="0">
                          <a:solidFill>
                            <a:srgbClr val="FF0000"/>
                          </a:solidFill>
                        </a:rPr>
                        <a:t>US$ 41,1</a:t>
                      </a:r>
                      <a:r>
                        <a:rPr lang="pt-BR" sz="2400" baseline="0" dirty="0" smtClean="0">
                          <a:solidFill>
                            <a:srgbClr val="FF0000"/>
                          </a:solidFill>
                        </a:rPr>
                        <a:t> Bilhões</a:t>
                      </a:r>
                      <a:endParaRPr lang="pt-B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1768476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Quantidade de usuários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821836"/>
              </p:ext>
            </p:extLst>
          </p:nvPr>
        </p:nvGraphicFramePr>
        <p:xfrm>
          <a:off x="704850" y="2057400"/>
          <a:ext cx="77343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59" y="748664"/>
            <a:ext cx="5603082" cy="8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4"/>
          <p:cNvSpPr txBox="1"/>
          <p:nvPr/>
        </p:nvSpPr>
        <p:spPr>
          <a:xfrm>
            <a:off x="63499" y="6284268"/>
            <a:ext cx="223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pt-BR" sz="1200" dirty="0" smtClean="0"/>
              <a:t>Fonte: SISCOSERV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795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Siscomex X Siscoserv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370785"/>
              </p:ext>
            </p:extLst>
          </p:nvPr>
        </p:nvGraphicFramePr>
        <p:xfrm>
          <a:off x="395536" y="1340768"/>
          <a:ext cx="8229600" cy="475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51862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Siscomex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Siscoserv</a:t>
                      </a:r>
                      <a:endParaRPr lang="pt-BR" sz="2000" dirty="0"/>
                    </a:p>
                  </a:txBody>
                  <a:tcPr/>
                </a:tc>
              </a:tr>
              <a:tr h="960307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Orientadores das políticas públicas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Bens e Mercadorias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Serviços e Intangíveis</a:t>
                      </a:r>
                      <a:endParaRPr lang="pt-BR" sz="2000" dirty="0"/>
                    </a:p>
                  </a:txBody>
                  <a:tcPr/>
                </a:tc>
              </a:tr>
              <a:tr h="78993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Registro das operações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Prévio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“A posteriori”</a:t>
                      </a:r>
                      <a:endParaRPr lang="pt-BR" sz="2000" dirty="0"/>
                    </a:p>
                  </a:txBody>
                  <a:tcPr/>
                </a:tc>
              </a:tr>
              <a:tr h="852634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Anuência de órgãos governamentais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Diversos</a:t>
                      </a:r>
                      <a:r>
                        <a:rPr lang="pt-BR" sz="2000" baseline="0" dirty="0" smtClean="0"/>
                        <a:t> órgãos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Impossível</a:t>
                      </a:r>
                      <a:endParaRPr lang="pt-BR" sz="2000" dirty="0"/>
                    </a:p>
                  </a:txBody>
                  <a:tcPr/>
                </a:tc>
              </a:tr>
              <a:tr h="59683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Órgãos</a:t>
                      </a:r>
                      <a:r>
                        <a:rPr lang="pt-BR" sz="2000" baseline="0" dirty="0" smtClean="0"/>
                        <a:t> gestores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MDIC/SECEX e RFB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MDIC/SCS e RFB</a:t>
                      </a:r>
                      <a:endParaRPr lang="pt-BR" sz="2000" dirty="0"/>
                    </a:p>
                  </a:txBody>
                  <a:tcPr/>
                </a:tc>
              </a:tr>
              <a:tr h="596836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Dispensa de registro</a:t>
                      </a:r>
                    </a:p>
                    <a:p>
                      <a:r>
                        <a:rPr lang="pt-BR" sz="2000" dirty="0" smtClean="0"/>
                        <a:t>(PF e PJ)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Não há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PF</a:t>
                      </a:r>
                      <a:r>
                        <a:rPr lang="pt-BR" sz="2000" baseline="0" dirty="0" smtClean="0"/>
                        <a:t> (até US$ 30.000/ mês), MEI e optantes do Simples Nacional.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9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/>
          <p:cNvSpPr txBox="1">
            <a:spLocks noChangeArrowheads="1"/>
          </p:cNvSpPr>
          <p:nvPr/>
        </p:nvSpPr>
        <p:spPr bwMode="auto">
          <a:xfrm>
            <a:off x="379413" y="1844675"/>
            <a:ext cx="799306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ts val="400"/>
              </a:spcBef>
            </a:pPr>
            <a:endParaRPr lang="pt-BR" sz="2000">
              <a:latin typeface="Verdana" pitchFamily="34" charset="0"/>
            </a:endParaRPr>
          </a:p>
          <a:p>
            <a:pPr eaLnBrk="1" hangingPunct="1"/>
            <a:r>
              <a:rPr lang="pt-BR" sz="2000">
                <a:latin typeface="Arial" charset="0"/>
              </a:rPr>
              <a:t/>
            </a:r>
            <a:br>
              <a:rPr lang="pt-BR" sz="2000">
                <a:latin typeface="Arial" charset="0"/>
              </a:rPr>
            </a:br>
            <a:r>
              <a:rPr lang="pt-BR" sz="2000">
                <a:latin typeface="Arial" charset="0"/>
              </a:rPr>
              <a:t/>
            </a:r>
            <a:br>
              <a:rPr lang="pt-BR" sz="2000">
                <a:latin typeface="Arial" charset="0"/>
              </a:rPr>
            </a:br>
            <a:endParaRPr lang="pt-BR" sz="2000">
              <a:latin typeface="Arial" charset="0"/>
            </a:endParaRPr>
          </a:p>
        </p:txBody>
      </p:sp>
      <p:sp>
        <p:nvSpPr>
          <p:cNvPr id="40963" name="CaixaDeTexto 1"/>
          <p:cNvSpPr txBox="1">
            <a:spLocks noChangeArrowheads="1"/>
          </p:cNvSpPr>
          <p:nvPr/>
        </p:nvSpPr>
        <p:spPr bwMode="auto">
          <a:xfrm>
            <a:off x="900113" y="2854325"/>
            <a:ext cx="718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600" b="1" dirty="0">
                <a:solidFill>
                  <a:schemeClr val="accent1"/>
                </a:solidFill>
                <a:latin typeface="+mj-lt"/>
              </a:rPr>
              <a:t>MUITO OBRIGADO!</a:t>
            </a:r>
          </a:p>
        </p:txBody>
      </p:sp>
      <p:sp>
        <p:nvSpPr>
          <p:cNvPr id="40964" name="Retângulo 1"/>
          <p:cNvSpPr>
            <a:spLocks noChangeArrowheads="1"/>
          </p:cNvSpPr>
          <p:nvPr/>
        </p:nvSpPr>
        <p:spPr bwMode="auto">
          <a:xfrm>
            <a:off x="704056" y="4198936"/>
            <a:ext cx="7577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b="1" dirty="0">
                <a:latin typeface="+mj-lt"/>
              </a:rPr>
              <a:t>Diretor do Departamento de Políticas de Comércio e Serviços</a:t>
            </a:r>
            <a:br>
              <a:rPr lang="pt-BR" b="1" dirty="0">
                <a:latin typeface="+mj-lt"/>
              </a:rPr>
            </a:br>
            <a:r>
              <a:rPr lang="pt-BR" dirty="0">
                <a:latin typeface="+mj-lt"/>
              </a:rPr>
              <a:t>Secretaria de Comércio e Serviços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Ministério do Desenvolvimento, Indústria e Comércio Exterior</a:t>
            </a:r>
            <a:r>
              <a:rPr lang="pt-BR" b="1" dirty="0">
                <a:latin typeface="+mj-lt"/>
              </a:rPr>
              <a:t> </a:t>
            </a:r>
          </a:p>
        </p:txBody>
      </p:sp>
      <p:sp>
        <p:nvSpPr>
          <p:cNvPr id="40965" name="CaixaDeTexto 1"/>
          <p:cNvSpPr txBox="1">
            <a:spLocks noChangeArrowheads="1"/>
          </p:cNvSpPr>
          <p:nvPr/>
        </p:nvSpPr>
        <p:spPr bwMode="auto">
          <a:xfrm>
            <a:off x="3206750" y="3662363"/>
            <a:ext cx="21858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2400" b="1" dirty="0">
                <a:latin typeface="+mj-lt"/>
              </a:rPr>
              <a:t>Maurício do Val</a:t>
            </a:r>
          </a:p>
          <a:p>
            <a:pPr eaLnBrk="1" hangingPunct="1"/>
            <a:endParaRPr lang="pt-BR" sz="2400" dirty="0">
              <a:latin typeface="+mj-lt"/>
            </a:endParaRPr>
          </a:p>
        </p:txBody>
      </p:sp>
      <p:pic>
        <p:nvPicPr>
          <p:cNvPr id="40966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51722"/>
            <a:ext cx="6832599" cy="94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623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100355"/>
              </p:ext>
            </p:extLst>
          </p:nvPr>
        </p:nvGraphicFramePr>
        <p:xfrm>
          <a:off x="24409" y="764704"/>
          <a:ext cx="8568952" cy="575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3347864" y="449819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SALDO DETALHADO POR BENS E SERVIÇOS - 2012</a:t>
            </a:r>
            <a:endParaRPr lang="pt-BR" i="1" dirty="0"/>
          </a:p>
        </p:txBody>
      </p:sp>
      <p:sp>
        <p:nvSpPr>
          <p:cNvPr id="8" name="Retângulo 7"/>
          <p:cNvSpPr/>
          <p:nvPr/>
        </p:nvSpPr>
        <p:spPr>
          <a:xfrm>
            <a:off x="13010" y="6523101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pt-BR" sz="1200" dirty="0" smtClean="0"/>
              <a:t>Fonte</a:t>
            </a:r>
            <a:r>
              <a:rPr lang="pt-BR" sz="1200" dirty="0"/>
              <a:t>: Organização Mundial do Comércio /Elaboração: DECOS/ SCS </a:t>
            </a:r>
          </a:p>
        </p:txBody>
      </p:sp>
    </p:spTree>
    <p:extLst>
      <p:ext uri="{BB962C8B-B14F-4D97-AF65-F5344CB8AC3E}">
        <p14:creationId xmlns:p14="http://schemas.microsoft.com/office/powerpoint/2010/main" val="11966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652934"/>
          </a:xfrm>
        </p:spPr>
        <p:txBody>
          <a:bodyPr/>
          <a:lstStyle/>
          <a:p>
            <a:r>
              <a:rPr lang="pt-BR" dirty="0" smtClean="0"/>
              <a:t>Objetivos do Siscoserv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496944" cy="4176464"/>
          </a:xfrm>
        </p:spPr>
        <p:txBody>
          <a:bodyPr/>
          <a:lstStyle/>
          <a:p>
            <a:r>
              <a:rPr lang="pt-BR" sz="2800" dirty="0"/>
              <a:t>Proposição, acompanhamento e aferição das </a:t>
            </a:r>
            <a:r>
              <a:rPr lang="pt-BR" sz="2800" dirty="0" smtClean="0"/>
              <a:t>políticas públicas </a:t>
            </a:r>
            <a:r>
              <a:rPr lang="pt-BR" sz="2800" dirty="0"/>
              <a:t>para o setor de </a:t>
            </a:r>
            <a:r>
              <a:rPr lang="pt-BR" sz="2800" dirty="0" smtClean="0"/>
              <a:t>serviços.</a:t>
            </a:r>
          </a:p>
          <a:p>
            <a:r>
              <a:rPr lang="pt-BR" sz="2800" dirty="0" smtClean="0"/>
              <a:t>Gestão dos mecanismos de apoio ao comércio exterior de serviços e intangíveis (renúncia tributária, crédito e financiamento, etc.).</a:t>
            </a:r>
          </a:p>
          <a:p>
            <a:r>
              <a:rPr lang="pt-BR" sz="2800" dirty="0"/>
              <a:t>Geração de estatísticas desagregadas e </a:t>
            </a:r>
            <a:r>
              <a:rPr lang="pt-BR" sz="2800" dirty="0" smtClean="0"/>
              <a:t>atualizadas.</a:t>
            </a:r>
          </a:p>
          <a:p>
            <a:r>
              <a:rPr lang="pt-BR" sz="2800" dirty="0"/>
              <a:t>Apoio às negociações internacionais em serviços</a:t>
            </a:r>
            <a:r>
              <a:rPr lang="pt-BR" sz="2800" dirty="0" smtClean="0"/>
              <a:t>.</a:t>
            </a:r>
            <a:endParaRPr lang="pt-BR" sz="2800" dirty="0"/>
          </a:p>
          <a:p>
            <a:r>
              <a:rPr lang="pt-BR" sz="2800" dirty="0" smtClean="0"/>
              <a:t>Orientação </a:t>
            </a:r>
            <a:r>
              <a:rPr lang="pt-BR" sz="2800" dirty="0"/>
              <a:t>de estratégias empresariais de comércio exterior de serviços e intangíveis.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090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52934"/>
          </a:xfrm>
        </p:spPr>
        <p:txBody>
          <a:bodyPr/>
          <a:lstStyle/>
          <a:p>
            <a:r>
              <a:rPr lang="pt-BR" dirty="0" smtClean="0"/>
              <a:t>Histórico do Siscoserv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229200"/>
          </a:xfrm>
        </p:spPr>
        <p:txBody>
          <a:bodyPr/>
          <a:lstStyle/>
          <a:p>
            <a:r>
              <a:rPr lang="pt-BR" sz="2400" dirty="0"/>
              <a:t>Plano Plurianual </a:t>
            </a:r>
            <a:r>
              <a:rPr lang="pt-BR" sz="2400" dirty="0" smtClean="0"/>
              <a:t>2008-2011</a:t>
            </a:r>
          </a:p>
          <a:p>
            <a:pPr algn="just"/>
            <a:r>
              <a:rPr lang="pt-BR" sz="2400" dirty="0" smtClean="0"/>
              <a:t>Portaria Conjunta MDIC/MF/BACEN n</a:t>
            </a:r>
            <a:r>
              <a:rPr lang="pt-BR" sz="2400" baseline="30000" dirty="0" smtClean="0"/>
              <a:t>o </a:t>
            </a:r>
            <a:r>
              <a:rPr lang="pt-BR" sz="2400" dirty="0" smtClean="0"/>
              <a:t>170/2008: </a:t>
            </a:r>
            <a:r>
              <a:rPr lang="pt-BR" sz="2000" dirty="0" smtClean="0"/>
              <a:t>Institui a Comissão com </a:t>
            </a:r>
            <a:r>
              <a:rPr lang="pt-BR" sz="2000" dirty="0"/>
              <a:t>a finalidade de formular propostas que visem ao desenvolvimento e à implantação do </a:t>
            </a:r>
            <a:r>
              <a:rPr lang="pt-BR" sz="2000" dirty="0" err="1" smtClean="0"/>
              <a:t>Siscoserv</a:t>
            </a:r>
            <a:r>
              <a:rPr lang="pt-BR" sz="2000" dirty="0" smtClean="0"/>
              <a:t>. Presidência da Comissão: SCS/MDIC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Portaria da Comissão nº 01/2008: </a:t>
            </a:r>
            <a:r>
              <a:rPr lang="pt-BR" sz="2000" dirty="0" smtClean="0"/>
              <a:t>Institui </a:t>
            </a:r>
            <a:r>
              <a:rPr lang="pt-BR" sz="2000" dirty="0"/>
              <a:t>os Subgrupos de </a:t>
            </a:r>
            <a:r>
              <a:rPr lang="pt-BR" sz="2000" dirty="0" smtClean="0"/>
              <a:t>Trabalho da Comissão </a:t>
            </a:r>
            <a:r>
              <a:rPr lang="pt-BR" sz="2000" dirty="0"/>
              <a:t>(SGT)</a:t>
            </a:r>
          </a:p>
          <a:p>
            <a:pPr marL="0" indent="0">
              <a:buNone/>
            </a:pPr>
            <a:r>
              <a:rPr lang="pt-BR" sz="2000" dirty="0" smtClean="0"/>
              <a:t>SGT 1 – Legislação (Coordenado pela RFB/MF)</a:t>
            </a:r>
          </a:p>
          <a:p>
            <a:pPr marL="0" indent="0">
              <a:buNone/>
            </a:pPr>
            <a:r>
              <a:rPr lang="pt-BR" sz="2000" dirty="0" smtClean="0"/>
              <a:t>SGT 2 – Desenvolvimento do Sistema (Coordenado pela SCS/MDIC)</a:t>
            </a:r>
          </a:p>
          <a:p>
            <a:pPr marL="0" indent="0">
              <a:buNone/>
            </a:pPr>
            <a:r>
              <a:rPr lang="pt-BR" sz="2000" dirty="0" smtClean="0"/>
              <a:t>SGT 3 – Nomenclatura (Coordenado pela RFB/MF)</a:t>
            </a:r>
          </a:p>
          <a:p>
            <a:pPr algn="just"/>
            <a:r>
              <a:rPr lang="pt-BR" sz="2400" dirty="0"/>
              <a:t>Acordo de Cooperação Técnica </a:t>
            </a:r>
            <a:r>
              <a:rPr lang="pt-BR" sz="2400" dirty="0" smtClean="0"/>
              <a:t>nº </a:t>
            </a:r>
            <a:r>
              <a:rPr lang="pt-BR" sz="2400" dirty="0"/>
              <a:t>36/2008 (RFB/SCS</a:t>
            </a:r>
            <a:r>
              <a:rPr lang="pt-BR" sz="2400" dirty="0" smtClean="0"/>
              <a:t>): </a:t>
            </a:r>
            <a:r>
              <a:rPr lang="pt-BR" sz="2000" dirty="0" smtClean="0"/>
              <a:t>Define as </a:t>
            </a:r>
            <a:r>
              <a:rPr lang="pt-BR" sz="2000" dirty="0"/>
              <a:t>responsabilidades </a:t>
            </a:r>
            <a:r>
              <a:rPr lang="pt-BR" sz="2000" dirty="0" smtClean="0"/>
              <a:t>no </a:t>
            </a:r>
            <a:r>
              <a:rPr lang="pt-BR" sz="2000" dirty="0"/>
              <a:t>desenvolvimento, na implantação, na produção, na manutenção </a:t>
            </a:r>
            <a:r>
              <a:rPr lang="pt-BR" sz="2000" dirty="0" smtClean="0"/>
              <a:t>do Siscoserv.</a:t>
            </a:r>
            <a:endParaRPr lang="pt-BR" sz="2000" dirty="0"/>
          </a:p>
          <a:p>
            <a:r>
              <a:rPr lang="pt-BR" sz="2400" dirty="0" smtClean="0"/>
              <a:t>Plano Plurianual 2012-2015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50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pt-BR" dirty="0" smtClean="0"/>
              <a:t>Estratégia para implantação do Siscoserv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1) Sistema em ambiente de treinamento de 01 de outubro de 2009 a 31 de maio de 2010.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27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2) Registros feitos posteriormente ao início da prestação do serviço.</a:t>
            </a:r>
          </a:p>
          <a:p>
            <a:pPr marL="0" indent="0">
              <a:buNone/>
            </a:pPr>
            <a:endParaRPr lang="pt-BR" dirty="0" smtClean="0"/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2012 e 2013 – Até 210 dias “a posteriori”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2014 – Até 120 dias “a posteriori”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2015 em diante – Até 60 dias “a posteriori”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pt-BR" dirty="0" smtClean="0"/>
              <a:t>Estratégia para implantação do Siscoserv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47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3) Implantação gradual do Siscoserv – 1 ano e 5 meses.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Primeiros 3 capítulos da NBS – 01 de agosto de 2012</a:t>
            </a:r>
          </a:p>
          <a:p>
            <a:pPr lvl="1">
              <a:buFont typeface="Arial" pitchFamily="34" charset="0"/>
              <a:buChar char="•"/>
            </a:pPr>
            <a:r>
              <a:rPr lang="pt-BR" dirty="0"/>
              <a:t>Ú</a:t>
            </a:r>
            <a:r>
              <a:rPr lang="pt-BR" dirty="0" smtClean="0"/>
              <a:t>ltimos 6 capítulos da NBS – 01 de outubro de 2013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Módulo Presença Comercial no Exterior – 01 de janeiro de 2014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pt-BR" dirty="0" smtClean="0"/>
              <a:t>Estratégia para implantação do Siscoserv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76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4) Mais de 200 seminários e reuniões realizados com as instituições usuárias em todo o país.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pt-BR" dirty="0" smtClean="0"/>
              <a:t>Estratégia para implantação do Siscoserv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73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SCOSERV - Seminário Siscoserv AEB_O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1248</Words>
  <Application>Microsoft Office PowerPoint</Application>
  <PresentationFormat>Apresentação na tela (4:3)</PresentationFormat>
  <Paragraphs>173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SISCOSERV - Seminário Siscoserv AEB_OAB</vt:lpstr>
      <vt:lpstr>    </vt:lpstr>
      <vt:lpstr>EVOLUÇÃO DO DÉFICIT NA CONTA DE SERVIÇOS EM 6 ANOS – 326% </vt:lpstr>
      <vt:lpstr>Apresentação do PowerPoint</vt:lpstr>
      <vt:lpstr>Objetivos do Siscoserv</vt:lpstr>
      <vt:lpstr>Histórico do Siscoserv</vt:lpstr>
      <vt:lpstr>Estratégia para implantação do Siscoserv</vt:lpstr>
      <vt:lpstr>Estratégia para implantação do Siscoserv</vt:lpstr>
      <vt:lpstr>Estratégia para implantação do Siscoserv</vt:lpstr>
      <vt:lpstr>Estratégia para implantação do Siscoserv</vt:lpstr>
      <vt:lpstr>Estratégia para implantação do Siscoserv</vt:lpstr>
      <vt:lpstr>Estratégia para implantação do Siscoserv</vt:lpstr>
      <vt:lpstr>BASE LEGAL DO SISCOSERV</vt:lpstr>
      <vt:lpstr>BASE LEGAL DO SISCOSERV</vt:lpstr>
      <vt:lpstr>Lei no 12.546/2011</vt:lpstr>
      <vt:lpstr>Informações fornecidas no Siscoserv</vt:lpstr>
      <vt:lpstr>Mecanismos de Apoio ao Comércio Exterior de Serviços, Intangíveis e às demais Operações </vt:lpstr>
      <vt:lpstr>Mecanismos de Apoio ao Comércio Exterior de Serviços, Intangíveis e às demais Operações </vt:lpstr>
      <vt:lpstr>Mecanismos de Apoio ao Comércio Exterior de Serviços, Intangíveis e às demais Operações (continuação)</vt:lpstr>
      <vt:lpstr>Mecanismos de Apoio ao Comércio Exterior de Serviços, Intangíveis e às demais Operações (continuação)</vt:lpstr>
      <vt:lpstr>Quantidade de usuários</vt:lpstr>
      <vt:lpstr>Siscomex X Siscoserv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 Siscoserv – Procedimentos de Registro</dc:title>
  <dc:creator>hdesk</dc:creator>
  <cp:lastModifiedBy>Carlos Filipe Ramalho Gomes</cp:lastModifiedBy>
  <cp:revision>72</cp:revision>
  <dcterms:created xsi:type="dcterms:W3CDTF">2013-08-20T19:03:15Z</dcterms:created>
  <dcterms:modified xsi:type="dcterms:W3CDTF">2013-09-10T15:06:40Z</dcterms:modified>
</cp:coreProperties>
</file>