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71" r:id="rId5"/>
    <p:sldId id="279" r:id="rId6"/>
    <p:sldId id="260" r:id="rId7"/>
    <p:sldId id="269" r:id="rId8"/>
    <p:sldId id="273" r:id="rId9"/>
    <p:sldId id="272" r:id="rId10"/>
    <p:sldId id="274" r:id="rId11"/>
    <p:sldId id="275" r:id="rId12"/>
    <p:sldId id="264" r:id="rId13"/>
    <p:sldId id="276" r:id="rId14"/>
    <p:sldId id="277" r:id="rId15"/>
    <p:sldId id="278" r:id="rId16"/>
  </p:sldIdLst>
  <p:sldSz cx="9144000" cy="6858000" type="screen4x3"/>
  <p:notesSz cx="6805613" cy="99441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4" autoAdjust="0"/>
    <p:restoredTop sz="94660"/>
  </p:normalViewPr>
  <p:slideViewPr>
    <p:cSldViewPr>
      <p:cViewPr varScale="1">
        <p:scale>
          <a:sx n="88" d="100"/>
          <a:sy n="88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1B6C1C-3F22-4077-983A-1CDC10019A6B}" type="datetimeFigureOut">
              <a:rPr lang="pt-BR"/>
              <a:pPr>
                <a:defRPr/>
              </a:pPr>
              <a:t>9/9/2013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379CCB-A85E-48AD-B4A5-FF5252CBD0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5288" y="773113"/>
            <a:ext cx="6015037" cy="4511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B909A1-4C21-4F3B-977F-5A6DB8C13279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5288" y="773113"/>
            <a:ext cx="6015037" cy="4511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8DF68E-31A7-4D40-B1DE-279857BA1953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0AE26-C145-4640-AE93-5B95EE73715B}" type="datetimeFigureOut">
              <a:rPr lang="pt-BR"/>
              <a:pPr>
                <a:defRPr/>
              </a:pPr>
              <a:t>9/9/2013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94B0-B94F-4820-AFD9-27FF80AC0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914D-E40C-46AA-9F3D-505A827379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CD97F-F145-4BFD-B9AA-D4D4A7EC4E52}" type="datetimeFigureOut">
              <a:rPr lang="pt-BR"/>
              <a:pPr>
                <a:defRPr/>
              </a:pPr>
              <a:t>9/9/2013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4B7EB-05A6-473A-8214-8201407945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8.png"/><Relationship Id="rId4" Type="http://schemas.openxmlformats.org/officeDocument/2006/relationships/image" Target="../media/image53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8.png"/><Relationship Id="rId5" Type="http://schemas.openxmlformats.org/officeDocument/2006/relationships/image" Target="../media/image41.png"/><Relationship Id="rId10" Type="http://schemas.openxmlformats.org/officeDocument/2006/relationships/image" Target="../media/image1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Imagem 12" descr="linhas.png"/>
          <p:cNvPicPr>
            <a:picLocks noChangeAspect="1"/>
          </p:cNvPicPr>
          <p:nvPr/>
        </p:nvPicPr>
        <p:blipFill>
          <a:blip r:embed="rId2" cstate="print"/>
          <a:srcRect t="44470" b="46635"/>
          <a:stretch>
            <a:fillRect/>
          </a:stretch>
        </p:blipFill>
        <p:spPr bwMode="auto">
          <a:xfrm>
            <a:off x="-14288" y="6092825"/>
            <a:ext cx="91582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rcRect l="36520" t="19682" r="3539" b="67850"/>
          <a:stretch>
            <a:fillRect/>
          </a:stretch>
        </p:blipFill>
        <p:spPr bwMode="auto">
          <a:xfrm>
            <a:off x="2994025" y="1268413"/>
            <a:ext cx="60420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3287713" y="1916113"/>
            <a:ext cx="28686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500" dirty="0" err="1">
                <a:solidFill>
                  <a:schemeClr val="accent6"/>
                </a:solidFill>
                <a:latin typeface="Trebuchet MS" pitchFamily="34" charset="0"/>
              </a:rPr>
              <a:t>SISCOSERV</a:t>
            </a:r>
            <a:endParaRPr lang="pt-BR" sz="45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6148" name="CaixaDeTexto 1"/>
          <p:cNvSpPr txBox="1">
            <a:spLocks noChangeArrowheads="1"/>
          </p:cNvSpPr>
          <p:nvPr/>
        </p:nvSpPr>
        <p:spPr bwMode="auto">
          <a:xfrm>
            <a:off x="3287713" y="2717800"/>
            <a:ext cx="56769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2400">
                <a:solidFill>
                  <a:schemeClr val="bg1"/>
                </a:solidFill>
                <a:latin typeface="Trebuchet MS" pitchFamily="34" charset="0"/>
              </a:rPr>
              <a:t>SISTEMA INTEGRADO DE COMÉRCIO EXTERIOR  DE SERVIÇOS, INTANGÍVEIS E OUTRAS OPERAÇÕES QUE PRODUZAM VARIAÇÕES NO PATRIMÔNIO</a:t>
            </a:r>
          </a:p>
          <a:p>
            <a:endParaRPr lang="pt-BR" sz="2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149" name="CaixaDeTexto 1"/>
          <p:cNvSpPr txBox="1">
            <a:spLocks noChangeArrowheads="1"/>
          </p:cNvSpPr>
          <p:nvPr/>
        </p:nvSpPr>
        <p:spPr bwMode="auto">
          <a:xfrm>
            <a:off x="-1409700" y="4365625"/>
            <a:ext cx="47037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500"/>
          </a:p>
          <a:p>
            <a:endParaRPr lang="pt-BR" sz="250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6084888" y="5929313"/>
            <a:ext cx="303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BRASÍLIA, 10 DE SETEMBRO DE 2013</a:t>
            </a:r>
          </a:p>
        </p:txBody>
      </p:sp>
      <p:pic>
        <p:nvPicPr>
          <p:cNvPr id="6151" name="Imagem 7"/>
          <p:cNvPicPr>
            <a:picLocks noChangeAspect="1"/>
          </p:cNvPicPr>
          <p:nvPr/>
        </p:nvPicPr>
        <p:blipFill>
          <a:blip r:embed="rId4" cstate="print"/>
          <a:srcRect r="56349"/>
          <a:stretch>
            <a:fillRect/>
          </a:stretch>
        </p:blipFill>
        <p:spPr bwMode="auto">
          <a:xfrm>
            <a:off x="-14288" y="0"/>
            <a:ext cx="405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m 8"/>
          <p:cNvPicPr>
            <a:picLocks noChangeAspect="1"/>
          </p:cNvPicPr>
          <p:nvPr/>
        </p:nvPicPr>
        <p:blipFill>
          <a:blip r:embed="rId5" cstate="print"/>
          <a:srcRect r="69682" b="28465"/>
          <a:stretch>
            <a:fillRect/>
          </a:stretch>
        </p:blipFill>
        <p:spPr bwMode="auto">
          <a:xfrm>
            <a:off x="-14288" y="188913"/>
            <a:ext cx="281463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Imagem 9"/>
          <p:cNvPicPr>
            <a:picLocks noChangeAspect="1"/>
          </p:cNvPicPr>
          <p:nvPr/>
        </p:nvPicPr>
        <p:blipFill>
          <a:blip r:embed="rId6" cstate="print"/>
          <a:srcRect l="78194" t="28519" r="14861" b="62407"/>
          <a:stretch>
            <a:fillRect/>
          </a:stretch>
        </p:blipFill>
        <p:spPr bwMode="auto">
          <a:xfrm>
            <a:off x="963613" y="2654300"/>
            <a:ext cx="6429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Imagem 10"/>
          <p:cNvPicPr>
            <a:picLocks noChangeAspect="1"/>
          </p:cNvPicPr>
          <p:nvPr/>
        </p:nvPicPr>
        <p:blipFill>
          <a:blip r:embed="rId7" cstate="print"/>
          <a:srcRect l="73056" t="31853" r="17639" b="57964"/>
          <a:stretch>
            <a:fillRect/>
          </a:stretch>
        </p:blipFill>
        <p:spPr bwMode="auto">
          <a:xfrm>
            <a:off x="1200150" y="2247900"/>
            <a:ext cx="862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11"/>
          <p:cNvPicPr>
            <a:picLocks noChangeAspect="1"/>
          </p:cNvPicPr>
          <p:nvPr/>
        </p:nvPicPr>
        <p:blipFill>
          <a:blip r:embed="rId8" cstate="print"/>
          <a:srcRect l="76389" t="35925" r="10834" b="50369"/>
          <a:stretch>
            <a:fillRect/>
          </a:stretch>
        </p:blipFill>
        <p:spPr bwMode="auto">
          <a:xfrm>
            <a:off x="1514475" y="2565400"/>
            <a:ext cx="11826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5" descr="Logo-CNI-Int-Md-Assin-Port-Sg-Azul-Curvas.png"/>
          <p:cNvPicPr>
            <a:picLocks noChangeAspect="1"/>
          </p:cNvPicPr>
          <p:nvPr/>
        </p:nvPicPr>
        <p:blipFill>
          <a:blip r:embed="rId9" cstate="print"/>
          <a:srcRect l="21770" t="37399" r="21770" b="38451"/>
          <a:stretch>
            <a:fillRect/>
          </a:stretch>
        </p:blipFill>
        <p:spPr bwMode="auto">
          <a:xfrm>
            <a:off x="6897688" y="0"/>
            <a:ext cx="199548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713788" cy="7016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4400" b="1">
                <a:solidFill>
                  <a:srgbClr val="EBAB00"/>
                </a:solidFill>
                <a:latin typeface="Trebuchet MS" pitchFamily="34" charset="0"/>
              </a:rPr>
              <a:t>PROPOSTA DA INDÚSTRIA</a:t>
            </a:r>
            <a:endParaRPr lang="pt-BR" sz="2800">
              <a:solidFill>
                <a:srgbClr val="333333"/>
              </a:solidFill>
              <a:latin typeface="Trebuchet MS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/>
          <a:srcRect t="18500" r="37399"/>
          <a:stretch>
            <a:fillRect/>
          </a:stretch>
        </p:blipFill>
        <p:spPr bwMode="auto">
          <a:xfrm>
            <a:off x="0" y="636588"/>
            <a:ext cx="6372225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/>
          <a:srcRect l="32288" t="17943" r="31606" b="58501"/>
          <a:stretch>
            <a:fillRect/>
          </a:stretch>
        </p:blipFill>
        <p:spPr bwMode="auto">
          <a:xfrm>
            <a:off x="2124075" y="2708275"/>
            <a:ext cx="27955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>
            <a:spLocks noChangeArrowheads="1"/>
          </p:cNvSpPr>
          <p:nvPr/>
        </p:nvSpPr>
        <p:spPr bwMode="auto">
          <a:xfrm>
            <a:off x="2195513" y="3141663"/>
            <a:ext cx="28082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>
                <a:solidFill>
                  <a:srgbClr val="333333"/>
                </a:solidFill>
                <a:latin typeface="Trebuchet MS" pitchFamily="34" charset="0"/>
              </a:rPr>
              <a:t>SIMPLIFICAÇÃO DOS PROCEDIMENTOS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/>
          <a:srcRect l="32288" t="17943" r="31606" b="58501"/>
          <a:stretch>
            <a:fillRect/>
          </a:stretch>
        </p:blipFill>
        <p:spPr bwMode="auto">
          <a:xfrm>
            <a:off x="2124075" y="4005263"/>
            <a:ext cx="27955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ângulo 30"/>
          <p:cNvSpPr>
            <a:spLocks noChangeArrowheads="1"/>
          </p:cNvSpPr>
          <p:nvPr/>
        </p:nvSpPr>
        <p:spPr bwMode="auto">
          <a:xfrm>
            <a:off x="2195513" y="4437063"/>
            <a:ext cx="28082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>
                <a:solidFill>
                  <a:srgbClr val="333333"/>
                </a:solidFill>
                <a:latin typeface="Trebuchet MS" pitchFamily="34" charset="0"/>
              </a:rPr>
              <a:t>FISCALIZAÇÃO</a:t>
            </a:r>
          </a:p>
          <a:p>
            <a:pPr algn="ctr">
              <a:lnSpc>
                <a:spcPct val="85000"/>
              </a:lnSpc>
            </a:pPr>
            <a:r>
              <a:rPr lang="pt-BR">
                <a:solidFill>
                  <a:srgbClr val="333333"/>
                </a:solidFill>
                <a:latin typeface="Trebuchet MS" pitchFamily="34" charset="0"/>
              </a:rPr>
              <a:t>ORIENTADORA</a:t>
            </a:r>
          </a:p>
        </p:txBody>
      </p:sp>
      <p:pic>
        <p:nvPicPr>
          <p:cNvPr id="16392" name="Imagem 31" descr="linhas.png"/>
          <p:cNvPicPr>
            <a:picLocks noChangeAspect="1"/>
          </p:cNvPicPr>
          <p:nvPr/>
        </p:nvPicPr>
        <p:blipFill>
          <a:blip r:embed="rId5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Imagem 32" descr="Logo-CNI-Int-Md-Assin-Port-Sg-Azul-Curvas.png"/>
          <p:cNvPicPr>
            <a:picLocks noChangeAspect="1"/>
          </p:cNvPicPr>
          <p:nvPr/>
        </p:nvPicPr>
        <p:blipFill>
          <a:blip r:embed="rId6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/>
          <a:srcRect l="49213" t="72050" r="16138"/>
          <a:stretch>
            <a:fillRect/>
          </a:stretch>
        </p:blipFill>
        <p:spPr bwMode="auto">
          <a:xfrm>
            <a:off x="4643438" y="4941888"/>
            <a:ext cx="31686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" cstate="print"/>
          <a:srcRect l="45274" t="74150" r="23225"/>
          <a:stretch>
            <a:fillRect/>
          </a:stretch>
        </p:blipFill>
        <p:spPr bwMode="auto">
          <a:xfrm>
            <a:off x="4284663" y="5084763"/>
            <a:ext cx="28797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3"/>
          <p:cNvSpPr>
            <a:spLocks noChangeArrowheads="1"/>
          </p:cNvSpPr>
          <p:nvPr/>
        </p:nvSpPr>
        <p:spPr bwMode="auto">
          <a:xfrm>
            <a:off x="5003800" y="333375"/>
            <a:ext cx="44973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4500" b="1">
                <a:solidFill>
                  <a:srgbClr val="3C60A7"/>
                </a:solidFill>
                <a:latin typeface="Trebuchet MS" pitchFamily="34" charset="0"/>
                <a:ea typeface="Times New Roman" pitchFamily="18" charset="0"/>
                <a:cs typeface="Calibri" pitchFamily="34" charset="0"/>
              </a:rPr>
              <a:t>SIMPLIFICAÇÃO</a:t>
            </a:r>
          </a:p>
        </p:txBody>
      </p:sp>
      <p:sp>
        <p:nvSpPr>
          <p:cNvPr id="16" name="Retângulo 3"/>
          <p:cNvSpPr>
            <a:spLocks noChangeArrowheads="1"/>
          </p:cNvSpPr>
          <p:nvPr/>
        </p:nvSpPr>
        <p:spPr bwMode="auto">
          <a:xfrm>
            <a:off x="5003800" y="1268413"/>
            <a:ext cx="42116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3800" b="1">
                <a:solidFill>
                  <a:srgbClr val="333333"/>
                </a:solidFill>
                <a:latin typeface="Trebuchet MS" pitchFamily="34" charset="0"/>
                <a:ea typeface="Times New Roman" pitchFamily="18" charset="0"/>
                <a:cs typeface="Calibri" pitchFamily="34" charset="0"/>
              </a:rPr>
              <a:t>PROCEDIMENTOS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/>
          <a:srcRect l="92525" t="23750" r="3539" b="69550"/>
          <a:stretch>
            <a:fillRect/>
          </a:stretch>
        </p:blipFill>
        <p:spPr bwMode="auto">
          <a:xfrm>
            <a:off x="8072438" y="981075"/>
            <a:ext cx="3603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4"/>
          <p:cNvSpPr>
            <a:spLocks noChangeArrowheads="1"/>
          </p:cNvSpPr>
          <p:nvPr/>
        </p:nvSpPr>
        <p:spPr bwMode="auto">
          <a:xfrm>
            <a:off x="4643438" y="2276475"/>
            <a:ext cx="42687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139700" indent="-139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indent="-177800">
              <a:buClr>
                <a:srgbClr val="333333"/>
              </a:buClr>
              <a:buFont typeface="Arial" panose="020B0604020202020204" pitchFamily="34" charset="0"/>
              <a:buChar char="•"/>
              <a:defRPr/>
            </a:pP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Reduzir os campos obrigatórios de 11 para 6 </a:t>
            </a:r>
          </a:p>
          <a:p>
            <a:pPr marL="177800" indent="-177800">
              <a:buClr>
                <a:srgbClr val="333333"/>
              </a:buClr>
              <a:buFont typeface="Arial" panose="020B0604020202020204" pitchFamily="34" charset="0"/>
              <a:buChar char="•"/>
              <a:defRPr/>
            </a:pP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Lançar anualmente os registros das empresas</a:t>
            </a:r>
          </a:p>
          <a:p>
            <a:pPr marL="177800" indent="-177800">
              <a:buClr>
                <a:srgbClr val="333333"/>
              </a:buClr>
              <a:buFont typeface="Arial" panose="020B0604020202020204" pitchFamily="34" charset="0"/>
              <a:buChar char="•"/>
              <a:defRPr/>
            </a:pP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Harmonizar o uso da NBS</a:t>
            </a:r>
          </a:p>
          <a:p>
            <a:pPr marL="177800" indent="-177800">
              <a:buClr>
                <a:srgbClr val="333333"/>
              </a:buClr>
              <a:buFont typeface="Arial" panose="020B0604020202020204" pitchFamily="34" charset="0"/>
              <a:buChar char="•"/>
              <a:defRPr/>
            </a:pP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Tornar o campo referente ao </a:t>
            </a:r>
            <a:r>
              <a:rPr lang="pt-BR" sz="1700" dirty="0" err="1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NIF</a:t>
            </a: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não obrigatório</a:t>
            </a:r>
          </a:p>
          <a:p>
            <a:pPr marL="177800" indent="-177800">
              <a:buClr>
                <a:srgbClr val="333333"/>
              </a:buClr>
              <a:buFont typeface="Arial" panose="020B0604020202020204" pitchFamily="34" charset="0"/>
              <a:buChar char="•"/>
              <a:defRPr/>
            </a:pP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Definir objetivamente a dispensa de registro no </a:t>
            </a:r>
            <a:r>
              <a:rPr lang="pt-BR" sz="1700" dirty="0" err="1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Siscoserv</a:t>
            </a: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dos serviços embarcados com a exportação de um bem e registrados no </a:t>
            </a:r>
            <a:r>
              <a:rPr lang="pt-BR" sz="1700" dirty="0" err="1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Siscomex</a:t>
            </a:r>
            <a:r>
              <a:rPr lang="pt-BR" sz="1700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333333"/>
              </a:buClr>
              <a:buFont typeface="Arial" panose="020B0604020202020204" pitchFamily="34" charset="0"/>
              <a:buChar char="•"/>
              <a:defRPr/>
            </a:pPr>
            <a:endParaRPr lang="pt-BR" sz="1700" dirty="0">
              <a:solidFill>
                <a:srgbClr val="333333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rcRect l="39307" t="15829" r="56326" b="51666"/>
          <a:stretch>
            <a:fillRect/>
          </a:stretch>
        </p:blipFill>
        <p:spPr bwMode="auto">
          <a:xfrm>
            <a:off x="3594100" y="1065213"/>
            <a:ext cx="4000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3"/>
          <p:cNvSpPr>
            <a:spLocks noChangeArrowheads="1"/>
          </p:cNvSpPr>
          <p:nvPr/>
        </p:nvSpPr>
        <p:spPr bwMode="auto">
          <a:xfrm>
            <a:off x="5003800" y="9080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3200" b="1">
                <a:solidFill>
                  <a:srgbClr val="333333"/>
                </a:solidFill>
                <a:latin typeface="Trebuchet MS" pitchFamily="34" charset="0"/>
                <a:ea typeface="Times New Roman" pitchFamily="18" charset="0"/>
                <a:cs typeface="Calibri" pitchFamily="34" charset="0"/>
              </a:rPr>
              <a:t>DOS</a:t>
            </a:r>
            <a:endParaRPr lang="pt-BR" sz="2800" b="1">
              <a:solidFill>
                <a:srgbClr val="333333"/>
              </a:solidFill>
              <a:latin typeface="Trebuchet MS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/>
          <a:srcRect l="92525" t="23750" r="3539" b="69550"/>
          <a:stretch>
            <a:fillRect/>
          </a:stretch>
        </p:blipFill>
        <p:spPr bwMode="auto">
          <a:xfrm>
            <a:off x="4192588" y="2162175"/>
            <a:ext cx="360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/>
          <a:srcRect t="28999" r="43700"/>
          <a:stretch>
            <a:fillRect/>
          </a:stretch>
        </p:blipFill>
        <p:spPr bwMode="auto">
          <a:xfrm>
            <a:off x="0" y="1854200"/>
            <a:ext cx="514826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/>
          <a:srcRect t="8704" r="54726" b="73100"/>
          <a:stretch>
            <a:fillRect/>
          </a:stretch>
        </p:blipFill>
        <p:spPr bwMode="auto">
          <a:xfrm>
            <a:off x="0" y="596900"/>
            <a:ext cx="4140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/>
          <a:srcRect l="53441" t="7802" r="37105" b="81969"/>
          <a:stretch>
            <a:fillRect/>
          </a:stretch>
        </p:blipFill>
        <p:spPr bwMode="auto">
          <a:xfrm>
            <a:off x="3779838" y="476250"/>
            <a:ext cx="14938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Imagem 23" descr="linhas.png"/>
          <p:cNvPicPr>
            <a:picLocks noChangeAspect="1"/>
          </p:cNvPicPr>
          <p:nvPr/>
        </p:nvPicPr>
        <p:blipFill>
          <a:blip r:embed="rId9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Imagem 24" descr="Logo-CNI-Int-Md-Assin-Port-Sg-Azul-Curvas.png"/>
          <p:cNvPicPr>
            <a:picLocks noChangeAspect="1"/>
          </p:cNvPicPr>
          <p:nvPr/>
        </p:nvPicPr>
        <p:blipFill>
          <a:blip r:embed="rId10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/>
          <a:srcRect l="3537" t="46851" r="5113"/>
          <a:stretch>
            <a:fillRect/>
          </a:stretch>
        </p:blipFill>
        <p:spPr bwMode="auto">
          <a:xfrm>
            <a:off x="131763" y="620688"/>
            <a:ext cx="9012237" cy="60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51" descr="linhas.png"/>
          <p:cNvPicPr>
            <a:picLocks noChangeAspect="1"/>
          </p:cNvPicPr>
          <p:nvPr/>
        </p:nvPicPr>
        <p:blipFill>
          <a:blip r:embed="rId3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m 100" descr="Logo-CNI-Int-Md-Assin-Port-Sg-Azul-Curvas.png"/>
          <p:cNvPicPr>
            <a:picLocks noChangeAspect="1"/>
          </p:cNvPicPr>
          <p:nvPr/>
        </p:nvPicPr>
        <p:blipFill>
          <a:blip r:embed="rId4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Forma livre 104"/>
          <p:cNvSpPr/>
          <p:nvPr/>
        </p:nvSpPr>
        <p:spPr bwMode="auto">
          <a:xfrm flipH="1">
            <a:off x="693738" y="115888"/>
            <a:ext cx="6967537" cy="760412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25" h="1000125">
                <a:moveTo>
                  <a:pt x="0" y="771353"/>
                </a:moveTo>
                <a:lnTo>
                  <a:pt x="104775" y="861209"/>
                </a:lnTo>
                <a:lnTo>
                  <a:pt x="104775" y="1000125"/>
                </a:lnTo>
                <a:lnTo>
                  <a:pt x="5495925" y="1000125"/>
                </a:lnTo>
                <a:lnTo>
                  <a:pt x="5495925" y="0"/>
                </a:lnTo>
                <a:lnTo>
                  <a:pt x="114300" y="0"/>
                </a:lnTo>
                <a:lnTo>
                  <a:pt x="114300" y="657225"/>
                </a:lnTo>
                <a:lnTo>
                  <a:pt x="0" y="771353"/>
                </a:lnTo>
                <a:close/>
              </a:path>
            </a:pathLst>
          </a:custGeom>
          <a:solidFill>
            <a:srgbClr val="3C60A7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8437" name="Imagem 105"/>
          <p:cNvPicPr>
            <a:picLocks noChangeAspect="1"/>
          </p:cNvPicPr>
          <p:nvPr/>
        </p:nvPicPr>
        <p:blipFill>
          <a:blip r:embed="rId5" cstate="print"/>
          <a:srcRect l="80711" t="1700" r="4166" b="78181"/>
          <a:stretch>
            <a:fillRect/>
          </a:stretch>
        </p:blipFill>
        <p:spPr bwMode="auto">
          <a:xfrm>
            <a:off x="7764463" y="0"/>
            <a:ext cx="11287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tângulo 102"/>
          <p:cNvSpPr>
            <a:spLocks noChangeArrowheads="1"/>
          </p:cNvSpPr>
          <p:nvPr/>
        </p:nvSpPr>
        <p:spPr bwMode="auto">
          <a:xfrm>
            <a:off x="622300" y="119063"/>
            <a:ext cx="68659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500" b="1">
                <a:solidFill>
                  <a:srgbClr val="FFC000"/>
                </a:solidFill>
                <a:latin typeface="Trebuchet MS" pitchFamily="34" charset="0"/>
              </a:rPr>
              <a:t>NOVO MODELO </a:t>
            </a:r>
          </a:p>
          <a:p>
            <a:r>
              <a:rPr lang="pt-BR" sz="2500">
                <a:solidFill>
                  <a:schemeClr val="bg1"/>
                </a:solidFill>
                <a:latin typeface="Trebuchet MS" pitchFamily="34" charset="0"/>
              </a:rPr>
              <a:t>DE FLUXO DE AQUISIÇÃO E VENDA DE SERVIÇOS</a:t>
            </a:r>
          </a:p>
        </p:txBody>
      </p:sp>
      <p:pic>
        <p:nvPicPr>
          <p:cNvPr id="9" name="Imagem 8" descr="flux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508906"/>
            <a:ext cx="7056784" cy="487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/>
          <a:srcRect l="53937"/>
          <a:stretch>
            <a:fillRect/>
          </a:stretch>
        </p:blipFill>
        <p:spPr bwMode="auto">
          <a:xfrm>
            <a:off x="4932363" y="-26988"/>
            <a:ext cx="42116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rcRect t="8569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a livre 27"/>
          <p:cNvSpPr/>
          <p:nvPr/>
        </p:nvSpPr>
        <p:spPr bwMode="auto">
          <a:xfrm flipH="1">
            <a:off x="257175" y="23955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9804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Forma livre 30"/>
          <p:cNvSpPr/>
          <p:nvPr/>
        </p:nvSpPr>
        <p:spPr bwMode="auto">
          <a:xfrm>
            <a:off x="5857875" y="23955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9804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Forma livre 31"/>
          <p:cNvSpPr/>
          <p:nvPr/>
        </p:nvSpPr>
        <p:spPr bwMode="auto">
          <a:xfrm flipH="1" flipV="1">
            <a:off x="257175" y="37798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9804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Forma livre 32"/>
          <p:cNvSpPr/>
          <p:nvPr/>
        </p:nvSpPr>
        <p:spPr bwMode="auto">
          <a:xfrm flipV="1">
            <a:off x="5857875" y="37798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rgbClr val="F3CD66">
              <a:alpha val="6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Forma livre 2"/>
          <p:cNvSpPr/>
          <p:nvPr/>
        </p:nvSpPr>
        <p:spPr bwMode="auto">
          <a:xfrm>
            <a:off x="1692275" y="306388"/>
            <a:ext cx="5688013" cy="1250950"/>
          </a:xfrm>
          <a:custGeom>
            <a:avLst/>
            <a:gdLst>
              <a:gd name="connsiteX0" fmla="*/ 0 w 8290560"/>
              <a:gd name="connsiteY0" fmla="*/ 1249680 h 1348740"/>
              <a:gd name="connsiteX1" fmla="*/ 3939540 w 8290560"/>
              <a:gd name="connsiteY1" fmla="*/ 1249680 h 1348740"/>
              <a:gd name="connsiteX2" fmla="*/ 4038600 w 8290560"/>
              <a:gd name="connsiteY2" fmla="*/ 1348740 h 1348740"/>
              <a:gd name="connsiteX3" fmla="*/ 4114800 w 8290560"/>
              <a:gd name="connsiteY3" fmla="*/ 1272540 h 1348740"/>
              <a:gd name="connsiteX4" fmla="*/ 8290560 w 8290560"/>
              <a:gd name="connsiteY4" fmla="*/ 1272540 h 1348740"/>
              <a:gd name="connsiteX5" fmla="*/ 8290560 w 8290560"/>
              <a:gd name="connsiteY5" fmla="*/ 0 h 1348740"/>
              <a:gd name="connsiteX6" fmla="*/ 7620 w 8290560"/>
              <a:gd name="connsiteY6" fmla="*/ 0 h 1348740"/>
              <a:gd name="connsiteX7" fmla="*/ 0 w 8290560"/>
              <a:gd name="connsiteY7" fmla="*/ 1249680 h 1348740"/>
              <a:gd name="connsiteX0" fmla="*/ 0 w 8290560"/>
              <a:gd name="connsiteY0" fmla="*/ 1249680 h 1348740"/>
              <a:gd name="connsiteX1" fmla="*/ 3939540 w 8290560"/>
              <a:gd name="connsiteY1" fmla="*/ 1249680 h 1348740"/>
              <a:gd name="connsiteX2" fmla="*/ 4038600 w 8290560"/>
              <a:gd name="connsiteY2" fmla="*/ 1348740 h 1348740"/>
              <a:gd name="connsiteX3" fmla="*/ 4133850 w 8290560"/>
              <a:gd name="connsiteY3" fmla="*/ 1248727 h 1348740"/>
              <a:gd name="connsiteX4" fmla="*/ 8290560 w 8290560"/>
              <a:gd name="connsiteY4" fmla="*/ 1272540 h 1348740"/>
              <a:gd name="connsiteX5" fmla="*/ 8290560 w 8290560"/>
              <a:gd name="connsiteY5" fmla="*/ 0 h 1348740"/>
              <a:gd name="connsiteX6" fmla="*/ 7620 w 8290560"/>
              <a:gd name="connsiteY6" fmla="*/ 0 h 1348740"/>
              <a:gd name="connsiteX7" fmla="*/ 0 w 8290560"/>
              <a:gd name="connsiteY7" fmla="*/ 1249680 h 1348740"/>
              <a:gd name="connsiteX0" fmla="*/ 0 w 8297704"/>
              <a:gd name="connsiteY0" fmla="*/ 1249680 h 1348740"/>
              <a:gd name="connsiteX1" fmla="*/ 3939540 w 8297704"/>
              <a:gd name="connsiteY1" fmla="*/ 1249680 h 1348740"/>
              <a:gd name="connsiteX2" fmla="*/ 4038600 w 8297704"/>
              <a:gd name="connsiteY2" fmla="*/ 1348740 h 1348740"/>
              <a:gd name="connsiteX3" fmla="*/ 4133850 w 8297704"/>
              <a:gd name="connsiteY3" fmla="*/ 1248727 h 1348740"/>
              <a:gd name="connsiteX4" fmla="*/ 8297704 w 8297704"/>
              <a:gd name="connsiteY4" fmla="*/ 1246346 h 1348740"/>
              <a:gd name="connsiteX5" fmla="*/ 8290560 w 8297704"/>
              <a:gd name="connsiteY5" fmla="*/ 0 h 1348740"/>
              <a:gd name="connsiteX6" fmla="*/ 7620 w 8297704"/>
              <a:gd name="connsiteY6" fmla="*/ 0 h 1348740"/>
              <a:gd name="connsiteX7" fmla="*/ 0 w 8297704"/>
              <a:gd name="connsiteY7" fmla="*/ 124968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704" h="1348740">
                <a:moveTo>
                  <a:pt x="0" y="1249680"/>
                </a:moveTo>
                <a:lnTo>
                  <a:pt x="3939540" y="1249680"/>
                </a:lnTo>
                <a:lnTo>
                  <a:pt x="4038600" y="1348740"/>
                </a:lnTo>
                <a:lnTo>
                  <a:pt x="4133850" y="1248727"/>
                </a:lnTo>
                <a:lnTo>
                  <a:pt x="8297704" y="1246346"/>
                </a:lnTo>
                <a:cubicBezTo>
                  <a:pt x="8295323" y="830897"/>
                  <a:pt x="8292941" y="415449"/>
                  <a:pt x="8290560" y="0"/>
                </a:cubicBezTo>
                <a:lnTo>
                  <a:pt x="7620" y="0"/>
                </a:lnTo>
                <a:lnTo>
                  <a:pt x="0" y="1249680"/>
                </a:lnTo>
                <a:close/>
              </a:path>
            </a:pathLst>
          </a:custGeom>
          <a:solidFill>
            <a:srgbClr val="3C60A7"/>
          </a:solidFill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spcBef>
                <a:spcPct val="50000"/>
              </a:spcBef>
              <a:defRPr/>
            </a:pPr>
            <a:endParaRPr lang="pt-BR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8125" y="4129088"/>
            <a:ext cx="2525713" cy="3286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Jurídica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215063" y="3873500"/>
            <a:ext cx="2459037" cy="8001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Contábil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Tributário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Tesouraria </a:t>
            </a:r>
            <a:endParaRPr lang="pt-BR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2225" y="2708275"/>
            <a:ext cx="2849563" cy="3286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Área de Compras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070600" y="2617788"/>
            <a:ext cx="2749550" cy="3270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Área de Vendas</a:t>
            </a:r>
            <a:endParaRPr lang="pt-BR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52450"/>
            <a:ext cx="8820150" cy="709613"/>
          </a:xfrm>
        </p:spPr>
        <p:txBody>
          <a:bodyPr/>
          <a:lstStyle/>
          <a:p>
            <a:r>
              <a:rPr lang="pt-BR" sz="3200" smtClean="0">
                <a:solidFill>
                  <a:schemeClr val="bg1"/>
                </a:solidFill>
                <a:latin typeface="Trebuchet MS" pitchFamily="34" charset="0"/>
              </a:rPr>
              <a:t>IMPACTO DO NOVO MODELO</a:t>
            </a:r>
            <a:br>
              <a:rPr lang="pt-BR" sz="320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pt-BR" sz="3200" smtClean="0">
                <a:solidFill>
                  <a:schemeClr val="bg1"/>
                </a:solidFill>
                <a:latin typeface="Trebuchet MS" pitchFamily="34" charset="0"/>
              </a:rPr>
              <a:t> NAS </a:t>
            </a:r>
            <a:r>
              <a:rPr lang="pt-BR" sz="3200" b="1" smtClean="0">
                <a:solidFill>
                  <a:srgbClr val="F3CD66"/>
                </a:solidFill>
                <a:latin typeface="Trebuchet MS" pitchFamily="34" charset="0"/>
              </a:rPr>
              <a:t>EMPRESAS</a:t>
            </a:r>
            <a:r>
              <a:rPr lang="pt-BR" sz="3200" b="1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grpSp>
        <p:nvGrpSpPr>
          <p:cNvPr id="19469" name="Grupo 50"/>
          <p:cNvGrpSpPr>
            <a:grpSpLocks/>
          </p:cNvGrpSpPr>
          <p:nvPr/>
        </p:nvGrpSpPr>
        <p:grpSpPr bwMode="auto">
          <a:xfrm>
            <a:off x="2124075" y="1268413"/>
            <a:ext cx="4741863" cy="4681537"/>
            <a:chOff x="2578663" y="1678067"/>
            <a:chExt cx="4595594" cy="4332513"/>
          </a:xfrm>
        </p:grpSpPr>
        <p:grpSp>
          <p:nvGrpSpPr>
            <p:cNvPr id="19472" name="Grupo 37"/>
            <p:cNvGrpSpPr>
              <a:grpSpLocks/>
            </p:cNvGrpSpPr>
            <p:nvPr/>
          </p:nvGrpSpPr>
          <p:grpSpPr bwMode="auto">
            <a:xfrm>
              <a:off x="2578663" y="1678067"/>
              <a:ext cx="4595594" cy="4332513"/>
              <a:chOff x="2578663" y="1330739"/>
              <a:chExt cx="4595594" cy="4332513"/>
            </a:xfrm>
          </p:grpSpPr>
          <p:sp>
            <p:nvSpPr>
              <p:cNvPr id="61" name="Elipse 60"/>
              <p:cNvSpPr/>
              <p:nvPr/>
            </p:nvSpPr>
            <p:spPr>
              <a:xfrm>
                <a:off x="3199202" y="1863971"/>
                <a:ext cx="3343729" cy="321128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" name="Mais 61"/>
              <p:cNvSpPr/>
              <p:nvPr/>
            </p:nvSpPr>
            <p:spPr>
              <a:xfrm>
                <a:off x="2578663" y="1330739"/>
                <a:ext cx="4595594" cy="4332513"/>
              </a:xfrm>
              <a:prstGeom prst="mathPlus">
                <a:avLst>
                  <a:gd name="adj1" fmla="val 3518"/>
                </a:avLst>
              </a:prstGeom>
              <a:solidFill>
                <a:sysClr val="window" lastClr="FFFFFF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3" name="CaixaDeTexto 52"/>
            <p:cNvSpPr txBox="1"/>
            <p:nvPr/>
          </p:nvSpPr>
          <p:spPr>
            <a:xfrm>
              <a:off x="3415624" y="3277967"/>
              <a:ext cx="1313906" cy="3423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</a:rPr>
                <a:t>Importação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091085" y="3277967"/>
              <a:ext cx="1295444" cy="3423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</a:rPr>
                <a:t>Exportação</a:t>
              </a:r>
            </a:p>
          </p:txBody>
        </p:sp>
        <p:sp>
          <p:nvSpPr>
            <p:cNvPr id="19475" name="CaixaDeTexto 54"/>
            <p:cNvSpPr txBox="1">
              <a:spLocks noChangeArrowheads="1"/>
            </p:cNvSpPr>
            <p:nvPr/>
          </p:nvSpPr>
          <p:spPr bwMode="auto">
            <a:xfrm>
              <a:off x="5038667" y="4010959"/>
              <a:ext cx="1168798" cy="59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Trebuchet MS" pitchFamily="34" charset="0"/>
                </a:rPr>
                <a:t>Registro /</a:t>
              </a:r>
            </a:p>
            <a:p>
              <a:r>
                <a:rPr lang="pt-BR">
                  <a:latin typeface="Trebuchet MS" pitchFamily="34" charset="0"/>
                </a:rPr>
                <a:t>Apuração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3624864" y="4144764"/>
              <a:ext cx="1147744" cy="34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</a:rPr>
                <a:t>Contratos</a:t>
              </a:r>
            </a:p>
          </p:txBody>
        </p:sp>
        <p:sp>
          <p:nvSpPr>
            <p:cNvPr id="57" name="Triângulo retângulo 56"/>
            <p:cNvSpPr/>
            <p:nvPr/>
          </p:nvSpPr>
          <p:spPr>
            <a:xfrm flipH="1" flipV="1">
              <a:off x="5495719" y="2396479"/>
              <a:ext cx="889271" cy="859451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Triângulo retângulo 57"/>
            <p:cNvSpPr/>
            <p:nvPr/>
          </p:nvSpPr>
          <p:spPr>
            <a:xfrm flipV="1">
              <a:off x="3367930" y="2374443"/>
              <a:ext cx="956967" cy="881488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Triângulo retângulo 58"/>
            <p:cNvSpPr/>
            <p:nvPr/>
          </p:nvSpPr>
          <p:spPr>
            <a:xfrm flipH="1">
              <a:off x="5528028" y="4279925"/>
              <a:ext cx="889271" cy="928501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Triângulo retângulo 59"/>
            <p:cNvSpPr/>
            <p:nvPr/>
          </p:nvSpPr>
          <p:spPr>
            <a:xfrm>
              <a:off x="3378699" y="4312246"/>
              <a:ext cx="958506" cy="928501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9470" name="Imagem 62" descr="linhas.png"/>
          <p:cNvPicPr>
            <a:picLocks noChangeAspect="1"/>
          </p:cNvPicPr>
          <p:nvPr/>
        </p:nvPicPr>
        <p:blipFill>
          <a:blip r:embed="rId5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Imagem 63" descr="Logo-CNI-Int-Md-Assin-Port-Sg-Azul-Curvas.png"/>
          <p:cNvPicPr>
            <a:picLocks noChangeAspect="1"/>
          </p:cNvPicPr>
          <p:nvPr/>
        </p:nvPicPr>
        <p:blipFill>
          <a:blip r:embed="rId6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2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/>
          <a:srcRect l="64130" t="16148" r="31100" b="77299"/>
          <a:stretch>
            <a:fillRect/>
          </a:stretch>
        </p:blipFill>
        <p:spPr bwMode="auto">
          <a:xfrm>
            <a:off x="8643938" y="2573338"/>
            <a:ext cx="4365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/>
          <a:srcRect t="37775"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/>
          <a:srcRect l="32288" t="17943" r="31606" b="58501"/>
          <a:stretch>
            <a:fillRect/>
          </a:stretch>
        </p:blipFill>
        <p:spPr bwMode="auto">
          <a:xfrm>
            <a:off x="5715000" y="1230313"/>
            <a:ext cx="33020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/>
          <a:srcRect l="32288" t="17943" r="31606" b="58501"/>
          <a:stretch>
            <a:fillRect/>
          </a:stretch>
        </p:blipFill>
        <p:spPr bwMode="auto">
          <a:xfrm>
            <a:off x="58738" y="1230313"/>
            <a:ext cx="33020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850" y="276225"/>
            <a:ext cx="8496300" cy="584200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4000" b="1">
                <a:solidFill>
                  <a:srgbClr val="3C60A7"/>
                </a:solidFill>
                <a:latin typeface="Trebuchet MS" pitchFamily="34" charset="0"/>
              </a:rPr>
              <a:t>FISCALIZAÇÃO ORIENTADORA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/>
          <a:srcRect t="32901"/>
          <a:stretch>
            <a:fillRect/>
          </a:stretch>
        </p:blipFill>
        <p:spPr bwMode="auto">
          <a:xfrm>
            <a:off x="0" y="2255838"/>
            <a:ext cx="91440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/>
          <a:srcRect l="32288" t="17943" r="31606" b="58501"/>
          <a:stretch>
            <a:fillRect/>
          </a:stretch>
        </p:blipFill>
        <p:spPr bwMode="auto">
          <a:xfrm>
            <a:off x="2886075" y="1230313"/>
            <a:ext cx="33020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/>
          <a:srcRect l="40550" t="52675" r="37531" b="9795"/>
          <a:stretch>
            <a:fillRect/>
          </a:stretch>
        </p:blipFill>
        <p:spPr bwMode="auto">
          <a:xfrm>
            <a:off x="3708400" y="3435350"/>
            <a:ext cx="20034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188" y="1482725"/>
            <a:ext cx="2305050" cy="312738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Até dezembro de 2014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82963" y="1482725"/>
            <a:ext cx="2665412" cy="312738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NBS em consolidação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27763" y="1412875"/>
            <a:ext cx="2232025" cy="534988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>
                <a:solidFill>
                  <a:srgbClr val="333333"/>
                </a:solidFill>
                <a:latin typeface="Trebuchet MS" pitchFamily="34" charset="0"/>
              </a:rPr>
              <a:t>Adaptação para a área de TI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/>
          <a:srcRect l="31888" t="43292" r="29070" b="4855"/>
          <a:stretch>
            <a:fillRect/>
          </a:stretch>
        </p:blipFill>
        <p:spPr bwMode="auto">
          <a:xfrm>
            <a:off x="2916238" y="2921000"/>
            <a:ext cx="3570287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/>
          <a:srcRect l="64130" t="16148" r="31100" b="77299"/>
          <a:stretch>
            <a:fillRect/>
          </a:stretch>
        </p:blipFill>
        <p:spPr bwMode="auto">
          <a:xfrm>
            <a:off x="120650" y="1116013"/>
            <a:ext cx="4365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/>
          <a:srcRect l="76775" t="33202"/>
          <a:stretch>
            <a:fillRect/>
          </a:stretch>
        </p:blipFill>
        <p:spPr bwMode="auto">
          <a:xfrm>
            <a:off x="7019925" y="2276475"/>
            <a:ext cx="21240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/>
          <a:srcRect t="39500" r="78349"/>
          <a:stretch>
            <a:fillRect/>
          </a:stretch>
        </p:blipFill>
        <p:spPr bwMode="auto">
          <a:xfrm>
            <a:off x="0" y="2708275"/>
            <a:ext cx="197961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/>
          <a:srcRect l="32288" t="17943" r="31606" b="58501"/>
          <a:stretch>
            <a:fillRect/>
          </a:stretch>
        </p:blipFill>
        <p:spPr bwMode="auto">
          <a:xfrm>
            <a:off x="4572000" y="2060575"/>
            <a:ext cx="3302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/>
          <a:srcRect l="32288" t="17943" r="31606" b="58501"/>
          <a:stretch>
            <a:fillRect/>
          </a:stretch>
        </p:blipFill>
        <p:spPr bwMode="auto">
          <a:xfrm>
            <a:off x="1258888" y="2060575"/>
            <a:ext cx="3302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35150" y="2205038"/>
            <a:ext cx="2232025" cy="534987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>
                <a:solidFill>
                  <a:srgbClr val="333333"/>
                </a:solidFill>
                <a:latin typeface="Trebuchet MS" pitchFamily="34" charset="0"/>
              </a:rPr>
              <a:t>Capacitação dos funcionários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219700" y="2322513"/>
            <a:ext cx="2232025" cy="31432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>
                <a:solidFill>
                  <a:srgbClr val="333333"/>
                </a:solidFill>
                <a:latin typeface="Trebuchet MS" pitchFamily="34" charset="0"/>
              </a:rPr>
              <a:t>Segurança jurídica</a:t>
            </a:r>
          </a:p>
        </p:txBody>
      </p:sp>
      <p:pic>
        <p:nvPicPr>
          <p:cNvPr id="21525" name="Imagem 26" descr="linhas.png"/>
          <p:cNvPicPr>
            <a:picLocks noChangeAspect="1"/>
          </p:cNvPicPr>
          <p:nvPr/>
        </p:nvPicPr>
        <p:blipFill>
          <a:blip r:embed="rId10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Imagem 27" descr="Logo-CNI-Int-Md-Assin-Port-Sg-Azul-Curvas.png"/>
          <p:cNvPicPr>
            <a:picLocks noChangeAspect="1"/>
          </p:cNvPicPr>
          <p:nvPr/>
        </p:nvPicPr>
        <p:blipFill>
          <a:blip r:embed="rId11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-0.44341 -0.0967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483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0.48003 0.11574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578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/>
          <a:srcRect l="31100"/>
          <a:stretch>
            <a:fillRect/>
          </a:stretch>
        </p:blipFill>
        <p:spPr bwMode="auto">
          <a:xfrm>
            <a:off x="2843213" y="0"/>
            <a:ext cx="6300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Imagem 12" descr="linhas.png"/>
          <p:cNvPicPr>
            <a:picLocks noChangeAspect="1"/>
          </p:cNvPicPr>
          <p:nvPr/>
        </p:nvPicPr>
        <p:blipFill>
          <a:blip r:embed="rId3" cstate="print"/>
          <a:srcRect t="44470" b="46635"/>
          <a:stretch>
            <a:fillRect/>
          </a:stretch>
        </p:blipFill>
        <p:spPr bwMode="auto">
          <a:xfrm>
            <a:off x="-14288" y="6092825"/>
            <a:ext cx="91582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rcRect l="36520" t="19682" r="3539" b="67850"/>
          <a:stretch>
            <a:fillRect/>
          </a:stretch>
        </p:blipFill>
        <p:spPr bwMode="auto">
          <a:xfrm>
            <a:off x="2994025" y="1268413"/>
            <a:ext cx="60420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3287713" y="1916113"/>
            <a:ext cx="25114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500">
                <a:solidFill>
                  <a:schemeClr val="accent6"/>
                </a:solidFill>
                <a:latin typeface="Trebuchet MS" pitchFamily="34" charset="0"/>
              </a:rPr>
              <a:t>Obrigado</a:t>
            </a:r>
            <a:endParaRPr lang="pt-BR" sz="450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22533" name="CaixaDeTexto 1"/>
          <p:cNvSpPr txBox="1">
            <a:spLocks noChangeArrowheads="1"/>
          </p:cNvSpPr>
          <p:nvPr/>
        </p:nvSpPr>
        <p:spPr bwMode="auto">
          <a:xfrm>
            <a:off x="3287713" y="2565400"/>
            <a:ext cx="56769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2400" b="1">
                <a:solidFill>
                  <a:schemeClr val="bg1"/>
                </a:solidFill>
                <a:latin typeface="Trebuchet MS" pitchFamily="34" charset="0"/>
              </a:rPr>
              <a:t>Samuel Lemos</a:t>
            </a:r>
            <a:r>
              <a:rPr lang="pt-BR" sz="240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pt-BR" sz="2400">
                <a:solidFill>
                  <a:schemeClr val="bg1"/>
                </a:solidFill>
                <a:latin typeface="Trebuchet MS" pitchFamily="34" charset="0"/>
              </a:rPr>
            </a:br>
            <a:r>
              <a:rPr lang="pt-BR">
                <a:solidFill>
                  <a:schemeClr val="bg1"/>
                </a:solidFill>
                <a:latin typeface="Trebuchet MS" pitchFamily="34" charset="0"/>
              </a:rPr>
              <a:t>Gerência de Política Industrial </a:t>
            </a:r>
            <a:br>
              <a:rPr lang="pt-BR">
                <a:solidFill>
                  <a:schemeClr val="bg1"/>
                </a:solidFill>
                <a:latin typeface="Trebuchet MS" pitchFamily="34" charset="0"/>
              </a:rPr>
            </a:br>
            <a:r>
              <a:rPr lang="pt-BR">
                <a:solidFill>
                  <a:schemeClr val="bg1"/>
                </a:solidFill>
                <a:latin typeface="Trebuchet MS" pitchFamily="34" charset="0"/>
              </a:rPr>
              <a:t>samuel.lemos@cni.org.br</a:t>
            </a:r>
            <a:br>
              <a:rPr lang="pt-BR">
                <a:solidFill>
                  <a:schemeClr val="bg1"/>
                </a:solidFill>
                <a:latin typeface="Trebuchet MS" pitchFamily="34" charset="0"/>
              </a:rPr>
            </a:br>
            <a:r>
              <a:rPr lang="pt-BR">
                <a:solidFill>
                  <a:schemeClr val="bg1"/>
                </a:solidFill>
                <a:latin typeface="Trebuchet MS" pitchFamily="34" charset="0"/>
              </a:rPr>
              <a:t>[+55 61] 3317-8920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>
                <a:solidFill>
                  <a:schemeClr val="bg1"/>
                </a:solidFill>
                <a:latin typeface="Trebuchet MS" pitchFamily="34" charset="0"/>
              </a:rPr>
              <a:t>CNI – SISCOSERV                                 siscoserv@cni.org.br</a:t>
            </a:r>
          </a:p>
          <a:p>
            <a:endParaRPr lang="pt-BR" sz="2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2534" name="CaixaDeTexto 1"/>
          <p:cNvSpPr txBox="1">
            <a:spLocks noChangeArrowheads="1"/>
          </p:cNvSpPr>
          <p:nvPr/>
        </p:nvSpPr>
        <p:spPr bwMode="auto">
          <a:xfrm>
            <a:off x="-1409700" y="4365625"/>
            <a:ext cx="47037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500"/>
          </a:p>
          <a:p>
            <a:endParaRPr lang="pt-BR" sz="2500"/>
          </a:p>
        </p:txBody>
      </p:sp>
      <p:pic>
        <p:nvPicPr>
          <p:cNvPr id="22535" name="Imagem 7"/>
          <p:cNvPicPr>
            <a:picLocks noChangeAspect="1"/>
          </p:cNvPicPr>
          <p:nvPr/>
        </p:nvPicPr>
        <p:blipFill>
          <a:blip r:embed="rId5" cstate="print"/>
          <a:srcRect r="56349"/>
          <a:stretch>
            <a:fillRect/>
          </a:stretch>
        </p:blipFill>
        <p:spPr bwMode="auto">
          <a:xfrm>
            <a:off x="-14288" y="0"/>
            <a:ext cx="405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Imagem 8"/>
          <p:cNvPicPr>
            <a:picLocks noChangeAspect="1"/>
          </p:cNvPicPr>
          <p:nvPr/>
        </p:nvPicPr>
        <p:blipFill>
          <a:blip r:embed="rId6" cstate="print"/>
          <a:srcRect r="69682" b="28465"/>
          <a:stretch>
            <a:fillRect/>
          </a:stretch>
        </p:blipFill>
        <p:spPr bwMode="auto">
          <a:xfrm>
            <a:off x="-14288" y="188913"/>
            <a:ext cx="281463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Imagem 9"/>
          <p:cNvPicPr>
            <a:picLocks noChangeAspect="1"/>
          </p:cNvPicPr>
          <p:nvPr/>
        </p:nvPicPr>
        <p:blipFill>
          <a:blip r:embed="rId7" cstate="print"/>
          <a:srcRect l="78194" t="28519" r="14861" b="62407"/>
          <a:stretch>
            <a:fillRect/>
          </a:stretch>
        </p:blipFill>
        <p:spPr bwMode="auto">
          <a:xfrm>
            <a:off x="963613" y="2654300"/>
            <a:ext cx="6429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Imagem 10"/>
          <p:cNvPicPr>
            <a:picLocks noChangeAspect="1"/>
          </p:cNvPicPr>
          <p:nvPr/>
        </p:nvPicPr>
        <p:blipFill>
          <a:blip r:embed="rId8" cstate="print"/>
          <a:srcRect l="73056" t="31853" r="17639" b="57964"/>
          <a:stretch>
            <a:fillRect/>
          </a:stretch>
        </p:blipFill>
        <p:spPr bwMode="auto">
          <a:xfrm>
            <a:off x="1200150" y="2247900"/>
            <a:ext cx="862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Imagem 11"/>
          <p:cNvPicPr>
            <a:picLocks noChangeAspect="1"/>
          </p:cNvPicPr>
          <p:nvPr/>
        </p:nvPicPr>
        <p:blipFill>
          <a:blip r:embed="rId9" cstate="print"/>
          <a:srcRect l="76389" t="35925" r="10834" b="50369"/>
          <a:stretch>
            <a:fillRect/>
          </a:stretch>
        </p:blipFill>
        <p:spPr bwMode="auto">
          <a:xfrm>
            <a:off x="1514475" y="2565400"/>
            <a:ext cx="11826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Imagem 15" descr="Logo-CNI-Int-Md-Assin-Port-Sg-Azul-Curvas.png"/>
          <p:cNvPicPr>
            <a:picLocks noChangeAspect="1"/>
          </p:cNvPicPr>
          <p:nvPr/>
        </p:nvPicPr>
        <p:blipFill>
          <a:blip r:embed="rId10" cstate="print"/>
          <a:srcRect l="21770" t="37399" r="21770" b="38451"/>
          <a:stretch>
            <a:fillRect/>
          </a:stretch>
        </p:blipFill>
        <p:spPr bwMode="auto">
          <a:xfrm>
            <a:off x="6897688" y="0"/>
            <a:ext cx="199548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rcRect t="12962"/>
          <a:stretch>
            <a:fillRect/>
          </a:stretch>
        </p:blipFill>
        <p:spPr bwMode="auto">
          <a:xfrm>
            <a:off x="0" y="620713"/>
            <a:ext cx="9144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aixaDeTexto 2"/>
          <p:cNvSpPr txBox="1">
            <a:spLocks noChangeArrowheads="1"/>
          </p:cNvSpPr>
          <p:nvPr/>
        </p:nvSpPr>
        <p:spPr bwMode="auto">
          <a:xfrm>
            <a:off x="849313" y="2420938"/>
            <a:ext cx="5133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849313" y="299720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173" name="CaixaDeTexto 3"/>
          <p:cNvSpPr txBox="1">
            <a:spLocks noChangeArrowheads="1"/>
          </p:cNvSpPr>
          <p:nvPr/>
        </p:nvSpPr>
        <p:spPr bwMode="auto">
          <a:xfrm>
            <a:off x="849313" y="16224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7174" name="Imagem 9" descr="linhas.png"/>
          <p:cNvPicPr>
            <a:picLocks noChangeAspect="1"/>
          </p:cNvPicPr>
          <p:nvPr/>
        </p:nvPicPr>
        <p:blipFill>
          <a:blip r:embed="rId4" cstate="print"/>
          <a:srcRect t="44470" b="46635"/>
          <a:stretch>
            <a:fillRect/>
          </a:stretch>
        </p:blipFill>
        <p:spPr bwMode="auto">
          <a:xfrm>
            <a:off x="-14288" y="6092825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m 10" descr="Logo-CNI-Int-Md-Assin-Port-Sg-Azul-Curvas.png"/>
          <p:cNvPicPr>
            <a:picLocks noChangeAspect="1"/>
          </p:cNvPicPr>
          <p:nvPr/>
        </p:nvPicPr>
        <p:blipFill>
          <a:blip r:embed="rId5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3"/>
          <p:cNvSpPr>
            <a:spLocks noChangeArrowheads="1"/>
          </p:cNvSpPr>
          <p:nvPr/>
        </p:nvSpPr>
        <p:spPr bwMode="auto">
          <a:xfrm>
            <a:off x="827088" y="476250"/>
            <a:ext cx="2387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4500" b="1">
                <a:solidFill>
                  <a:srgbClr val="3C60A7"/>
                </a:solidFill>
                <a:latin typeface="Trebuchet MS" pitchFamily="34" charset="0"/>
                <a:ea typeface="Times New Roman" pitchFamily="18" charset="0"/>
                <a:cs typeface="Calibri" pitchFamily="34" charset="0"/>
              </a:rPr>
              <a:t>AGENDA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/>
          <a:srcRect l="52199" t="20894" r="3333" b="30186"/>
          <a:stretch>
            <a:fillRect/>
          </a:stretch>
        </p:blipFill>
        <p:spPr bwMode="auto">
          <a:xfrm>
            <a:off x="717550" y="1460500"/>
            <a:ext cx="518318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/>
          <a:srcRect l="1266" t="22986" r="88333" b="67381"/>
          <a:stretch>
            <a:fillRect/>
          </a:stretch>
        </p:blipFill>
        <p:spPr bwMode="auto">
          <a:xfrm>
            <a:off x="106363" y="1412875"/>
            <a:ext cx="877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4"/>
          <p:cNvSpPr>
            <a:spLocks noChangeArrowheads="1"/>
          </p:cNvSpPr>
          <p:nvPr/>
        </p:nvSpPr>
        <p:spPr bwMode="auto">
          <a:xfrm>
            <a:off x="971550" y="2349500"/>
            <a:ext cx="48529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139700" indent="-139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Tx/>
              <a:buAutoNum type="arabicPeriod" startAt="2"/>
              <a:defRPr/>
            </a:pPr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</a:rPr>
              <a:t>RETROSPECTIVA</a:t>
            </a:r>
          </a:p>
          <a:p>
            <a:pPr marL="457200" indent="-457200">
              <a:buFontTx/>
              <a:buAutoNum type="arabicPeriod" startAt="2"/>
              <a:defRPr/>
            </a:pPr>
            <a:endParaRPr lang="pt-BR" sz="22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</a:rPr>
              <a:t>DIAGNÓSTICO</a:t>
            </a:r>
          </a:p>
          <a:p>
            <a:pPr>
              <a:defRPr/>
            </a:pPr>
            <a:endParaRPr lang="pt-BR" sz="22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pt-BR" sz="2200" dirty="0" smtClean="0">
                <a:solidFill>
                  <a:schemeClr val="bg1"/>
                </a:solidFill>
                <a:latin typeface="Trebuchet MS" pitchFamily="34" charset="0"/>
              </a:rPr>
              <a:t>4.  PROPOSTA DA INDÚSTRIA</a:t>
            </a:r>
          </a:p>
        </p:txBody>
      </p:sp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971550" y="1711325"/>
            <a:ext cx="47355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pt-BR" sz="220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Calibri" pitchFamily="34" charset="0"/>
              </a:rPr>
              <a:t>CENÁRIO </a:t>
            </a:r>
            <a:r>
              <a:rPr lang="pt-BR" sz="2200" dirty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Calibri" pitchFamily="34" charset="0"/>
              </a:rPr>
              <a:t>DA OFERTA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45333" decel="54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3056 4.07407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1"/>
          <p:cNvSpPr txBox="1">
            <a:spLocks noChangeArrowheads="1"/>
          </p:cNvSpPr>
          <p:nvPr/>
        </p:nvSpPr>
        <p:spPr bwMode="auto">
          <a:xfrm>
            <a:off x="547688" y="115888"/>
            <a:ext cx="50450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Trebuchet MS" pitchFamily="34" charset="0"/>
              </a:rPr>
              <a:t>CENÁRIO DA </a:t>
            </a:r>
            <a:r>
              <a:rPr lang="pt-BR" sz="4000" b="1" dirty="0">
                <a:latin typeface="Trebuchet MS" pitchFamily="34" charset="0"/>
              </a:rPr>
              <a:t>OFERTA</a:t>
            </a:r>
          </a:p>
        </p:txBody>
      </p:sp>
      <p:pic>
        <p:nvPicPr>
          <p:cNvPr id="8194" name="Imagem 3" descr="linhas.png"/>
          <p:cNvPicPr>
            <a:picLocks noChangeAspect="1"/>
          </p:cNvPicPr>
          <p:nvPr/>
        </p:nvPicPr>
        <p:blipFill>
          <a:blip r:embed="rId2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rcRect t="52100"/>
          <a:stretch>
            <a:fillRect/>
          </a:stretch>
        </p:blipFill>
        <p:spPr bwMode="auto">
          <a:xfrm>
            <a:off x="34925" y="3068638"/>
            <a:ext cx="90662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rcRect l="1962" t="35300" r="2750" b="30051"/>
          <a:stretch>
            <a:fillRect/>
          </a:stretch>
        </p:blipFill>
        <p:spPr bwMode="auto">
          <a:xfrm>
            <a:off x="150813" y="2457450"/>
            <a:ext cx="80438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/>
          <a:srcRect l="1962" t="18501" r="20863" b="43700"/>
          <a:stretch>
            <a:fillRect/>
          </a:stretch>
        </p:blipFill>
        <p:spPr bwMode="auto">
          <a:xfrm>
            <a:off x="395288" y="620713"/>
            <a:ext cx="8497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611188" y="981075"/>
            <a:ext cx="8064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b="1">
                <a:latin typeface="Trebuchet MS" pitchFamily="34" charset="0"/>
              </a:rPr>
              <a:t> </a:t>
            </a:r>
            <a:r>
              <a:rPr lang="pt-BR">
                <a:latin typeface="Trebuchet MS" pitchFamily="34" charset="0"/>
              </a:rPr>
              <a:t>A CNI </a:t>
            </a:r>
            <a:r>
              <a:rPr lang="pt-BR" b="1">
                <a:solidFill>
                  <a:srgbClr val="0070C0"/>
                </a:solidFill>
                <a:latin typeface="Trebuchet MS" pitchFamily="34" charset="0"/>
              </a:rPr>
              <a:t>apoia um sistema de dados estatísticos </a:t>
            </a:r>
            <a:r>
              <a:rPr lang="pt-BR">
                <a:latin typeface="Trebuchet MS" pitchFamily="34" charset="0"/>
              </a:rPr>
              <a:t>para a elaboração de políticas públicas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Trebuchet MS" pitchFamily="34" charset="0"/>
              </a:rPr>
              <a:t> Balança comercial de serviços registrou déficit histórico </a:t>
            </a:r>
            <a:br>
              <a:rPr lang="pt-BR">
                <a:latin typeface="Trebuchet MS" pitchFamily="34" charset="0"/>
              </a:rPr>
            </a:br>
            <a:r>
              <a:rPr lang="pt-BR">
                <a:latin typeface="Trebuchet MS" pitchFamily="34" charset="0"/>
              </a:rPr>
              <a:t>de US$ 41 bilhões em 2012. Valor é quase 150% superior ao de 2008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Trebuchet MS" pitchFamily="34" charset="0"/>
              </a:rPr>
              <a:t> Setor de serviços corresponde a </a:t>
            </a:r>
            <a:r>
              <a:rPr lang="pt-BR" b="1">
                <a:solidFill>
                  <a:srgbClr val="0070C0"/>
                </a:solidFill>
                <a:latin typeface="Trebuchet MS" pitchFamily="34" charset="0"/>
              </a:rPr>
              <a:t>67,4% do PIB </a:t>
            </a:r>
            <a:r>
              <a:rPr lang="pt-BR">
                <a:latin typeface="Trebuchet MS" pitchFamily="34" charset="0"/>
              </a:rPr>
              <a:t>do Brasil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Trebuchet MS" pitchFamily="34" charset="0"/>
              </a:rPr>
              <a:t> Representa 54% do </a:t>
            </a:r>
            <a:r>
              <a:rPr lang="pt-BR" b="1">
                <a:solidFill>
                  <a:srgbClr val="0070C0"/>
                </a:solidFill>
                <a:latin typeface="Trebuchet MS" pitchFamily="34" charset="0"/>
              </a:rPr>
              <a:t>valor agregado da produção </a:t>
            </a:r>
          </a:p>
          <a:p>
            <a:pPr>
              <a:buFont typeface="Arial" charset="0"/>
              <a:buChar char="•"/>
            </a:pPr>
            <a:r>
              <a:rPr lang="pt-BR">
                <a:latin typeface="Trebuchet MS" pitchFamily="34" charset="0"/>
              </a:rPr>
              <a:t> Equivale a </a:t>
            </a:r>
            <a:r>
              <a:rPr lang="pt-BR" b="1">
                <a:solidFill>
                  <a:srgbClr val="0070C0"/>
                </a:solidFill>
                <a:latin typeface="Trebuchet MS" pitchFamily="34" charset="0"/>
              </a:rPr>
              <a:t>40% dos insumos</a:t>
            </a:r>
            <a:r>
              <a:rPr lang="pt-BR">
                <a:latin typeface="Trebuchet MS" pitchFamily="34" charset="0"/>
              </a:rPr>
              <a:t> para a exportação de bens.</a:t>
            </a:r>
          </a:p>
          <a:p>
            <a:pPr>
              <a:buFont typeface="Arial" charset="0"/>
              <a:buChar char="•"/>
            </a:pPr>
            <a:endParaRPr lang="pt-BR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endParaRPr lang="pt-BR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endParaRPr lang="pt-BR">
              <a:latin typeface="Trebuchet MS" pitchFamily="34" charset="0"/>
            </a:endParaRPr>
          </a:p>
        </p:txBody>
      </p:sp>
      <p:pic>
        <p:nvPicPr>
          <p:cNvPr id="8199" name="Imagem 4" descr="Logo-CNI-Int-Md-Assin-Port-Sg-Azul-Curvas.png"/>
          <p:cNvPicPr>
            <a:picLocks noChangeAspect="1"/>
          </p:cNvPicPr>
          <p:nvPr/>
        </p:nvPicPr>
        <p:blipFill>
          <a:blip r:embed="rId6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rcRect l="1962" t="47900" b="44749"/>
          <a:stretch>
            <a:fillRect/>
          </a:stretch>
        </p:blipFill>
        <p:spPr bwMode="auto">
          <a:xfrm>
            <a:off x="179388" y="3284538"/>
            <a:ext cx="6408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rcRect b="81500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-25400"/>
            <a:ext cx="4716462" cy="119697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b="1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b="1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RETROSPECTIVA</a:t>
            </a:r>
            <a:r>
              <a:rPr lang="pt-BR" b="1" dirty="0" smtClean="0">
                <a:solidFill>
                  <a:srgbClr val="D8DF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b="1" dirty="0" smtClean="0">
                <a:solidFill>
                  <a:srgbClr val="D8DF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b="1" dirty="0" smtClean="0">
              <a:solidFill>
                <a:srgbClr val="D8DFED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/>
          <a:srcRect l="3539" t="2750" r="87012" b="83600"/>
          <a:stretch>
            <a:fillRect/>
          </a:stretch>
        </p:blipFill>
        <p:spPr bwMode="auto">
          <a:xfrm>
            <a:off x="323850" y="188913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/>
          <a:srcRect l="77560" t="37401" r="1964" b="48950"/>
          <a:stretch>
            <a:fillRect/>
          </a:stretch>
        </p:blipFill>
        <p:spPr bwMode="auto">
          <a:xfrm>
            <a:off x="107950" y="2852738"/>
            <a:ext cx="18716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/>
          <a:srcRect l="1962" t="15350" r="79138" b="55251"/>
          <a:stretch>
            <a:fillRect/>
          </a:stretch>
        </p:blipFill>
        <p:spPr bwMode="auto">
          <a:xfrm>
            <a:off x="179388" y="1052513"/>
            <a:ext cx="1728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/>
          <a:srcRect l="77560" t="48950" r="1964" b="37401"/>
          <a:stretch>
            <a:fillRect/>
          </a:stretch>
        </p:blipFill>
        <p:spPr bwMode="auto">
          <a:xfrm rot="10800000" flipH="1" flipV="1">
            <a:off x="1476375" y="3346450"/>
            <a:ext cx="18716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/>
          <a:srcRect l="77560" t="37401" r="1964" b="48950"/>
          <a:stretch>
            <a:fillRect/>
          </a:stretch>
        </p:blipFill>
        <p:spPr bwMode="auto">
          <a:xfrm>
            <a:off x="2224088" y="2852738"/>
            <a:ext cx="18716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 cstate="print"/>
          <a:srcRect l="16138" t="55251" r="61812" b="14301"/>
          <a:stretch>
            <a:fillRect/>
          </a:stretch>
        </p:blipFill>
        <p:spPr bwMode="auto">
          <a:xfrm>
            <a:off x="3851275" y="4221163"/>
            <a:ext cx="2155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/>
          <a:srcRect l="77560" t="48950" r="1964" b="37401"/>
          <a:stretch>
            <a:fillRect/>
          </a:stretch>
        </p:blipFill>
        <p:spPr bwMode="auto">
          <a:xfrm>
            <a:off x="3779838" y="3357563"/>
            <a:ext cx="18716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ubtítulo 5"/>
          <p:cNvSpPr txBox="1">
            <a:spLocks/>
          </p:cNvSpPr>
          <p:nvPr/>
        </p:nvSpPr>
        <p:spPr bwMode="auto">
          <a:xfrm>
            <a:off x="4140200" y="4652963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1400" b="1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  <a:r>
              <a:rPr lang="pt-BR" sz="1400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BOOM de </a:t>
            </a:r>
            <a:r>
              <a:rPr lang="pt-BR" sz="1400" kern="0" dirty="0" err="1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regulmentações</a:t>
            </a:r>
            <a:endParaRPr lang="pt-BR" sz="1400" kern="0" dirty="0" smtClean="0">
              <a:solidFill>
                <a:srgbClr val="D8DFED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323850" y="1735138"/>
            <a:ext cx="15843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solidFill>
                  <a:srgbClr val="D8DFED"/>
                </a:solidFill>
                <a:latin typeface="Trebuchet MS" pitchFamily="34" charset="0"/>
                <a:cs typeface="Tahoma" pitchFamily="34" charset="0"/>
              </a:rPr>
              <a:t>1994: </a:t>
            </a:r>
            <a:r>
              <a:rPr lang="pt-BR" sz="1400">
                <a:solidFill>
                  <a:srgbClr val="D8DFED"/>
                </a:solidFill>
                <a:latin typeface="Trebuchet MS" pitchFamily="34" charset="0"/>
                <a:cs typeface="Tahoma" pitchFamily="34" charset="0"/>
              </a:rPr>
              <a:t>acordo da  OMC sobre comércio de serviços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/>
          <a:srcRect l="47638" t="54201" r="31100" b="12201"/>
          <a:stretch>
            <a:fillRect/>
          </a:stretch>
        </p:blipFill>
        <p:spPr bwMode="auto">
          <a:xfrm>
            <a:off x="1476375" y="4005263"/>
            <a:ext cx="2374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ítulo 5"/>
          <p:cNvSpPr txBox="1">
            <a:spLocks/>
          </p:cNvSpPr>
          <p:nvPr/>
        </p:nvSpPr>
        <p:spPr bwMode="auto">
          <a:xfrm>
            <a:off x="1619250" y="4365625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1400" b="1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  <a:r>
              <a:rPr lang="pt-BR" sz="1400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Receita e MDIC assinam acordo de cooperação técnica com os parâmetros para a construção do </a:t>
            </a:r>
            <a:r>
              <a:rPr lang="pt-BR" sz="1400" kern="0" dirty="0" err="1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Siscoserv</a:t>
            </a:r>
            <a:endParaRPr lang="pt-BR" sz="1400" kern="0" dirty="0" smtClean="0">
              <a:solidFill>
                <a:srgbClr val="D8DFED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7" cstate="print"/>
          <a:srcRect l="31100" t="12201" r="47638" b="54201"/>
          <a:stretch>
            <a:fillRect/>
          </a:stretch>
        </p:blipFill>
        <p:spPr bwMode="auto">
          <a:xfrm>
            <a:off x="2124075" y="692150"/>
            <a:ext cx="21605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ítulo 5"/>
          <p:cNvSpPr txBox="1">
            <a:spLocks/>
          </p:cNvSpPr>
          <p:nvPr/>
        </p:nvSpPr>
        <p:spPr bwMode="auto">
          <a:xfrm>
            <a:off x="3203575" y="1395413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pt-BR" sz="1400" kern="0" dirty="0" smtClean="0">
              <a:solidFill>
                <a:srgbClr val="D8DFED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ubtítulo 5"/>
          <p:cNvSpPr txBox="1">
            <a:spLocks/>
          </p:cNvSpPr>
          <p:nvPr/>
        </p:nvSpPr>
        <p:spPr bwMode="auto">
          <a:xfrm>
            <a:off x="2339975" y="1557338"/>
            <a:ext cx="18716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1400" b="1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  <a:r>
              <a:rPr lang="pt-BR" sz="1400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sancionada a lei 12.546, tornando obrigatório o envio de informações sobre serviços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 cstate="print"/>
          <a:srcRect l="77560" t="37401" r="1964" b="48950"/>
          <a:stretch>
            <a:fillRect/>
          </a:stretch>
        </p:blipFill>
        <p:spPr bwMode="auto">
          <a:xfrm>
            <a:off x="4284663" y="2852738"/>
            <a:ext cx="18716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0" cstate="print"/>
          <a:srcRect l="30313" t="10101" r="49213" b="61848"/>
          <a:stretch>
            <a:fillRect/>
          </a:stretch>
        </p:blipFill>
        <p:spPr bwMode="auto">
          <a:xfrm>
            <a:off x="4500563" y="981075"/>
            <a:ext cx="18716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Subtítulo 5"/>
          <p:cNvSpPr txBox="1">
            <a:spLocks/>
          </p:cNvSpPr>
          <p:nvPr/>
        </p:nvSpPr>
        <p:spPr bwMode="auto">
          <a:xfrm>
            <a:off x="4787900" y="1773238"/>
            <a:ext cx="1584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1400" b="1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r>
              <a:rPr lang="pt-BR" sz="1400" kern="0" dirty="0" smtClean="0">
                <a:solidFill>
                  <a:srgbClr val="D8DFED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novas regulamentações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11" cstate="print"/>
          <a:srcRect l="40636" t="62012" r="1904" b="11746"/>
          <a:stretch>
            <a:fillRect/>
          </a:stretch>
        </p:blipFill>
        <p:spPr bwMode="auto">
          <a:xfrm>
            <a:off x="5940425" y="3500438"/>
            <a:ext cx="3203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6084888" y="3833813"/>
            <a:ext cx="30591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00"/>
                </a:solidFill>
                <a:latin typeface="Trebuchet MS" pitchFamily="34" charset="0"/>
              </a:rPr>
              <a:t>NOS ÚLTIMOS </a:t>
            </a:r>
            <a:r>
              <a:rPr lang="pt-BR" sz="2000" b="1">
                <a:solidFill>
                  <a:srgbClr val="FFC000"/>
                </a:solidFill>
                <a:latin typeface="Trebuchet MS" pitchFamily="34" charset="0"/>
              </a:rPr>
              <a:t>12 MESES </a:t>
            </a:r>
            <a:r>
              <a:rPr lang="pt-BR" sz="2000">
                <a:solidFill>
                  <a:srgbClr val="000000"/>
                </a:solidFill>
                <a:latin typeface="Trebuchet MS" pitchFamily="34" charset="0"/>
              </a:rPr>
              <a:t>O MANUAL DO SISCOSERV FOI ATUALIZADO </a:t>
            </a:r>
            <a:br>
              <a:rPr lang="pt-BR" sz="2000">
                <a:solidFill>
                  <a:srgbClr val="000000"/>
                </a:solidFill>
                <a:latin typeface="Trebuchet MS" pitchFamily="34" charset="0"/>
              </a:rPr>
            </a:br>
            <a:r>
              <a:rPr lang="pt-BR" sz="2000" b="1">
                <a:solidFill>
                  <a:srgbClr val="FFC000"/>
                </a:solidFill>
                <a:latin typeface="Trebuchet MS" pitchFamily="34" charset="0"/>
              </a:rPr>
              <a:t>CINCO</a:t>
            </a:r>
            <a:r>
              <a:rPr lang="pt-BR" sz="2000">
                <a:solidFill>
                  <a:srgbClr val="000000"/>
                </a:solidFill>
                <a:latin typeface="Trebuchet MS" pitchFamily="34" charset="0"/>
              </a:rPr>
              <a:t> VEZES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12" cstate="print"/>
          <a:srcRect l="37143" t="54816" r="53651" b="32063"/>
          <a:stretch>
            <a:fillRect/>
          </a:stretch>
        </p:blipFill>
        <p:spPr bwMode="auto">
          <a:xfrm>
            <a:off x="5621338" y="3105150"/>
            <a:ext cx="8413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Imagem 38" descr="linhas.png"/>
          <p:cNvPicPr>
            <a:picLocks noChangeAspect="1"/>
          </p:cNvPicPr>
          <p:nvPr/>
        </p:nvPicPr>
        <p:blipFill>
          <a:blip r:embed="rId13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Imagem 39" descr="Logo-CNI-Int-Md-Assin-Port-Sg-Azul-Curvas.png"/>
          <p:cNvPicPr>
            <a:picLocks noChangeAspect="1"/>
          </p:cNvPicPr>
          <p:nvPr/>
        </p:nvPicPr>
        <p:blipFill>
          <a:blip r:embed="rId14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100"/>
                            </p:stCondLst>
                            <p:childTnLst>
                              <p:par>
                                <p:cTn id="7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00469 -0.34282 " pathEditMode="relative" rAng="0" ptsTypes="AA">
                                      <p:cBhvr>
                                        <p:cTn id="9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31" grpId="0"/>
      <p:bldP spid="25" grpId="0" build="p"/>
      <p:bldP spid="16" grpId="0"/>
      <p:bldP spid="22" grpId="0"/>
      <p:bldP spid="29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/>
          <a:srcRect l="1962" t="18501" r="20863" b="43700"/>
          <a:stretch>
            <a:fillRect/>
          </a:stretch>
        </p:blipFill>
        <p:spPr bwMode="auto">
          <a:xfrm>
            <a:off x="6084888" y="5084763"/>
            <a:ext cx="23034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Imagem 3" descr="linhas.png"/>
          <p:cNvPicPr>
            <a:picLocks noChangeAspect="1"/>
          </p:cNvPicPr>
          <p:nvPr/>
        </p:nvPicPr>
        <p:blipFill>
          <a:blip r:embed="rId3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agem 4" descr="Logo-CNI-Int-Md-Assin-Port-Sg-Azul-Curvas.png"/>
          <p:cNvPicPr>
            <a:picLocks noChangeAspect="1"/>
          </p:cNvPicPr>
          <p:nvPr/>
        </p:nvPicPr>
        <p:blipFill>
          <a:blip r:embed="rId4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rcRect t="13251" r="50000"/>
          <a:stretch>
            <a:fillRect/>
          </a:stretch>
        </p:blipFill>
        <p:spPr bwMode="auto">
          <a:xfrm>
            <a:off x="0" y="908050"/>
            <a:ext cx="4572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/>
          <a:srcRect l="32222" t="10722" r="55873" b="73692"/>
          <a:stretch>
            <a:fillRect/>
          </a:stretch>
        </p:blipFill>
        <p:spPr bwMode="auto">
          <a:xfrm>
            <a:off x="3105150" y="892175"/>
            <a:ext cx="1089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/>
          <a:srcRect t="43700" r="71262"/>
          <a:stretch>
            <a:fillRect/>
          </a:stretch>
        </p:blipFill>
        <p:spPr bwMode="auto">
          <a:xfrm>
            <a:off x="0" y="2997200"/>
            <a:ext cx="26273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/>
          <a:srcRect l="36990" t="32150" r="3175" b="14497"/>
          <a:stretch>
            <a:fillRect/>
          </a:stretch>
        </p:blipFill>
        <p:spPr bwMode="auto">
          <a:xfrm>
            <a:off x="3851275" y="2276475"/>
            <a:ext cx="51133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/>
          <a:srcRect l="36520" t="19682" r="3539" b="67850"/>
          <a:stretch>
            <a:fillRect/>
          </a:stretch>
        </p:blipFill>
        <p:spPr bwMode="auto">
          <a:xfrm>
            <a:off x="3779838" y="1484313"/>
            <a:ext cx="5113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3786188" y="1700213"/>
            <a:ext cx="53578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pt-BR" sz="2400" b="1">
                <a:solidFill>
                  <a:schemeClr val="bg1"/>
                </a:solidFill>
                <a:latin typeface="Trebuchet MS" pitchFamily="34" charset="0"/>
              </a:rPr>
              <a:t>OBJETIVOS DO SISCOSERV</a:t>
            </a:r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924300" y="2349500"/>
            <a:ext cx="47513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b="1">
                <a:latin typeface="Trebuchet MS" pitchFamily="34" charset="0"/>
              </a:rPr>
              <a:t> </a:t>
            </a:r>
            <a:r>
              <a:rPr lang="pt-BR">
                <a:latin typeface="Trebuchet MS" pitchFamily="34" charset="0"/>
              </a:rPr>
              <a:t>Reunir informações para desenvolvimento de políticas públicas</a:t>
            </a:r>
          </a:p>
          <a:p>
            <a:pPr>
              <a:buFont typeface="Arial" charset="0"/>
              <a:buNone/>
            </a:pPr>
            <a:r>
              <a:rPr lang="pt-BR">
                <a:latin typeface="Trebuchet M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pt-BR" b="1">
                <a:latin typeface="Trebuchet MS" pitchFamily="34" charset="0"/>
              </a:rPr>
              <a:t> </a:t>
            </a:r>
            <a:r>
              <a:rPr lang="pt-BR">
                <a:latin typeface="Trebuchet MS" pitchFamily="34" charset="0"/>
              </a:rPr>
              <a:t>Criar banco de dados de estatísticas no comércio internacional de serviços</a:t>
            </a:r>
          </a:p>
          <a:p>
            <a:pPr>
              <a:buFont typeface="Arial" charset="0"/>
              <a:buNone/>
            </a:pPr>
            <a:endParaRPr lang="pt-BR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pt-BR">
                <a:latin typeface="Trebuchet MS" pitchFamily="34" charset="0"/>
              </a:rPr>
              <a:t> Auxiliar a gestão e acompanhamento dos mecanismos de apoio a exportação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084888" y="5300663"/>
            <a:ext cx="215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pt-BR" sz="2400" b="1">
                <a:solidFill>
                  <a:schemeClr val="tx2"/>
                </a:solidFill>
                <a:latin typeface="Trebuchet MS" pitchFamily="34" charset="0"/>
              </a:rPr>
              <a:t>No entanto...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9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m 183"/>
          <p:cNvPicPr>
            <a:picLocks noChangeAspect="1"/>
          </p:cNvPicPr>
          <p:nvPr/>
        </p:nvPicPr>
        <p:blipFill>
          <a:blip r:embed="rId2" cstate="print"/>
          <a:srcRect l="3537" t="46851" r="5113"/>
          <a:stretch>
            <a:fillRect/>
          </a:stretch>
        </p:blipFill>
        <p:spPr bwMode="auto">
          <a:xfrm>
            <a:off x="131763" y="549275"/>
            <a:ext cx="90122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Imagem 84" descr="linhas.png"/>
          <p:cNvPicPr>
            <a:picLocks noChangeAspect="1"/>
          </p:cNvPicPr>
          <p:nvPr/>
        </p:nvPicPr>
        <p:blipFill>
          <a:blip r:embed="rId3" cstate="print"/>
          <a:srcRect t="44470" b="46635"/>
          <a:stretch>
            <a:fillRect/>
          </a:stretch>
        </p:blipFill>
        <p:spPr bwMode="auto">
          <a:xfrm>
            <a:off x="0" y="6165850"/>
            <a:ext cx="7896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Imagem 85" descr="Logo-CNI-Int-Md-Assin-Port-Sg-Azul-Curvas.png"/>
          <p:cNvPicPr>
            <a:picLocks noChangeAspect="1"/>
          </p:cNvPicPr>
          <p:nvPr/>
        </p:nvPicPr>
        <p:blipFill>
          <a:blip r:embed="rId4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tângulo 86"/>
          <p:cNvSpPr>
            <a:spLocks noChangeArrowheads="1"/>
          </p:cNvSpPr>
          <p:nvPr/>
        </p:nvSpPr>
        <p:spPr bwMode="auto">
          <a:xfrm>
            <a:off x="323850" y="0"/>
            <a:ext cx="33670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500" b="1">
                <a:solidFill>
                  <a:schemeClr val="tx2"/>
                </a:solidFill>
                <a:latin typeface="Trebuchet MS" pitchFamily="34" charset="0"/>
              </a:rPr>
              <a:t>FLUXO DE AQUISIÇÃO</a:t>
            </a:r>
            <a:br>
              <a:rPr lang="pt-BR" sz="2500" b="1">
                <a:solidFill>
                  <a:schemeClr val="tx2"/>
                </a:solidFill>
                <a:latin typeface="Trebuchet MS" pitchFamily="34" charset="0"/>
              </a:rPr>
            </a:br>
            <a:r>
              <a:rPr lang="pt-BR" sz="2500" b="1">
                <a:solidFill>
                  <a:schemeClr val="tx2"/>
                </a:solidFill>
                <a:latin typeface="Trebuchet MS" pitchFamily="34" charset="0"/>
              </a:rPr>
              <a:t>DE SERVIÇO X</a:t>
            </a:r>
          </a:p>
        </p:txBody>
      </p:sp>
      <p:pic>
        <p:nvPicPr>
          <p:cNvPr id="92" name="Imagem 91"/>
          <p:cNvPicPr>
            <a:picLocks noChangeAspect="1"/>
          </p:cNvPicPr>
          <p:nvPr/>
        </p:nvPicPr>
        <p:blipFill>
          <a:blip r:embed="rId5" cstate="print"/>
          <a:srcRect l="46851" t="9450" r="12988" b="76250"/>
          <a:stretch>
            <a:fillRect/>
          </a:stretch>
        </p:blipFill>
        <p:spPr bwMode="auto">
          <a:xfrm>
            <a:off x="3548063" y="404813"/>
            <a:ext cx="3903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tângulo 92"/>
          <p:cNvSpPr>
            <a:spLocks noChangeArrowheads="1"/>
          </p:cNvSpPr>
          <p:nvPr/>
        </p:nvSpPr>
        <p:spPr bwMode="auto">
          <a:xfrm>
            <a:off x="3619500" y="404813"/>
            <a:ext cx="1457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>
                <a:latin typeface="Trebuchet MS" pitchFamily="34" charset="0"/>
              </a:rPr>
              <a:t>RISCOS</a:t>
            </a:r>
            <a:endParaRPr lang="pt-BR" sz="2500"/>
          </a:p>
        </p:txBody>
      </p:sp>
      <p:pic>
        <p:nvPicPr>
          <p:cNvPr id="11272" name="Imagem 181"/>
          <p:cNvPicPr>
            <a:picLocks noChangeAspect="1"/>
          </p:cNvPicPr>
          <p:nvPr/>
        </p:nvPicPr>
        <p:blipFill>
          <a:blip r:embed="rId6" cstate="print"/>
          <a:srcRect l="80711" t="1700" r="4166" b="78181"/>
          <a:stretch>
            <a:fillRect/>
          </a:stretch>
        </p:blipFill>
        <p:spPr bwMode="auto">
          <a:xfrm>
            <a:off x="7493000" y="44450"/>
            <a:ext cx="10398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tângulo 182"/>
          <p:cNvSpPr>
            <a:spLocks noChangeArrowheads="1"/>
          </p:cNvSpPr>
          <p:nvPr/>
        </p:nvSpPr>
        <p:spPr bwMode="auto">
          <a:xfrm>
            <a:off x="4905375" y="476250"/>
            <a:ext cx="2546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500" b="1">
                <a:solidFill>
                  <a:schemeClr val="bg1"/>
                </a:solidFill>
                <a:latin typeface="Trebuchet MS" pitchFamily="34" charset="0"/>
              </a:rPr>
              <a:t>PARA EMPRESAS</a:t>
            </a:r>
            <a:endParaRPr lang="pt-BR" sz="2500"/>
          </a:p>
        </p:txBody>
      </p:sp>
      <p:pic>
        <p:nvPicPr>
          <p:cNvPr id="185" name="Imagem 184"/>
          <p:cNvPicPr>
            <a:picLocks noChangeAspect="1"/>
          </p:cNvPicPr>
          <p:nvPr/>
        </p:nvPicPr>
        <p:blipFill>
          <a:blip r:embed="rId7" cstate="print"/>
          <a:srcRect l="1176" t="5901" r="93312" b="87799"/>
          <a:stretch>
            <a:fillRect/>
          </a:stretch>
        </p:blipFill>
        <p:spPr bwMode="auto">
          <a:xfrm>
            <a:off x="0" y="476250"/>
            <a:ext cx="504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fluxo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1484784"/>
            <a:ext cx="7529680" cy="498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2.96296E-6 L 0.20434 0.39652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m 193"/>
          <p:cNvPicPr>
            <a:picLocks noChangeAspect="1"/>
          </p:cNvPicPr>
          <p:nvPr/>
        </p:nvPicPr>
        <p:blipFill>
          <a:blip r:embed="rId2" cstate="print"/>
          <a:srcRect l="9167" t="26482" r="9584"/>
          <a:stretch>
            <a:fillRect/>
          </a:stretch>
        </p:blipFill>
        <p:spPr bwMode="auto">
          <a:xfrm>
            <a:off x="179388" y="908050"/>
            <a:ext cx="8513762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Imagem 192"/>
          <p:cNvPicPr>
            <a:picLocks noChangeAspect="1"/>
          </p:cNvPicPr>
          <p:nvPr/>
        </p:nvPicPr>
        <p:blipFill>
          <a:blip r:embed="rId3" cstate="print"/>
          <a:srcRect t="20601" r="7475"/>
          <a:stretch>
            <a:fillRect/>
          </a:stretch>
        </p:blipFill>
        <p:spPr bwMode="auto">
          <a:xfrm>
            <a:off x="-658813" y="765175"/>
            <a:ext cx="9694863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Imagem 89" descr="linhas.png"/>
          <p:cNvPicPr>
            <a:picLocks noChangeAspect="1"/>
          </p:cNvPicPr>
          <p:nvPr/>
        </p:nvPicPr>
        <p:blipFill>
          <a:blip r:embed="rId4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agem 90" descr="Logo-CNI-Int-Md-Assin-Port-Sg-Azul-Curvas.png"/>
          <p:cNvPicPr>
            <a:picLocks noChangeAspect="1"/>
          </p:cNvPicPr>
          <p:nvPr/>
        </p:nvPicPr>
        <p:blipFill>
          <a:blip r:embed="rId5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Retângulo 174"/>
          <p:cNvSpPr>
            <a:spLocks noChangeArrowheads="1"/>
          </p:cNvSpPr>
          <p:nvPr/>
        </p:nvSpPr>
        <p:spPr bwMode="auto">
          <a:xfrm>
            <a:off x="917575" y="0"/>
            <a:ext cx="27733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500" b="1">
                <a:solidFill>
                  <a:schemeClr val="tx2"/>
                </a:solidFill>
                <a:latin typeface="Trebuchet MS" pitchFamily="34" charset="0"/>
              </a:rPr>
              <a:t>FLUXO DE VENDA</a:t>
            </a:r>
            <a:br>
              <a:rPr lang="pt-BR" sz="2500" b="1">
                <a:solidFill>
                  <a:schemeClr val="tx2"/>
                </a:solidFill>
                <a:latin typeface="Trebuchet MS" pitchFamily="34" charset="0"/>
              </a:rPr>
            </a:br>
            <a:r>
              <a:rPr lang="pt-BR" sz="2500" b="1">
                <a:solidFill>
                  <a:schemeClr val="tx2"/>
                </a:solidFill>
                <a:latin typeface="Trebuchet MS" pitchFamily="34" charset="0"/>
              </a:rPr>
              <a:t>DE SERVIÇO X</a:t>
            </a:r>
          </a:p>
        </p:txBody>
      </p:sp>
      <p:pic>
        <p:nvPicPr>
          <p:cNvPr id="12294" name="Imagem 177"/>
          <p:cNvPicPr>
            <a:picLocks noChangeAspect="1"/>
          </p:cNvPicPr>
          <p:nvPr/>
        </p:nvPicPr>
        <p:blipFill>
          <a:blip r:embed="rId6" cstate="print"/>
          <a:srcRect l="80711" t="1700" r="4166" b="78181"/>
          <a:stretch>
            <a:fillRect/>
          </a:stretch>
        </p:blipFill>
        <p:spPr bwMode="auto">
          <a:xfrm>
            <a:off x="7493000" y="44450"/>
            <a:ext cx="10398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Imagem 184"/>
          <p:cNvPicPr>
            <a:picLocks noChangeAspect="1"/>
          </p:cNvPicPr>
          <p:nvPr/>
        </p:nvPicPr>
        <p:blipFill>
          <a:blip r:embed="rId7" cstate="print"/>
          <a:srcRect l="1176" t="5901" r="93312" b="87799"/>
          <a:stretch>
            <a:fillRect/>
          </a:stretch>
        </p:blipFill>
        <p:spPr bwMode="auto">
          <a:xfrm>
            <a:off x="539750" y="476250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Imagem 175"/>
          <p:cNvPicPr>
            <a:picLocks noChangeAspect="1"/>
          </p:cNvPicPr>
          <p:nvPr/>
        </p:nvPicPr>
        <p:blipFill>
          <a:blip r:embed="rId8" cstate="print"/>
          <a:srcRect l="46851" t="9450" r="12988" b="76250"/>
          <a:stretch>
            <a:fillRect/>
          </a:stretch>
        </p:blipFill>
        <p:spPr bwMode="auto">
          <a:xfrm>
            <a:off x="3548063" y="404813"/>
            <a:ext cx="3903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tângulo 176"/>
          <p:cNvSpPr>
            <a:spLocks noChangeArrowheads="1"/>
          </p:cNvSpPr>
          <p:nvPr/>
        </p:nvSpPr>
        <p:spPr bwMode="auto">
          <a:xfrm>
            <a:off x="3619500" y="404813"/>
            <a:ext cx="1457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>
                <a:latin typeface="Trebuchet MS" pitchFamily="34" charset="0"/>
              </a:rPr>
              <a:t>RISCOS</a:t>
            </a:r>
            <a:endParaRPr lang="pt-BR" sz="2500"/>
          </a:p>
        </p:txBody>
      </p:sp>
      <p:sp>
        <p:nvSpPr>
          <p:cNvPr id="12299" name="Retângulo 178"/>
          <p:cNvSpPr>
            <a:spLocks noChangeArrowheads="1"/>
          </p:cNvSpPr>
          <p:nvPr/>
        </p:nvSpPr>
        <p:spPr bwMode="auto">
          <a:xfrm>
            <a:off x="4905375" y="476250"/>
            <a:ext cx="2546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500" b="1">
                <a:solidFill>
                  <a:schemeClr val="bg1"/>
                </a:solidFill>
                <a:latin typeface="Trebuchet MS" pitchFamily="34" charset="0"/>
              </a:rPr>
              <a:t>PARA EMPRESAS</a:t>
            </a:r>
            <a:endParaRPr lang="pt-BR" sz="2500"/>
          </a:p>
        </p:txBody>
      </p:sp>
      <p:pic>
        <p:nvPicPr>
          <p:cNvPr id="14" name="Imagem 13" descr="fluxo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1340768"/>
            <a:ext cx="6840760" cy="490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2.96296E-6 L 0.20434 0.39652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3" cstate="print"/>
          <a:srcRect l="31100"/>
          <a:stretch>
            <a:fillRect/>
          </a:stretch>
        </p:blipFill>
        <p:spPr bwMode="auto">
          <a:xfrm>
            <a:off x="2843213" y="0"/>
            <a:ext cx="6300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rcRect t="8569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a livre 27"/>
          <p:cNvSpPr/>
          <p:nvPr/>
        </p:nvSpPr>
        <p:spPr bwMode="auto">
          <a:xfrm flipH="1">
            <a:off x="257175" y="21796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rgbClr val="F3CD66">
              <a:alpha val="6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Forma livre 30"/>
          <p:cNvSpPr/>
          <p:nvPr/>
        </p:nvSpPr>
        <p:spPr bwMode="auto">
          <a:xfrm>
            <a:off x="5857875" y="21796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rgbClr val="F3CD66">
              <a:alpha val="6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Forma livre 31"/>
          <p:cNvSpPr/>
          <p:nvPr/>
        </p:nvSpPr>
        <p:spPr bwMode="auto">
          <a:xfrm flipH="1" flipV="1">
            <a:off x="257175" y="35639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rgbClr val="F3CD66">
              <a:alpha val="6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Forma livre 32"/>
          <p:cNvSpPr/>
          <p:nvPr/>
        </p:nvSpPr>
        <p:spPr bwMode="auto">
          <a:xfrm flipV="1">
            <a:off x="5857875" y="3563938"/>
            <a:ext cx="2835275" cy="1063625"/>
          </a:xfrm>
          <a:custGeom>
            <a:avLst/>
            <a:gdLst>
              <a:gd name="connsiteX0" fmla="*/ 0 w 5495925"/>
              <a:gd name="connsiteY0" fmla="*/ 752475 h 1000125"/>
              <a:gd name="connsiteX1" fmla="*/ 104775 w 5495925"/>
              <a:gd name="connsiteY1" fmla="*/ 847725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52475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52475 h 1000125"/>
              <a:gd name="connsiteX0" fmla="*/ 0 w 5495925"/>
              <a:gd name="connsiteY0" fmla="*/ 771353 h 1000125"/>
              <a:gd name="connsiteX1" fmla="*/ 104775 w 5495925"/>
              <a:gd name="connsiteY1" fmla="*/ 861209 h 1000125"/>
              <a:gd name="connsiteX2" fmla="*/ 104775 w 5495925"/>
              <a:gd name="connsiteY2" fmla="*/ 1000125 h 1000125"/>
              <a:gd name="connsiteX3" fmla="*/ 5495925 w 5495925"/>
              <a:gd name="connsiteY3" fmla="*/ 1000125 h 1000125"/>
              <a:gd name="connsiteX4" fmla="*/ 5495925 w 5495925"/>
              <a:gd name="connsiteY4" fmla="*/ 0 h 1000125"/>
              <a:gd name="connsiteX5" fmla="*/ 114300 w 5495925"/>
              <a:gd name="connsiteY5" fmla="*/ 0 h 1000125"/>
              <a:gd name="connsiteX6" fmla="*/ 114300 w 5495925"/>
              <a:gd name="connsiteY6" fmla="*/ 657225 h 1000125"/>
              <a:gd name="connsiteX7" fmla="*/ 0 w 5495925"/>
              <a:gd name="connsiteY7" fmla="*/ 771353 h 1000125"/>
              <a:gd name="connsiteX0" fmla="*/ 0 w 5609006"/>
              <a:gd name="connsiteY0" fmla="*/ 771353 h 1000125"/>
              <a:gd name="connsiteX1" fmla="*/ 217856 w 5609006"/>
              <a:gd name="connsiteY1" fmla="*/ 861209 h 1000125"/>
              <a:gd name="connsiteX2" fmla="*/ 217856 w 5609006"/>
              <a:gd name="connsiteY2" fmla="*/ 1000125 h 1000125"/>
              <a:gd name="connsiteX3" fmla="*/ 5609006 w 5609006"/>
              <a:gd name="connsiteY3" fmla="*/ 1000125 h 1000125"/>
              <a:gd name="connsiteX4" fmla="*/ 5609006 w 5609006"/>
              <a:gd name="connsiteY4" fmla="*/ 0 h 1000125"/>
              <a:gd name="connsiteX5" fmla="*/ 227381 w 5609006"/>
              <a:gd name="connsiteY5" fmla="*/ 0 h 1000125"/>
              <a:gd name="connsiteX6" fmla="*/ 227381 w 5609006"/>
              <a:gd name="connsiteY6" fmla="*/ 657225 h 1000125"/>
              <a:gd name="connsiteX7" fmla="*/ 0 w 5609006"/>
              <a:gd name="connsiteY7" fmla="*/ 771353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9006" h="1000125">
                <a:moveTo>
                  <a:pt x="0" y="771353"/>
                </a:moveTo>
                <a:lnTo>
                  <a:pt x="217856" y="861209"/>
                </a:lnTo>
                <a:lnTo>
                  <a:pt x="217856" y="1000125"/>
                </a:lnTo>
                <a:lnTo>
                  <a:pt x="5609006" y="1000125"/>
                </a:lnTo>
                <a:lnTo>
                  <a:pt x="5609006" y="0"/>
                </a:lnTo>
                <a:lnTo>
                  <a:pt x="227381" y="0"/>
                </a:lnTo>
                <a:lnTo>
                  <a:pt x="227381" y="657225"/>
                </a:lnTo>
                <a:lnTo>
                  <a:pt x="0" y="771353"/>
                </a:lnTo>
                <a:close/>
              </a:path>
            </a:pathLst>
          </a:custGeom>
          <a:solidFill>
            <a:srgbClr val="F3CD66">
              <a:alpha val="6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endParaRPr lang="pt-B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Forma livre 2"/>
          <p:cNvSpPr/>
          <p:nvPr/>
        </p:nvSpPr>
        <p:spPr bwMode="auto">
          <a:xfrm>
            <a:off x="395288" y="306388"/>
            <a:ext cx="8297862" cy="1250950"/>
          </a:xfrm>
          <a:custGeom>
            <a:avLst/>
            <a:gdLst>
              <a:gd name="connsiteX0" fmla="*/ 0 w 8290560"/>
              <a:gd name="connsiteY0" fmla="*/ 1249680 h 1348740"/>
              <a:gd name="connsiteX1" fmla="*/ 3939540 w 8290560"/>
              <a:gd name="connsiteY1" fmla="*/ 1249680 h 1348740"/>
              <a:gd name="connsiteX2" fmla="*/ 4038600 w 8290560"/>
              <a:gd name="connsiteY2" fmla="*/ 1348740 h 1348740"/>
              <a:gd name="connsiteX3" fmla="*/ 4114800 w 8290560"/>
              <a:gd name="connsiteY3" fmla="*/ 1272540 h 1348740"/>
              <a:gd name="connsiteX4" fmla="*/ 8290560 w 8290560"/>
              <a:gd name="connsiteY4" fmla="*/ 1272540 h 1348740"/>
              <a:gd name="connsiteX5" fmla="*/ 8290560 w 8290560"/>
              <a:gd name="connsiteY5" fmla="*/ 0 h 1348740"/>
              <a:gd name="connsiteX6" fmla="*/ 7620 w 8290560"/>
              <a:gd name="connsiteY6" fmla="*/ 0 h 1348740"/>
              <a:gd name="connsiteX7" fmla="*/ 0 w 8290560"/>
              <a:gd name="connsiteY7" fmla="*/ 1249680 h 1348740"/>
              <a:gd name="connsiteX0" fmla="*/ 0 w 8290560"/>
              <a:gd name="connsiteY0" fmla="*/ 1249680 h 1348740"/>
              <a:gd name="connsiteX1" fmla="*/ 3939540 w 8290560"/>
              <a:gd name="connsiteY1" fmla="*/ 1249680 h 1348740"/>
              <a:gd name="connsiteX2" fmla="*/ 4038600 w 8290560"/>
              <a:gd name="connsiteY2" fmla="*/ 1348740 h 1348740"/>
              <a:gd name="connsiteX3" fmla="*/ 4133850 w 8290560"/>
              <a:gd name="connsiteY3" fmla="*/ 1248727 h 1348740"/>
              <a:gd name="connsiteX4" fmla="*/ 8290560 w 8290560"/>
              <a:gd name="connsiteY4" fmla="*/ 1272540 h 1348740"/>
              <a:gd name="connsiteX5" fmla="*/ 8290560 w 8290560"/>
              <a:gd name="connsiteY5" fmla="*/ 0 h 1348740"/>
              <a:gd name="connsiteX6" fmla="*/ 7620 w 8290560"/>
              <a:gd name="connsiteY6" fmla="*/ 0 h 1348740"/>
              <a:gd name="connsiteX7" fmla="*/ 0 w 8290560"/>
              <a:gd name="connsiteY7" fmla="*/ 1249680 h 1348740"/>
              <a:gd name="connsiteX0" fmla="*/ 0 w 8297704"/>
              <a:gd name="connsiteY0" fmla="*/ 1249680 h 1348740"/>
              <a:gd name="connsiteX1" fmla="*/ 3939540 w 8297704"/>
              <a:gd name="connsiteY1" fmla="*/ 1249680 h 1348740"/>
              <a:gd name="connsiteX2" fmla="*/ 4038600 w 8297704"/>
              <a:gd name="connsiteY2" fmla="*/ 1348740 h 1348740"/>
              <a:gd name="connsiteX3" fmla="*/ 4133850 w 8297704"/>
              <a:gd name="connsiteY3" fmla="*/ 1248727 h 1348740"/>
              <a:gd name="connsiteX4" fmla="*/ 8297704 w 8297704"/>
              <a:gd name="connsiteY4" fmla="*/ 1246346 h 1348740"/>
              <a:gd name="connsiteX5" fmla="*/ 8290560 w 8297704"/>
              <a:gd name="connsiteY5" fmla="*/ 0 h 1348740"/>
              <a:gd name="connsiteX6" fmla="*/ 7620 w 8297704"/>
              <a:gd name="connsiteY6" fmla="*/ 0 h 1348740"/>
              <a:gd name="connsiteX7" fmla="*/ 0 w 8297704"/>
              <a:gd name="connsiteY7" fmla="*/ 124968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704" h="1348740">
                <a:moveTo>
                  <a:pt x="0" y="1249680"/>
                </a:moveTo>
                <a:lnTo>
                  <a:pt x="3939540" y="1249680"/>
                </a:lnTo>
                <a:lnTo>
                  <a:pt x="4038600" y="1348740"/>
                </a:lnTo>
                <a:lnTo>
                  <a:pt x="4133850" y="1248727"/>
                </a:lnTo>
                <a:lnTo>
                  <a:pt x="8297704" y="1246346"/>
                </a:lnTo>
                <a:cubicBezTo>
                  <a:pt x="8295323" y="830897"/>
                  <a:pt x="8292941" y="415449"/>
                  <a:pt x="8290560" y="0"/>
                </a:cubicBezTo>
                <a:lnTo>
                  <a:pt x="7620" y="0"/>
                </a:lnTo>
                <a:lnTo>
                  <a:pt x="0" y="1249680"/>
                </a:lnTo>
                <a:close/>
              </a:path>
            </a:pathLst>
          </a:custGeom>
          <a:solidFill>
            <a:srgbClr val="3C60A7"/>
          </a:solidFill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57200">
              <a:spcBef>
                <a:spcPct val="50000"/>
              </a:spcBef>
              <a:defRPr/>
            </a:pPr>
            <a:endParaRPr lang="pt-BR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8125" y="3913188"/>
            <a:ext cx="2525713" cy="3286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Jurídica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215063" y="3657600"/>
            <a:ext cx="2459037" cy="7985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Contábil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Tributário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Tesouraria </a:t>
            </a:r>
            <a:endParaRPr lang="pt-BR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2225" y="2492375"/>
            <a:ext cx="2849563" cy="3286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pt-BR" dirty="0">
                <a:latin typeface="Trebuchet MS" panose="020B0603020202020204" pitchFamily="34" charset="0"/>
                <a:ea typeface="+mj-ea"/>
                <a:cs typeface="+mj-cs"/>
              </a:rPr>
              <a:t>Área de Compras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070600" y="2401888"/>
            <a:ext cx="2749550" cy="3270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pt-BR" b="1" dirty="0">
                <a:latin typeface="Trebuchet MS" panose="020B0603020202020204" pitchFamily="34" charset="0"/>
                <a:ea typeface="+mj-ea"/>
                <a:cs typeface="+mj-cs"/>
              </a:rPr>
              <a:t>Área de Vendas</a:t>
            </a:r>
            <a:endParaRPr lang="pt-BR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213" y="552450"/>
            <a:ext cx="7980362" cy="709613"/>
          </a:xfrm>
        </p:spPr>
        <p:txBody>
          <a:bodyPr/>
          <a:lstStyle/>
          <a:p>
            <a:r>
              <a:rPr lang="pt-BR" sz="3200" smtClean="0">
                <a:solidFill>
                  <a:schemeClr val="bg1"/>
                </a:solidFill>
                <a:latin typeface="Trebuchet MS" pitchFamily="34" charset="0"/>
              </a:rPr>
              <a:t>IMPACTO NAS </a:t>
            </a:r>
            <a:r>
              <a:rPr lang="pt-BR" sz="3200" b="1" smtClean="0">
                <a:solidFill>
                  <a:srgbClr val="F3CD66"/>
                </a:solidFill>
                <a:latin typeface="Trebuchet MS" pitchFamily="34" charset="0"/>
              </a:rPr>
              <a:t>EMPRESAS</a:t>
            </a:r>
            <a:endParaRPr lang="pt-BR" sz="3200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14349" name="Grupo 50"/>
          <p:cNvGrpSpPr>
            <a:grpSpLocks/>
          </p:cNvGrpSpPr>
          <p:nvPr/>
        </p:nvGrpSpPr>
        <p:grpSpPr bwMode="auto">
          <a:xfrm>
            <a:off x="2124075" y="1052513"/>
            <a:ext cx="4741863" cy="4679950"/>
            <a:chOff x="2578663" y="1678067"/>
            <a:chExt cx="4595594" cy="4332513"/>
          </a:xfrm>
        </p:grpSpPr>
        <p:grpSp>
          <p:nvGrpSpPr>
            <p:cNvPr id="14355" name="Grupo 37"/>
            <p:cNvGrpSpPr>
              <a:grpSpLocks/>
            </p:cNvGrpSpPr>
            <p:nvPr/>
          </p:nvGrpSpPr>
          <p:grpSpPr bwMode="auto">
            <a:xfrm>
              <a:off x="2578663" y="1678067"/>
              <a:ext cx="4595594" cy="4332513"/>
              <a:chOff x="2578663" y="1330739"/>
              <a:chExt cx="4595594" cy="4332513"/>
            </a:xfrm>
          </p:grpSpPr>
          <p:sp>
            <p:nvSpPr>
              <p:cNvPr id="61" name="Elipse 60"/>
              <p:cNvSpPr/>
              <p:nvPr/>
            </p:nvSpPr>
            <p:spPr>
              <a:xfrm>
                <a:off x="3199202" y="1863971"/>
                <a:ext cx="3343729" cy="321128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 dirty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2" name="Mais 61"/>
              <p:cNvSpPr/>
              <p:nvPr/>
            </p:nvSpPr>
            <p:spPr>
              <a:xfrm>
                <a:off x="2578663" y="1330739"/>
                <a:ext cx="4595594" cy="4332513"/>
              </a:xfrm>
              <a:prstGeom prst="mathPlus">
                <a:avLst>
                  <a:gd name="adj1" fmla="val 3518"/>
                </a:avLst>
              </a:prstGeom>
              <a:solidFill>
                <a:sysClr val="window" lastClr="FFFFFF"/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4356" name="CaixaDeTexto 52"/>
            <p:cNvSpPr txBox="1">
              <a:spLocks noChangeArrowheads="1"/>
            </p:cNvSpPr>
            <p:nvPr/>
          </p:nvSpPr>
          <p:spPr bwMode="auto">
            <a:xfrm>
              <a:off x="3416079" y="3277764"/>
              <a:ext cx="1313025" cy="34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Trebuchet MS" pitchFamily="34" charset="0"/>
                </a:rPr>
                <a:t>Importação</a:t>
              </a:r>
            </a:p>
          </p:txBody>
        </p:sp>
        <p:sp>
          <p:nvSpPr>
            <p:cNvPr id="14357" name="CaixaDeTexto 53"/>
            <p:cNvSpPr txBox="1">
              <a:spLocks noChangeArrowheads="1"/>
            </p:cNvSpPr>
            <p:nvPr/>
          </p:nvSpPr>
          <p:spPr bwMode="auto">
            <a:xfrm>
              <a:off x="5090911" y="3277764"/>
              <a:ext cx="1295937" cy="34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Trebuchet MS" pitchFamily="34" charset="0"/>
                </a:rPr>
                <a:t>Exportação</a:t>
              </a:r>
            </a:p>
          </p:txBody>
        </p:sp>
        <p:sp>
          <p:nvSpPr>
            <p:cNvPr id="14358" name="CaixaDeTexto 54"/>
            <p:cNvSpPr txBox="1">
              <a:spLocks noChangeArrowheads="1"/>
            </p:cNvSpPr>
            <p:nvPr/>
          </p:nvSpPr>
          <p:spPr bwMode="auto">
            <a:xfrm>
              <a:off x="5038667" y="4010959"/>
              <a:ext cx="1168798" cy="59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Trebuchet MS" pitchFamily="34" charset="0"/>
                </a:rPr>
                <a:t>Registro /</a:t>
              </a:r>
            </a:p>
            <a:p>
              <a:r>
                <a:rPr lang="pt-BR">
                  <a:latin typeface="Trebuchet MS" pitchFamily="34" charset="0"/>
                </a:rPr>
                <a:t>Apuração</a:t>
              </a:r>
            </a:p>
          </p:txBody>
        </p:sp>
        <p:sp>
          <p:nvSpPr>
            <p:cNvPr id="14359" name="CaixaDeTexto 55"/>
            <p:cNvSpPr txBox="1">
              <a:spLocks noChangeArrowheads="1"/>
            </p:cNvSpPr>
            <p:nvPr/>
          </p:nvSpPr>
          <p:spPr bwMode="auto">
            <a:xfrm>
              <a:off x="3625433" y="4144267"/>
              <a:ext cx="1146800" cy="34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Trebuchet MS" pitchFamily="34" charset="0"/>
                </a:rPr>
                <a:t>Contratos</a:t>
              </a:r>
            </a:p>
          </p:txBody>
        </p:sp>
        <p:sp>
          <p:nvSpPr>
            <p:cNvPr id="57" name="Triângulo retângulo 56"/>
            <p:cNvSpPr/>
            <p:nvPr/>
          </p:nvSpPr>
          <p:spPr>
            <a:xfrm flipH="1" flipV="1">
              <a:off x="5495719" y="2396723"/>
              <a:ext cx="889271" cy="859743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Triângulo retângulo 57"/>
            <p:cNvSpPr/>
            <p:nvPr/>
          </p:nvSpPr>
          <p:spPr>
            <a:xfrm flipV="1">
              <a:off x="3367930" y="2374679"/>
              <a:ext cx="956967" cy="881787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Triângulo retângulo 58"/>
            <p:cNvSpPr/>
            <p:nvPr/>
          </p:nvSpPr>
          <p:spPr>
            <a:xfrm flipH="1">
              <a:off x="5528028" y="4279338"/>
              <a:ext cx="889271" cy="928816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Triângulo retângulo 59"/>
            <p:cNvSpPr/>
            <p:nvPr/>
          </p:nvSpPr>
          <p:spPr>
            <a:xfrm>
              <a:off x="3378699" y="4311671"/>
              <a:ext cx="958506" cy="928816"/>
            </a:xfrm>
            <a:prstGeom prst="rtTriangl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350" name="Imagem 62" descr="linhas.png"/>
          <p:cNvPicPr>
            <a:picLocks noChangeAspect="1"/>
          </p:cNvPicPr>
          <p:nvPr/>
        </p:nvPicPr>
        <p:blipFill>
          <a:blip r:embed="rId5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Imagem 63" descr="Logo-CNI-Int-Md-Assin-Port-Sg-Azul-Curvas.png"/>
          <p:cNvPicPr>
            <a:picLocks noChangeAspect="1"/>
          </p:cNvPicPr>
          <p:nvPr/>
        </p:nvPicPr>
        <p:blipFill>
          <a:blip r:embed="rId6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/>
          <a:srcRect l="32288" t="17943" r="31606" b="58501"/>
          <a:stretch>
            <a:fillRect/>
          </a:stretch>
        </p:blipFill>
        <p:spPr bwMode="auto">
          <a:xfrm>
            <a:off x="2268538" y="5300663"/>
            <a:ext cx="4032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2484438" y="5510213"/>
            <a:ext cx="38163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>
                <a:solidFill>
                  <a:srgbClr val="333333"/>
                </a:solidFill>
                <a:latin typeface="Trebuchet MS" pitchFamily="34" charset="0"/>
              </a:rPr>
              <a:t>Ausência de profissionais capacitados no mercado e alto custo de consultorias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8" cstate="print"/>
          <a:srcRect l="22438" t="31100" r="72049" b="61549"/>
          <a:stretch>
            <a:fillRect/>
          </a:stretch>
        </p:blipFill>
        <p:spPr bwMode="auto">
          <a:xfrm>
            <a:off x="5940425" y="5084763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19"/>
          <p:cNvSpPr txBox="1"/>
          <p:nvPr/>
        </p:nvSpPr>
        <p:spPr>
          <a:xfrm>
            <a:off x="6084888" y="4810125"/>
            <a:ext cx="2459037" cy="1952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pt-BR" sz="800" b="1">
                <a:latin typeface="Trebuchet MS" pitchFamily="34" charset="0"/>
              </a:rPr>
              <a:t>Fonte: Ernest &amp; Young Terco</a:t>
            </a:r>
            <a:endParaRPr lang="pt-BR" sz="8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" grpId="0" animBg="1"/>
      <p:bldP spid="11" grpId="0"/>
      <p:bldP spid="20" grpId="0"/>
      <p:bldP spid="21" grpId="0"/>
      <p:bldP spid="23" grpId="0"/>
      <p:bldP spid="2" grpId="0"/>
      <p:bldP spid="2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m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/>
          <a:srcRect l="27164" t="10101"/>
          <a:stretch>
            <a:fillRect/>
          </a:stretch>
        </p:blipFill>
        <p:spPr bwMode="auto">
          <a:xfrm>
            <a:off x="2484438" y="692150"/>
            <a:ext cx="66595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4716463" cy="792163"/>
          </a:xfrm>
        </p:spPr>
        <p:txBody>
          <a:bodyPr/>
          <a:lstStyle/>
          <a:p>
            <a:pPr algn="l" eaLnBrk="1" hangingPunct="1"/>
            <a:r>
              <a:rPr lang="pt-BR" sz="4800" b="1" smtClean="0">
                <a:solidFill>
                  <a:srgbClr val="EBAB00"/>
                </a:solidFill>
                <a:latin typeface="Trebuchet MS" pitchFamily="34" charset="0"/>
              </a:rPr>
              <a:t>DIAGNÓSTICO</a:t>
            </a:r>
            <a:br>
              <a:rPr lang="pt-BR" sz="4800" b="1" smtClean="0">
                <a:solidFill>
                  <a:srgbClr val="EBAB00"/>
                </a:solidFill>
                <a:latin typeface="Trebuchet MS" pitchFamily="34" charset="0"/>
              </a:rPr>
            </a:br>
            <a:endParaRPr lang="pt-BR" sz="4800" b="1" smtClean="0">
              <a:solidFill>
                <a:srgbClr val="EBAB00"/>
              </a:solidFill>
              <a:latin typeface="Trebuchet MS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rcRect l="1962" t="50000" r="37399" b="9052"/>
          <a:stretch>
            <a:fillRect/>
          </a:stretch>
        </p:blipFill>
        <p:spPr bwMode="auto">
          <a:xfrm>
            <a:off x="263525" y="2419350"/>
            <a:ext cx="61087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/>
          <a:srcRect l="22438" t="31100" r="72049" b="61549"/>
          <a:stretch>
            <a:fillRect/>
          </a:stretch>
        </p:blipFill>
        <p:spPr bwMode="auto">
          <a:xfrm>
            <a:off x="103188" y="21336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5450" y="2528888"/>
            <a:ext cx="5802313" cy="28463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285750" indent="-285750">
              <a:buBlip>
                <a:blip r:embed="rId6"/>
              </a:buBlip>
              <a:defRPr sz="2600"/>
            </a:lvl1pPr>
          </a:lstStyle>
          <a:p>
            <a:pPr marL="177800" indent="-177800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O </a:t>
            </a:r>
            <a:r>
              <a:rPr lang="pt-BR" sz="2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operacional</a:t>
            </a:r>
            <a:r>
              <a:rPr lang="pt-B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é:</a:t>
            </a:r>
          </a:p>
          <a:p>
            <a:pPr marL="177800" indent="-177800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endParaRPr lang="pt-BR" sz="2000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77800" indent="-177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Complexo </a:t>
            </a:r>
          </a:p>
          <a:p>
            <a:pPr marL="177800" indent="-177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Burocrático</a:t>
            </a:r>
          </a:p>
          <a:p>
            <a:pPr marL="177800" indent="-177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Insegurança jurídica</a:t>
            </a:r>
          </a:p>
          <a:p>
            <a:pPr marL="177800" indent="-177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De difícil na classificação dos serviços na </a:t>
            </a:r>
            <a:r>
              <a:rPr lang="pt-BR" sz="200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NBS</a:t>
            </a:r>
            <a:endParaRPr lang="pt-BR" sz="2000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77800" indent="-177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Caro de operar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endParaRPr lang="pt-BR" sz="20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/>
          <a:srcRect l="22438" t="31100" r="72049" b="61549"/>
          <a:stretch>
            <a:fillRect/>
          </a:stretch>
        </p:blipFill>
        <p:spPr bwMode="auto">
          <a:xfrm>
            <a:off x="6227763" y="5013325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/>
          <a:srcRect l="48425" t="19550" r="41338" b="64700"/>
          <a:stretch>
            <a:fillRect/>
          </a:stretch>
        </p:blipFill>
        <p:spPr bwMode="auto">
          <a:xfrm>
            <a:off x="3922713" y="1250950"/>
            <a:ext cx="936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 cstate="print"/>
          <a:srcRect l="65750" t="13251" r="25587" b="72050"/>
          <a:stretch>
            <a:fillRect/>
          </a:stretch>
        </p:blipFill>
        <p:spPr bwMode="auto">
          <a:xfrm>
            <a:off x="5300663" y="393700"/>
            <a:ext cx="792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/>
          <a:srcRect l="84650" t="6950" r="5113" b="74150"/>
          <a:stretch>
            <a:fillRect/>
          </a:stretch>
        </p:blipFill>
        <p:spPr bwMode="auto">
          <a:xfrm>
            <a:off x="7053263" y="-46038"/>
            <a:ext cx="9366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Imagem 25" descr="linhas.png"/>
          <p:cNvPicPr>
            <a:picLocks noChangeAspect="1"/>
          </p:cNvPicPr>
          <p:nvPr/>
        </p:nvPicPr>
        <p:blipFill>
          <a:blip r:embed="rId8" cstate="print"/>
          <a:srcRect t="44470" b="46635"/>
          <a:stretch>
            <a:fillRect/>
          </a:stretch>
        </p:blipFill>
        <p:spPr bwMode="auto">
          <a:xfrm>
            <a:off x="-14288" y="6237288"/>
            <a:ext cx="789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Imagem 26" descr="Logo-CNI-Int-Md-Assin-Port-Sg-Azul-Curvas.png"/>
          <p:cNvPicPr>
            <a:picLocks noChangeAspect="1"/>
          </p:cNvPicPr>
          <p:nvPr/>
        </p:nvPicPr>
        <p:blipFill>
          <a:blip r:embed="rId9" cstate="print"/>
          <a:srcRect l="21770" t="37399" r="21770" b="38451"/>
          <a:stretch>
            <a:fillRect/>
          </a:stretch>
        </p:blipFill>
        <p:spPr bwMode="auto">
          <a:xfrm>
            <a:off x="7896225" y="6145213"/>
            <a:ext cx="1128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344</Words>
  <Application>Microsoft Office PowerPoint</Application>
  <PresentationFormat>Apresentação na tela (4:3)</PresentationFormat>
  <Paragraphs>96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 RETROSPECTIVA </vt:lpstr>
      <vt:lpstr>Slide 5</vt:lpstr>
      <vt:lpstr>Slide 6</vt:lpstr>
      <vt:lpstr>Slide 7</vt:lpstr>
      <vt:lpstr>IMPACTO NAS EMPRESAS</vt:lpstr>
      <vt:lpstr>DIAGNÓSTICO </vt:lpstr>
      <vt:lpstr>Slide 10</vt:lpstr>
      <vt:lpstr>Slide 11</vt:lpstr>
      <vt:lpstr>Slide 12</vt:lpstr>
      <vt:lpstr>IMPACTO DO NOVO MODELO  NAS EMPRESAS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</dc:creator>
  <cp:lastModifiedBy>jscheibel</cp:lastModifiedBy>
  <cp:revision>124</cp:revision>
  <dcterms:created xsi:type="dcterms:W3CDTF">2013-03-14T18:11:20Z</dcterms:created>
  <dcterms:modified xsi:type="dcterms:W3CDTF">2013-09-09T20:40:46Z</dcterms:modified>
</cp:coreProperties>
</file>