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0" name="Triângulo retângu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ítu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t-BR" smtClean="0"/>
              <a:t>Clique para editar o título mestre</a:t>
            </a:r>
            <a:endParaRPr kumimoji="0"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grpSp>
        <p:nvGrpSpPr>
          <p:cNvPr id="2" name="Grupo 1"/>
          <p:cNvGrpSpPr/>
          <p:nvPr/>
        </p:nvGrpSpPr>
        <p:grpSpPr>
          <a:xfrm>
            <a:off x="-3765" y="4953000"/>
            <a:ext cx="9147765" cy="1912088"/>
            <a:chOff x="-3765" y="4832896"/>
            <a:chExt cx="9147765" cy="2032192"/>
          </a:xfrm>
        </p:grpSpPr>
        <p:sp>
          <p:nvSpPr>
            <p:cNvPr id="7" name="Forma liv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a liv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a liv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ector reto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ço Reservado para Data 29"/>
          <p:cNvSpPr>
            <a:spLocks noGrp="1"/>
          </p:cNvSpPr>
          <p:nvPr>
            <p:ph type="dt" sz="half" idx="10"/>
          </p:nvPr>
        </p:nvSpPr>
        <p:spPr/>
        <p:txBody>
          <a:bodyPr/>
          <a:lstStyle>
            <a:lvl1pPr>
              <a:defRPr>
                <a:solidFill>
                  <a:srgbClr val="FFFFFF"/>
                </a:solidFill>
              </a:defRPr>
            </a:lvl1pPr>
            <a:extLst/>
          </a:lstStyle>
          <a:p>
            <a:fld id="{FFEE7832-6725-4873-8718-1D63C03C6AD8}" type="datetimeFigureOut">
              <a:rPr lang="pt-BR" smtClean="0"/>
              <a:t>09/09/2013</a:t>
            </a:fld>
            <a:endParaRPr lang="pt-BR" dirty="0"/>
          </a:p>
        </p:txBody>
      </p:sp>
      <p:sp>
        <p:nvSpPr>
          <p:cNvPr id="19" name="Espaço Reservado para Rodapé 18"/>
          <p:cNvSpPr>
            <a:spLocks noGrp="1"/>
          </p:cNvSpPr>
          <p:nvPr>
            <p:ph type="ftr" sz="quarter" idx="11"/>
          </p:nvPr>
        </p:nvSpPr>
        <p:spPr/>
        <p:txBody>
          <a:bodyPr/>
          <a:lstStyle>
            <a:lvl1pPr>
              <a:defRPr>
                <a:solidFill>
                  <a:schemeClr val="accent1">
                    <a:tint val="20000"/>
                  </a:schemeClr>
                </a:solidFill>
              </a:defRPr>
            </a:lvl1pPr>
            <a:extLst/>
          </a:lstStyle>
          <a:p>
            <a:endParaRPr lang="pt-BR" dirty="0"/>
          </a:p>
        </p:txBody>
      </p:sp>
      <p:sp>
        <p:nvSpPr>
          <p:cNvPr id="27" name="Espaço Reservado para Número de Slide 26"/>
          <p:cNvSpPr>
            <a:spLocks noGrp="1"/>
          </p:cNvSpPr>
          <p:nvPr>
            <p:ph type="sldNum" sz="quarter" idx="12"/>
          </p:nvPr>
        </p:nvSpPr>
        <p:spPr/>
        <p:txBody>
          <a:bodyPr/>
          <a:lstStyle>
            <a:lvl1pPr>
              <a:defRPr>
                <a:solidFill>
                  <a:srgbClr val="FFFFFF"/>
                </a:solidFill>
              </a:defRPr>
            </a:lvl1pPr>
            <a:extLst/>
          </a:lstStyle>
          <a:p>
            <a:fld id="{609995C9-186B-4CC0-AE56-F18DCA9406A2}" type="slidenum">
              <a:rPr lang="pt-BR" smtClean="0"/>
              <a:t>‹nº›</a:t>
            </a:fld>
            <a:endParaRPr lang="pt-B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FFEE7832-6725-4873-8718-1D63C03C6AD8}" type="datetimeFigureOut">
              <a:rPr lang="pt-BR" smtClean="0"/>
              <a:t>09/09/2013</a:t>
            </a:fld>
            <a:endParaRPr lang="pt-BR" dirty="0"/>
          </a:p>
        </p:txBody>
      </p:sp>
      <p:sp>
        <p:nvSpPr>
          <p:cNvPr id="5" name="Espaço Reservado para Rodapé 4"/>
          <p:cNvSpPr>
            <a:spLocks noGrp="1"/>
          </p:cNvSpPr>
          <p:nvPr>
            <p:ph type="ftr" sz="quarter" idx="11"/>
          </p:nvPr>
        </p:nvSpPr>
        <p:spPr/>
        <p:txBody>
          <a:bodyPr/>
          <a:lstStyle>
            <a:extLst/>
          </a:lstStyle>
          <a:p>
            <a:endParaRPr lang="pt-BR" dirty="0"/>
          </a:p>
        </p:txBody>
      </p:sp>
      <p:sp>
        <p:nvSpPr>
          <p:cNvPr id="6" name="Espaço Reservado para Número de Slide 5"/>
          <p:cNvSpPr>
            <a:spLocks noGrp="1"/>
          </p:cNvSpPr>
          <p:nvPr>
            <p:ph type="sldNum" sz="quarter" idx="12"/>
          </p:nvPr>
        </p:nvSpPr>
        <p:spPr/>
        <p:txBody>
          <a:bodyPr/>
          <a:lstStyle>
            <a:extLst/>
          </a:lstStyle>
          <a:p>
            <a:fld id="{609995C9-186B-4CC0-AE56-F18DCA9406A2}" type="slidenum">
              <a:rPr lang="pt-BR" smtClean="0"/>
              <a:t>‹nº›</a:t>
            </a:fld>
            <a:endParaRPr lang="pt-B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FFEE7832-6725-4873-8718-1D63C03C6AD8}" type="datetimeFigureOut">
              <a:rPr lang="pt-BR" smtClean="0"/>
              <a:t>09/09/2013</a:t>
            </a:fld>
            <a:endParaRPr lang="pt-BR" dirty="0"/>
          </a:p>
        </p:txBody>
      </p:sp>
      <p:sp>
        <p:nvSpPr>
          <p:cNvPr id="5" name="Espaço Reservado para Rodapé 4"/>
          <p:cNvSpPr>
            <a:spLocks noGrp="1"/>
          </p:cNvSpPr>
          <p:nvPr>
            <p:ph type="ftr" sz="quarter" idx="11"/>
          </p:nvPr>
        </p:nvSpPr>
        <p:spPr/>
        <p:txBody>
          <a:bodyPr/>
          <a:lstStyle>
            <a:extLst/>
          </a:lstStyle>
          <a:p>
            <a:endParaRPr lang="pt-BR" dirty="0"/>
          </a:p>
        </p:txBody>
      </p:sp>
      <p:sp>
        <p:nvSpPr>
          <p:cNvPr id="6" name="Espaço Reservado para Número de Slide 5"/>
          <p:cNvSpPr>
            <a:spLocks noGrp="1"/>
          </p:cNvSpPr>
          <p:nvPr>
            <p:ph type="sldNum" sz="quarter" idx="12"/>
          </p:nvPr>
        </p:nvSpPr>
        <p:spPr/>
        <p:txBody>
          <a:bodyPr/>
          <a:lstStyle>
            <a:extLst/>
          </a:lstStyle>
          <a:p>
            <a:fld id="{609995C9-186B-4CC0-AE56-F18DCA9406A2}" type="slidenum">
              <a:rPr lang="pt-BR" smtClean="0"/>
              <a:t>‹nº›</a:t>
            </a:fld>
            <a:endParaRPr lang="pt-B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FFEE7832-6725-4873-8718-1D63C03C6AD8}" type="datetimeFigureOut">
              <a:rPr lang="pt-BR" smtClean="0"/>
              <a:t>09/09/2013</a:t>
            </a:fld>
            <a:endParaRPr lang="pt-BR" dirty="0"/>
          </a:p>
        </p:txBody>
      </p:sp>
      <p:sp>
        <p:nvSpPr>
          <p:cNvPr id="5" name="Espaço Reservado para Rodapé 4"/>
          <p:cNvSpPr>
            <a:spLocks noGrp="1"/>
          </p:cNvSpPr>
          <p:nvPr>
            <p:ph type="ftr" sz="quarter" idx="11"/>
          </p:nvPr>
        </p:nvSpPr>
        <p:spPr/>
        <p:txBody>
          <a:bodyPr/>
          <a:lstStyle>
            <a:extLst/>
          </a:lstStyle>
          <a:p>
            <a:endParaRPr lang="pt-BR" dirty="0"/>
          </a:p>
        </p:txBody>
      </p:sp>
      <p:sp>
        <p:nvSpPr>
          <p:cNvPr id="6" name="Espaço Reservado para Número de Slide 5"/>
          <p:cNvSpPr>
            <a:spLocks noGrp="1"/>
          </p:cNvSpPr>
          <p:nvPr>
            <p:ph type="sldNum" sz="quarter" idx="12"/>
          </p:nvPr>
        </p:nvSpPr>
        <p:spPr/>
        <p:txBody>
          <a:bodyPr/>
          <a:lstStyle>
            <a:extLst/>
          </a:lstStyle>
          <a:p>
            <a:fld id="{609995C9-186B-4CC0-AE56-F18DCA9406A2}" type="slidenum">
              <a:rPr lang="pt-BR" smtClean="0"/>
              <a:t>‹nº›</a:t>
            </a:fld>
            <a:endParaRPr lang="pt-BR" dirty="0"/>
          </a:p>
        </p:txBody>
      </p:sp>
      <p:sp>
        <p:nvSpPr>
          <p:cNvPr id="7" name="Título 6"/>
          <p:cNvSpPr>
            <a:spLocks noGrp="1"/>
          </p:cNvSpPr>
          <p:nvPr>
            <p:ph type="title"/>
          </p:nvPr>
        </p:nvSpPr>
        <p:spPr/>
        <p:txBody>
          <a:bodyPr rtlCol="0"/>
          <a:lstStyle>
            <a:extLst/>
          </a:lstStyle>
          <a:p>
            <a:r>
              <a:rPr kumimoji="0" lang="pt-BR" smtClean="0"/>
              <a:t>Clique para editar o título mestre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 texto mestre</a:t>
            </a:r>
          </a:p>
        </p:txBody>
      </p:sp>
      <p:sp>
        <p:nvSpPr>
          <p:cNvPr id="4" name="Espaço Reservado para Data 3"/>
          <p:cNvSpPr>
            <a:spLocks noGrp="1"/>
          </p:cNvSpPr>
          <p:nvPr>
            <p:ph type="dt" sz="half" idx="10"/>
          </p:nvPr>
        </p:nvSpPr>
        <p:spPr/>
        <p:txBody>
          <a:bodyPr/>
          <a:lstStyle>
            <a:extLst/>
          </a:lstStyle>
          <a:p>
            <a:fld id="{FFEE7832-6725-4873-8718-1D63C03C6AD8}" type="datetimeFigureOut">
              <a:rPr lang="pt-BR" smtClean="0"/>
              <a:t>09/09/2013</a:t>
            </a:fld>
            <a:endParaRPr lang="pt-BR" dirty="0"/>
          </a:p>
        </p:txBody>
      </p:sp>
      <p:sp>
        <p:nvSpPr>
          <p:cNvPr id="5" name="Espaço Reservado para Rodapé 4"/>
          <p:cNvSpPr>
            <a:spLocks noGrp="1"/>
          </p:cNvSpPr>
          <p:nvPr>
            <p:ph type="ftr" sz="quarter" idx="11"/>
          </p:nvPr>
        </p:nvSpPr>
        <p:spPr/>
        <p:txBody>
          <a:bodyPr/>
          <a:lstStyle>
            <a:extLst/>
          </a:lstStyle>
          <a:p>
            <a:endParaRPr lang="pt-BR" dirty="0"/>
          </a:p>
        </p:txBody>
      </p:sp>
      <p:sp>
        <p:nvSpPr>
          <p:cNvPr id="6" name="Espaço Reservado para Número de Slide 5"/>
          <p:cNvSpPr>
            <a:spLocks noGrp="1"/>
          </p:cNvSpPr>
          <p:nvPr>
            <p:ph type="sldNum" sz="quarter" idx="12"/>
          </p:nvPr>
        </p:nvSpPr>
        <p:spPr/>
        <p:txBody>
          <a:bodyPr/>
          <a:lstStyle>
            <a:extLst/>
          </a:lstStyle>
          <a:p>
            <a:fld id="{609995C9-186B-4CC0-AE56-F18DCA9406A2}" type="slidenum">
              <a:rPr lang="pt-BR" smtClean="0"/>
              <a:t>‹nº›</a:t>
            </a:fld>
            <a:endParaRPr lang="pt-BR" dirty="0"/>
          </a:p>
        </p:txBody>
      </p:sp>
      <p:sp>
        <p:nvSpPr>
          <p:cNvPr id="7" name="Divisa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Divisa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2">
        <a:schemeClr val="bg1"/>
      </p:bgRef>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FFEE7832-6725-4873-8718-1D63C03C6AD8}" type="datetimeFigureOut">
              <a:rPr lang="pt-BR" smtClean="0"/>
              <a:t>09/09/2013</a:t>
            </a:fld>
            <a:endParaRPr lang="pt-BR" dirty="0"/>
          </a:p>
        </p:txBody>
      </p:sp>
      <p:sp>
        <p:nvSpPr>
          <p:cNvPr id="6" name="Espaço Reservado para Rodapé 5"/>
          <p:cNvSpPr>
            <a:spLocks noGrp="1"/>
          </p:cNvSpPr>
          <p:nvPr>
            <p:ph type="ftr" sz="quarter" idx="11"/>
          </p:nvPr>
        </p:nvSpPr>
        <p:spPr/>
        <p:txBody>
          <a:bodyPr/>
          <a:lstStyle>
            <a:extLst/>
          </a:lstStyle>
          <a:p>
            <a:endParaRPr lang="pt-BR" dirty="0"/>
          </a:p>
        </p:txBody>
      </p:sp>
      <p:sp>
        <p:nvSpPr>
          <p:cNvPr id="7" name="Espaço Reservado para Número de Slide 6"/>
          <p:cNvSpPr>
            <a:spLocks noGrp="1"/>
          </p:cNvSpPr>
          <p:nvPr>
            <p:ph type="sldNum" sz="quarter" idx="12"/>
          </p:nvPr>
        </p:nvSpPr>
        <p:spPr/>
        <p:txBody>
          <a:bodyPr/>
          <a:lstStyle>
            <a:extLst/>
          </a:lstStyle>
          <a:p>
            <a:fld id="{609995C9-186B-4CC0-AE56-F18DCA9406A2}" type="slidenum">
              <a:rPr lang="pt-BR" smtClean="0"/>
              <a:t>‹nº›</a:t>
            </a:fld>
            <a:endParaRPr lang="pt-BR" dirty="0"/>
          </a:p>
        </p:txBody>
      </p:sp>
      <p:sp>
        <p:nvSpPr>
          <p:cNvPr id="8" name="Título 7"/>
          <p:cNvSpPr>
            <a:spLocks noGrp="1"/>
          </p:cNvSpPr>
          <p:nvPr>
            <p:ph type="title"/>
          </p:nvPr>
        </p:nvSpPr>
        <p:spPr/>
        <p:txBody>
          <a:bodyPr rtlCol="0"/>
          <a:lstStyle>
            <a:extLst/>
          </a:lstStyle>
          <a:p>
            <a:r>
              <a:rPr kumimoji="0" lang="pt-BR" smtClean="0"/>
              <a:t>Clique para editar o título mestre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FFEE7832-6725-4873-8718-1D63C03C6AD8}" type="datetimeFigureOut">
              <a:rPr lang="pt-BR" smtClean="0"/>
              <a:t>09/09/2013</a:t>
            </a:fld>
            <a:endParaRPr lang="pt-BR" dirty="0"/>
          </a:p>
        </p:txBody>
      </p:sp>
      <p:sp>
        <p:nvSpPr>
          <p:cNvPr id="8" name="Espaço Reservado para Rodapé 7"/>
          <p:cNvSpPr>
            <a:spLocks noGrp="1"/>
          </p:cNvSpPr>
          <p:nvPr>
            <p:ph type="ftr" sz="quarter" idx="11"/>
          </p:nvPr>
        </p:nvSpPr>
        <p:spPr/>
        <p:txBody>
          <a:bodyPr/>
          <a:lstStyle>
            <a:extLst/>
          </a:lstStyle>
          <a:p>
            <a:endParaRPr lang="pt-BR" dirty="0"/>
          </a:p>
        </p:txBody>
      </p:sp>
      <p:sp>
        <p:nvSpPr>
          <p:cNvPr id="9" name="Espaço Reservado para Número de Slide 8"/>
          <p:cNvSpPr>
            <a:spLocks noGrp="1"/>
          </p:cNvSpPr>
          <p:nvPr>
            <p:ph type="sldNum" sz="quarter" idx="12"/>
          </p:nvPr>
        </p:nvSpPr>
        <p:spPr/>
        <p:txBody>
          <a:bodyPr/>
          <a:lstStyle>
            <a:extLst/>
          </a:lstStyle>
          <a:p>
            <a:fld id="{609995C9-186B-4CC0-AE56-F18DCA9406A2}" type="slidenum">
              <a:rPr lang="pt-BR" smtClean="0"/>
              <a:t>‹nº›</a:t>
            </a:fld>
            <a:endParaRPr lang="pt-BR"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bg>
      <p:bgRef idx="1002">
        <a:schemeClr val="bg1"/>
      </p:bgRef>
    </p:bg>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extLst/>
          </a:lstStyle>
          <a:p>
            <a:fld id="{FFEE7832-6725-4873-8718-1D63C03C6AD8}" type="datetimeFigureOut">
              <a:rPr lang="pt-BR" smtClean="0"/>
              <a:t>09/09/2013</a:t>
            </a:fld>
            <a:endParaRPr lang="pt-BR" dirty="0"/>
          </a:p>
        </p:txBody>
      </p:sp>
      <p:sp>
        <p:nvSpPr>
          <p:cNvPr id="4" name="Espaço Reservado para Rodapé 3"/>
          <p:cNvSpPr>
            <a:spLocks noGrp="1"/>
          </p:cNvSpPr>
          <p:nvPr>
            <p:ph type="ftr" sz="quarter" idx="11"/>
          </p:nvPr>
        </p:nvSpPr>
        <p:spPr/>
        <p:txBody>
          <a:bodyPr/>
          <a:lstStyle>
            <a:extLst/>
          </a:lstStyle>
          <a:p>
            <a:endParaRPr lang="pt-BR" dirty="0"/>
          </a:p>
        </p:txBody>
      </p:sp>
      <p:sp>
        <p:nvSpPr>
          <p:cNvPr id="5" name="Espaço Reservado para Número de Slide 4"/>
          <p:cNvSpPr>
            <a:spLocks noGrp="1"/>
          </p:cNvSpPr>
          <p:nvPr>
            <p:ph type="sldNum" sz="quarter" idx="12"/>
          </p:nvPr>
        </p:nvSpPr>
        <p:spPr/>
        <p:txBody>
          <a:bodyPr/>
          <a:lstStyle>
            <a:extLst/>
          </a:lstStyle>
          <a:p>
            <a:fld id="{609995C9-186B-4CC0-AE56-F18DCA9406A2}" type="slidenum">
              <a:rPr lang="pt-BR" smtClean="0"/>
              <a:t>‹nº›</a:t>
            </a:fld>
            <a:endParaRPr lang="pt-BR" dirty="0"/>
          </a:p>
        </p:txBody>
      </p:sp>
      <p:sp>
        <p:nvSpPr>
          <p:cNvPr id="6" name="Título 5"/>
          <p:cNvSpPr>
            <a:spLocks noGrp="1"/>
          </p:cNvSpPr>
          <p:nvPr>
            <p:ph type="title"/>
          </p:nvPr>
        </p:nvSpPr>
        <p:spPr/>
        <p:txBody>
          <a:bodyPr rtlCol="0"/>
          <a:lstStyle>
            <a:extLst/>
          </a:lstStyle>
          <a:p>
            <a:r>
              <a:rPr kumimoji="0" lang="pt-BR" smtClean="0"/>
              <a:t>Clique para editar o título mestre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fld id="{FFEE7832-6725-4873-8718-1D63C03C6AD8}" type="datetimeFigureOut">
              <a:rPr lang="pt-BR" smtClean="0"/>
              <a:t>09/09/2013</a:t>
            </a:fld>
            <a:endParaRPr lang="pt-BR" dirty="0"/>
          </a:p>
        </p:txBody>
      </p:sp>
      <p:sp>
        <p:nvSpPr>
          <p:cNvPr id="3" name="Espaço Reservado para Rodapé 2"/>
          <p:cNvSpPr>
            <a:spLocks noGrp="1"/>
          </p:cNvSpPr>
          <p:nvPr>
            <p:ph type="ftr" sz="quarter" idx="11"/>
          </p:nvPr>
        </p:nvSpPr>
        <p:spPr/>
        <p:txBody>
          <a:bodyPr/>
          <a:lstStyle>
            <a:extLst/>
          </a:lstStyle>
          <a:p>
            <a:endParaRPr lang="pt-BR" dirty="0"/>
          </a:p>
        </p:txBody>
      </p:sp>
      <p:sp>
        <p:nvSpPr>
          <p:cNvPr id="4" name="Espaço Reservado para Número de Slide 3"/>
          <p:cNvSpPr>
            <a:spLocks noGrp="1"/>
          </p:cNvSpPr>
          <p:nvPr>
            <p:ph type="sldNum" sz="quarter" idx="12"/>
          </p:nvPr>
        </p:nvSpPr>
        <p:spPr/>
        <p:txBody>
          <a:bodyPr/>
          <a:lstStyle>
            <a:extLst/>
          </a:lstStyle>
          <a:p>
            <a:fld id="{609995C9-186B-4CC0-AE56-F18DCA9406A2}" type="slidenum">
              <a:rPr lang="pt-BR" smtClean="0"/>
              <a:t>‹nº›</a:t>
            </a:fld>
            <a:endParaRPr lang="pt-B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a:xfrm>
            <a:off x="6727032" y="6407944"/>
            <a:ext cx="1920240" cy="365760"/>
          </a:xfrm>
        </p:spPr>
        <p:txBody>
          <a:bodyPr/>
          <a:lstStyle>
            <a:extLst/>
          </a:lstStyle>
          <a:p>
            <a:fld id="{FFEE7832-6725-4873-8718-1D63C03C6AD8}" type="datetimeFigureOut">
              <a:rPr lang="pt-BR" smtClean="0"/>
              <a:t>09/09/2013</a:t>
            </a:fld>
            <a:endParaRPr lang="pt-BR" dirty="0"/>
          </a:p>
        </p:txBody>
      </p:sp>
      <p:sp>
        <p:nvSpPr>
          <p:cNvPr id="6" name="Espaço Reservado para Rodapé 5"/>
          <p:cNvSpPr>
            <a:spLocks noGrp="1"/>
          </p:cNvSpPr>
          <p:nvPr>
            <p:ph type="ftr" sz="quarter" idx="11"/>
          </p:nvPr>
        </p:nvSpPr>
        <p:spPr/>
        <p:txBody>
          <a:bodyPr/>
          <a:lstStyle>
            <a:extLst/>
          </a:lstStyle>
          <a:p>
            <a:endParaRPr lang="pt-BR" dirty="0"/>
          </a:p>
        </p:txBody>
      </p:sp>
      <p:sp>
        <p:nvSpPr>
          <p:cNvPr id="7" name="Espaço Reservado para Número de Slide 6"/>
          <p:cNvSpPr>
            <a:spLocks noGrp="1"/>
          </p:cNvSpPr>
          <p:nvPr>
            <p:ph type="sldNum" sz="quarter" idx="12"/>
          </p:nvPr>
        </p:nvSpPr>
        <p:spPr/>
        <p:txBody>
          <a:bodyPr/>
          <a:lstStyle>
            <a:extLst/>
          </a:lstStyle>
          <a:p>
            <a:fld id="{609995C9-186B-4CC0-AE56-F18DCA9406A2}" type="slidenum">
              <a:rPr lang="pt-BR" smtClean="0"/>
              <a:t>‹nº›</a:t>
            </a:fld>
            <a:endParaRPr lang="pt-B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2">
        <a:schemeClr val="bg1"/>
      </p:bgRef>
    </p:bg>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t-BR" smtClean="0"/>
              <a:t>Clique para editar 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t-BR" smtClean="0"/>
              <a:t>Clique no ícone para adicionar uma imagem</a:t>
            </a:r>
            <a:endParaRPr kumimoji="0" lang="en-US" dirty="0"/>
          </a:p>
        </p:txBody>
      </p:sp>
      <p:sp>
        <p:nvSpPr>
          <p:cNvPr id="5" name="Espaço Reservado para Data 4"/>
          <p:cNvSpPr>
            <a:spLocks noGrp="1"/>
          </p:cNvSpPr>
          <p:nvPr>
            <p:ph type="dt" sz="half" idx="10"/>
          </p:nvPr>
        </p:nvSpPr>
        <p:spPr/>
        <p:txBody>
          <a:bodyPr/>
          <a:lstStyle>
            <a:lvl1pPr>
              <a:defRPr>
                <a:solidFill>
                  <a:schemeClr val="tx1"/>
                </a:solidFill>
              </a:defRPr>
            </a:lvl1pPr>
            <a:extLst/>
          </a:lstStyle>
          <a:p>
            <a:fld id="{FFEE7832-6725-4873-8718-1D63C03C6AD8}" type="datetimeFigureOut">
              <a:rPr lang="pt-BR" smtClean="0"/>
              <a:t>09/09/2013</a:t>
            </a:fld>
            <a:endParaRPr lang="pt-BR" dirty="0"/>
          </a:p>
        </p:txBody>
      </p:sp>
      <p:sp>
        <p:nvSpPr>
          <p:cNvPr id="6" name="Espaço Reservado para Rodapé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t-BR" dirty="0"/>
          </a:p>
        </p:txBody>
      </p:sp>
      <p:sp>
        <p:nvSpPr>
          <p:cNvPr id="7" name="Espaço Reservado para Número de Slide 6"/>
          <p:cNvSpPr>
            <a:spLocks noGrp="1"/>
          </p:cNvSpPr>
          <p:nvPr>
            <p:ph type="sldNum" sz="quarter" idx="12"/>
          </p:nvPr>
        </p:nvSpPr>
        <p:spPr/>
        <p:txBody>
          <a:bodyPr/>
          <a:lstStyle>
            <a:lvl1pPr>
              <a:defRPr>
                <a:solidFill>
                  <a:schemeClr val="tx1"/>
                </a:solidFill>
              </a:defRPr>
            </a:lvl1pPr>
            <a:extLst/>
          </a:lstStyle>
          <a:p>
            <a:fld id="{609995C9-186B-4CC0-AE56-F18DCA9406A2}" type="slidenum">
              <a:rPr lang="pt-BR" smtClean="0"/>
              <a:t>‹nº›</a:t>
            </a:fld>
            <a:endParaRPr lang="pt-BR" dirty="0"/>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t-BR" smtClean="0"/>
              <a:t>Clique para editar o título mestre</a:t>
            </a:r>
            <a:endParaRPr kumimoji="0" lang="en-US"/>
          </a:p>
        </p:txBody>
      </p:sp>
      <p:sp>
        <p:nvSpPr>
          <p:cNvPr id="8" name="Forma liv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a liv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ângulo retângulo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ector reto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Divisa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Divisa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a liv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a liv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ângulo retângulo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t-BR" smtClean="0"/>
              <a:t>Clique para editar o título mestre</a:t>
            </a:r>
            <a:endParaRPr kumimoji="0" lang="en-US"/>
          </a:p>
        </p:txBody>
      </p:sp>
      <p:sp>
        <p:nvSpPr>
          <p:cNvPr id="30" name="Espaço Reservado para Texto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FEE7832-6725-4873-8718-1D63C03C6AD8}" type="datetimeFigureOut">
              <a:rPr lang="pt-BR" smtClean="0"/>
              <a:t>09/09/2013</a:t>
            </a:fld>
            <a:endParaRPr lang="pt-BR" dirty="0"/>
          </a:p>
        </p:txBody>
      </p:sp>
      <p:sp>
        <p:nvSpPr>
          <p:cNvPr id="22" name="Espaço Reservado para Rodapé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t-BR" dirty="0"/>
          </a:p>
        </p:txBody>
      </p:sp>
      <p:sp>
        <p:nvSpPr>
          <p:cNvPr id="18" name="Espaço Reservado para Número de Slid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09995C9-186B-4CC0-AE56-F18DCA9406A2}" type="slidenum">
              <a:rPr lang="pt-BR" smtClean="0"/>
              <a:t>‹nº›</a:t>
            </a:fld>
            <a:endParaRPr lang="pt-B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p:cNvSpPr>
            <a:spLocks noGrp="1"/>
          </p:cNvSpPr>
          <p:nvPr>
            <p:ph idx="1"/>
          </p:nvPr>
        </p:nvSpPr>
        <p:spPr/>
        <p:txBody>
          <a:bodyPr/>
          <a:lstStyle/>
          <a:p>
            <a:pPr marL="0" indent="0">
              <a:buNone/>
            </a:pPr>
            <a:endParaRPr lang="en-US" dirty="0" smtClean="0"/>
          </a:p>
          <a:p>
            <a:pPr marL="0" indent="0" algn="just">
              <a:buNone/>
            </a:pPr>
            <a:r>
              <a:rPr lang="en-US" dirty="0" err="1" smtClean="0">
                <a:latin typeface="Calibri" panose="020F0502020204030204" pitchFamily="34" charset="0"/>
              </a:rPr>
              <a:t>Todas</a:t>
            </a:r>
            <a:r>
              <a:rPr lang="en-US" dirty="0" smtClean="0">
                <a:latin typeface="Calibri" panose="020F0502020204030204" pitchFamily="34" charset="0"/>
              </a:rPr>
              <a:t> </a:t>
            </a:r>
            <a:r>
              <a:rPr lang="en-US" dirty="0">
                <a:latin typeface="Calibri" panose="020F0502020204030204" pitchFamily="34" charset="0"/>
              </a:rPr>
              <a:t>as </a:t>
            </a:r>
            <a:r>
              <a:rPr lang="en-US" dirty="0" err="1">
                <a:latin typeface="Calibri" panose="020F0502020204030204" pitchFamily="34" charset="0"/>
              </a:rPr>
              <a:t>manifestações</a:t>
            </a:r>
            <a:r>
              <a:rPr lang="en-US" dirty="0">
                <a:latin typeface="Calibri" panose="020F0502020204030204" pitchFamily="34" charset="0"/>
              </a:rPr>
              <a:t> </a:t>
            </a:r>
            <a:r>
              <a:rPr lang="en-US" dirty="0" err="1" smtClean="0">
                <a:latin typeface="Calibri" panose="020F0502020204030204" pitchFamily="34" charset="0"/>
              </a:rPr>
              <a:t>em</a:t>
            </a:r>
            <a:r>
              <a:rPr lang="en-US" dirty="0" smtClean="0">
                <a:latin typeface="Calibri" panose="020F0502020204030204" pitchFamily="34" charset="0"/>
              </a:rPr>
              <a:t> </a:t>
            </a:r>
            <a:r>
              <a:rPr lang="en-US" dirty="0" err="1">
                <a:latin typeface="Calibri" panose="020F0502020204030204" pitchFamily="34" charset="0"/>
              </a:rPr>
              <a:t>que</a:t>
            </a:r>
            <a:r>
              <a:rPr lang="en-US" dirty="0">
                <a:latin typeface="Calibri" panose="020F0502020204030204" pitchFamily="34" charset="0"/>
              </a:rPr>
              <a:t> as </a:t>
            </a:r>
            <a:r>
              <a:rPr lang="en-US" dirty="0" err="1">
                <a:latin typeface="Calibri" panose="020F0502020204030204" pitchFamily="34" charset="0"/>
              </a:rPr>
              <a:t>pessoas</a:t>
            </a:r>
            <a:r>
              <a:rPr lang="en-US" dirty="0">
                <a:latin typeface="Calibri" panose="020F0502020204030204" pitchFamily="34" charset="0"/>
              </a:rPr>
              <a:t> </a:t>
            </a:r>
            <a:r>
              <a:rPr lang="en-US" dirty="0" err="1" smtClean="0">
                <a:latin typeface="Calibri" panose="020F0502020204030204" pitchFamily="34" charset="0"/>
              </a:rPr>
              <a:t>não</a:t>
            </a:r>
            <a:r>
              <a:rPr lang="en-US" dirty="0" smtClean="0">
                <a:latin typeface="Calibri" panose="020F0502020204030204" pitchFamily="34" charset="0"/>
              </a:rPr>
              <a:t> </a:t>
            </a:r>
            <a:r>
              <a:rPr lang="en-US" dirty="0" err="1" smtClean="0">
                <a:latin typeface="Calibri" panose="020F0502020204030204" pitchFamily="34" charset="0"/>
              </a:rPr>
              <a:t>entendem</a:t>
            </a:r>
            <a:r>
              <a:rPr lang="en-US" dirty="0" smtClean="0">
                <a:latin typeface="Calibri" panose="020F0502020204030204" pitchFamily="34" charset="0"/>
              </a:rPr>
              <a:t> o </a:t>
            </a:r>
            <a:r>
              <a:rPr lang="en-US" dirty="0" err="1">
                <a:latin typeface="Calibri" panose="020F0502020204030204" pitchFamily="34" charset="0"/>
              </a:rPr>
              <a:t>que</a:t>
            </a:r>
            <a:r>
              <a:rPr lang="en-US" dirty="0">
                <a:latin typeface="Calibri" panose="020F0502020204030204" pitchFamily="34" charset="0"/>
              </a:rPr>
              <a:t> </a:t>
            </a:r>
            <a:r>
              <a:rPr lang="en-US" dirty="0" smtClean="0">
                <a:latin typeface="Calibri" panose="020F0502020204030204" pitchFamily="34" charset="0"/>
              </a:rPr>
              <a:t>outros </a:t>
            </a:r>
            <a:r>
              <a:rPr lang="en-US" dirty="0" err="1" smtClean="0">
                <a:latin typeface="Calibri" panose="020F0502020204030204" pitchFamily="34" charset="0"/>
              </a:rPr>
              <a:t>querem</a:t>
            </a:r>
            <a:r>
              <a:rPr lang="en-US" dirty="0" smtClean="0">
                <a:latin typeface="Calibri" panose="020F0502020204030204" pitchFamily="34" charset="0"/>
              </a:rPr>
              <a:t>, </a:t>
            </a:r>
            <a:r>
              <a:rPr lang="en-US" dirty="0" err="1" smtClean="0">
                <a:latin typeface="Calibri" panose="020F0502020204030204" pitchFamily="34" charset="0"/>
              </a:rPr>
              <a:t>ou</a:t>
            </a:r>
            <a:r>
              <a:rPr lang="en-US" dirty="0" smtClean="0">
                <a:latin typeface="Calibri" panose="020F0502020204030204" pitchFamily="34" charset="0"/>
              </a:rPr>
              <a:t> o </a:t>
            </a:r>
            <a:r>
              <a:rPr lang="en-US" dirty="0" err="1" smtClean="0">
                <a:latin typeface="Calibri" panose="020F0502020204030204" pitchFamily="34" charset="0"/>
              </a:rPr>
              <a:t>que</a:t>
            </a:r>
            <a:r>
              <a:rPr lang="en-US" dirty="0" smtClean="0">
                <a:latin typeface="Calibri" panose="020F0502020204030204" pitchFamily="34" charset="0"/>
              </a:rPr>
              <a:t> </a:t>
            </a:r>
            <a:r>
              <a:rPr lang="en-US" dirty="0" err="1" smtClean="0">
                <a:latin typeface="Calibri" panose="020F0502020204030204" pitchFamily="34" charset="0"/>
              </a:rPr>
              <a:t>pensam</a:t>
            </a:r>
            <a:r>
              <a:rPr lang="en-US" dirty="0" smtClean="0">
                <a:latin typeface="Calibri" panose="020F0502020204030204" pitchFamily="34" charset="0"/>
              </a:rPr>
              <a:t> </a:t>
            </a:r>
            <a:r>
              <a:rPr lang="en-US" dirty="0" err="1" smtClean="0">
                <a:latin typeface="Calibri" panose="020F0502020204030204" pitchFamily="34" charset="0"/>
              </a:rPr>
              <a:t>querer</a:t>
            </a:r>
            <a:r>
              <a:rPr lang="en-US" dirty="0" smtClean="0">
                <a:latin typeface="Calibri" panose="020F0502020204030204" pitchFamily="34" charset="0"/>
              </a:rPr>
              <a:t>, e </a:t>
            </a:r>
            <a:r>
              <a:rPr lang="en-US" dirty="0" err="1">
                <a:latin typeface="Calibri" panose="020F0502020204030204" pitchFamily="34" charset="0"/>
              </a:rPr>
              <a:t>não</a:t>
            </a:r>
            <a:r>
              <a:rPr lang="en-US" dirty="0">
                <a:latin typeface="Calibri" panose="020F0502020204030204" pitchFamily="34" charset="0"/>
              </a:rPr>
              <a:t> </a:t>
            </a:r>
            <a:r>
              <a:rPr lang="en-US" dirty="0" err="1">
                <a:latin typeface="Calibri" panose="020F0502020204030204" pitchFamily="34" charset="0"/>
              </a:rPr>
              <a:t>sabem</a:t>
            </a:r>
            <a:r>
              <a:rPr lang="en-US" dirty="0">
                <a:latin typeface="Calibri" panose="020F0502020204030204" pitchFamily="34" charset="0"/>
              </a:rPr>
              <a:t> </a:t>
            </a:r>
            <a:r>
              <a:rPr lang="en-US" dirty="0" err="1">
                <a:latin typeface="Calibri" panose="020F0502020204030204" pitchFamily="34" charset="0"/>
              </a:rPr>
              <a:t>como</a:t>
            </a:r>
            <a:r>
              <a:rPr lang="en-US" dirty="0">
                <a:latin typeface="Calibri" panose="020F0502020204030204" pitchFamily="34" charset="0"/>
              </a:rPr>
              <a:t> </a:t>
            </a:r>
            <a:r>
              <a:rPr lang="en-US" dirty="0" err="1">
                <a:latin typeface="Calibri" panose="020F0502020204030204" pitchFamily="34" charset="0"/>
              </a:rPr>
              <a:t>fazer</a:t>
            </a:r>
            <a:r>
              <a:rPr lang="en-US" dirty="0">
                <a:latin typeface="Calibri" panose="020F0502020204030204" pitchFamily="34" charset="0"/>
              </a:rPr>
              <a:t>, </a:t>
            </a:r>
            <a:r>
              <a:rPr lang="en-US" dirty="0" err="1">
                <a:latin typeface="Calibri" panose="020F0502020204030204" pitchFamily="34" charset="0"/>
              </a:rPr>
              <a:t>são</a:t>
            </a:r>
            <a:r>
              <a:rPr lang="en-US" dirty="0">
                <a:latin typeface="Calibri" panose="020F0502020204030204" pitchFamily="34" charset="0"/>
              </a:rPr>
              <a:t> a </a:t>
            </a:r>
            <a:r>
              <a:rPr lang="en-US" dirty="0" err="1">
                <a:latin typeface="Calibri" panose="020F0502020204030204" pitchFamily="34" charset="0"/>
              </a:rPr>
              <a:t>prova</a:t>
            </a:r>
            <a:r>
              <a:rPr lang="en-US" dirty="0">
                <a:latin typeface="Calibri" panose="020F0502020204030204" pitchFamily="34" charset="0"/>
              </a:rPr>
              <a:t> </a:t>
            </a:r>
            <a:r>
              <a:rPr lang="en-US" dirty="0" err="1">
                <a:latin typeface="Calibri" panose="020F0502020204030204" pitchFamily="34" charset="0"/>
              </a:rPr>
              <a:t>inequívoca</a:t>
            </a:r>
            <a:r>
              <a:rPr lang="en-US" dirty="0">
                <a:latin typeface="Calibri" panose="020F0502020204030204" pitchFamily="34" charset="0"/>
              </a:rPr>
              <a:t> de </a:t>
            </a:r>
            <a:r>
              <a:rPr lang="en-US" dirty="0" err="1">
                <a:latin typeface="Calibri" panose="020F0502020204030204" pitchFamily="34" charset="0"/>
              </a:rPr>
              <a:t>que</a:t>
            </a:r>
            <a:r>
              <a:rPr lang="en-US" dirty="0">
                <a:latin typeface="Calibri" panose="020F0502020204030204" pitchFamily="34" charset="0"/>
              </a:rPr>
              <a:t> </a:t>
            </a:r>
            <a:r>
              <a:rPr lang="en-US" dirty="0" err="1">
                <a:latin typeface="Calibri" panose="020F0502020204030204" pitchFamily="34" charset="0"/>
              </a:rPr>
              <a:t>há</a:t>
            </a:r>
            <a:r>
              <a:rPr lang="en-US" dirty="0">
                <a:latin typeface="Calibri" panose="020F0502020204030204" pitchFamily="34" charset="0"/>
              </a:rPr>
              <a:t> </a:t>
            </a:r>
            <a:r>
              <a:rPr lang="en-US" dirty="0" err="1">
                <a:latin typeface="Calibri" panose="020F0502020204030204" pitchFamily="34" charset="0"/>
              </a:rPr>
              <a:t>algo</a:t>
            </a:r>
            <a:r>
              <a:rPr lang="en-US" dirty="0">
                <a:latin typeface="Calibri" panose="020F0502020204030204" pitchFamily="34" charset="0"/>
              </a:rPr>
              <a:t> </a:t>
            </a:r>
            <a:r>
              <a:rPr lang="en-US" dirty="0" err="1">
                <a:latin typeface="Calibri" panose="020F0502020204030204" pitchFamily="34" charset="0"/>
              </a:rPr>
              <a:t>que</a:t>
            </a:r>
            <a:r>
              <a:rPr lang="en-US" dirty="0">
                <a:latin typeface="Calibri" panose="020F0502020204030204" pitchFamily="34" charset="0"/>
              </a:rPr>
              <a:t> </a:t>
            </a:r>
            <a:r>
              <a:rPr lang="en-US" dirty="0" err="1">
                <a:latin typeface="Calibri" panose="020F0502020204030204" pitchFamily="34" charset="0"/>
              </a:rPr>
              <a:t>não</a:t>
            </a:r>
            <a:r>
              <a:rPr lang="en-US" dirty="0">
                <a:latin typeface="Calibri" panose="020F0502020204030204" pitchFamily="34" charset="0"/>
              </a:rPr>
              <a:t> </a:t>
            </a:r>
            <a:r>
              <a:rPr lang="en-US" dirty="0" err="1">
                <a:latin typeface="Calibri" panose="020F0502020204030204" pitchFamily="34" charset="0"/>
              </a:rPr>
              <a:t>vai</a:t>
            </a:r>
            <a:r>
              <a:rPr lang="en-US" dirty="0">
                <a:latin typeface="Calibri" panose="020F0502020204030204" pitchFamily="34" charset="0"/>
              </a:rPr>
              <a:t> </a:t>
            </a:r>
            <a:r>
              <a:rPr lang="en-US" dirty="0" err="1" smtClean="0">
                <a:latin typeface="Calibri" panose="020F0502020204030204" pitchFamily="34" charset="0"/>
              </a:rPr>
              <a:t>bem</a:t>
            </a:r>
            <a:r>
              <a:rPr lang="en-US" dirty="0" smtClean="0">
                <a:latin typeface="Calibri" panose="020F0502020204030204" pitchFamily="34" charset="0"/>
              </a:rPr>
              <a:t> </a:t>
            </a:r>
            <a:r>
              <a:rPr lang="en-US" dirty="0" err="1" smtClean="0">
                <a:latin typeface="Calibri" panose="020F0502020204030204" pitchFamily="34" charset="0"/>
              </a:rPr>
              <a:t>neste</a:t>
            </a:r>
            <a:r>
              <a:rPr lang="en-US" dirty="0" smtClean="0">
                <a:latin typeface="Calibri" panose="020F0502020204030204" pitchFamily="34" charset="0"/>
              </a:rPr>
              <a:t> </a:t>
            </a:r>
            <a:r>
              <a:rPr lang="en-US" dirty="0" err="1" smtClean="0">
                <a:latin typeface="Calibri" panose="020F0502020204030204" pitchFamily="34" charset="0"/>
              </a:rPr>
              <a:t>projeto</a:t>
            </a:r>
            <a:r>
              <a:rPr lang="en-US" dirty="0" smtClean="0">
                <a:latin typeface="Calibri" panose="020F0502020204030204" pitchFamily="34" charset="0"/>
              </a:rPr>
              <a:t>.</a:t>
            </a:r>
            <a:endParaRPr lang="pt-BR" dirty="0">
              <a:latin typeface="Calibri" panose="020F0502020204030204" pitchFamily="34" charset="0"/>
            </a:endParaRPr>
          </a:p>
        </p:txBody>
      </p:sp>
      <p:sp>
        <p:nvSpPr>
          <p:cNvPr id="5" name="Título 4"/>
          <p:cNvSpPr>
            <a:spLocks noGrp="1"/>
          </p:cNvSpPr>
          <p:nvPr>
            <p:ph type="title"/>
          </p:nvPr>
        </p:nvSpPr>
        <p:spPr/>
        <p:txBody>
          <a:bodyPr>
            <a:normAutofit/>
          </a:bodyPr>
          <a:lstStyle/>
          <a:p>
            <a:r>
              <a:rPr lang="pt-BR" b="1" dirty="0" smtClean="0">
                <a:effectLst>
                  <a:outerShdw blurRad="38100" dist="38100" dir="2700000" algn="tl">
                    <a:srgbClr val="000000">
                      <a:alpha val="43137"/>
                    </a:srgbClr>
                  </a:outerShdw>
                </a:effectLst>
              </a:rPr>
              <a:t>SISCOSERV</a:t>
            </a:r>
            <a:r>
              <a:rPr lang="pt-BR" sz="2000" b="1" dirty="0" smtClean="0">
                <a:effectLst>
                  <a:outerShdw blurRad="38100" dist="38100" dir="2700000" algn="tl">
                    <a:srgbClr val="000000">
                      <a:alpha val="43137"/>
                    </a:srgbClr>
                  </a:outerShdw>
                </a:effectLst>
              </a:rPr>
              <a:t/>
            </a:r>
            <a:br>
              <a:rPr lang="pt-BR" sz="2000" b="1" dirty="0" smtClean="0">
                <a:effectLst>
                  <a:outerShdw blurRad="38100" dist="38100" dir="2700000" algn="tl">
                    <a:srgbClr val="000000">
                      <a:alpha val="43137"/>
                    </a:srgbClr>
                  </a:outerShdw>
                </a:effectLst>
              </a:rPr>
            </a:br>
            <a:r>
              <a:rPr lang="pt-BR" sz="2000" b="1" dirty="0" smtClean="0">
                <a:effectLst>
                  <a:outerShdw blurRad="38100" dist="38100" dir="2700000" algn="tl">
                    <a:srgbClr val="000000">
                      <a:alpha val="43137"/>
                    </a:srgbClr>
                  </a:outerShdw>
                </a:effectLst>
              </a:rPr>
              <a:t>Constatação  da realidade </a:t>
            </a:r>
            <a:endParaRPr lang="pt-BR"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04881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7504" y="1600200"/>
            <a:ext cx="8928992" cy="5141168"/>
          </a:xfrm>
        </p:spPr>
        <p:txBody>
          <a:bodyPr>
            <a:normAutofit/>
          </a:bodyPr>
          <a:lstStyle/>
          <a:p>
            <a:pPr marL="0" indent="0">
              <a:buNone/>
            </a:pPr>
            <a:r>
              <a:rPr lang="pt-BR" dirty="0" smtClean="0">
                <a:latin typeface="Calibri" panose="020F0502020204030204" pitchFamily="34" charset="0"/>
              </a:rPr>
              <a:t>Data: 11 de Outubro de 2012</a:t>
            </a:r>
          </a:p>
          <a:p>
            <a:pPr marL="0" indent="0" algn="just">
              <a:buNone/>
            </a:pPr>
            <a:r>
              <a:rPr lang="pt-BR" dirty="0" smtClean="0">
                <a:latin typeface="Calibri" panose="020F0502020204030204" pitchFamily="34" charset="0"/>
              </a:rPr>
              <a:t>A FECOMERCIO do Estado de São Paulo, entidade sindical de Grau Superior que agrega 154 sindicatos patronais dos setores do comércio, serviços e turismo, encaminha ao Sr. Secretário da Receita Federal do Brasil, Sr. Carlos Alberto Freitas Barreto, ofício nº 20120918.1, procurando demonstrar que o SISCOSERV, instituído pela Lei º 12546 de 14 de Dezembro de 2011, e pela Portaria Conjunta RFB/SCS nº 1908 de 19 de Julho de 2012, “</a:t>
            </a:r>
            <a:r>
              <a:rPr lang="pt-BR" u="sng" dirty="0" smtClean="0">
                <a:latin typeface="Calibri" panose="020F0502020204030204" pitchFamily="34" charset="0"/>
              </a:rPr>
              <a:t>apesar de encontrar-se em pleno vigor, AINDA apresenta uma série de dúvidas para as empresas de prestação de serviços</a:t>
            </a:r>
            <a:r>
              <a:rPr lang="pt-BR" dirty="0" smtClean="0">
                <a:latin typeface="Calibri" panose="020F0502020204030204" pitchFamily="34" charset="0"/>
              </a:rPr>
              <a:t>”.</a:t>
            </a:r>
            <a:endParaRPr lang="pt-BR" dirty="0">
              <a:latin typeface="Calibri" panose="020F0502020204030204" pitchFamily="34" charset="0"/>
            </a:endParaRPr>
          </a:p>
        </p:txBody>
      </p:sp>
      <p:sp>
        <p:nvSpPr>
          <p:cNvPr id="2" name="Título 1"/>
          <p:cNvSpPr>
            <a:spLocks noGrp="1"/>
          </p:cNvSpPr>
          <p:nvPr>
            <p:ph type="title"/>
          </p:nvPr>
        </p:nvSpPr>
        <p:spPr/>
        <p:txBody>
          <a:bodyPr/>
          <a:lstStyle/>
          <a:p>
            <a:r>
              <a:rPr lang="pt-BR" dirty="0" smtClean="0">
                <a:effectLst>
                  <a:outerShdw blurRad="38100" dist="38100" dir="2700000" algn="tl">
                    <a:srgbClr val="000000">
                      <a:alpha val="43137"/>
                    </a:srgbClr>
                  </a:outerShdw>
                </a:effectLst>
              </a:rPr>
              <a:t>SISCOSERV – HISTÓRICO</a:t>
            </a:r>
            <a:r>
              <a:rPr lang="pt-BR" dirty="0" smtClean="0"/>
              <a:t>	</a:t>
            </a:r>
            <a:endParaRPr lang="pt-BR" dirty="0"/>
          </a:p>
        </p:txBody>
      </p:sp>
    </p:spTree>
    <p:extLst>
      <p:ext uri="{BB962C8B-B14F-4D97-AF65-F5344CB8AC3E}">
        <p14:creationId xmlns:p14="http://schemas.microsoft.com/office/powerpoint/2010/main" val="1838363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7504" y="1600200"/>
            <a:ext cx="8928992" cy="5141168"/>
          </a:xfrm>
        </p:spPr>
        <p:txBody>
          <a:bodyPr>
            <a:normAutofit/>
          </a:bodyPr>
          <a:lstStyle/>
          <a:p>
            <a:pPr marL="0" indent="0" algn="just">
              <a:buNone/>
            </a:pPr>
            <a:r>
              <a:rPr lang="pt-BR" sz="2400" dirty="0" smtClean="0">
                <a:latin typeface="Calibri" panose="020F0502020204030204" pitchFamily="34" charset="0"/>
              </a:rPr>
              <a:t>Data: 05 de Novembro de 2012</a:t>
            </a:r>
          </a:p>
          <a:p>
            <a:pPr marL="0" indent="0" algn="just">
              <a:buNone/>
            </a:pPr>
            <a:endParaRPr lang="pt-BR" sz="2400" dirty="0" smtClean="0">
              <a:latin typeface="Calibri" panose="020F0502020204030204" pitchFamily="34" charset="0"/>
            </a:endParaRPr>
          </a:p>
          <a:p>
            <a:pPr marL="0" indent="0" algn="just">
              <a:buNone/>
            </a:pPr>
            <a:r>
              <a:rPr lang="pt-BR" sz="2400" dirty="0" smtClean="0">
                <a:latin typeface="Calibri" panose="020F0502020204030204" pitchFamily="34" charset="0"/>
              </a:rPr>
              <a:t>A mesma FECOMÉRCIO, desta vez na pessoa do Dr. Haroldo </a:t>
            </a:r>
            <a:r>
              <a:rPr lang="pt-BR" sz="2400" dirty="0" err="1" smtClean="0">
                <a:latin typeface="Calibri" panose="020F0502020204030204" pitchFamily="34" charset="0"/>
              </a:rPr>
              <a:t>Piccina</a:t>
            </a:r>
            <a:r>
              <a:rPr lang="pt-BR" sz="2400" dirty="0" smtClean="0">
                <a:latin typeface="Calibri" panose="020F0502020204030204" pitchFamily="34" charset="0"/>
              </a:rPr>
              <a:t> – Presidente do Conselho de Serviços daquela casa, reiterando os fatos expostos no ofício anteriormente enviado ao Sr. Secretário da Receita Federal do Brasil, envia ofício, de igual teor, ao Sr. Secretário do MDIC da Secretaria de Comércio e Serviços, enfatizando a necessidade de que fossem postergadas as datas determinadas pela Portaria Conjunta, para que pudessem ser melhor esclarecidas as responsabilidades pelos lançamentos exigidos pelo sistema.</a:t>
            </a:r>
          </a:p>
          <a:p>
            <a:pPr marL="0" indent="0" algn="r">
              <a:buNone/>
            </a:pPr>
            <a:r>
              <a:rPr lang="pt-BR" sz="2400" dirty="0" smtClean="0">
                <a:latin typeface="Calibri" panose="020F0502020204030204" pitchFamily="34" charset="0"/>
              </a:rPr>
              <a:t>(Continua)</a:t>
            </a:r>
          </a:p>
        </p:txBody>
      </p:sp>
      <p:sp>
        <p:nvSpPr>
          <p:cNvPr id="2" name="Título 1"/>
          <p:cNvSpPr>
            <a:spLocks noGrp="1"/>
          </p:cNvSpPr>
          <p:nvPr>
            <p:ph type="title"/>
          </p:nvPr>
        </p:nvSpPr>
        <p:spPr/>
        <p:txBody>
          <a:bodyPr/>
          <a:lstStyle/>
          <a:p>
            <a:r>
              <a:rPr lang="pt-BR" dirty="0" smtClean="0">
                <a:effectLst>
                  <a:outerShdw blurRad="38100" dist="38100" dir="2700000" algn="tl">
                    <a:srgbClr val="000000">
                      <a:alpha val="43137"/>
                    </a:srgbClr>
                  </a:outerShdw>
                </a:effectLst>
              </a:rPr>
              <a:t>SISCOSERV – HISTÓRICO</a:t>
            </a:r>
            <a:endParaRPr lang="pt-B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38726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7504" y="1600200"/>
            <a:ext cx="8928992" cy="5141168"/>
          </a:xfrm>
        </p:spPr>
        <p:txBody>
          <a:bodyPr>
            <a:normAutofit/>
          </a:bodyPr>
          <a:lstStyle/>
          <a:p>
            <a:pPr marL="0" indent="0" algn="just">
              <a:buNone/>
            </a:pPr>
            <a:r>
              <a:rPr lang="pt-BR" dirty="0" smtClean="0">
                <a:latin typeface="Calibri" panose="020F0502020204030204" pitchFamily="34" charset="0"/>
              </a:rPr>
              <a:t>Além da preocupação com a falta de definições claras a respeito da responsabilidade pelos lançamentos, a FECOMERCIO, demonstrou, neste documento ser incabível e desproporcional à responsabilidade exigida, a aplicação do valor das multas aplicadas pela RFB, conforme disposto no Art. 8º, incisos I e II da Portaria Conjunta, posto que o </a:t>
            </a:r>
            <a:r>
              <a:rPr lang="pt-BR" u="sng" dirty="0" smtClean="0">
                <a:latin typeface="Calibri" panose="020F0502020204030204" pitchFamily="34" charset="0"/>
              </a:rPr>
              <a:t>objetivo do SISCOSERV é mero registro de informações estatísticas que não trazem prejuízo no âmbito fiscal ou </a:t>
            </a:r>
            <a:r>
              <a:rPr lang="pt-BR" u="sng" dirty="0" err="1" smtClean="0">
                <a:latin typeface="Calibri" panose="020F0502020204030204" pitchFamily="34" charset="0"/>
              </a:rPr>
              <a:t>tributáriio</a:t>
            </a:r>
            <a:r>
              <a:rPr lang="pt-BR" dirty="0" smtClean="0">
                <a:latin typeface="Calibri" panose="020F0502020204030204" pitchFamily="34" charset="0"/>
              </a:rPr>
              <a:t>, e que a aplicação de tal penalidade acabaria por incidir sobre uma base de cálculo própria de tributo, sendo certo que pode gerar múltipla penalidade.</a:t>
            </a:r>
            <a:endParaRPr lang="pt-BR" dirty="0">
              <a:latin typeface="Calibri" panose="020F0502020204030204" pitchFamily="34" charset="0"/>
            </a:endParaRPr>
          </a:p>
        </p:txBody>
      </p:sp>
      <p:sp>
        <p:nvSpPr>
          <p:cNvPr id="2" name="Título 1"/>
          <p:cNvSpPr>
            <a:spLocks noGrp="1"/>
          </p:cNvSpPr>
          <p:nvPr>
            <p:ph type="title"/>
          </p:nvPr>
        </p:nvSpPr>
        <p:spPr/>
        <p:txBody>
          <a:bodyPr/>
          <a:lstStyle/>
          <a:p>
            <a:r>
              <a:rPr lang="pt-BR" dirty="0">
                <a:solidFill>
                  <a:prstClr val="black"/>
                </a:solidFill>
                <a:effectLst>
                  <a:outerShdw blurRad="38100" dist="38100" dir="2700000" algn="tl">
                    <a:srgbClr val="000000">
                      <a:alpha val="43137"/>
                    </a:srgbClr>
                  </a:outerShdw>
                </a:effectLst>
              </a:rPr>
              <a:t>SISCOSERV – HISTÓRICO</a:t>
            </a:r>
            <a:endParaRPr lang="pt-BR" dirty="0"/>
          </a:p>
        </p:txBody>
      </p:sp>
    </p:spTree>
    <p:extLst>
      <p:ext uri="{BB962C8B-B14F-4D97-AF65-F5344CB8AC3E}">
        <p14:creationId xmlns:p14="http://schemas.microsoft.com/office/powerpoint/2010/main" val="2723887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7504" y="1268760"/>
            <a:ext cx="8928992" cy="5472608"/>
          </a:xfrm>
        </p:spPr>
        <p:txBody>
          <a:bodyPr>
            <a:normAutofit fontScale="77500" lnSpcReduction="20000"/>
          </a:bodyPr>
          <a:lstStyle/>
          <a:p>
            <a:pPr marL="0" indent="0" algn="just">
              <a:buNone/>
            </a:pPr>
            <a:r>
              <a:rPr lang="pt-BR" sz="3000" dirty="0" smtClean="0">
                <a:latin typeface="Calibri" panose="020F0502020204030204" pitchFamily="34" charset="0"/>
              </a:rPr>
              <a:t>Data: 04 de Janeiro de 2013</a:t>
            </a:r>
          </a:p>
          <a:p>
            <a:pPr marL="0" indent="0" algn="just">
              <a:buNone/>
            </a:pPr>
            <a:endParaRPr lang="pt-BR" sz="3000" dirty="0" smtClean="0">
              <a:latin typeface="Calibri" panose="020F0502020204030204" pitchFamily="34" charset="0"/>
            </a:endParaRPr>
          </a:p>
          <a:p>
            <a:pPr marL="0" indent="0" algn="just">
              <a:buNone/>
            </a:pPr>
            <a:r>
              <a:rPr lang="pt-BR" sz="3000" dirty="0" smtClean="0">
                <a:latin typeface="Calibri" panose="020F0502020204030204" pitchFamily="34" charset="0"/>
              </a:rPr>
              <a:t>Através dos Ofícios </a:t>
            </a:r>
            <a:r>
              <a:rPr lang="pt-BR" sz="3000" dirty="0" err="1" smtClean="0">
                <a:latin typeface="Calibri" panose="020F0502020204030204" pitchFamily="34" charset="0"/>
              </a:rPr>
              <a:t>nºs</a:t>
            </a:r>
            <a:r>
              <a:rPr lang="pt-BR" sz="3000" dirty="0" smtClean="0">
                <a:latin typeface="Calibri" panose="020F0502020204030204" pitchFamily="34" charset="0"/>
              </a:rPr>
              <a:t> 02 e 03/2013/SCS, responde aos ofícios da FECOMÉRCIO, limitando-se porém a informar que:</a:t>
            </a:r>
          </a:p>
          <a:p>
            <a:pPr marL="0" indent="0" algn="just">
              <a:buNone/>
            </a:pPr>
            <a:endParaRPr lang="pt-BR" sz="3000" dirty="0" smtClean="0">
              <a:latin typeface="Calibri" panose="020F0502020204030204" pitchFamily="34" charset="0"/>
            </a:endParaRPr>
          </a:p>
          <a:p>
            <a:pPr marL="514350" indent="-514350" algn="just">
              <a:buFont typeface="+mj-lt"/>
              <a:buAutoNum type="arabicPeriod"/>
            </a:pPr>
            <a:r>
              <a:rPr lang="pt-BR" sz="3000" dirty="0" smtClean="0">
                <a:latin typeface="Calibri" panose="020F0502020204030204" pitchFamily="34" charset="0"/>
              </a:rPr>
              <a:t>No que se refere aos questionamentos relativos às multas, “</a:t>
            </a:r>
            <a:r>
              <a:rPr lang="pt-BR" sz="3000" u="sng" dirty="0" smtClean="0">
                <a:latin typeface="Calibri" panose="020F0502020204030204" pitchFamily="34" charset="0"/>
              </a:rPr>
              <a:t>faz-se necessário lembrar que este assunto é de competência exclusiva da Receita Federal do Brasil</a:t>
            </a:r>
            <a:r>
              <a:rPr lang="pt-BR" sz="3000" dirty="0" smtClean="0">
                <a:latin typeface="Calibri" panose="020F0502020204030204" pitchFamily="34" charset="0"/>
              </a:rPr>
              <a:t>”, sugerindo fossem endereçadas diretamente à RFB;</a:t>
            </a:r>
          </a:p>
          <a:p>
            <a:pPr marL="514350" indent="-514350" algn="just">
              <a:buFont typeface="+mj-lt"/>
              <a:buAutoNum type="arabicPeriod"/>
            </a:pPr>
            <a:r>
              <a:rPr lang="pt-BR" sz="3000" dirty="0" smtClean="0">
                <a:latin typeface="Calibri" panose="020F0502020204030204" pitchFamily="34" charset="0"/>
              </a:rPr>
              <a:t>Quanto ao questionamento sobre as dúvidas persistentes entre os então obrigados aos lançamentos no sistema, </a:t>
            </a:r>
            <a:r>
              <a:rPr lang="pt-BR" sz="3000" u="sng" dirty="0" smtClean="0">
                <a:latin typeface="Calibri" panose="020F0502020204030204" pitchFamily="34" charset="0"/>
              </a:rPr>
              <a:t>sugeriu a leitura da 4ª edição do Manual Informatizado do SISCOSERV</a:t>
            </a:r>
            <a:r>
              <a:rPr lang="pt-BR" sz="3000" dirty="0" smtClean="0">
                <a:latin typeface="Calibri" panose="020F0502020204030204" pitchFamily="34" charset="0"/>
              </a:rPr>
              <a:t>, como se a íntegra de seu texto tivesse sido plenamente entendida, e </a:t>
            </a:r>
          </a:p>
          <a:p>
            <a:pPr marL="514350" lvl="0" indent="-514350" algn="just">
              <a:buFont typeface="+mj-lt"/>
              <a:buAutoNum type="arabicPeriod"/>
            </a:pPr>
            <a:r>
              <a:rPr lang="pt-BR" sz="2800" dirty="0">
                <a:solidFill>
                  <a:prstClr val="black"/>
                </a:solidFill>
                <a:latin typeface="Calibri" panose="020F0502020204030204" pitchFamily="34" charset="0"/>
              </a:rPr>
              <a:t>No tocante à sugestão de um </a:t>
            </a:r>
            <a:r>
              <a:rPr lang="pt-BR" sz="2800" dirty="0" err="1">
                <a:solidFill>
                  <a:prstClr val="black"/>
                </a:solidFill>
                <a:latin typeface="Calibri" panose="020F0502020204030204" pitchFamily="34" charset="0"/>
              </a:rPr>
              <a:t>re-estudo</a:t>
            </a:r>
            <a:r>
              <a:rPr lang="pt-BR" sz="2800" dirty="0">
                <a:solidFill>
                  <a:prstClr val="black"/>
                </a:solidFill>
                <a:latin typeface="Calibri" panose="020F0502020204030204" pitchFamily="34" charset="0"/>
              </a:rPr>
              <a:t> na classificação específica dos serviços de acordo com a NBS, sugeriu enviar “</a:t>
            </a:r>
            <a:r>
              <a:rPr lang="pt-BR" sz="2800" u="sng" dirty="0">
                <a:solidFill>
                  <a:prstClr val="black"/>
                </a:solidFill>
                <a:latin typeface="Calibri" panose="020F0502020204030204" pitchFamily="34" charset="0"/>
              </a:rPr>
              <a:t>consulta ao plantão fiscal de sua região</a:t>
            </a:r>
            <a:r>
              <a:rPr lang="pt-BR" sz="2800" dirty="0">
                <a:solidFill>
                  <a:prstClr val="black"/>
                </a:solidFill>
                <a:latin typeface="Calibri" panose="020F0502020204030204" pitchFamily="34" charset="0"/>
              </a:rPr>
              <a:t>”.</a:t>
            </a:r>
          </a:p>
          <a:p>
            <a:pPr marL="0" indent="0" algn="just">
              <a:buNone/>
            </a:pPr>
            <a:endParaRPr lang="pt-BR" sz="3000" dirty="0" smtClean="0">
              <a:latin typeface="Calibri" panose="020F0502020204030204" pitchFamily="34" charset="0"/>
            </a:endParaRPr>
          </a:p>
          <a:p>
            <a:pPr marL="0" indent="0">
              <a:buNone/>
            </a:pPr>
            <a:endParaRPr lang="pt-BR" sz="3000" dirty="0" smtClean="0"/>
          </a:p>
          <a:p>
            <a:pPr marL="0" indent="0">
              <a:buNone/>
            </a:pPr>
            <a:endParaRPr lang="pt-BR" sz="3000" dirty="0"/>
          </a:p>
        </p:txBody>
      </p:sp>
      <p:sp>
        <p:nvSpPr>
          <p:cNvPr id="2" name="Título 1"/>
          <p:cNvSpPr>
            <a:spLocks noGrp="1"/>
          </p:cNvSpPr>
          <p:nvPr>
            <p:ph type="title"/>
          </p:nvPr>
        </p:nvSpPr>
        <p:spPr/>
        <p:txBody>
          <a:bodyPr/>
          <a:lstStyle/>
          <a:p>
            <a:r>
              <a:rPr lang="pt-BR" dirty="0">
                <a:solidFill>
                  <a:prstClr val="black"/>
                </a:solidFill>
                <a:effectLst>
                  <a:outerShdw blurRad="38100" dist="38100" dir="2700000" algn="tl">
                    <a:srgbClr val="000000">
                      <a:alpha val="43137"/>
                    </a:srgbClr>
                  </a:outerShdw>
                </a:effectLst>
              </a:rPr>
              <a:t>SISCOSERV – HISTÓRICO</a:t>
            </a:r>
            <a:endParaRPr lang="pt-BR" dirty="0"/>
          </a:p>
        </p:txBody>
      </p:sp>
    </p:spTree>
    <p:extLst>
      <p:ext uri="{BB962C8B-B14F-4D97-AF65-F5344CB8AC3E}">
        <p14:creationId xmlns:p14="http://schemas.microsoft.com/office/powerpoint/2010/main" val="1408801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7504" y="1600200"/>
            <a:ext cx="8928992" cy="5141168"/>
          </a:xfrm>
        </p:spPr>
        <p:txBody>
          <a:bodyPr>
            <a:normAutofit/>
          </a:bodyPr>
          <a:lstStyle/>
          <a:p>
            <a:pPr marL="0" indent="0" algn="just">
              <a:buNone/>
            </a:pPr>
            <a:r>
              <a:rPr lang="pt-BR" sz="2600" dirty="0" smtClean="0">
                <a:latin typeface="Calibri" panose="020F0502020204030204" pitchFamily="34" charset="0"/>
              </a:rPr>
              <a:t>Não conformadas com o retorno da SCS do MDIC, e verificando que os demais setores do Comércio de Bens e Serviços, encontravam-se na mesma e indefinida situação, as Confederações Nacionais decidiram, após análise dos impactos do SISCOSERV, encaminhar ofício ao Secretário da Receita Federal do Brasil, Sr. Carlos Alberto Freitas Barreto, manifestando suas preocupações com a possibilidade de que tal sistema venha a ser implantado sem que houvesse uma participação efetiva e formal das entidades, em fóruns de debates técnicos com as equipes governamentais, afim de que possam contribuir para a discussão do tema.</a:t>
            </a:r>
            <a:endParaRPr lang="pt-BR" sz="2600" dirty="0">
              <a:latin typeface="Calibri" panose="020F0502020204030204" pitchFamily="34" charset="0"/>
            </a:endParaRPr>
          </a:p>
        </p:txBody>
      </p:sp>
      <p:sp>
        <p:nvSpPr>
          <p:cNvPr id="2" name="Título 1"/>
          <p:cNvSpPr>
            <a:spLocks noGrp="1"/>
          </p:cNvSpPr>
          <p:nvPr>
            <p:ph type="title"/>
          </p:nvPr>
        </p:nvSpPr>
        <p:spPr/>
        <p:txBody>
          <a:bodyPr/>
          <a:lstStyle/>
          <a:p>
            <a:r>
              <a:rPr lang="pt-BR" dirty="0">
                <a:solidFill>
                  <a:prstClr val="black"/>
                </a:solidFill>
                <a:effectLst>
                  <a:outerShdw blurRad="38100" dist="38100" dir="2700000" algn="tl">
                    <a:srgbClr val="000000">
                      <a:alpha val="43137"/>
                    </a:srgbClr>
                  </a:outerShdw>
                </a:effectLst>
              </a:rPr>
              <a:t>SISCOSERV – HISTÓRICO</a:t>
            </a:r>
            <a:endParaRPr lang="pt-BR" dirty="0"/>
          </a:p>
        </p:txBody>
      </p:sp>
    </p:spTree>
    <p:extLst>
      <p:ext uri="{BB962C8B-B14F-4D97-AF65-F5344CB8AC3E}">
        <p14:creationId xmlns:p14="http://schemas.microsoft.com/office/powerpoint/2010/main" val="1918849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7504" y="1268760"/>
            <a:ext cx="8928992" cy="5472608"/>
          </a:xfrm>
        </p:spPr>
        <p:txBody>
          <a:bodyPr>
            <a:normAutofit/>
          </a:bodyPr>
          <a:lstStyle/>
          <a:p>
            <a:pPr marL="0" indent="0" algn="just">
              <a:buNone/>
            </a:pPr>
            <a:r>
              <a:rPr lang="pt-BR" sz="2000" dirty="0" smtClean="0">
                <a:latin typeface="Calibri" panose="020F0502020204030204" pitchFamily="34" charset="0"/>
              </a:rPr>
              <a:t>Outras entidades e empresas, extremamente preocupadas, não só com as obrigações a que poderiam lhes ser imputadas mas, principalmente, pelo excessivo peso das multas mantidas pelo SISCOSERV, estão da mesma forma buscando posicionar-se de acordo com sua interpretação, ou buscando, através do instrumento de Consulta à RFB.</a:t>
            </a:r>
          </a:p>
          <a:p>
            <a:pPr marL="0" indent="0" algn="just">
              <a:buNone/>
            </a:pPr>
            <a:endParaRPr lang="pt-BR" sz="2000" dirty="0" smtClean="0">
              <a:latin typeface="Calibri" panose="020F0502020204030204" pitchFamily="34" charset="0"/>
            </a:endParaRPr>
          </a:p>
          <a:p>
            <a:pPr marL="0" indent="0" algn="just">
              <a:buNone/>
            </a:pPr>
            <a:r>
              <a:rPr lang="pt-BR" sz="2000" dirty="0" smtClean="0">
                <a:latin typeface="Calibri" panose="020F0502020204030204" pitchFamily="34" charset="0"/>
              </a:rPr>
              <a:t>Assim procederam a FENAMAR – </a:t>
            </a:r>
            <a:r>
              <a:rPr lang="pt-BR" sz="2000" dirty="0" err="1" smtClean="0">
                <a:latin typeface="Calibri" panose="020F0502020204030204" pitchFamily="34" charset="0"/>
              </a:rPr>
              <a:t>Federaçao</a:t>
            </a:r>
            <a:r>
              <a:rPr lang="pt-BR" sz="2000" dirty="0" smtClean="0">
                <a:latin typeface="Calibri" panose="020F0502020204030204" pitchFamily="34" charset="0"/>
              </a:rPr>
              <a:t> Nacional das Agências Marítimas, e uma empresa que protocolou sua consulta na SRRF da 9ª Região Fiscal.</a:t>
            </a:r>
          </a:p>
          <a:p>
            <a:pPr marL="0" indent="0" algn="just">
              <a:buNone/>
            </a:pPr>
            <a:r>
              <a:rPr lang="pt-BR" sz="2000" dirty="0" smtClean="0">
                <a:latin typeface="Calibri" panose="020F0502020204030204" pitchFamily="34" charset="0"/>
              </a:rPr>
              <a:t>A segunda, gerou uma Solução de Consulta de nº 106 de 10 de Junho de 2013, cuja conclusão foi bem mais elucidativa, permitindo melhor auferir as responsabilidades, com um detalhe que chamou a atenção de todo o mercado, citando claramente: “</a:t>
            </a:r>
            <a:r>
              <a:rPr lang="pt-BR" sz="2000" u="sng" dirty="0" smtClean="0">
                <a:latin typeface="Calibri" panose="020F0502020204030204" pitchFamily="34" charset="0"/>
              </a:rPr>
              <a:t>Nessas operações, a definição dos serviços que devem ser registrados DEPENDE DO INCOTERM utilizado na operação que define a </a:t>
            </a:r>
            <a:r>
              <a:rPr lang="pt-BR" sz="2000" u="sng" dirty="0" err="1" smtClean="0">
                <a:latin typeface="Calibri" panose="020F0502020204030204" pitchFamily="34" charset="0"/>
              </a:rPr>
              <a:t>reparticão</a:t>
            </a:r>
            <a:r>
              <a:rPr lang="pt-BR" sz="2000" u="sng" dirty="0">
                <a:latin typeface="Calibri" panose="020F0502020204030204" pitchFamily="34" charset="0"/>
              </a:rPr>
              <a:t> </a:t>
            </a:r>
            <a:r>
              <a:rPr lang="pt-BR" sz="2000" u="sng" dirty="0" smtClean="0">
                <a:latin typeface="Calibri" panose="020F0502020204030204" pitchFamily="34" charset="0"/>
              </a:rPr>
              <a:t>das responsabilidades pela contratação dos serviços</a:t>
            </a:r>
            <a:r>
              <a:rPr lang="pt-BR" sz="2000" dirty="0" smtClean="0">
                <a:latin typeface="Calibri" panose="020F0502020204030204" pitchFamily="34" charset="0"/>
              </a:rPr>
              <a:t>.”</a:t>
            </a:r>
          </a:p>
        </p:txBody>
      </p:sp>
      <p:sp>
        <p:nvSpPr>
          <p:cNvPr id="2" name="Título 1"/>
          <p:cNvSpPr>
            <a:spLocks noGrp="1"/>
          </p:cNvSpPr>
          <p:nvPr>
            <p:ph type="title"/>
          </p:nvPr>
        </p:nvSpPr>
        <p:spPr/>
        <p:txBody>
          <a:bodyPr/>
          <a:lstStyle/>
          <a:p>
            <a:r>
              <a:rPr lang="pt-BR" dirty="0" smtClean="0">
                <a:solidFill>
                  <a:prstClr val="black"/>
                </a:solidFill>
                <a:effectLst>
                  <a:outerShdw blurRad="38100" dist="38100" dir="2700000" algn="tl">
                    <a:srgbClr val="000000">
                      <a:alpha val="43137"/>
                    </a:srgbClr>
                  </a:outerShdw>
                </a:effectLst>
              </a:rPr>
              <a:t>SISCOSERV</a:t>
            </a:r>
            <a:endParaRPr lang="pt-BR" dirty="0"/>
          </a:p>
        </p:txBody>
      </p:sp>
    </p:spTree>
    <p:extLst>
      <p:ext uri="{BB962C8B-B14F-4D97-AF65-F5344CB8AC3E}">
        <p14:creationId xmlns:p14="http://schemas.microsoft.com/office/powerpoint/2010/main" val="258166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marL="0" indent="0">
              <a:buNone/>
            </a:pPr>
            <a:endParaRPr lang="pt-BR" dirty="0" smtClean="0"/>
          </a:p>
          <a:p>
            <a:pPr marL="0" indent="0" algn="just">
              <a:buNone/>
            </a:pPr>
            <a:endParaRPr lang="pt-BR" u="sng" dirty="0" smtClean="0">
              <a:latin typeface="Calibri" panose="020F0502020204030204" pitchFamily="34" charset="0"/>
            </a:endParaRPr>
          </a:p>
          <a:p>
            <a:pPr marL="0" indent="0" algn="just">
              <a:buNone/>
            </a:pPr>
            <a:r>
              <a:rPr lang="pt-BR" u="sng" dirty="0" smtClean="0">
                <a:latin typeface="Calibri" panose="020F0502020204030204" pitchFamily="34" charset="0"/>
              </a:rPr>
              <a:t>Ocorre que esta afirmação emitida pela RFB, contraria frontalmente as colocações do SCS do MDIC, claramente citadas em seminários e conferências de que as obrigações dos responsáveis pelos lançamentos, NÃO DEVEM SEGUIR O INCOTERM.</a:t>
            </a:r>
            <a:endParaRPr lang="pt-BR" u="sng" dirty="0">
              <a:latin typeface="Calibri" panose="020F0502020204030204" pitchFamily="34" charset="0"/>
            </a:endParaRPr>
          </a:p>
        </p:txBody>
      </p:sp>
      <p:sp>
        <p:nvSpPr>
          <p:cNvPr id="2" name="Título 1"/>
          <p:cNvSpPr>
            <a:spLocks noGrp="1"/>
          </p:cNvSpPr>
          <p:nvPr>
            <p:ph type="title"/>
          </p:nvPr>
        </p:nvSpPr>
        <p:spPr/>
        <p:txBody>
          <a:bodyPr/>
          <a:lstStyle/>
          <a:p>
            <a:r>
              <a:rPr lang="pt-BR" dirty="0" smtClean="0">
                <a:solidFill>
                  <a:prstClr val="black"/>
                </a:solidFill>
                <a:effectLst>
                  <a:outerShdw blurRad="38100" dist="38100" dir="2700000" algn="tl">
                    <a:srgbClr val="000000">
                      <a:alpha val="43137"/>
                    </a:srgbClr>
                  </a:outerShdw>
                </a:effectLst>
              </a:rPr>
              <a:t>SISCOSERV</a:t>
            </a:r>
            <a:endParaRPr lang="pt-BR" dirty="0"/>
          </a:p>
        </p:txBody>
      </p:sp>
    </p:spTree>
    <p:extLst>
      <p:ext uri="{BB962C8B-B14F-4D97-AF65-F5344CB8AC3E}">
        <p14:creationId xmlns:p14="http://schemas.microsoft.com/office/powerpoint/2010/main" val="4129057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7504" y="1412776"/>
            <a:ext cx="8928992" cy="5328592"/>
          </a:xfrm>
        </p:spPr>
        <p:txBody>
          <a:bodyPr/>
          <a:lstStyle/>
          <a:p>
            <a:pPr marL="0" indent="0">
              <a:buNone/>
            </a:pPr>
            <a:endParaRPr lang="pt-BR" dirty="0" smtClean="0"/>
          </a:p>
          <a:p>
            <a:pPr marL="0" indent="0" algn="just">
              <a:buNone/>
            </a:pPr>
            <a:r>
              <a:rPr lang="pt-BR" dirty="0" smtClean="0">
                <a:latin typeface="Calibri" panose="020F0502020204030204" pitchFamily="34" charset="0"/>
              </a:rPr>
              <a:t>Ora, se até o momento a inegável experiência e capacidade cognitiva dos profissionais em nosso mercado, não consegue chegar à correta interpretação dos termos da Portaria Conjunta nº 1908/12, para que possam de forma segura e correta cumprir com suas obrigações, pergunta-se:</a:t>
            </a:r>
          </a:p>
          <a:p>
            <a:pPr marL="0" indent="0" algn="just">
              <a:buNone/>
            </a:pPr>
            <a:endParaRPr lang="pt-BR" dirty="0" smtClean="0">
              <a:latin typeface="Calibri" panose="020F0502020204030204" pitchFamily="34" charset="0"/>
            </a:endParaRPr>
          </a:p>
          <a:p>
            <a:pPr marL="0" indent="0" algn="just">
              <a:buNone/>
            </a:pPr>
            <a:r>
              <a:rPr lang="pt-BR" u="sng" dirty="0" smtClean="0">
                <a:latin typeface="Calibri" panose="020F0502020204030204" pitchFamily="34" charset="0"/>
              </a:rPr>
              <a:t>O QUE FAZER SE NÃO HÁ ENTENDIMENTO DO QUE EXATAMENTE PRETENDEM AQUELES QUE EDITARAM A REFERIDA PORTARIA?</a:t>
            </a:r>
            <a:endParaRPr lang="pt-BR" u="sng" dirty="0">
              <a:latin typeface="Calibri" panose="020F0502020204030204" pitchFamily="34" charset="0"/>
            </a:endParaRPr>
          </a:p>
        </p:txBody>
      </p:sp>
      <p:sp>
        <p:nvSpPr>
          <p:cNvPr id="2" name="Título 1"/>
          <p:cNvSpPr>
            <a:spLocks noGrp="1"/>
          </p:cNvSpPr>
          <p:nvPr>
            <p:ph type="title"/>
          </p:nvPr>
        </p:nvSpPr>
        <p:spPr/>
        <p:txBody>
          <a:bodyPr/>
          <a:lstStyle/>
          <a:p>
            <a:r>
              <a:rPr lang="pt-BR" dirty="0">
                <a:solidFill>
                  <a:prstClr val="black"/>
                </a:solidFill>
                <a:effectLst>
                  <a:outerShdw blurRad="38100" dist="38100" dir="2700000" algn="tl">
                    <a:srgbClr val="000000">
                      <a:alpha val="43137"/>
                    </a:srgbClr>
                  </a:outerShdw>
                </a:effectLst>
              </a:rPr>
              <a:t>SISCOSERV</a:t>
            </a:r>
            <a:endParaRPr lang="pt-BR" dirty="0"/>
          </a:p>
        </p:txBody>
      </p:sp>
    </p:spTree>
    <p:extLst>
      <p:ext uri="{BB962C8B-B14F-4D97-AF65-F5344CB8AC3E}">
        <p14:creationId xmlns:p14="http://schemas.microsoft.com/office/powerpoint/2010/main" val="21583105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so">
  <a:themeElements>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219</TotalTime>
  <Words>867</Words>
  <Application>Microsoft Office PowerPoint</Application>
  <PresentationFormat>Apresentação na tela (4:3)</PresentationFormat>
  <Paragraphs>38</Paragraphs>
  <Slides>9</Slides>
  <Notes>0</Notes>
  <HiddenSlides>0</HiddenSlides>
  <MMClips>0</MMClips>
  <ScaleCrop>false</ScaleCrop>
  <HeadingPairs>
    <vt:vector size="4" baseType="variant">
      <vt:variant>
        <vt:lpstr>Tema</vt:lpstr>
      </vt:variant>
      <vt:variant>
        <vt:i4>1</vt:i4>
      </vt:variant>
      <vt:variant>
        <vt:lpstr>Títulos de slides</vt:lpstr>
      </vt:variant>
      <vt:variant>
        <vt:i4>9</vt:i4>
      </vt:variant>
    </vt:vector>
  </HeadingPairs>
  <TitlesOfParts>
    <vt:vector size="10" baseType="lpstr">
      <vt:lpstr>Concurso</vt:lpstr>
      <vt:lpstr>SISCOSERV Constatação  da realidade </vt:lpstr>
      <vt:lpstr>SISCOSERV – HISTÓRICO </vt:lpstr>
      <vt:lpstr>SISCOSERV – HISTÓRICO</vt:lpstr>
      <vt:lpstr>SISCOSERV – HISTÓRICO</vt:lpstr>
      <vt:lpstr>SISCOSERV – HISTÓRICO</vt:lpstr>
      <vt:lpstr>SISCOSERV – HISTÓRICO</vt:lpstr>
      <vt:lpstr>SISCOSERV</vt:lpstr>
      <vt:lpstr>SISCOSERV</vt:lpstr>
      <vt:lpstr>SISCOSERV</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Aguinaldo Rodrigues</dc:creator>
  <cp:lastModifiedBy>Aguinaldo Rodrigues</cp:lastModifiedBy>
  <cp:revision>14</cp:revision>
  <dcterms:created xsi:type="dcterms:W3CDTF">2013-09-09T23:01:56Z</dcterms:created>
  <dcterms:modified xsi:type="dcterms:W3CDTF">2013-09-10T02:41:41Z</dcterms:modified>
</cp:coreProperties>
</file>