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336" r:id="rId3"/>
    <p:sldId id="338" r:id="rId4"/>
    <p:sldId id="339" r:id="rId5"/>
    <p:sldId id="340" r:id="rId6"/>
    <p:sldId id="342" r:id="rId7"/>
    <p:sldId id="353" r:id="rId8"/>
    <p:sldId id="355" r:id="rId9"/>
    <p:sldId id="345" r:id="rId10"/>
    <p:sldId id="354" r:id="rId11"/>
    <p:sldId id="356" r:id="rId12"/>
    <p:sldId id="351" r:id="rId13"/>
  </p:sldIdLst>
  <p:sldSz cx="9144000" cy="6858000" type="screen4x3"/>
  <p:notesSz cx="9942513" cy="676116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4F81BD"/>
    <a:srgbClr val="004D86"/>
    <a:srgbClr val="E22AC8"/>
    <a:srgbClr val="3366FF"/>
    <a:srgbClr val="F3F3F3"/>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1" autoAdjust="0"/>
    <p:restoredTop sz="86351" autoAdjust="0"/>
  </p:normalViewPr>
  <p:slideViewPr>
    <p:cSldViewPr>
      <p:cViewPr>
        <p:scale>
          <a:sx n="71" d="100"/>
          <a:sy n="71" d="100"/>
        </p:scale>
        <p:origin x="-2772" y="-7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2" y="0"/>
            <a:ext cx="4308422" cy="338058"/>
          </a:xfrm>
          <a:prstGeom prst="rect">
            <a:avLst/>
          </a:prstGeom>
        </p:spPr>
        <p:txBody>
          <a:bodyPr vert="horz" lIns="92830" tIns="46415" rIns="92830" bIns="46415" rtlCol="0"/>
          <a:lstStyle>
            <a:lvl1pPr algn="l">
              <a:defRPr sz="1200"/>
            </a:lvl1pPr>
          </a:lstStyle>
          <a:p>
            <a:endParaRPr lang="pt-BR"/>
          </a:p>
        </p:txBody>
      </p:sp>
      <p:sp>
        <p:nvSpPr>
          <p:cNvPr id="3" name="Espaço Reservado para Data 2"/>
          <p:cNvSpPr>
            <a:spLocks noGrp="1"/>
          </p:cNvSpPr>
          <p:nvPr>
            <p:ph type="dt" sz="quarter" idx="1"/>
          </p:nvPr>
        </p:nvSpPr>
        <p:spPr>
          <a:xfrm>
            <a:off x="5631792" y="0"/>
            <a:ext cx="4308422" cy="338058"/>
          </a:xfrm>
          <a:prstGeom prst="rect">
            <a:avLst/>
          </a:prstGeom>
        </p:spPr>
        <p:txBody>
          <a:bodyPr vert="horz" lIns="92830" tIns="46415" rIns="92830" bIns="46415" rtlCol="0"/>
          <a:lstStyle>
            <a:lvl1pPr algn="r">
              <a:defRPr sz="1200"/>
            </a:lvl1pPr>
          </a:lstStyle>
          <a:p>
            <a:fld id="{9F205A44-A8C1-4151-83AB-CC9BEDA49EF2}" type="datetimeFigureOut">
              <a:rPr lang="pt-BR" smtClean="0"/>
              <a:t>28/04/2015</a:t>
            </a:fld>
            <a:endParaRPr lang="pt-BR"/>
          </a:p>
        </p:txBody>
      </p:sp>
      <p:sp>
        <p:nvSpPr>
          <p:cNvPr id="4" name="Espaço Reservado para Rodapé 3"/>
          <p:cNvSpPr>
            <a:spLocks noGrp="1"/>
          </p:cNvSpPr>
          <p:nvPr>
            <p:ph type="ftr" sz="quarter" idx="2"/>
          </p:nvPr>
        </p:nvSpPr>
        <p:spPr>
          <a:xfrm>
            <a:off x="2" y="6421931"/>
            <a:ext cx="4308422" cy="338058"/>
          </a:xfrm>
          <a:prstGeom prst="rect">
            <a:avLst/>
          </a:prstGeom>
        </p:spPr>
        <p:txBody>
          <a:bodyPr vert="horz" lIns="92830" tIns="46415" rIns="92830" bIns="46415"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5631792" y="6421931"/>
            <a:ext cx="4308422" cy="338058"/>
          </a:xfrm>
          <a:prstGeom prst="rect">
            <a:avLst/>
          </a:prstGeom>
        </p:spPr>
        <p:txBody>
          <a:bodyPr vert="horz" lIns="92830" tIns="46415" rIns="92830" bIns="46415" rtlCol="0" anchor="b"/>
          <a:lstStyle>
            <a:lvl1pPr algn="r">
              <a:defRPr sz="1200"/>
            </a:lvl1pPr>
          </a:lstStyle>
          <a:p>
            <a:fld id="{B309D1AC-8B8C-44F3-86A5-19E7228332C1}" type="slidenum">
              <a:rPr lang="pt-BR" smtClean="0"/>
              <a:t>‹nº›</a:t>
            </a:fld>
            <a:endParaRPr lang="pt-BR"/>
          </a:p>
        </p:txBody>
      </p:sp>
    </p:spTree>
    <p:extLst>
      <p:ext uri="{BB962C8B-B14F-4D97-AF65-F5344CB8AC3E}">
        <p14:creationId xmlns:p14="http://schemas.microsoft.com/office/powerpoint/2010/main" val="1290748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2" y="0"/>
            <a:ext cx="4308422" cy="338058"/>
          </a:xfrm>
          <a:prstGeom prst="rect">
            <a:avLst/>
          </a:prstGeom>
        </p:spPr>
        <p:txBody>
          <a:bodyPr vert="horz" lIns="92830" tIns="46415" rIns="92830" bIns="46415" rtlCol="0"/>
          <a:lstStyle>
            <a:lvl1pPr algn="l">
              <a:defRPr sz="1200"/>
            </a:lvl1pPr>
          </a:lstStyle>
          <a:p>
            <a:endParaRPr lang="pt-BR"/>
          </a:p>
        </p:txBody>
      </p:sp>
      <p:sp>
        <p:nvSpPr>
          <p:cNvPr id="3" name="Espaço Reservado para Data 2"/>
          <p:cNvSpPr>
            <a:spLocks noGrp="1"/>
          </p:cNvSpPr>
          <p:nvPr>
            <p:ph type="dt" idx="1"/>
          </p:nvPr>
        </p:nvSpPr>
        <p:spPr>
          <a:xfrm>
            <a:off x="5631792" y="0"/>
            <a:ext cx="4308422" cy="338058"/>
          </a:xfrm>
          <a:prstGeom prst="rect">
            <a:avLst/>
          </a:prstGeom>
        </p:spPr>
        <p:txBody>
          <a:bodyPr vert="horz" lIns="92830" tIns="46415" rIns="92830" bIns="46415" rtlCol="0"/>
          <a:lstStyle>
            <a:lvl1pPr algn="r">
              <a:defRPr sz="1200"/>
            </a:lvl1pPr>
          </a:lstStyle>
          <a:p>
            <a:fld id="{BE998306-5274-48B7-94CA-45131B3B0CE0}" type="datetimeFigureOut">
              <a:rPr lang="pt-BR" smtClean="0"/>
              <a:t>28/04/2015</a:t>
            </a:fld>
            <a:endParaRPr lang="pt-BR"/>
          </a:p>
        </p:txBody>
      </p:sp>
      <p:sp>
        <p:nvSpPr>
          <p:cNvPr id="4" name="Espaço Reservado para Imagem de Slide 3"/>
          <p:cNvSpPr>
            <a:spLocks noGrp="1" noRot="1" noChangeAspect="1"/>
          </p:cNvSpPr>
          <p:nvPr>
            <p:ph type="sldImg" idx="2"/>
          </p:nvPr>
        </p:nvSpPr>
        <p:spPr>
          <a:xfrm>
            <a:off x="3279775" y="506413"/>
            <a:ext cx="3382963" cy="2536825"/>
          </a:xfrm>
          <a:prstGeom prst="rect">
            <a:avLst/>
          </a:prstGeom>
          <a:noFill/>
          <a:ln w="12700">
            <a:solidFill>
              <a:prstClr val="black"/>
            </a:solidFill>
          </a:ln>
        </p:spPr>
        <p:txBody>
          <a:bodyPr vert="horz" lIns="92830" tIns="46415" rIns="92830" bIns="46415" rtlCol="0" anchor="ctr"/>
          <a:lstStyle/>
          <a:p>
            <a:endParaRPr lang="pt-BR"/>
          </a:p>
        </p:txBody>
      </p:sp>
      <p:sp>
        <p:nvSpPr>
          <p:cNvPr id="5" name="Espaço Reservado para Anotações 4"/>
          <p:cNvSpPr>
            <a:spLocks noGrp="1"/>
          </p:cNvSpPr>
          <p:nvPr>
            <p:ph type="body" sz="quarter" idx="3"/>
          </p:nvPr>
        </p:nvSpPr>
        <p:spPr>
          <a:xfrm>
            <a:off x="994253" y="3211553"/>
            <a:ext cx="7954010" cy="3042524"/>
          </a:xfrm>
          <a:prstGeom prst="rect">
            <a:avLst/>
          </a:prstGeom>
        </p:spPr>
        <p:txBody>
          <a:bodyPr vert="horz" lIns="92830" tIns="46415" rIns="92830" bIns="46415"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2" y="6421931"/>
            <a:ext cx="4308422" cy="338058"/>
          </a:xfrm>
          <a:prstGeom prst="rect">
            <a:avLst/>
          </a:prstGeom>
        </p:spPr>
        <p:txBody>
          <a:bodyPr vert="horz" lIns="92830" tIns="46415" rIns="92830" bIns="46415"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5631792" y="6421931"/>
            <a:ext cx="4308422" cy="338058"/>
          </a:xfrm>
          <a:prstGeom prst="rect">
            <a:avLst/>
          </a:prstGeom>
        </p:spPr>
        <p:txBody>
          <a:bodyPr vert="horz" lIns="92830" tIns="46415" rIns="92830" bIns="46415" rtlCol="0" anchor="b"/>
          <a:lstStyle>
            <a:lvl1pPr algn="r">
              <a:defRPr sz="1200"/>
            </a:lvl1pPr>
          </a:lstStyle>
          <a:p>
            <a:fld id="{7BAE5A09-2C0B-4978-B933-EEF66B386863}" type="slidenum">
              <a:rPr lang="pt-BR" smtClean="0"/>
              <a:t>‹nº›</a:t>
            </a:fld>
            <a:endParaRPr lang="pt-BR"/>
          </a:p>
        </p:txBody>
      </p:sp>
    </p:spTree>
    <p:extLst>
      <p:ext uri="{BB962C8B-B14F-4D97-AF65-F5344CB8AC3E}">
        <p14:creationId xmlns:p14="http://schemas.microsoft.com/office/powerpoint/2010/main" val="4072689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A Lei Geral do ISS trouxe vários avanços nas finanças dos municípios, corroborando com a política de sustentação financeira por suas próprias expensas, ou seja, por arrecadações próprias e não por transferências de outros entes da federação.</a:t>
            </a:r>
          </a:p>
          <a:p>
            <a:endParaRPr lang="en-US" dirty="0"/>
          </a:p>
        </p:txBody>
      </p:sp>
      <p:sp>
        <p:nvSpPr>
          <p:cNvPr id="4" name="Slide Number Placeholder 3"/>
          <p:cNvSpPr>
            <a:spLocks noGrp="1"/>
          </p:cNvSpPr>
          <p:nvPr>
            <p:ph type="sldNum" sz="quarter" idx="10"/>
          </p:nvPr>
        </p:nvSpPr>
        <p:spPr/>
        <p:txBody>
          <a:bodyPr/>
          <a:lstStyle/>
          <a:p>
            <a:fld id="{7BAE5A09-2C0B-4978-B933-EEF66B386863}" type="slidenum">
              <a:rPr lang="pt-BR" smtClean="0"/>
              <a:t>2</a:t>
            </a:fld>
            <a:endParaRPr lang="pt-BR"/>
          </a:p>
        </p:txBody>
      </p:sp>
    </p:spTree>
    <p:extLst>
      <p:ext uri="{BB962C8B-B14F-4D97-AF65-F5344CB8AC3E}">
        <p14:creationId xmlns:p14="http://schemas.microsoft.com/office/powerpoint/2010/main" val="1561974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dirty="0" smtClean="0">
                <a:solidFill>
                  <a:schemeClr val="tx1"/>
                </a:solidFill>
                <a:effectLst/>
                <a:latin typeface="+mn-lt"/>
                <a:ea typeface="+mn-ea"/>
                <a:cs typeface="+mn-cs"/>
              </a:rPr>
              <a:t>E um dos pequenos passos que se visou dar foi justamente apresentar uma atualização da Lista de Serviços da Lei Geral do ISS. Buscou-se através da proposta ajustar principalmente os serviços de tecnologia da informação, como também serviços gráficos, publicidade, dentre outros.</a:t>
            </a:r>
          </a:p>
          <a:p>
            <a:r>
              <a:rPr lang="pt-BR" sz="1200" kern="1200" dirty="0" smtClean="0">
                <a:solidFill>
                  <a:schemeClr val="tx1"/>
                </a:solidFill>
                <a:effectLst/>
                <a:latin typeface="+mn-lt"/>
                <a:ea typeface="+mn-ea"/>
                <a:cs typeface="+mn-cs"/>
              </a:rPr>
              <a:t>A atualização se faz necessária por ser corrente majoritária no país que a Lista de Serviços do Imposto Sobre Serviços é taxativa, ou seja, para a incidência do ISS é necessário que o serviço esteja devidamente incluído dentro do rol elencado pela lista. Diante dos avanços tecnológicos em muitos serviços, muitos contribuintes buscam fugir da incidência por justamente alegar a não inclusão na listagem, vindo a proposta a corrigir tal distorção.</a:t>
            </a:r>
          </a:p>
          <a:p>
            <a:endParaRPr lang="en-US" dirty="0"/>
          </a:p>
        </p:txBody>
      </p:sp>
      <p:sp>
        <p:nvSpPr>
          <p:cNvPr id="4" name="Slide Number Placeholder 3"/>
          <p:cNvSpPr>
            <a:spLocks noGrp="1"/>
          </p:cNvSpPr>
          <p:nvPr>
            <p:ph type="sldNum" sz="quarter" idx="10"/>
          </p:nvPr>
        </p:nvSpPr>
        <p:spPr/>
        <p:txBody>
          <a:bodyPr/>
          <a:lstStyle/>
          <a:p>
            <a:fld id="{7BAE5A09-2C0B-4978-B933-EEF66B386863}" type="slidenum">
              <a:rPr lang="pt-BR" smtClean="0"/>
              <a:t>3</a:t>
            </a:fld>
            <a:endParaRPr lang="pt-BR"/>
          </a:p>
        </p:txBody>
      </p:sp>
    </p:spTree>
    <p:extLst>
      <p:ext uri="{BB962C8B-B14F-4D97-AF65-F5344CB8AC3E}">
        <p14:creationId xmlns:p14="http://schemas.microsoft.com/office/powerpoint/2010/main" val="1474708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dirty="0" smtClean="0">
                <a:solidFill>
                  <a:schemeClr val="tx1"/>
                </a:solidFill>
                <a:effectLst/>
                <a:latin typeface="+mn-lt"/>
                <a:ea typeface="+mn-ea"/>
                <a:cs typeface="+mn-cs"/>
              </a:rPr>
              <a:t>- Buscando a experiência estadual, não é difícil de se observar que a guerra fiscal chegou num momento em que o que se observa é justamente a política do perde-perde, ou seja, não ficou saudável para as finanças estaduais a disputa entre os entes federados, sendo somente vantajoso para o contribuinte de grande potencial econômico.</a:t>
            </a:r>
          </a:p>
          <a:p>
            <a:r>
              <a:rPr lang="pt-BR" sz="1200" kern="1200" dirty="0" smtClean="0">
                <a:solidFill>
                  <a:schemeClr val="tx1"/>
                </a:solidFill>
                <a:effectLst/>
                <a:latin typeface="+mn-lt"/>
                <a:ea typeface="+mn-ea"/>
                <a:cs typeface="+mn-cs"/>
              </a:rPr>
              <a:t>Tentando evitar que os municípios acabem sofrendo deste mesmo mal, a Associação Brasileira das Secretarias de Finanças das Capitais, juntamente com demais entidades municipalistas, em especial a Frente Nacional dos Prefeitos, buscou apresentar ao Senado proposta que acaba com a possibilidade de guerra fiscal entre os municípios. A proposta se transformou no Projeto de Lei do Senado nº 386/12, do Senador Romero Jucá.</a:t>
            </a:r>
          </a:p>
          <a:p>
            <a:pPr marL="171450" indent="-171450">
              <a:buFontTx/>
              <a:buChar char="•"/>
            </a:pPr>
            <a:r>
              <a:rPr lang="pt-BR" sz="1200" kern="1200" dirty="0" smtClean="0">
                <a:solidFill>
                  <a:schemeClr val="tx1"/>
                </a:solidFill>
                <a:effectLst/>
                <a:latin typeface="+mn-lt"/>
                <a:ea typeface="+mn-ea"/>
                <a:cs typeface="+mn-cs"/>
              </a:rPr>
              <a:t>que visa o projeto é ratificar a alíquota mínima de 2% para aplicação no ISS. Assim, os municípios ficam com a margem de 2% a 5% para praticarem suas políticas tributárias de incentivo. Entretanto, caso o município aplique em desfavor de outro uma política tributária fora da margem permitida, ou seja, com alíquotas efetivas inferiores a 2%, aquele município irá perder o poder de tributar aquela prestação de serviço.</a:t>
            </a:r>
          </a:p>
          <a:p>
            <a:pPr marL="171450" indent="-171450">
              <a:buFontTx/>
              <a:buChar char="•"/>
            </a:pPr>
            <a:r>
              <a:rPr lang="pt-BR" sz="1200" kern="1200" dirty="0" smtClean="0">
                <a:solidFill>
                  <a:schemeClr val="tx1"/>
                </a:solidFill>
                <a:effectLst/>
                <a:latin typeface="+mn-lt"/>
                <a:ea typeface="+mn-ea"/>
                <a:cs typeface="+mn-cs"/>
              </a:rPr>
              <a:t>Exemplificando, o Município </a:t>
            </a:r>
            <a:r>
              <a:rPr lang="pt-BR" sz="1200" kern="1200" dirty="0" err="1" smtClean="0">
                <a:solidFill>
                  <a:schemeClr val="tx1"/>
                </a:solidFill>
                <a:effectLst/>
                <a:latin typeface="+mn-lt"/>
                <a:ea typeface="+mn-ea"/>
                <a:cs typeface="+mn-cs"/>
              </a:rPr>
              <a:t>X</a:t>
            </a:r>
            <a:r>
              <a:rPr lang="pt-BR" sz="1200" kern="1200" dirty="0" smtClean="0">
                <a:solidFill>
                  <a:schemeClr val="tx1"/>
                </a:solidFill>
                <a:effectLst/>
                <a:latin typeface="+mn-lt"/>
                <a:ea typeface="+mn-ea"/>
                <a:cs typeface="+mn-cs"/>
              </a:rPr>
              <a:t> utiliza de mecanismos indevidos de redução de tributação, utilizando uma alíquota efetiva de 1% para o ISS. Um tomador de serviço situado no Município </a:t>
            </a:r>
            <a:r>
              <a:rPr lang="pt-BR" sz="1200" kern="1200" dirty="0" err="1" smtClean="0">
                <a:solidFill>
                  <a:schemeClr val="tx1"/>
                </a:solidFill>
                <a:effectLst/>
                <a:latin typeface="+mn-lt"/>
                <a:ea typeface="+mn-ea"/>
                <a:cs typeface="+mn-cs"/>
              </a:rPr>
              <a:t>Y</a:t>
            </a:r>
            <a:r>
              <a:rPr lang="pt-BR" sz="1200" kern="1200" dirty="0" smtClean="0">
                <a:solidFill>
                  <a:schemeClr val="tx1"/>
                </a:solidFill>
                <a:effectLst/>
                <a:latin typeface="+mn-lt"/>
                <a:ea typeface="+mn-ea"/>
                <a:cs typeface="+mn-cs"/>
              </a:rPr>
              <a:t> contrata prestador de serviço situado no Município </a:t>
            </a:r>
            <a:r>
              <a:rPr lang="pt-BR" sz="1200" kern="1200" dirty="0" err="1" smtClean="0">
                <a:solidFill>
                  <a:schemeClr val="tx1"/>
                </a:solidFill>
                <a:effectLst/>
                <a:latin typeface="+mn-lt"/>
                <a:ea typeface="+mn-ea"/>
                <a:cs typeface="+mn-cs"/>
              </a:rPr>
              <a:t>X</a:t>
            </a:r>
            <a:r>
              <a:rPr lang="pt-BR" sz="1200" kern="1200" dirty="0" smtClean="0">
                <a:solidFill>
                  <a:schemeClr val="tx1"/>
                </a:solidFill>
                <a:effectLst/>
                <a:latin typeface="+mn-lt"/>
                <a:ea typeface="+mn-ea"/>
                <a:cs typeface="+mn-cs"/>
              </a:rPr>
              <a:t>, onde naquela situação será aplicada a alíquota de 1% para o ISS. Nesta situação, o Município </a:t>
            </a:r>
            <a:r>
              <a:rPr lang="pt-BR" sz="1200" kern="1200" dirty="0" err="1" smtClean="0">
                <a:solidFill>
                  <a:schemeClr val="tx1"/>
                </a:solidFill>
                <a:effectLst/>
                <a:latin typeface="+mn-lt"/>
                <a:ea typeface="+mn-ea"/>
                <a:cs typeface="+mn-cs"/>
              </a:rPr>
              <a:t>X</a:t>
            </a:r>
            <a:r>
              <a:rPr lang="pt-BR" sz="1200" kern="1200" dirty="0" smtClean="0">
                <a:solidFill>
                  <a:schemeClr val="tx1"/>
                </a:solidFill>
                <a:effectLst/>
                <a:latin typeface="+mn-lt"/>
                <a:ea typeface="+mn-ea"/>
                <a:cs typeface="+mn-cs"/>
              </a:rPr>
              <a:t> perde o poder de tributar, passando a tributação a ser devida no Município </a:t>
            </a:r>
            <a:r>
              <a:rPr lang="pt-BR" sz="1200" kern="1200" dirty="0" err="1" smtClean="0">
                <a:solidFill>
                  <a:schemeClr val="tx1"/>
                </a:solidFill>
                <a:effectLst/>
                <a:latin typeface="+mn-lt"/>
                <a:ea typeface="+mn-ea"/>
                <a:cs typeface="+mn-cs"/>
              </a:rPr>
              <a:t>Y</a:t>
            </a:r>
            <a:r>
              <a:rPr lang="pt-BR" sz="1200" kern="1200" dirty="0" smtClean="0">
                <a:solidFill>
                  <a:schemeClr val="tx1"/>
                </a:solidFill>
                <a:effectLst/>
                <a:latin typeface="+mn-lt"/>
                <a:ea typeface="+mn-ea"/>
                <a:cs typeface="+mn-cs"/>
              </a:rPr>
              <a:t> com a alíquota mínima de 2%.</a:t>
            </a:r>
          </a:p>
          <a:p>
            <a:r>
              <a:rPr lang="pt-BR" sz="1200" kern="1200" dirty="0" smtClean="0">
                <a:solidFill>
                  <a:schemeClr val="tx1"/>
                </a:solidFill>
                <a:effectLst/>
                <a:latin typeface="+mn-lt"/>
                <a:ea typeface="+mn-ea"/>
                <a:cs typeface="+mn-cs"/>
              </a:rPr>
              <a:t>Além da punição pela perda da arrecadação que deveria ser do município que pratica guerra fiscal, também ficou desenhado no projeto punições para os gestores municipais que autorizarem tais benefícios, o que é a grande novidade no combate a guerra fiscal no país.</a:t>
            </a:r>
          </a:p>
          <a:p>
            <a:endParaRPr lang="en-US" dirty="0"/>
          </a:p>
        </p:txBody>
      </p:sp>
      <p:sp>
        <p:nvSpPr>
          <p:cNvPr id="4" name="Slide Number Placeholder 3"/>
          <p:cNvSpPr>
            <a:spLocks noGrp="1"/>
          </p:cNvSpPr>
          <p:nvPr>
            <p:ph type="sldNum" sz="quarter" idx="10"/>
          </p:nvPr>
        </p:nvSpPr>
        <p:spPr/>
        <p:txBody>
          <a:bodyPr/>
          <a:lstStyle/>
          <a:p>
            <a:fld id="{7BAE5A09-2C0B-4978-B933-EEF66B386863}" type="slidenum">
              <a:rPr lang="pt-BR" smtClean="0"/>
              <a:t>4</a:t>
            </a:fld>
            <a:endParaRPr lang="pt-BR"/>
          </a:p>
        </p:txBody>
      </p:sp>
    </p:spTree>
    <p:extLst>
      <p:ext uri="{BB962C8B-B14F-4D97-AF65-F5344CB8AC3E}">
        <p14:creationId xmlns:p14="http://schemas.microsoft.com/office/powerpoint/2010/main" val="2862441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Apenas para ilustrar, é muito comum empresas de eletrodomésticos colocar apenas </a:t>
            </a:r>
            <a:r>
              <a:rPr lang="pt-BR" sz="1200" kern="1200" dirty="0" err="1" smtClean="0">
                <a:solidFill>
                  <a:schemeClr val="tx1"/>
                </a:solidFill>
                <a:effectLst/>
                <a:latin typeface="+mn-lt"/>
                <a:ea typeface="+mn-ea"/>
                <a:cs typeface="+mn-cs"/>
              </a:rPr>
              <a:t>ShowRoom</a:t>
            </a:r>
            <a:r>
              <a:rPr lang="pt-BR" sz="1200" kern="1200" dirty="0" smtClean="0">
                <a:solidFill>
                  <a:schemeClr val="tx1"/>
                </a:solidFill>
                <a:effectLst/>
                <a:latin typeface="+mn-lt"/>
                <a:ea typeface="+mn-ea"/>
                <a:cs typeface="+mn-cs"/>
              </a:rPr>
              <a:t> espalhados dentro do Estado, onde apenas possuem mostruários dos produtos a ser comercializados, como geladeiras, televisores e fogões, e a saída da mercadoria acaba saindo de um único Centro de Distribuição dentro do Estado. Assim, as vendas realizadas por todos os estabelecimentos dentro daquele Estado de todas as filiais situadas em vários Municípios apenas levam valor adicionado e, </a:t>
            </a:r>
            <a:r>
              <a:rPr lang="pt-BR" sz="1200" kern="1200" dirty="0" err="1" smtClean="0">
                <a:solidFill>
                  <a:schemeClr val="tx1"/>
                </a:solidFill>
                <a:effectLst/>
                <a:latin typeface="+mn-lt"/>
                <a:ea typeface="+mn-ea"/>
                <a:cs typeface="+mn-cs"/>
              </a:rPr>
              <a:t>conseqüentemente</a:t>
            </a:r>
            <a:r>
              <a:rPr lang="pt-BR" sz="1200" kern="1200" dirty="0" smtClean="0">
                <a:solidFill>
                  <a:schemeClr val="tx1"/>
                </a:solidFill>
                <a:effectLst/>
                <a:latin typeface="+mn-lt"/>
                <a:ea typeface="+mn-ea"/>
                <a:cs typeface="+mn-cs"/>
              </a:rPr>
              <a:t>, maior participação do ICMS para o Município onde está situado o Centro de Distribuição, seguindo a legislação atual. Apenas um Município, neste caso ilustrativo, recebe o repasse de ICMS de operações que aconteceram fora de seu Município.</a:t>
            </a:r>
          </a:p>
          <a:p>
            <a:endParaRPr lang="en-US" dirty="0"/>
          </a:p>
        </p:txBody>
      </p:sp>
      <p:sp>
        <p:nvSpPr>
          <p:cNvPr id="4" name="Slide Number Placeholder 3"/>
          <p:cNvSpPr>
            <a:spLocks noGrp="1"/>
          </p:cNvSpPr>
          <p:nvPr>
            <p:ph type="sldNum" sz="quarter" idx="10"/>
          </p:nvPr>
        </p:nvSpPr>
        <p:spPr/>
        <p:txBody>
          <a:bodyPr/>
          <a:lstStyle/>
          <a:p>
            <a:fld id="{7BAE5A09-2C0B-4978-B933-EEF66B386863}" type="slidenum">
              <a:rPr lang="pt-BR" smtClean="0"/>
              <a:t>9</a:t>
            </a:fld>
            <a:endParaRPr lang="pt-BR"/>
          </a:p>
        </p:txBody>
      </p:sp>
    </p:spTree>
    <p:extLst>
      <p:ext uri="{BB962C8B-B14F-4D97-AF65-F5344CB8AC3E}">
        <p14:creationId xmlns:p14="http://schemas.microsoft.com/office/powerpoint/2010/main" val="932242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4" name="Espaço Reservado para Data 3"/>
          <p:cNvSpPr>
            <a:spLocks noGrp="1"/>
          </p:cNvSpPr>
          <p:nvPr>
            <p:ph type="dt" sz="half" idx="10"/>
          </p:nvPr>
        </p:nvSpPr>
        <p:spPr/>
        <p:txBody>
          <a:bodyPr/>
          <a:lstStyle/>
          <a:p>
            <a:fld id="{A2BCB925-9B66-4B9C-8059-3FFEC1B176B6}" type="datetimeFigureOut">
              <a:rPr lang="pt-BR" smtClean="0"/>
              <a:t>28/04/2015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31DF20D-65CB-437E-9D06-E474C816E07D}" type="slidenum">
              <a:rPr lang="pt-BR" smtClean="0"/>
              <a:t>‹nº›</a:t>
            </a:fld>
            <a:endParaRPr lang="pt-BR"/>
          </a:p>
        </p:txBody>
      </p:sp>
      <p:sp>
        <p:nvSpPr>
          <p:cNvPr id="7" name="Retângulo 7"/>
          <p:cNvSpPr/>
          <p:nvPr userDrawn="1"/>
        </p:nvSpPr>
        <p:spPr>
          <a:xfrm>
            <a:off x="-36513" y="-27384"/>
            <a:ext cx="9199069" cy="828093"/>
          </a:xfrm>
          <a:custGeom>
            <a:avLst/>
            <a:gdLst>
              <a:gd name="connsiteX0" fmla="*/ 0 w 9144000"/>
              <a:gd name="connsiteY0" fmla="*/ 0 h 476672"/>
              <a:gd name="connsiteX1" fmla="*/ 9144000 w 9144000"/>
              <a:gd name="connsiteY1" fmla="*/ 0 h 476672"/>
              <a:gd name="connsiteX2" fmla="*/ 9144000 w 9144000"/>
              <a:gd name="connsiteY2" fmla="*/ 476672 h 476672"/>
              <a:gd name="connsiteX3" fmla="*/ 0 w 9144000"/>
              <a:gd name="connsiteY3" fmla="*/ 476672 h 476672"/>
              <a:gd name="connsiteX4" fmla="*/ 0 w 9144000"/>
              <a:gd name="connsiteY4" fmla="*/ 0 h 476672"/>
              <a:gd name="connsiteX0" fmla="*/ 18473 w 9162473"/>
              <a:gd name="connsiteY0" fmla="*/ 0 h 689108"/>
              <a:gd name="connsiteX1" fmla="*/ 9162473 w 9162473"/>
              <a:gd name="connsiteY1" fmla="*/ 0 h 689108"/>
              <a:gd name="connsiteX2" fmla="*/ 9162473 w 9162473"/>
              <a:gd name="connsiteY2" fmla="*/ 476672 h 689108"/>
              <a:gd name="connsiteX3" fmla="*/ 0 w 9162473"/>
              <a:gd name="connsiteY3" fmla="*/ 689108 h 689108"/>
              <a:gd name="connsiteX4" fmla="*/ 18473 w 9162473"/>
              <a:gd name="connsiteY4" fmla="*/ 0 h 689108"/>
              <a:gd name="connsiteX0" fmla="*/ 18473 w 9162473"/>
              <a:gd name="connsiteY0" fmla="*/ 0 h 689108"/>
              <a:gd name="connsiteX1" fmla="*/ 9162473 w 9162473"/>
              <a:gd name="connsiteY1" fmla="*/ 0 h 689108"/>
              <a:gd name="connsiteX2" fmla="*/ 9162473 w 9162473"/>
              <a:gd name="connsiteY2" fmla="*/ 476672 h 689108"/>
              <a:gd name="connsiteX3" fmla="*/ 0 w 9162473"/>
              <a:gd name="connsiteY3" fmla="*/ 689108 h 689108"/>
              <a:gd name="connsiteX4" fmla="*/ 18473 w 9162473"/>
              <a:gd name="connsiteY4" fmla="*/ 0 h 689108"/>
              <a:gd name="connsiteX0" fmla="*/ 18473 w 9190182"/>
              <a:gd name="connsiteY0" fmla="*/ 0 h 689108"/>
              <a:gd name="connsiteX1" fmla="*/ 9162473 w 9190182"/>
              <a:gd name="connsiteY1" fmla="*/ 0 h 689108"/>
              <a:gd name="connsiteX2" fmla="*/ 9190182 w 9190182"/>
              <a:gd name="connsiteY2" fmla="*/ 596745 h 689108"/>
              <a:gd name="connsiteX3" fmla="*/ 0 w 9190182"/>
              <a:gd name="connsiteY3" fmla="*/ 689108 h 689108"/>
              <a:gd name="connsiteX4" fmla="*/ 18473 w 9190182"/>
              <a:gd name="connsiteY4" fmla="*/ 0 h 689108"/>
              <a:gd name="connsiteX0" fmla="*/ 18473 w 9190266"/>
              <a:gd name="connsiteY0" fmla="*/ 9237 h 698345"/>
              <a:gd name="connsiteX1" fmla="*/ 9190266 w 9190266"/>
              <a:gd name="connsiteY1" fmla="*/ 0 h 698345"/>
              <a:gd name="connsiteX2" fmla="*/ 9190182 w 9190266"/>
              <a:gd name="connsiteY2" fmla="*/ 605982 h 698345"/>
              <a:gd name="connsiteX3" fmla="*/ 0 w 9190266"/>
              <a:gd name="connsiteY3" fmla="*/ 698345 h 698345"/>
              <a:gd name="connsiteX4" fmla="*/ 18473 w 9190266"/>
              <a:gd name="connsiteY4" fmla="*/ 9237 h 698345"/>
              <a:gd name="connsiteX0" fmla="*/ 0 w 9171793"/>
              <a:gd name="connsiteY0" fmla="*/ 9237 h 707771"/>
              <a:gd name="connsiteX1" fmla="*/ 9171793 w 9171793"/>
              <a:gd name="connsiteY1" fmla="*/ 0 h 707771"/>
              <a:gd name="connsiteX2" fmla="*/ 9171709 w 9171793"/>
              <a:gd name="connsiteY2" fmla="*/ 605982 h 707771"/>
              <a:gd name="connsiteX3" fmla="*/ 9893 w 9171793"/>
              <a:gd name="connsiteY3" fmla="*/ 707771 h 707771"/>
              <a:gd name="connsiteX4" fmla="*/ 0 w 9171793"/>
              <a:gd name="connsiteY4" fmla="*/ 9237 h 707771"/>
              <a:gd name="connsiteX0" fmla="*/ 0 w 9171793"/>
              <a:gd name="connsiteY0" fmla="*/ 9237 h 712534"/>
              <a:gd name="connsiteX1" fmla="*/ 9171793 w 9171793"/>
              <a:gd name="connsiteY1" fmla="*/ 0 h 712534"/>
              <a:gd name="connsiteX2" fmla="*/ 9171709 w 9171793"/>
              <a:gd name="connsiteY2" fmla="*/ 605982 h 712534"/>
              <a:gd name="connsiteX3" fmla="*/ 5116 w 9171793"/>
              <a:gd name="connsiteY3" fmla="*/ 712534 h 712534"/>
              <a:gd name="connsiteX4" fmla="*/ 0 w 9171793"/>
              <a:gd name="connsiteY4" fmla="*/ 9237 h 712534"/>
              <a:gd name="connsiteX0" fmla="*/ 0 w 9171793"/>
              <a:gd name="connsiteY0" fmla="*/ 9237 h 712534"/>
              <a:gd name="connsiteX1" fmla="*/ 9171793 w 9171793"/>
              <a:gd name="connsiteY1" fmla="*/ 0 h 712534"/>
              <a:gd name="connsiteX2" fmla="*/ 9171709 w 9171793"/>
              <a:gd name="connsiteY2" fmla="*/ 605982 h 712534"/>
              <a:gd name="connsiteX3" fmla="*/ 5116 w 9171793"/>
              <a:gd name="connsiteY3" fmla="*/ 712534 h 712534"/>
              <a:gd name="connsiteX4" fmla="*/ 0 w 9171793"/>
              <a:gd name="connsiteY4" fmla="*/ 9237 h 712534"/>
              <a:gd name="connsiteX0" fmla="*/ 0 w 9171793"/>
              <a:gd name="connsiteY0" fmla="*/ 9237 h 703009"/>
              <a:gd name="connsiteX1" fmla="*/ 9171793 w 9171793"/>
              <a:gd name="connsiteY1" fmla="*/ 0 h 703009"/>
              <a:gd name="connsiteX2" fmla="*/ 9171709 w 9171793"/>
              <a:gd name="connsiteY2" fmla="*/ 605982 h 703009"/>
              <a:gd name="connsiteX3" fmla="*/ 5116 w 9171793"/>
              <a:gd name="connsiteY3" fmla="*/ 703009 h 703009"/>
              <a:gd name="connsiteX4" fmla="*/ 0 w 9171793"/>
              <a:gd name="connsiteY4" fmla="*/ 9237 h 70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1793" h="703009">
                <a:moveTo>
                  <a:pt x="0" y="9237"/>
                </a:moveTo>
                <a:lnTo>
                  <a:pt x="9171793" y="0"/>
                </a:lnTo>
                <a:lnTo>
                  <a:pt x="9171709" y="605982"/>
                </a:lnTo>
                <a:cubicBezTo>
                  <a:pt x="6117551" y="676794"/>
                  <a:pt x="3160874" y="170379"/>
                  <a:pt x="5116" y="703009"/>
                </a:cubicBezTo>
                <a:cubicBezTo>
                  <a:pt x="3411" y="468577"/>
                  <a:pt x="1705" y="243669"/>
                  <a:pt x="0" y="923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userDrawn="1"/>
        </p:nvSpPr>
        <p:spPr>
          <a:xfrm rot="10800000">
            <a:off x="-3" y="6093296"/>
            <a:ext cx="9162557" cy="793101"/>
          </a:xfrm>
          <a:custGeom>
            <a:avLst/>
            <a:gdLst>
              <a:gd name="connsiteX0" fmla="*/ 0 w 9144000"/>
              <a:gd name="connsiteY0" fmla="*/ 0 h 476672"/>
              <a:gd name="connsiteX1" fmla="*/ 9144000 w 9144000"/>
              <a:gd name="connsiteY1" fmla="*/ 0 h 476672"/>
              <a:gd name="connsiteX2" fmla="*/ 9144000 w 9144000"/>
              <a:gd name="connsiteY2" fmla="*/ 476672 h 476672"/>
              <a:gd name="connsiteX3" fmla="*/ 0 w 9144000"/>
              <a:gd name="connsiteY3" fmla="*/ 476672 h 476672"/>
              <a:gd name="connsiteX4" fmla="*/ 0 w 9144000"/>
              <a:gd name="connsiteY4" fmla="*/ 0 h 476672"/>
              <a:gd name="connsiteX0" fmla="*/ 18473 w 9162473"/>
              <a:gd name="connsiteY0" fmla="*/ 0 h 689108"/>
              <a:gd name="connsiteX1" fmla="*/ 9162473 w 9162473"/>
              <a:gd name="connsiteY1" fmla="*/ 0 h 689108"/>
              <a:gd name="connsiteX2" fmla="*/ 9162473 w 9162473"/>
              <a:gd name="connsiteY2" fmla="*/ 476672 h 689108"/>
              <a:gd name="connsiteX3" fmla="*/ 0 w 9162473"/>
              <a:gd name="connsiteY3" fmla="*/ 689108 h 689108"/>
              <a:gd name="connsiteX4" fmla="*/ 18473 w 9162473"/>
              <a:gd name="connsiteY4" fmla="*/ 0 h 689108"/>
              <a:gd name="connsiteX0" fmla="*/ 18473 w 9162473"/>
              <a:gd name="connsiteY0" fmla="*/ 0 h 689108"/>
              <a:gd name="connsiteX1" fmla="*/ 9162473 w 9162473"/>
              <a:gd name="connsiteY1" fmla="*/ 0 h 689108"/>
              <a:gd name="connsiteX2" fmla="*/ 9162473 w 9162473"/>
              <a:gd name="connsiteY2" fmla="*/ 476672 h 689108"/>
              <a:gd name="connsiteX3" fmla="*/ 0 w 9162473"/>
              <a:gd name="connsiteY3" fmla="*/ 689108 h 689108"/>
              <a:gd name="connsiteX4" fmla="*/ 18473 w 9162473"/>
              <a:gd name="connsiteY4" fmla="*/ 0 h 689108"/>
              <a:gd name="connsiteX0" fmla="*/ 18473 w 9190182"/>
              <a:gd name="connsiteY0" fmla="*/ 0 h 689108"/>
              <a:gd name="connsiteX1" fmla="*/ 9162473 w 9190182"/>
              <a:gd name="connsiteY1" fmla="*/ 0 h 689108"/>
              <a:gd name="connsiteX2" fmla="*/ 9190182 w 9190182"/>
              <a:gd name="connsiteY2" fmla="*/ 596745 h 689108"/>
              <a:gd name="connsiteX3" fmla="*/ 0 w 9190182"/>
              <a:gd name="connsiteY3" fmla="*/ 689108 h 689108"/>
              <a:gd name="connsiteX4" fmla="*/ 18473 w 9190182"/>
              <a:gd name="connsiteY4" fmla="*/ 0 h 689108"/>
              <a:gd name="connsiteX0" fmla="*/ 18473 w 9190266"/>
              <a:gd name="connsiteY0" fmla="*/ 9237 h 698345"/>
              <a:gd name="connsiteX1" fmla="*/ 9190266 w 9190266"/>
              <a:gd name="connsiteY1" fmla="*/ 0 h 698345"/>
              <a:gd name="connsiteX2" fmla="*/ 9190182 w 9190266"/>
              <a:gd name="connsiteY2" fmla="*/ 605982 h 698345"/>
              <a:gd name="connsiteX3" fmla="*/ 0 w 9190266"/>
              <a:gd name="connsiteY3" fmla="*/ 698345 h 698345"/>
              <a:gd name="connsiteX4" fmla="*/ 18473 w 9190266"/>
              <a:gd name="connsiteY4" fmla="*/ 9237 h 698345"/>
              <a:gd name="connsiteX0" fmla="*/ 9017 w 9190266"/>
              <a:gd name="connsiteY0" fmla="*/ 0 h 698535"/>
              <a:gd name="connsiteX1" fmla="*/ 9190266 w 9190266"/>
              <a:gd name="connsiteY1" fmla="*/ 190 h 698535"/>
              <a:gd name="connsiteX2" fmla="*/ 9190182 w 9190266"/>
              <a:gd name="connsiteY2" fmla="*/ 606172 h 698535"/>
              <a:gd name="connsiteX3" fmla="*/ 0 w 9190266"/>
              <a:gd name="connsiteY3" fmla="*/ 698535 h 698535"/>
              <a:gd name="connsiteX4" fmla="*/ 9017 w 9190266"/>
              <a:gd name="connsiteY4" fmla="*/ 0 h 69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0266" h="698535">
                <a:moveTo>
                  <a:pt x="9017" y="0"/>
                </a:moveTo>
                <a:lnTo>
                  <a:pt x="9190266" y="190"/>
                </a:lnTo>
                <a:lnTo>
                  <a:pt x="9190182" y="606172"/>
                </a:lnTo>
                <a:cubicBezTo>
                  <a:pt x="6136024" y="676984"/>
                  <a:pt x="3155758" y="165905"/>
                  <a:pt x="0" y="698535"/>
                </a:cubicBezTo>
                <a:lnTo>
                  <a:pt x="901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Imagem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0064" t="33974" r="30040" b="35829"/>
          <a:stretch/>
        </p:blipFill>
        <p:spPr>
          <a:xfrm>
            <a:off x="7596336" y="-99392"/>
            <a:ext cx="1432943" cy="766741"/>
          </a:xfrm>
          <a:prstGeom prst="rect">
            <a:avLst/>
          </a:prstGeom>
        </p:spPr>
      </p:pic>
    </p:spTree>
    <p:extLst>
      <p:ext uri="{BB962C8B-B14F-4D97-AF65-F5344CB8AC3E}">
        <p14:creationId xmlns:p14="http://schemas.microsoft.com/office/powerpoint/2010/main" val="9719602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2BCB925-9B66-4B9C-8059-3FFEC1B176B6}" type="datetimeFigureOut">
              <a:rPr lang="pt-BR" smtClean="0"/>
              <a:t>28/04/2015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31DF20D-65CB-437E-9D06-E474C816E07D}" type="slidenum">
              <a:rPr lang="pt-BR" smtClean="0"/>
              <a:t>‹nº›</a:t>
            </a:fld>
            <a:endParaRPr lang="pt-BR"/>
          </a:p>
        </p:txBody>
      </p:sp>
    </p:spTree>
    <p:extLst>
      <p:ext uri="{BB962C8B-B14F-4D97-AF65-F5344CB8AC3E}">
        <p14:creationId xmlns:p14="http://schemas.microsoft.com/office/powerpoint/2010/main" val="107237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2BCB925-9B66-4B9C-8059-3FFEC1B176B6}" type="datetimeFigureOut">
              <a:rPr lang="pt-BR" smtClean="0"/>
              <a:t>28/04/2015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31DF20D-65CB-437E-9D06-E474C816E07D}" type="slidenum">
              <a:rPr lang="pt-BR" smtClean="0"/>
              <a:t>‹nº›</a:t>
            </a:fld>
            <a:endParaRPr lang="pt-BR"/>
          </a:p>
        </p:txBody>
      </p:sp>
    </p:spTree>
    <p:extLst>
      <p:ext uri="{BB962C8B-B14F-4D97-AF65-F5344CB8AC3E}">
        <p14:creationId xmlns:p14="http://schemas.microsoft.com/office/powerpoint/2010/main" val="165444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
        <p:nvSpPr>
          <p:cNvPr id="5" name="Retângulo 4"/>
          <p:cNvSpPr/>
          <p:nvPr/>
        </p:nvSpPr>
        <p:spPr>
          <a:xfrm>
            <a:off x="0" y="0"/>
            <a:ext cx="9144000" cy="6858000"/>
          </a:xfrm>
          <a:prstGeom prst="rect">
            <a:avLst/>
          </a:prstGeom>
          <a:gradFill flip="none" rotWithShape="1">
            <a:gsLst>
              <a:gs pos="0">
                <a:schemeClr val="accent6">
                  <a:shade val="51000"/>
                  <a:satMod val="130000"/>
                </a:schemeClr>
              </a:gs>
              <a:gs pos="80000">
                <a:schemeClr val="accent6">
                  <a:shade val="93000"/>
                  <a:satMod val="130000"/>
                </a:schemeClr>
              </a:gs>
              <a:gs pos="100000">
                <a:schemeClr val="accent6">
                  <a:shade val="94000"/>
                  <a:satMod val="135000"/>
                </a:schemeClr>
              </a:gs>
            </a:gsLst>
            <a:path path="circle">
              <a:fillToRect l="50000" t="50000" r="50000" b="50000"/>
            </a:path>
            <a:tileRect/>
          </a:gradFill>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pt-BR" dirty="0"/>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88640"/>
            <a:ext cx="8640959" cy="6480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tângulo 6"/>
          <p:cNvSpPr/>
          <p:nvPr/>
        </p:nvSpPr>
        <p:spPr>
          <a:xfrm>
            <a:off x="762000" y="4652963"/>
            <a:ext cx="8382000" cy="1400175"/>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pt-BR" dirty="0"/>
          </a:p>
        </p:txBody>
      </p:sp>
      <p:pic>
        <p:nvPicPr>
          <p:cNvPr id="9" name="Imagem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746625"/>
            <a:ext cx="998537"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ângulo 9"/>
          <p:cNvSpPr/>
          <p:nvPr/>
        </p:nvSpPr>
        <p:spPr>
          <a:xfrm>
            <a:off x="1908175" y="4803775"/>
            <a:ext cx="6480175" cy="1262063"/>
          </a:xfrm>
          <a:prstGeom prst="rect">
            <a:avLst/>
          </a:prstGeom>
        </p:spPr>
        <p:txBody>
          <a:bodyPr>
            <a:spAutoFit/>
          </a:bodyPr>
          <a:lstStyle/>
          <a:p>
            <a:pPr algn="ctr" fontAlgn="auto">
              <a:spcBef>
                <a:spcPts val="0"/>
              </a:spcBef>
              <a:spcAft>
                <a:spcPts val="0"/>
              </a:spcAft>
              <a:defRPr/>
            </a:pPr>
            <a:r>
              <a:rPr lang="pt-BR" dirty="0">
                <a:solidFill>
                  <a:schemeClr val="bg1"/>
                </a:solidFill>
                <a:effectLst>
                  <a:outerShdw blurRad="38100" dist="38100" dir="2700000" algn="tl">
                    <a:srgbClr val="000000">
                      <a:alpha val="43137"/>
                    </a:srgbClr>
                  </a:outerShdw>
                </a:effectLst>
                <a:latin typeface="+mn-lt"/>
                <a:cs typeface="+mn-cs"/>
              </a:rPr>
              <a:t>SEMINÁRIO DE GOVERNO </a:t>
            </a:r>
          </a:p>
          <a:p>
            <a:pPr algn="ctr" fontAlgn="auto">
              <a:spcBef>
                <a:spcPts val="0"/>
              </a:spcBef>
              <a:spcAft>
                <a:spcPts val="0"/>
              </a:spcAft>
              <a:defRPr/>
            </a:pPr>
            <a:r>
              <a:rPr lang="pt-BR" sz="4000" dirty="0">
                <a:solidFill>
                  <a:schemeClr val="bg1"/>
                </a:solidFill>
                <a:effectLst>
                  <a:outerShdw blurRad="38100" dist="38100" dir="2700000" algn="tl">
                    <a:srgbClr val="000000">
                      <a:alpha val="43137"/>
                    </a:srgbClr>
                  </a:outerShdw>
                </a:effectLst>
                <a:latin typeface="+mn-lt"/>
                <a:cs typeface="+mn-cs"/>
              </a:rPr>
              <a:t>CONTRATO DE GESTÃO:</a:t>
            </a:r>
          </a:p>
          <a:p>
            <a:pPr algn="ctr" fontAlgn="auto">
              <a:spcBef>
                <a:spcPts val="0"/>
              </a:spcBef>
              <a:spcAft>
                <a:spcPts val="0"/>
              </a:spcAft>
              <a:defRPr/>
            </a:pPr>
            <a:r>
              <a:rPr lang="pt-BR" dirty="0">
                <a:solidFill>
                  <a:schemeClr val="bg1"/>
                </a:solidFill>
                <a:effectLst>
                  <a:outerShdw blurRad="38100" dist="38100" dir="2700000" algn="tl">
                    <a:srgbClr val="000000">
                      <a:alpha val="43137"/>
                    </a:srgbClr>
                  </a:outerShdw>
                </a:effectLst>
                <a:latin typeface="+mn-lt"/>
                <a:cs typeface="+mn-cs"/>
              </a:rPr>
              <a:t>COMPROMISSO COM PORTO ALEGRE</a:t>
            </a:r>
          </a:p>
        </p:txBody>
      </p:sp>
      <p:sp>
        <p:nvSpPr>
          <p:cNvPr id="11" name="Retângulo 10"/>
          <p:cNvSpPr/>
          <p:nvPr/>
        </p:nvSpPr>
        <p:spPr>
          <a:xfrm>
            <a:off x="779463" y="4652963"/>
            <a:ext cx="8382000" cy="1400175"/>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pt-BR" dirty="0"/>
          </a:p>
        </p:txBody>
      </p:sp>
      <p:pic>
        <p:nvPicPr>
          <p:cNvPr id="12" name="Imagem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746625"/>
            <a:ext cx="998537"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ângulo 12"/>
          <p:cNvSpPr/>
          <p:nvPr/>
        </p:nvSpPr>
        <p:spPr>
          <a:xfrm>
            <a:off x="1908175" y="4803775"/>
            <a:ext cx="6480175" cy="1077913"/>
          </a:xfrm>
          <a:prstGeom prst="rect">
            <a:avLst/>
          </a:prstGeom>
        </p:spPr>
        <p:txBody>
          <a:bodyPr>
            <a:spAutoFit/>
          </a:bodyPr>
          <a:lstStyle/>
          <a:p>
            <a:pPr algn="ctr" fontAlgn="auto">
              <a:spcBef>
                <a:spcPts val="0"/>
              </a:spcBef>
              <a:spcAft>
                <a:spcPts val="0"/>
              </a:spcAft>
              <a:defRPr/>
            </a:pPr>
            <a:r>
              <a:rPr lang="pt-BR" dirty="0">
                <a:solidFill>
                  <a:schemeClr val="bg1"/>
                </a:solidFill>
                <a:effectLst>
                  <a:outerShdw blurRad="38100" dist="38100" dir="2700000" algn="tl">
                    <a:srgbClr val="000000">
                      <a:alpha val="43137"/>
                    </a:srgbClr>
                  </a:outerShdw>
                </a:effectLst>
                <a:latin typeface="+mn-lt"/>
                <a:cs typeface="+mn-cs"/>
              </a:rPr>
              <a:t>MODELO DE GESTÃO </a:t>
            </a:r>
          </a:p>
          <a:p>
            <a:pPr algn="ctr" fontAlgn="auto">
              <a:spcBef>
                <a:spcPts val="0"/>
              </a:spcBef>
              <a:spcAft>
                <a:spcPts val="0"/>
              </a:spcAft>
              <a:defRPr/>
            </a:pPr>
            <a:r>
              <a:rPr lang="pt-BR" sz="2800" dirty="0">
                <a:solidFill>
                  <a:schemeClr val="bg1"/>
                </a:solidFill>
                <a:effectLst>
                  <a:outerShdw blurRad="38100" dist="38100" dir="2700000" algn="tl">
                    <a:srgbClr val="000000">
                      <a:alpha val="43137"/>
                    </a:srgbClr>
                  </a:outerShdw>
                </a:effectLst>
                <a:latin typeface="+mn-lt"/>
                <a:cs typeface="+mn-cs"/>
              </a:rPr>
              <a:t>DESENVOLVIMENTO DE COMPETÊNCIAS:</a:t>
            </a:r>
          </a:p>
          <a:p>
            <a:pPr algn="ctr" fontAlgn="auto">
              <a:spcBef>
                <a:spcPts val="0"/>
              </a:spcBef>
              <a:spcAft>
                <a:spcPts val="0"/>
              </a:spcAft>
              <a:defRPr/>
            </a:pPr>
            <a:r>
              <a:rPr lang="pt-BR" dirty="0">
                <a:solidFill>
                  <a:schemeClr val="bg1"/>
                </a:solidFill>
                <a:effectLst>
                  <a:outerShdw blurRad="38100" dist="38100" dir="2700000" algn="tl">
                    <a:srgbClr val="000000">
                      <a:alpha val="43137"/>
                    </a:srgbClr>
                  </a:outerShdw>
                </a:effectLst>
                <a:latin typeface="+mn-lt"/>
                <a:cs typeface="+mn-cs"/>
              </a:rPr>
              <a:t>A EXPERIÊNCIA DA PREFEITURA DE  PORTO ALEGRE</a:t>
            </a:r>
          </a:p>
        </p:txBody>
      </p:sp>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8" name="Subtítulo 2"/>
          <p:cNvSpPr>
            <a:spLocks noGrp="1"/>
          </p:cNvSpPr>
          <p:nvPr>
            <p:ph type="subTitle" idx="13"/>
          </p:nvPr>
        </p:nvSpPr>
        <p:spPr>
          <a:xfrm>
            <a:off x="1371600" y="3886200"/>
            <a:ext cx="6400800" cy="1752600"/>
          </a:xfrm>
        </p:spPr>
        <p:txBody>
          <a:bodyPr/>
          <a:lstStyle/>
          <a:p>
            <a:r>
              <a:rPr lang="pt-BR" smtClean="0"/>
              <a:t>Clique para editar o estilo do subtítulo mestre</a:t>
            </a:r>
            <a:endParaRPr lang="pt-BR"/>
          </a:p>
        </p:txBody>
      </p:sp>
      <p:sp>
        <p:nvSpPr>
          <p:cNvPr id="14" name="Espaço Reservado para Data 3"/>
          <p:cNvSpPr>
            <a:spLocks noGrp="1"/>
          </p:cNvSpPr>
          <p:nvPr>
            <p:ph type="dt" sz="half" idx="14"/>
          </p:nvPr>
        </p:nvSpPr>
        <p:spPr/>
        <p:txBody>
          <a:bodyPr/>
          <a:lstStyle>
            <a:lvl1pPr>
              <a:defRPr/>
            </a:lvl1pPr>
          </a:lstStyle>
          <a:p>
            <a:pPr>
              <a:defRPr/>
            </a:pPr>
            <a:fld id="{15286123-8A69-497D-A4EF-92CEEC107165}" type="datetimeFigureOut">
              <a:rPr lang="pt-BR"/>
              <a:pPr>
                <a:defRPr/>
              </a:pPr>
              <a:t>28/04/2015</a:t>
            </a:fld>
            <a:endParaRPr lang="pt-BR"/>
          </a:p>
        </p:txBody>
      </p:sp>
      <p:sp>
        <p:nvSpPr>
          <p:cNvPr id="15" name="Espaço Reservado para Rodapé 4"/>
          <p:cNvSpPr>
            <a:spLocks noGrp="1"/>
          </p:cNvSpPr>
          <p:nvPr>
            <p:ph type="ftr" sz="quarter" idx="15"/>
          </p:nvPr>
        </p:nvSpPr>
        <p:spPr/>
        <p:txBody>
          <a:bodyPr/>
          <a:lstStyle>
            <a:lvl1pPr>
              <a:defRPr/>
            </a:lvl1pPr>
          </a:lstStyle>
          <a:p>
            <a:pPr>
              <a:defRPr/>
            </a:pPr>
            <a:endParaRPr lang="pt-BR"/>
          </a:p>
        </p:txBody>
      </p:sp>
      <p:sp>
        <p:nvSpPr>
          <p:cNvPr id="16" name="Espaço Reservado para Número de Slide 5"/>
          <p:cNvSpPr>
            <a:spLocks noGrp="1"/>
          </p:cNvSpPr>
          <p:nvPr>
            <p:ph type="sldNum" sz="quarter" idx="16"/>
          </p:nvPr>
        </p:nvSpPr>
        <p:spPr/>
        <p:txBody>
          <a:bodyPr/>
          <a:lstStyle>
            <a:lvl1pPr>
              <a:defRPr/>
            </a:lvl1pPr>
          </a:lstStyle>
          <a:p>
            <a:pPr>
              <a:defRPr/>
            </a:pPr>
            <a:fld id="{A37813E9-2977-4F5D-BDFA-366D47EF0F09}" type="slidenum">
              <a:rPr lang="pt-BR"/>
              <a:pPr>
                <a:defRPr/>
              </a:pPr>
              <a:t>‹nº›</a:t>
            </a:fld>
            <a:endParaRPr lang="pt-BR"/>
          </a:p>
        </p:txBody>
      </p:sp>
    </p:spTree>
    <p:extLst>
      <p:ext uri="{BB962C8B-B14F-4D97-AF65-F5344CB8AC3E}">
        <p14:creationId xmlns:p14="http://schemas.microsoft.com/office/powerpoint/2010/main" val="1992729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13" name="Retângulo 7"/>
          <p:cNvSpPr/>
          <p:nvPr userDrawn="1"/>
        </p:nvSpPr>
        <p:spPr>
          <a:xfrm>
            <a:off x="-36513" y="-27384"/>
            <a:ext cx="9199069" cy="1152128"/>
          </a:xfrm>
          <a:custGeom>
            <a:avLst/>
            <a:gdLst>
              <a:gd name="connsiteX0" fmla="*/ 0 w 9144000"/>
              <a:gd name="connsiteY0" fmla="*/ 0 h 476672"/>
              <a:gd name="connsiteX1" fmla="*/ 9144000 w 9144000"/>
              <a:gd name="connsiteY1" fmla="*/ 0 h 476672"/>
              <a:gd name="connsiteX2" fmla="*/ 9144000 w 9144000"/>
              <a:gd name="connsiteY2" fmla="*/ 476672 h 476672"/>
              <a:gd name="connsiteX3" fmla="*/ 0 w 9144000"/>
              <a:gd name="connsiteY3" fmla="*/ 476672 h 476672"/>
              <a:gd name="connsiteX4" fmla="*/ 0 w 9144000"/>
              <a:gd name="connsiteY4" fmla="*/ 0 h 476672"/>
              <a:gd name="connsiteX0" fmla="*/ 18473 w 9162473"/>
              <a:gd name="connsiteY0" fmla="*/ 0 h 689108"/>
              <a:gd name="connsiteX1" fmla="*/ 9162473 w 9162473"/>
              <a:gd name="connsiteY1" fmla="*/ 0 h 689108"/>
              <a:gd name="connsiteX2" fmla="*/ 9162473 w 9162473"/>
              <a:gd name="connsiteY2" fmla="*/ 476672 h 689108"/>
              <a:gd name="connsiteX3" fmla="*/ 0 w 9162473"/>
              <a:gd name="connsiteY3" fmla="*/ 689108 h 689108"/>
              <a:gd name="connsiteX4" fmla="*/ 18473 w 9162473"/>
              <a:gd name="connsiteY4" fmla="*/ 0 h 689108"/>
              <a:gd name="connsiteX0" fmla="*/ 18473 w 9162473"/>
              <a:gd name="connsiteY0" fmla="*/ 0 h 689108"/>
              <a:gd name="connsiteX1" fmla="*/ 9162473 w 9162473"/>
              <a:gd name="connsiteY1" fmla="*/ 0 h 689108"/>
              <a:gd name="connsiteX2" fmla="*/ 9162473 w 9162473"/>
              <a:gd name="connsiteY2" fmla="*/ 476672 h 689108"/>
              <a:gd name="connsiteX3" fmla="*/ 0 w 9162473"/>
              <a:gd name="connsiteY3" fmla="*/ 689108 h 689108"/>
              <a:gd name="connsiteX4" fmla="*/ 18473 w 9162473"/>
              <a:gd name="connsiteY4" fmla="*/ 0 h 689108"/>
              <a:gd name="connsiteX0" fmla="*/ 18473 w 9190182"/>
              <a:gd name="connsiteY0" fmla="*/ 0 h 689108"/>
              <a:gd name="connsiteX1" fmla="*/ 9162473 w 9190182"/>
              <a:gd name="connsiteY1" fmla="*/ 0 h 689108"/>
              <a:gd name="connsiteX2" fmla="*/ 9190182 w 9190182"/>
              <a:gd name="connsiteY2" fmla="*/ 596745 h 689108"/>
              <a:gd name="connsiteX3" fmla="*/ 0 w 9190182"/>
              <a:gd name="connsiteY3" fmla="*/ 689108 h 689108"/>
              <a:gd name="connsiteX4" fmla="*/ 18473 w 9190182"/>
              <a:gd name="connsiteY4" fmla="*/ 0 h 689108"/>
              <a:gd name="connsiteX0" fmla="*/ 18473 w 9190266"/>
              <a:gd name="connsiteY0" fmla="*/ 9237 h 698345"/>
              <a:gd name="connsiteX1" fmla="*/ 9190266 w 9190266"/>
              <a:gd name="connsiteY1" fmla="*/ 0 h 698345"/>
              <a:gd name="connsiteX2" fmla="*/ 9190182 w 9190266"/>
              <a:gd name="connsiteY2" fmla="*/ 605982 h 698345"/>
              <a:gd name="connsiteX3" fmla="*/ 0 w 9190266"/>
              <a:gd name="connsiteY3" fmla="*/ 698345 h 698345"/>
              <a:gd name="connsiteX4" fmla="*/ 18473 w 9190266"/>
              <a:gd name="connsiteY4" fmla="*/ 9237 h 698345"/>
              <a:gd name="connsiteX0" fmla="*/ 0 w 9171793"/>
              <a:gd name="connsiteY0" fmla="*/ 9237 h 707771"/>
              <a:gd name="connsiteX1" fmla="*/ 9171793 w 9171793"/>
              <a:gd name="connsiteY1" fmla="*/ 0 h 707771"/>
              <a:gd name="connsiteX2" fmla="*/ 9171709 w 9171793"/>
              <a:gd name="connsiteY2" fmla="*/ 605982 h 707771"/>
              <a:gd name="connsiteX3" fmla="*/ 9893 w 9171793"/>
              <a:gd name="connsiteY3" fmla="*/ 707771 h 707771"/>
              <a:gd name="connsiteX4" fmla="*/ 0 w 9171793"/>
              <a:gd name="connsiteY4" fmla="*/ 9237 h 707771"/>
              <a:gd name="connsiteX0" fmla="*/ 0 w 9171793"/>
              <a:gd name="connsiteY0" fmla="*/ 9237 h 712534"/>
              <a:gd name="connsiteX1" fmla="*/ 9171793 w 9171793"/>
              <a:gd name="connsiteY1" fmla="*/ 0 h 712534"/>
              <a:gd name="connsiteX2" fmla="*/ 9171709 w 9171793"/>
              <a:gd name="connsiteY2" fmla="*/ 605982 h 712534"/>
              <a:gd name="connsiteX3" fmla="*/ 5116 w 9171793"/>
              <a:gd name="connsiteY3" fmla="*/ 712534 h 712534"/>
              <a:gd name="connsiteX4" fmla="*/ 0 w 9171793"/>
              <a:gd name="connsiteY4" fmla="*/ 9237 h 712534"/>
              <a:gd name="connsiteX0" fmla="*/ 0 w 9171793"/>
              <a:gd name="connsiteY0" fmla="*/ 9237 h 712534"/>
              <a:gd name="connsiteX1" fmla="*/ 9171793 w 9171793"/>
              <a:gd name="connsiteY1" fmla="*/ 0 h 712534"/>
              <a:gd name="connsiteX2" fmla="*/ 9171709 w 9171793"/>
              <a:gd name="connsiteY2" fmla="*/ 605982 h 712534"/>
              <a:gd name="connsiteX3" fmla="*/ 5116 w 9171793"/>
              <a:gd name="connsiteY3" fmla="*/ 712534 h 712534"/>
              <a:gd name="connsiteX4" fmla="*/ 0 w 9171793"/>
              <a:gd name="connsiteY4" fmla="*/ 9237 h 712534"/>
              <a:gd name="connsiteX0" fmla="*/ 0 w 9171793"/>
              <a:gd name="connsiteY0" fmla="*/ 9237 h 703009"/>
              <a:gd name="connsiteX1" fmla="*/ 9171793 w 9171793"/>
              <a:gd name="connsiteY1" fmla="*/ 0 h 703009"/>
              <a:gd name="connsiteX2" fmla="*/ 9171709 w 9171793"/>
              <a:gd name="connsiteY2" fmla="*/ 605982 h 703009"/>
              <a:gd name="connsiteX3" fmla="*/ 5116 w 9171793"/>
              <a:gd name="connsiteY3" fmla="*/ 703009 h 703009"/>
              <a:gd name="connsiteX4" fmla="*/ 0 w 9171793"/>
              <a:gd name="connsiteY4" fmla="*/ 9237 h 70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1793" h="703009">
                <a:moveTo>
                  <a:pt x="0" y="9237"/>
                </a:moveTo>
                <a:lnTo>
                  <a:pt x="9171793" y="0"/>
                </a:lnTo>
                <a:lnTo>
                  <a:pt x="9171709" y="605982"/>
                </a:lnTo>
                <a:cubicBezTo>
                  <a:pt x="6117551" y="676794"/>
                  <a:pt x="3160874" y="170379"/>
                  <a:pt x="5116" y="703009"/>
                </a:cubicBezTo>
                <a:cubicBezTo>
                  <a:pt x="3411" y="468577"/>
                  <a:pt x="1705" y="243669"/>
                  <a:pt x="0" y="923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7"/>
          <p:cNvSpPr/>
          <p:nvPr userDrawn="1"/>
        </p:nvSpPr>
        <p:spPr>
          <a:xfrm rot="10800000">
            <a:off x="-3" y="6093296"/>
            <a:ext cx="9162557" cy="793101"/>
          </a:xfrm>
          <a:custGeom>
            <a:avLst/>
            <a:gdLst>
              <a:gd name="connsiteX0" fmla="*/ 0 w 9144000"/>
              <a:gd name="connsiteY0" fmla="*/ 0 h 476672"/>
              <a:gd name="connsiteX1" fmla="*/ 9144000 w 9144000"/>
              <a:gd name="connsiteY1" fmla="*/ 0 h 476672"/>
              <a:gd name="connsiteX2" fmla="*/ 9144000 w 9144000"/>
              <a:gd name="connsiteY2" fmla="*/ 476672 h 476672"/>
              <a:gd name="connsiteX3" fmla="*/ 0 w 9144000"/>
              <a:gd name="connsiteY3" fmla="*/ 476672 h 476672"/>
              <a:gd name="connsiteX4" fmla="*/ 0 w 9144000"/>
              <a:gd name="connsiteY4" fmla="*/ 0 h 476672"/>
              <a:gd name="connsiteX0" fmla="*/ 18473 w 9162473"/>
              <a:gd name="connsiteY0" fmla="*/ 0 h 689108"/>
              <a:gd name="connsiteX1" fmla="*/ 9162473 w 9162473"/>
              <a:gd name="connsiteY1" fmla="*/ 0 h 689108"/>
              <a:gd name="connsiteX2" fmla="*/ 9162473 w 9162473"/>
              <a:gd name="connsiteY2" fmla="*/ 476672 h 689108"/>
              <a:gd name="connsiteX3" fmla="*/ 0 w 9162473"/>
              <a:gd name="connsiteY3" fmla="*/ 689108 h 689108"/>
              <a:gd name="connsiteX4" fmla="*/ 18473 w 9162473"/>
              <a:gd name="connsiteY4" fmla="*/ 0 h 689108"/>
              <a:gd name="connsiteX0" fmla="*/ 18473 w 9162473"/>
              <a:gd name="connsiteY0" fmla="*/ 0 h 689108"/>
              <a:gd name="connsiteX1" fmla="*/ 9162473 w 9162473"/>
              <a:gd name="connsiteY1" fmla="*/ 0 h 689108"/>
              <a:gd name="connsiteX2" fmla="*/ 9162473 w 9162473"/>
              <a:gd name="connsiteY2" fmla="*/ 476672 h 689108"/>
              <a:gd name="connsiteX3" fmla="*/ 0 w 9162473"/>
              <a:gd name="connsiteY3" fmla="*/ 689108 h 689108"/>
              <a:gd name="connsiteX4" fmla="*/ 18473 w 9162473"/>
              <a:gd name="connsiteY4" fmla="*/ 0 h 689108"/>
              <a:gd name="connsiteX0" fmla="*/ 18473 w 9190182"/>
              <a:gd name="connsiteY0" fmla="*/ 0 h 689108"/>
              <a:gd name="connsiteX1" fmla="*/ 9162473 w 9190182"/>
              <a:gd name="connsiteY1" fmla="*/ 0 h 689108"/>
              <a:gd name="connsiteX2" fmla="*/ 9190182 w 9190182"/>
              <a:gd name="connsiteY2" fmla="*/ 596745 h 689108"/>
              <a:gd name="connsiteX3" fmla="*/ 0 w 9190182"/>
              <a:gd name="connsiteY3" fmla="*/ 689108 h 689108"/>
              <a:gd name="connsiteX4" fmla="*/ 18473 w 9190182"/>
              <a:gd name="connsiteY4" fmla="*/ 0 h 689108"/>
              <a:gd name="connsiteX0" fmla="*/ 18473 w 9190266"/>
              <a:gd name="connsiteY0" fmla="*/ 9237 h 698345"/>
              <a:gd name="connsiteX1" fmla="*/ 9190266 w 9190266"/>
              <a:gd name="connsiteY1" fmla="*/ 0 h 698345"/>
              <a:gd name="connsiteX2" fmla="*/ 9190182 w 9190266"/>
              <a:gd name="connsiteY2" fmla="*/ 605982 h 698345"/>
              <a:gd name="connsiteX3" fmla="*/ 0 w 9190266"/>
              <a:gd name="connsiteY3" fmla="*/ 698345 h 698345"/>
              <a:gd name="connsiteX4" fmla="*/ 18473 w 9190266"/>
              <a:gd name="connsiteY4" fmla="*/ 9237 h 698345"/>
              <a:gd name="connsiteX0" fmla="*/ 9017 w 9190266"/>
              <a:gd name="connsiteY0" fmla="*/ 0 h 698535"/>
              <a:gd name="connsiteX1" fmla="*/ 9190266 w 9190266"/>
              <a:gd name="connsiteY1" fmla="*/ 190 h 698535"/>
              <a:gd name="connsiteX2" fmla="*/ 9190182 w 9190266"/>
              <a:gd name="connsiteY2" fmla="*/ 606172 h 698535"/>
              <a:gd name="connsiteX3" fmla="*/ 0 w 9190266"/>
              <a:gd name="connsiteY3" fmla="*/ 698535 h 698535"/>
              <a:gd name="connsiteX4" fmla="*/ 9017 w 9190266"/>
              <a:gd name="connsiteY4" fmla="*/ 0 h 69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0266" h="698535">
                <a:moveTo>
                  <a:pt x="9017" y="0"/>
                </a:moveTo>
                <a:lnTo>
                  <a:pt x="9190266" y="190"/>
                </a:lnTo>
                <a:lnTo>
                  <a:pt x="9190182" y="606172"/>
                </a:lnTo>
                <a:cubicBezTo>
                  <a:pt x="6136024" y="676984"/>
                  <a:pt x="3155758" y="165905"/>
                  <a:pt x="0" y="698535"/>
                </a:cubicBezTo>
                <a:lnTo>
                  <a:pt x="901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8" name="Imagem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30064" t="33974" r="30040" b="35829"/>
          <a:stretch/>
        </p:blipFill>
        <p:spPr>
          <a:xfrm>
            <a:off x="7596336" y="0"/>
            <a:ext cx="1432943" cy="766741"/>
          </a:xfrm>
          <a:prstGeom prst="rect">
            <a:avLst/>
          </a:prstGeom>
        </p:spPr>
      </p:pic>
    </p:spTree>
    <p:extLst>
      <p:ext uri="{BB962C8B-B14F-4D97-AF65-F5344CB8AC3E}">
        <p14:creationId xmlns:p14="http://schemas.microsoft.com/office/powerpoint/2010/main" val="34713014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A2BCB925-9B66-4B9C-8059-3FFEC1B176B6}" type="datetimeFigureOut">
              <a:rPr lang="pt-BR" smtClean="0"/>
              <a:t>28/04/2015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31DF20D-65CB-437E-9D06-E474C816E07D}" type="slidenum">
              <a:rPr lang="pt-BR" smtClean="0"/>
              <a:t>‹nº›</a:t>
            </a:fld>
            <a:endParaRPr lang="pt-BR"/>
          </a:p>
        </p:txBody>
      </p:sp>
    </p:spTree>
    <p:extLst>
      <p:ext uri="{BB962C8B-B14F-4D97-AF65-F5344CB8AC3E}">
        <p14:creationId xmlns:p14="http://schemas.microsoft.com/office/powerpoint/2010/main" val="307766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A2BCB925-9B66-4B9C-8059-3FFEC1B176B6}" type="datetimeFigureOut">
              <a:rPr lang="pt-BR" smtClean="0"/>
              <a:t>28/04/2015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31DF20D-65CB-437E-9D06-E474C816E07D}" type="slidenum">
              <a:rPr lang="pt-BR" smtClean="0"/>
              <a:t>‹nº›</a:t>
            </a:fld>
            <a:endParaRPr lang="pt-BR"/>
          </a:p>
        </p:txBody>
      </p:sp>
    </p:spTree>
    <p:extLst>
      <p:ext uri="{BB962C8B-B14F-4D97-AF65-F5344CB8AC3E}">
        <p14:creationId xmlns:p14="http://schemas.microsoft.com/office/powerpoint/2010/main" val="218194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A2BCB925-9B66-4B9C-8059-3FFEC1B176B6}" type="datetimeFigureOut">
              <a:rPr lang="pt-BR" smtClean="0"/>
              <a:t>28/04/2015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31DF20D-65CB-437E-9D06-E474C816E07D}" type="slidenum">
              <a:rPr lang="pt-BR" smtClean="0"/>
              <a:t>‹nº›</a:t>
            </a:fld>
            <a:endParaRPr lang="pt-BR"/>
          </a:p>
        </p:txBody>
      </p:sp>
    </p:spTree>
    <p:extLst>
      <p:ext uri="{BB962C8B-B14F-4D97-AF65-F5344CB8AC3E}">
        <p14:creationId xmlns:p14="http://schemas.microsoft.com/office/powerpoint/2010/main" val="4189151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A2BCB925-9B66-4B9C-8059-3FFEC1B176B6}" type="datetimeFigureOut">
              <a:rPr lang="pt-BR" smtClean="0"/>
              <a:t>28/04/2015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31DF20D-65CB-437E-9D06-E474C816E07D}" type="slidenum">
              <a:rPr lang="pt-BR" smtClean="0"/>
              <a:t>‹nº›</a:t>
            </a:fld>
            <a:endParaRPr lang="pt-BR"/>
          </a:p>
        </p:txBody>
      </p:sp>
    </p:spTree>
    <p:extLst>
      <p:ext uri="{BB962C8B-B14F-4D97-AF65-F5344CB8AC3E}">
        <p14:creationId xmlns:p14="http://schemas.microsoft.com/office/powerpoint/2010/main" val="3885669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A2BCB925-9B66-4B9C-8059-3FFEC1B176B6}" type="datetimeFigureOut">
              <a:rPr lang="pt-BR" smtClean="0"/>
              <a:t>28/04/2015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31DF20D-65CB-437E-9D06-E474C816E07D}" type="slidenum">
              <a:rPr lang="pt-BR" smtClean="0"/>
              <a:t>‹nº›</a:t>
            </a:fld>
            <a:endParaRPr lang="pt-BR"/>
          </a:p>
        </p:txBody>
      </p:sp>
    </p:spTree>
    <p:extLst>
      <p:ext uri="{BB962C8B-B14F-4D97-AF65-F5344CB8AC3E}">
        <p14:creationId xmlns:p14="http://schemas.microsoft.com/office/powerpoint/2010/main" val="1200536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A2BCB925-9B66-4B9C-8059-3FFEC1B176B6}" type="datetimeFigureOut">
              <a:rPr lang="pt-BR" smtClean="0"/>
              <a:t>28/04/2015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31DF20D-65CB-437E-9D06-E474C816E07D}" type="slidenum">
              <a:rPr lang="pt-BR" smtClean="0"/>
              <a:t>‹nº›</a:t>
            </a:fld>
            <a:endParaRPr lang="pt-BR"/>
          </a:p>
        </p:txBody>
      </p:sp>
    </p:spTree>
    <p:extLst>
      <p:ext uri="{BB962C8B-B14F-4D97-AF65-F5344CB8AC3E}">
        <p14:creationId xmlns:p14="http://schemas.microsoft.com/office/powerpoint/2010/main" val="2722870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A2BCB925-9B66-4B9C-8059-3FFEC1B176B6}" type="datetimeFigureOut">
              <a:rPr lang="pt-BR" smtClean="0"/>
              <a:t>28/04/2015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31DF20D-65CB-437E-9D06-E474C816E07D}" type="slidenum">
              <a:rPr lang="pt-BR" smtClean="0"/>
              <a:t>‹nº›</a:t>
            </a:fld>
            <a:endParaRPr lang="pt-BR"/>
          </a:p>
        </p:txBody>
      </p:sp>
    </p:spTree>
    <p:extLst>
      <p:ext uri="{BB962C8B-B14F-4D97-AF65-F5344CB8AC3E}">
        <p14:creationId xmlns:p14="http://schemas.microsoft.com/office/powerpoint/2010/main" val="2732115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BCB925-9B66-4B9C-8059-3FFEC1B176B6}" type="datetimeFigureOut">
              <a:rPr lang="pt-BR" smtClean="0"/>
              <a:t>28/04/2015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DF20D-65CB-437E-9D06-E474C816E07D}" type="slidenum">
              <a:rPr lang="pt-BR" smtClean="0"/>
              <a:t>‹nº›</a:t>
            </a:fld>
            <a:endParaRPr lang="pt-BR"/>
          </a:p>
        </p:txBody>
      </p:sp>
    </p:spTree>
    <p:extLst>
      <p:ext uri="{BB962C8B-B14F-4D97-AF65-F5344CB8AC3E}">
        <p14:creationId xmlns:p14="http://schemas.microsoft.com/office/powerpoint/2010/main" val="467506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package" Target="../embeddings/Microsoft_Word_Document1.docx"/></Relationships>
</file>

<file path=ppt/slides/_rels/slide12.xml.rels><?xml version="1.0" encoding="UTF-8" standalone="yes"?>
<Relationships xmlns="http://schemas.openxmlformats.org/package/2006/relationships"><Relationship Id="rId3" Type="http://schemas.openxmlformats.org/officeDocument/2006/relationships/hyperlink" Target="mailto:abrasf@abrasf.org.br" TargetMode="External"/><Relationship Id="rId2" Type="http://schemas.openxmlformats.org/officeDocument/2006/relationships/hyperlink" Target="http://www.abrasf.org.br/" TargetMode="Externa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tângulo 4"/>
          <p:cNvSpPr>
            <a:spLocks noChangeArrowheads="1"/>
          </p:cNvSpPr>
          <p:nvPr/>
        </p:nvSpPr>
        <p:spPr bwMode="auto">
          <a:xfrm>
            <a:off x="1936543" y="2276872"/>
            <a:ext cx="4954057" cy="241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pt-BR" sz="3000" b="1" dirty="0">
                <a:effectLst>
                  <a:outerShdw blurRad="38100" dist="38100" dir="2700000" algn="tl">
                    <a:srgbClr val="000000">
                      <a:alpha val="43137"/>
                    </a:srgbClr>
                  </a:outerShdw>
                </a:effectLst>
              </a:rPr>
              <a:t>Proposta de atualização </a:t>
            </a:r>
            <a:endParaRPr lang="pt-BR" sz="3000" b="1" dirty="0" smtClean="0">
              <a:effectLst>
                <a:outerShdw blurRad="38100" dist="38100" dir="2700000" algn="tl">
                  <a:srgbClr val="000000">
                    <a:alpha val="43137"/>
                  </a:srgbClr>
                </a:outerShdw>
              </a:effectLst>
            </a:endParaRPr>
          </a:p>
          <a:p>
            <a:pPr algn="ctr"/>
            <a:r>
              <a:rPr lang="pt-BR" sz="3000" b="1" dirty="0" smtClean="0">
                <a:effectLst>
                  <a:outerShdw blurRad="38100" dist="38100" dir="2700000" algn="tl">
                    <a:srgbClr val="000000">
                      <a:alpha val="43137"/>
                    </a:srgbClr>
                  </a:outerShdw>
                </a:effectLst>
              </a:rPr>
              <a:t>da </a:t>
            </a:r>
            <a:r>
              <a:rPr lang="pt-BR" sz="3000" b="1" dirty="0">
                <a:effectLst>
                  <a:outerShdw blurRad="38100" dist="38100" dir="2700000" algn="tl">
                    <a:srgbClr val="000000">
                      <a:alpha val="43137"/>
                    </a:srgbClr>
                  </a:outerShdw>
                </a:effectLst>
              </a:rPr>
              <a:t>LC 116/2003 </a:t>
            </a:r>
          </a:p>
          <a:p>
            <a:pPr algn="ctr"/>
            <a:endParaRPr lang="pt-BR" sz="3000" b="1" dirty="0">
              <a:effectLst>
                <a:outerShdw blurRad="38100" dist="38100" dir="2700000" algn="tl">
                  <a:srgbClr val="000000">
                    <a:alpha val="43137"/>
                  </a:srgbClr>
                </a:outerShdw>
              </a:effectLst>
            </a:endParaRPr>
          </a:p>
          <a:p>
            <a:pPr algn="ctr"/>
            <a:r>
              <a:rPr lang="pt-BR" sz="3000" b="1" dirty="0" smtClean="0">
                <a:effectLst>
                  <a:outerShdw blurRad="38100" dist="38100" dir="2700000" algn="tl">
                    <a:srgbClr val="000000">
                      <a:alpha val="43137"/>
                    </a:srgbClr>
                  </a:outerShdw>
                </a:effectLst>
              </a:rPr>
              <a:t>PLP 366</a:t>
            </a:r>
            <a:r>
              <a:rPr lang="pt-BR" sz="3000" b="1" dirty="0">
                <a:effectLst>
                  <a:outerShdw blurRad="38100" dist="38100" dir="2700000" algn="tl">
                    <a:srgbClr val="000000">
                      <a:alpha val="43137"/>
                    </a:srgbClr>
                  </a:outerShdw>
                </a:effectLst>
              </a:rPr>
              <a:t>/</a:t>
            </a:r>
            <a:r>
              <a:rPr lang="pt-BR" sz="3000" b="1" dirty="0" smtClean="0">
                <a:effectLst>
                  <a:outerShdw blurRad="38100" dist="38100" dir="2700000" algn="tl">
                    <a:srgbClr val="000000">
                      <a:alpha val="43137"/>
                    </a:srgbClr>
                  </a:outerShdw>
                </a:effectLst>
              </a:rPr>
              <a:t>2013</a:t>
            </a:r>
            <a:endParaRPr lang="pt-BR" sz="3000" b="1" dirty="0">
              <a:effectLst>
                <a:outerShdw blurRad="38100" dist="38100" dir="2700000" algn="tl">
                  <a:srgbClr val="000000">
                    <a:alpha val="43137"/>
                  </a:srgbClr>
                </a:outerShdw>
              </a:effectLst>
            </a:endParaRPr>
          </a:p>
          <a:p>
            <a:pPr algn="ctr"/>
            <a:endParaRPr lang="pt-BR" sz="1100" b="1" dirty="0">
              <a:effectLst>
                <a:outerShdw blurRad="38100" dist="38100" dir="2700000" algn="tl">
                  <a:srgbClr val="000000">
                    <a:alpha val="43137"/>
                  </a:srgbClr>
                </a:outerShdw>
              </a:effectLst>
            </a:endParaRPr>
          </a:p>
          <a:p>
            <a:pPr algn="ctr"/>
            <a:endParaRPr lang="pt-BR" sz="2000" b="1" dirty="0"/>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579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3167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39552" y="655523"/>
            <a:ext cx="7056784" cy="5324535"/>
          </a:xfrm>
          <a:prstGeom prst="rect">
            <a:avLst/>
          </a:prstGeom>
          <a:noFill/>
        </p:spPr>
        <p:txBody>
          <a:bodyPr wrap="square" rtlCol="0">
            <a:spAutoFit/>
          </a:bodyPr>
          <a:lstStyle/>
          <a:p>
            <a:pPr algn="just" hangingPunct="0"/>
            <a:r>
              <a:rPr lang="pt-BR" sz="2800" b="1" dirty="0" smtClean="0"/>
              <a:t>Prazo para adequação</a:t>
            </a:r>
          </a:p>
          <a:p>
            <a:pPr algn="just" hangingPunct="0"/>
            <a:endParaRPr lang="pt-BR" sz="2000" b="1" dirty="0" smtClean="0"/>
          </a:p>
          <a:p>
            <a:pPr algn="just" hangingPunct="0"/>
            <a:r>
              <a:rPr lang="pt-BR" sz="2000" b="1" dirty="0" smtClean="0"/>
              <a:t>Municípios:</a:t>
            </a:r>
          </a:p>
          <a:p>
            <a:pPr algn="just" hangingPunct="0"/>
            <a:r>
              <a:rPr lang="pt-BR" b="1" dirty="0" smtClean="0"/>
              <a:t>Art</a:t>
            </a:r>
            <a:r>
              <a:rPr lang="pt-BR" b="1" dirty="0"/>
              <a:t>. 6º </a:t>
            </a:r>
            <a:r>
              <a:rPr lang="pt-BR" dirty="0"/>
              <a:t>Os entes federados deverão, no prazo de 1 </a:t>
            </a:r>
            <a:r>
              <a:rPr lang="pt-BR" dirty="0" smtClean="0"/>
              <a:t>ano</a:t>
            </a:r>
            <a:r>
              <a:rPr lang="pt-BR" dirty="0"/>
              <a:t>, contado da publicação desta Lei, revogar os dispositivos que contrariem o disposto no </a:t>
            </a:r>
            <a:r>
              <a:rPr lang="pt-BR" i="1" dirty="0"/>
              <a:t>caput</a:t>
            </a:r>
            <a:r>
              <a:rPr lang="pt-BR" dirty="0"/>
              <a:t> e no § 1º do art. 8º-A da Lei Complementar nº 116, de 31 de julho de 2003.</a:t>
            </a:r>
          </a:p>
          <a:p>
            <a:pPr algn="just" hangingPunct="0"/>
            <a:r>
              <a:rPr lang="pt-BR" b="1" dirty="0">
                <a:solidFill>
                  <a:srgbClr val="FF0000"/>
                </a:solidFill>
              </a:rPr>
              <a:t>Art. 7º </a:t>
            </a:r>
            <a:r>
              <a:rPr lang="pt-BR" dirty="0">
                <a:solidFill>
                  <a:srgbClr val="FF0000"/>
                </a:solidFill>
              </a:rPr>
              <a:t>Esta Lei Complementar entra em vigor na data de sua publicação</a:t>
            </a:r>
            <a:r>
              <a:rPr lang="pt-BR" dirty="0"/>
              <a:t>.</a:t>
            </a:r>
          </a:p>
          <a:p>
            <a:pPr algn="just" hangingPunct="0"/>
            <a:r>
              <a:rPr lang="pt-BR" dirty="0"/>
              <a:t>§ 1º O disposto no art. 10-A, no inciso IV do art. 12 e no § 13 do art. 17, todos da Lei nº 8.429, de 2 de junho de 1992, só produzirá efeitos após o decurso do prazo referido no art. 6º desta Lei Complementar</a:t>
            </a:r>
            <a:r>
              <a:rPr lang="pt-BR" dirty="0" smtClean="0"/>
              <a:t>.</a:t>
            </a:r>
          </a:p>
          <a:p>
            <a:pPr algn="just" hangingPunct="0"/>
            <a:endParaRPr lang="pt-BR" dirty="0" smtClean="0"/>
          </a:p>
          <a:p>
            <a:pPr algn="just" hangingPunct="0"/>
            <a:r>
              <a:rPr lang="pt-BR" sz="2000" b="1" dirty="0" smtClean="0"/>
              <a:t>Estados:</a:t>
            </a:r>
          </a:p>
          <a:p>
            <a:pPr algn="just" hangingPunct="0"/>
            <a:r>
              <a:rPr lang="pt-BR" b="1" dirty="0" smtClean="0"/>
              <a:t>§ </a:t>
            </a:r>
            <a:r>
              <a:rPr lang="pt-BR" b="1" dirty="0"/>
              <a:t>2º </a:t>
            </a:r>
            <a:r>
              <a:rPr lang="pt-BR" dirty="0"/>
              <a:t>O disposto nos §§ 1º-A e 1º-B do art. 3º da Lei Complementar nº 63, de 11 de janeiro de 1990, só produzirá efeitos a partir do primeiro dia do exercício subsequente ao da promulgação desta Lei Complementar, ou do primeiro dia do sétimo mês a ela subsequente, caso este último prazo seja posterior.</a:t>
            </a:r>
          </a:p>
        </p:txBody>
      </p:sp>
    </p:spTree>
    <p:extLst>
      <p:ext uri="{BB962C8B-B14F-4D97-AF65-F5344CB8AC3E}">
        <p14:creationId xmlns:p14="http://schemas.microsoft.com/office/powerpoint/2010/main" val="4023662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39552" y="655523"/>
            <a:ext cx="7056784" cy="830997"/>
          </a:xfrm>
          <a:prstGeom prst="rect">
            <a:avLst/>
          </a:prstGeom>
          <a:noFill/>
        </p:spPr>
        <p:txBody>
          <a:bodyPr wrap="square" rtlCol="0">
            <a:spAutoFit/>
          </a:bodyPr>
          <a:lstStyle/>
          <a:p>
            <a:pPr algn="just" hangingPunct="0"/>
            <a:r>
              <a:rPr lang="pt-BR" sz="2800" b="1" dirty="0" smtClean="0"/>
              <a:t>Proposta da ABRASF</a:t>
            </a:r>
          </a:p>
          <a:p>
            <a:pPr algn="just" hangingPunct="0"/>
            <a:endParaRPr lang="pt-BR" sz="2000" b="1" dirty="0" smtClean="0"/>
          </a:p>
        </p:txBody>
      </p:sp>
      <p:graphicFrame>
        <p:nvGraphicFramePr>
          <p:cNvPr id="5" name="Object 4"/>
          <p:cNvGraphicFramePr>
            <a:graphicFrameLocks noChangeAspect="1"/>
          </p:cNvGraphicFramePr>
          <p:nvPr>
            <p:extLst>
              <p:ext uri="{D42A27DB-BD31-4B8C-83A1-F6EECF244321}">
                <p14:modId xmlns:p14="http://schemas.microsoft.com/office/powerpoint/2010/main" val="417899997"/>
              </p:ext>
            </p:extLst>
          </p:nvPr>
        </p:nvGraphicFramePr>
        <p:xfrm>
          <a:off x="971600" y="1511299"/>
          <a:ext cx="7200800" cy="4375571"/>
        </p:xfrm>
        <a:graphic>
          <a:graphicData uri="http://schemas.openxmlformats.org/presentationml/2006/ole">
            <mc:AlternateContent xmlns:mc="http://schemas.openxmlformats.org/markup-compatibility/2006">
              <mc:Choice xmlns:v="urn:schemas-microsoft-com:vml" Requires="v">
                <p:oleObj spid="_x0000_s1034" name="Document" r:id="rId4" imgW="5422900" imgH="3835400" progId="Word.Document.12">
                  <p:embed/>
                </p:oleObj>
              </mc:Choice>
              <mc:Fallback>
                <p:oleObj name="Document" r:id="rId4" imgW="5422900" imgH="3835400" progId="Word.Document.12">
                  <p:embed/>
                  <p:pic>
                    <p:nvPicPr>
                      <p:cNvPr id="0" name=""/>
                      <p:cNvPicPr/>
                      <p:nvPr/>
                    </p:nvPicPr>
                    <p:blipFill>
                      <a:blip r:embed="rId5"/>
                      <a:stretch>
                        <a:fillRect/>
                      </a:stretch>
                    </p:blipFill>
                    <p:spPr>
                      <a:xfrm>
                        <a:off x="971600" y="1511299"/>
                        <a:ext cx="7200800" cy="4375571"/>
                      </a:xfrm>
                      <a:prstGeom prst="rect">
                        <a:avLst/>
                      </a:prstGeom>
                    </p:spPr>
                  </p:pic>
                </p:oleObj>
              </mc:Fallback>
            </mc:AlternateContent>
          </a:graphicData>
        </a:graphic>
      </p:graphicFrame>
    </p:spTree>
    <p:extLst>
      <p:ext uri="{BB962C8B-B14F-4D97-AF65-F5344CB8AC3E}">
        <p14:creationId xmlns:p14="http://schemas.microsoft.com/office/powerpoint/2010/main" val="997657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Conteúdo 2"/>
          <p:cNvSpPr txBox="1">
            <a:spLocks/>
          </p:cNvSpPr>
          <p:nvPr/>
        </p:nvSpPr>
        <p:spPr>
          <a:xfrm>
            <a:off x="323528" y="692696"/>
            <a:ext cx="8820472"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Clr>
                <a:schemeClr val="tx2"/>
              </a:buClr>
              <a:buNone/>
            </a:pPr>
            <a:endParaRPr lang="pt-BR" sz="2800" b="1" dirty="0" smtClean="0">
              <a:solidFill>
                <a:srgbClr val="002060"/>
              </a:solidFill>
            </a:endParaRPr>
          </a:p>
        </p:txBody>
      </p:sp>
      <p:cxnSp>
        <p:nvCxnSpPr>
          <p:cNvPr id="3" name="Conector de seta reta 2"/>
          <p:cNvCxnSpPr/>
          <p:nvPr/>
        </p:nvCxnSpPr>
        <p:spPr>
          <a:xfrm>
            <a:off x="-1116632" y="4581128"/>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CaixaDeTexto 3"/>
          <p:cNvSpPr txBox="1">
            <a:spLocks noChangeArrowheads="1"/>
          </p:cNvSpPr>
          <p:nvPr/>
        </p:nvSpPr>
        <p:spPr bwMode="auto">
          <a:xfrm>
            <a:off x="1908175" y="2144176"/>
            <a:ext cx="5184775"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BR" sz="2200" dirty="0">
                <a:cs typeface="Arial" charset="0"/>
                <a:hlinkClick r:id="rId2"/>
              </a:rPr>
              <a:t>http://www.abrasf.org.br/</a:t>
            </a:r>
            <a:endParaRPr lang="pt-BR" sz="2200" dirty="0">
              <a:cs typeface="Arial" charset="0"/>
            </a:endParaRPr>
          </a:p>
          <a:p>
            <a:pPr algn="ctr" eaLnBrk="1" hangingPunct="1"/>
            <a:endParaRPr lang="pt-BR" sz="2200" dirty="0">
              <a:cs typeface="Arial" charset="0"/>
            </a:endParaRPr>
          </a:p>
          <a:p>
            <a:pPr algn="ctr" eaLnBrk="1" hangingPunct="1"/>
            <a:r>
              <a:rPr lang="pt-BR" sz="2200" dirty="0">
                <a:cs typeface="Arial" charset="0"/>
                <a:hlinkClick r:id="rId3"/>
              </a:rPr>
              <a:t>abrasf@abrasf.org.br</a:t>
            </a:r>
            <a:r>
              <a:rPr lang="pt-BR" sz="2200" dirty="0">
                <a:cs typeface="Arial" charset="0"/>
              </a:rPr>
              <a:t> </a:t>
            </a:r>
          </a:p>
          <a:p>
            <a:pPr algn="ctr" eaLnBrk="1" hangingPunct="1"/>
            <a:endParaRPr lang="pt-BR" sz="2200" dirty="0">
              <a:cs typeface="Arial" charset="0"/>
            </a:endParaRPr>
          </a:p>
          <a:p>
            <a:pPr algn="ctr" eaLnBrk="1" hangingPunct="1"/>
            <a:r>
              <a:rPr lang="pt-BR" sz="2200" dirty="0">
                <a:solidFill>
                  <a:srgbClr val="0000FF"/>
                </a:solidFill>
                <a:cs typeface="Arial" charset="0"/>
              </a:rPr>
              <a:t>(61) 3223-1512</a:t>
            </a:r>
          </a:p>
          <a:p>
            <a:pPr algn="ctr" eaLnBrk="1" hangingPunct="1"/>
            <a:endParaRPr lang="pt-BR" sz="2200" dirty="0">
              <a:solidFill>
                <a:srgbClr val="0000FF"/>
              </a:solidFill>
              <a:cs typeface="Arial" charset="0"/>
              <a:hlinkClick r:id="rId3"/>
            </a:endParaRPr>
          </a:p>
          <a:p>
            <a:pPr algn="ctr" eaLnBrk="1" hangingPunct="1"/>
            <a:r>
              <a:rPr lang="pt-BR" sz="2000" dirty="0">
                <a:solidFill>
                  <a:srgbClr val="0000FF"/>
                </a:solidFill>
                <a:cs typeface="Arial" charset="0"/>
              </a:rPr>
              <a:t>@ABRASF_OFICIAL</a:t>
            </a:r>
            <a:r>
              <a:rPr lang="pt-BR" sz="2000" dirty="0">
                <a:cs typeface="Arial" charset="0"/>
              </a:rPr>
              <a:t> </a:t>
            </a:r>
            <a:r>
              <a:rPr lang="pt-BR" sz="2200" dirty="0">
                <a:cs typeface="Arial" charset="0"/>
                <a:hlinkClick r:id="rId3"/>
              </a:rPr>
              <a:t>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25958"/>
            <a:ext cx="8928993" cy="1502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456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35496" y="-27384"/>
            <a:ext cx="9036496" cy="828093"/>
          </a:xfrm>
          <a:custGeom>
            <a:avLst/>
            <a:gdLst>
              <a:gd name="connsiteX0" fmla="*/ 0 w 9144000"/>
              <a:gd name="connsiteY0" fmla="*/ 0 h 476672"/>
              <a:gd name="connsiteX1" fmla="*/ 9144000 w 9144000"/>
              <a:gd name="connsiteY1" fmla="*/ 0 h 476672"/>
              <a:gd name="connsiteX2" fmla="*/ 9144000 w 9144000"/>
              <a:gd name="connsiteY2" fmla="*/ 476672 h 476672"/>
              <a:gd name="connsiteX3" fmla="*/ 0 w 9144000"/>
              <a:gd name="connsiteY3" fmla="*/ 476672 h 476672"/>
              <a:gd name="connsiteX4" fmla="*/ 0 w 9144000"/>
              <a:gd name="connsiteY4" fmla="*/ 0 h 476672"/>
              <a:gd name="connsiteX0" fmla="*/ 18473 w 9162473"/>
              <a:gd name="connsiteY0" fmla="*/ 0 h 689108"/>
              <a:gd name="connsiteX1" fmla="*/ 9162473 w 9162473"/>
              <a:gd name="connsiteY1" fmla="*/ 0 h 689108"/>
              <a:gd name="connsiteX2" fmla="*/ 9162473 w 9162473"/>
              <a:gd name="connsiteY2" fmla="*/ 476672 h 689108"/>
              <a:gd name="connsiteX3" fmla="*/ 0 w 9162473"/>
              <a:gd name="connsiteY3" fmla="*/ 689108 h 689108"/>
              <a:gd name="connsiteX4" fmla="*/ 18473 w 9162473"/>
              <a:gd name="connsiteY4" fmla="*/ 0 h 689108"/>
              <a:gd name="connsiteX0" fmla="*/ 18473 w 9162473"/>
              <a:gd name="connsiteY0" fmla="*/ 0 h 689108"/>
              <a:gd name="connsiteX1" fmla="*/ 9162473 w 9162473"/>
              <a:gd name="connsiteY1" fmla="*/ 0 h 689108"/>
              <a:gd name="connsiteX2" fmla="*/ 9162473 w 9162473"/>
              <a:gd name="connsiteY2" fmla="*/ 476672 h 689108"/>
              <a:gd name="connsiteX3" fmla="*/ 0 w 9162473"/>
              <a:gd name="connsiteY3" fmla="*/ 689108 h 689108"/>
              <a:gd name="connsiteX4" fmla="*/ 18473 w 9162473"/>
              <a:gd name="connsiteY4" fmla="*/ 0 h 689108"/>
              <a:gd name="connsiteX0" fmla="*/ 18473 w 9190182"/>
              <a:gd name="connsiteY0" fmla="*/ 0 h 689108"/>
              <a:gd name="connsiteX1" fmla="*/ 9162473 w 9190182"/>
              <a:gd name="connsiteY1" fmla="*/ 0 h 689108"/>
              <a:gd name="connsiteX2" fmla="*/ 9190182 w 9190182"/>
              <a:gd name="connsiteY2" fmla="*/ 596745 h 689108"/>
              <a:gd name="connsiteX3" fmla="*/ 0 w 9190182"/>
              <a:gd name="connsiteY3" fmla="*/ 689108 h 689108"/>
              <a:gd name="connsiteX4" fmla="*/ 18473 w 9190182"/>
              <a:gd name="connsiteY4" fmla="*/ 0 h 689108"/>
              <a:gd name="connsiteX0" fmla="*/ 18473 w 9190266"/>
              <a:gd name="connsiteY0" fmla="*/ 9237 h 698345"/>
              <a:gd name="connsiteX1" fmla="*/ 9190266 w 9190266"/>
              <a:gd name="connsiteY1" fmla="*/ 0 h 698345"/>
              <a:gd name="connsiteX2" fmla="*/ 9190182 w 9190266"/>
              <a:gd name="connsiteY2" fmla="*/ 605982 h 698345"/>
              <a:gd name="connsiteX3" fmla="*/ 0 w 9190266"/>
              <a:gd name="connsiteY3" fmla="*/ 698345 h 698345"/>
              <a:gd name="connsiteX4" fmla="*/ 18473 w 9190266"/>
              <a:gd name="connsiteY4" fmla="*/ 9237 h 698345"/>
              <a:gd name="connsiteX0" fmla="*/ 0 w 9171793"/>
              <a:gd name="connsiteY0" fmla="*/ 9237 h 707771"/>
              <a:gd name="connsiteX1" fmla="*/ 9171793 w 9171793"/>
              <a:gd name="connsiteY1" fmla="*/ 0 h 707771"/>
              <a:gd name="connsiteX2" fmla="*/ 9171709 w 9171793"/>
              <a:gd name="connsiteY2" fmla="*/ 605982 h 707771"/>
              <a:gd name="connsiteX3" fmla="*/ 9893 w 9171793"/>
              <a:gd name="connsiteY3" fmla="*/ 707771 h 707771"/>
              <a:gd name="connsiteX4" fmla="*/ 0 w 9171793"/>
              <a:gd name="connsiteY4" fmla="*/ 9237 h 707771"/>
              <a:gd name="connsiteX0" fmla="*/ 0 w 9171793"/>
              <a:gd name="connsiteY0" fmla="*/ 9237 h 712534"/>
              <a:gd name="connsiteX1" fmla="*/ 9171793 w 9171793"/>
              <a:gd name="connsiteY1" fmla="*/ 0 h 712534"/>
              <a:gd name="connsiteX2" fmla="*/ 9171709 w 9171793"/>
              <a:gd name="connsiteY2" fmla="*/ 605982 h 712534"/>
              <a:gd name="connsiteX3" fmla="*/ 5116 w 9171793"/>
              <a:gd name="connsiteY3" fmla="*/ 712534 h 712534"/>
              <a:gd name="connsiteX4" fmla="*/ 0 w 9171793"/>
              <a:gd name="connsiteY4" fmla="*/ 9237 h 712534"/>
              <a:gd name="connsiteX0" fmla="*/ 0 w 9171793"/>
              <a:gd name="connsiteY0" fmla="*/ 9237 h 712534"/>
              <a:gd name="connsiteX1" fmla="*/ 9171793 w 9171793"/>
              <a:gd name="connsiteY1" fmla="*/ 0 h 712534"/>
              <a:gd name="connsiteX2" fmla="*/ 9171709 w 9171793"/>
              <a:gd name="connsiteY2" fmla="*/ 605982 h 712534"/>
              <a:gd name="connsiteX3" fmla="*/ 5116 w 9171793"/>
              <a:gd name="connsiteY3" fmla="*/ 712534 h 712534"/>
              <a:gd name="connsiteX4" fmla="*/ 0 w 9171793"/>
              <a:gd name="connsiteY4" fmla="*/ 9237 h 712534"/>
              <a:gd name="connsiteX0" fmla="*/ 0 w 9171793"/>
              <a:gd name="connsiteY0" fmla="*/ 9237 h 703009"/>
              <a:gd name="connsiteX1" fmla="*/ 9171793 w 9171793"/>
              <a:gd name="connsiteY1" fmla="*/ 0 h 703009"/>
              <a:gd name="connsiteX2" fmla="*/ 9171709 w 9171793"/>
              <a:gd name="connsiteY2" fmla="*/ 605982 h 703009"/>
              <a:gd name="connsiteX3" fmla="*/ 5116 w 9171793"/>
              <a:gd name="connsiteY3" fmla="*/ 703009 h 703009"/>
              <a:gd name="connsiteX4" fmla="*/ 0 w 9171793"/>
              <a:gd name="connsiteY4" fmla="*/ 9237 h 70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1793" h="703009">
                <a:moveTo>
                  <a:pt x="0" y="9237"/>
                </a:moveTo>
                <a:lnTo>
                  <a:pt x="9171793" y="0"/>
                </a:lnTo>
                <a:lnTo>
                  <a:pt x="9171709" y="605982"/>
                </a:lnTo>
                <a:cubicBezTo>
                  <a:pt x="6117551" y="676794"/>
                  <a:pt x="3160874" y="170379"/>
                  <a:pt x="5116" y="703009"/>
                </a:cubicBezTo>
                <a:cubicBezTo>
                  <a:pt x="3411" y="468577"/>
                  <a:pt x="1705" y="243669"/>
                  <a:pt x="0" y="923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Conteúdo 2"/>
          <p:cNvSpPr txBox="1">
            <a:spLocks/>
          </p:cNvSpPr>
          <p:nvPr/>
        </p:nvSpPr>
        <p:spPr>
          <a:xfrm>
            <a:off x="539552" y="466234"/>
            <a:ext cx="2592288" cy="6585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Clr>
                <a:schemeClr val="tx2"/>
              </a:buClr>
              <a:buNone/>
            </a:pPr>
            <a:r>
              <a:rPr lang="pt-BR" sz="2800" b="1" dirty="0"/>
              <a:t>Histórico </a:t>
            </a:r>
            <a:endParaRPr lang="pt-BR" sz="2800" b="1" dirty="0" smtClean="0">
              <a:solidFill>
                <a:srgbClr val="002060"/>
              </a:solidFill>
            </a:endParaRPr>
          </a:p>
        </p:txBody>
      </p:sp>
      <p:sp>
        <p:nvSpPr>
          <p:cNvPr id="10" name="CaixaDeTexto 2"/>
          <p:cNvSpPr txBox="1">
            <a:spLocks noChangeArrowheads="1"/>
          </p:cNvSpPr>
          <p:nvPr/>
        </p:nvSpPr>
        <p:spPr bwMode="auto">
          <a:xfrm>
            <a:off x="539552" y="1628800"/>
            <a:ext cx="792088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buFont typeface="Arial" charset="0"/>
              <a:buChar char="•"/>
            </a:pPr>
            <a:r>
              <a:rPr lang="pt-BR" dirty="0">
                <a:latin typeface="+mn-lt"/>
              </a:rPr>
              <a:t>Proposta oriunda da Câmara Técnica Permanente da </a:t>
            </a:r>
            <a:r>
              <a:rPr lang="pt-BR" dirty="0" smtClean="0">
                <a:latin typeface="+mn-lt"/>
              </a:rPr>
              <a:t>ABRASF;</a:t>
            </a:r>
            <a:endParaRPr lang="pt-BR" dirty="0">
              <a:latin typeface="+mn-lt"/>
            </a:endParaRPr>
          </a:p>
          <a:p>
            <a:pPr marL="0" indent="0" algn="just" eaLnBrk="1" hangingPunct="1"/>
            <a:endParaRPr lang="pt-BR" dirty="0">
              <a:latin typeface="+mn-lt"/>
            </a:endParaRPr>
          </a:p>
          <a:p>
            <a:pPr algn="just" eaLnBrk="1" hangingPunct="1">
              <a:buFont typeface="Arial" charset="0"/>
              <a:buChar char="•"/>
            </a:pPr>
            <a:r>
              <a:rPr lang="pt-BR" dirty="0">
                <a:latin typeface="+mn-lt"/>
              </a:rPr>
              <a:t>LC 116/03 </a:t>
            </a:r>
            <a:r>
              <a:rPr lang="pt-BR" dirty="0" smtClean="0">
                <a:latin typeface="+mn-lt"/>
              </a:rPr>
              <a:t>completará 12 </a:t>
            </a:r>
            <a:r>
              <a:rPr lang="pt-BR" dirty="0">
                <a:latin typeface="+mn-lt"/>
              </a:rPr>
              <a:t>anos </a:t>
            </a:r>
            <a:r>
              <a:rPr lang="pt-BR" dirty="0" smtClean="0">
                <a:latin typeface="+mn-lt"/>
              </a:rPr>
              <a:t>em julho de 2015 </a:t>
            </a:r>
            <a:r>
              <a:rPr lang="pt-BR" dirty="0">
                <a:latin typeface="+mn-lt"/>
              </a:rPr>
              <a:t>e a lista de serviços necessita ser </a:t>
            </a:r>
            <a:r>
              <a:rPr lang="pt-BR" dirty="0" smtClean="0">
                <a:latin typeface="+mn-lt"/>
              </a:rPr>
              <a:t>atualizada, devido a evolução da economia;</a:t>
            </a:r>
            <a:endParaRPr lang="pt-BR" dirty="0">
              <a:latin typeface="+mn-lt"/>
            </a:endParaRPr>
          </a:p>
          <a:p>
            <a:pPr algn="just" eaLnBrk="1" hangingPunct="1">
              <a:buFont typeface="Arial" charset="0"/>
              <a:buChar char="•"/>
            </a:pPr>
            <a:endParaRPr lang="pt-BR" dirty="0">
              <a:latin typeface="+mn-lt"/>
            </a:endParaRPr>
          </a:p>
          <a:p>
            <a:pPr algn="just" eaLnBrk="1" hangingPunct="1">
              <a:buFont typeface="Arial" charset="0"/>
              <a:buChar char="•"/>
            </a:pPr>
            <a:r>
              <a:rPr lang="pt-BR" dirty="0">
                <a:latin typeface="+mn-lt"/>
              </a:rPr>
              <a:t>Projeto foi de autoria do Senador Romero Jucá (30/10/2012</a:t>
            </a:r>
            <a:r>
              <a:rPr lang="pt-BR" dirty="0" smtClean="0">
                <a:latin typeface="+mn-lt"/>
              </a:rPr>
              <a:t>);</a:t>
            </a:r>
            <a:endParaRPr lang="pt-BR" dirty="0">
              <a:latin typeface="+mn-lt"/>
            </a:endParaRPr>
          </a:p>
          <a:p>
            <a:pPr marL="0" indent="0" algn="just" eaLnBrk="1" hangingPunct="1"/>
            <a:endParaRPr lang="pt-BR" dirty="0">
              <a:latin typeface="+mn-lt"/>
            </a:endParaRPr>
          </a:p>
          <a:p>
            <a:pPr algn="just" eaLnBrk="1" hangingPunct="1">
              <a:buFont typeface="Arial" charset="0"/>
              <a:buChar char="•"/>
            </a:pPr>
            <a:r>
              <a:rPr lang="pt-BR" dirty="0" smtClean="0">
                <a:latin typeface="+mn-lt"/>
              </a:rPr>
              <a:t>Aprovado no plenário do Senado em 27/11/2013</a:t>
            </a:r>
          </a:p>
          <a:p>
            <a:pPr algn="just" eaLnBrk="1" hangingPunct="1">
              <a:buFont typeface="Arial" charset="0"/>
              <a:buChar char="•"/>
            </a:pPr>
            <a:endParaRPr lang="pt-BR" dirty="0">
              <a:latin typeface="+mn-lt"/>
            </a:endParaRPr>
          </a:p>
          <a:p>
            <a:pPr algn="just" eaLnBrk="1" hangingPunct="1">
              <a:buFont typeface="Arial" charset="0"/>
              <a:buChar char="•"/>
            </a:pPr>
            <a:r>
              <a:rPr lang="pt-BR" dirty="0" smtClean="0">
                <a:latin typeface="+mn-lt"/>
              </a:rPr>
              <a:t>Relatório do Deputado Guilherme Campos</a:t>
            </a:r>
            <a:endParaRPr lang="pt-BR" dirty="0">
              <a:latin typeface="+mn-lt"/>
            </a:endParaRPr>
          </a:p>
          <a:p>
            <a:pPr algn="just" eaLnBrk="1" hangingPunct="1">
              <a:buFont typeface="Arial" charset="0"/>
              <a:buChar char="•"/>
            </a:pPr>
            <a:endParaRPr lang="pt-BR" dirty="0">
              <a:latin typeface="+mn-lt"/>
            </a:endParaRPr>
          </a:p>
        </p:txBody>
      </p:sp>
      <p:pic>
        <p:nvPicPr>
          <p:cNvPr id="1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50602"/>
            <a:ext cx="1728192" cy="8312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997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36513" y="0"/>
            <a:ext cx="9199069" cy="828093"/>
          </a:xfrm>
          <a:custGeom>
            <a:avLst/>
            <a:gdLst>
              <a:gd name="connsiteX0" fmla="*/ 0 w 9144000"/>
              <a:gd name="connsiteY0" fmla="*/ 0 h 476672"/>
              <a:gd name="connsiteX1" fmla="*/ 9144000 w 9144000"/>
              <a:gd name="connsiteY1" fmla="*/ 0 h 476672"/>
              <a:gd name="connsiteX2" fmla="*/ 9144000 w 9144000"/>
              <a:gd name="connsiteY2" fmla="*/ 476672 h 476672"/>
              <a:gd name="connsiteX3" fmla="*/ 0 w 9144000"/>
              <a:gd name="connsiteY3" fmla="*/ 476672 h 476672"/>
              <a:gd name="connsiteX4" fmla="*/ 0 w 9144000"/>
              <a:gd name="connsiteY4" fmla="*/ 0 h 476672"/>
              <a:gd name="connsiteX0" fmla="*/ 18473 w 9162473"/>
              <a:gd name="connsiteY0" fmla="*/ 0 h 689108"/>
              <a:gd name="connsiteX1" fmla="*/ 9162473 w 9162473"/>
              <a:gd name="connsiteY1" fmla="*/ 0 h 689108"/>
              <a:gd name="connsiteX2" fmla="*/ 9162473 w 9162473"/>
              <a:gd name="connsiteY2" fmla="*/ 476672 h 689108"/>
              <a:gd name="connsiteX3" fmla="*/ 0 w 9162473"/>
              <a:gd name="connsiteY3" fmla="*/ 689108 h 689108"/>
              <a:gd name="connsiteX4" fmla="*/ 18473 w 9162473"/>
              <a:gd name="connsiteY4" fmla="*/ 0 h 689108"/>
              <a:gd name="connsiteX0" fmla="*/ 18473 w 9162473"/>
              <a:gd name="connsiteY0" fmla="*/ 0 h 689108"/>
              <a:gd name="connsiteX1" fmla="*/ 9162473 w 9162473"/>
              <a:gd name="connsiteY1" fmla="*/ 0 h 689108"/>
              <a:gd name="connsiteX2" fmla="*/ 9162473 w 9162473"/>
              <a:gd name="connsiteY2" fmla="*/ 476672 h 689108"/>
              <a:gd name="connsiteX3" fmla="*/ 0 w 9162473"/>
              <a:gd name="connsiteY3" fmla="*/ 689108 h 689108"/>
              <a:gd name="connsiteX4" fmla="*/ 18473 w 9162473"/>
              <a:gd name="connsiteY4" fmla="*/ 0 h 689108"/>
              <a:gd name="connsiteX0" fmla="*/ 18473 w 9190182"/>
              <a:gd name="connsiteY0" fmla="*/ 0 h 689108"/>
              <a:gd name="connsiteX1" fmla="*/ 9162473 w 9190182"/>
              <a:gd name="connsiteY1" fmla="*/ 0 h 689108"/>
              <a:gd name="connsiteX2" fmla="*/ 9190182 w 9190182"/>
              <a:gd name="connsiteY2" fmla="*/ 596745 h 689108"/>
              <a:gd name="connsiteX3" fmla="*/ 0 w 9190182"/>
              <a:gd name="connsiteY3" fmla="*/ 689108 h 689108"/>
              <a:gd name="connsiteX4" fmla="*/ 18473 w 9190182"/>
              <a:gd name="connsiteY4" fmla="*/ 0 h 689108"/>
              <a:gd name="connsiteX0" fmla="*/ 18473 w 9190266"/>
              <a:gd name="connsiteY0" fmla="*/ 9237 h 698345"/>
              <a:gd name="connsiteX1" fmla="*/ 9190266 w 9190266"/>
              <a:gd name="connsiteY1" fmla="*/ 0 h 698345"/>
              <a:gd name="connsiteX2" fmla="*/ 9190182 w 9190266"/>
              <a:gd name="connsiteY2" fmla="*/ 605982 h 698345"/>
              <a:gd name="connsiteX3" fmla="*/ 0 w 9190266"/>
              <a:gd name="connsiteY3" fmla="*/ 698345 h 698345"/>
              <a:gd name="connsiteX4" fmla="*/ 18473 w 9190266"/>
              <a:gd name="connsiteY4" fmla="*/ 9237 h 698345"/>
              <a:gd name="connsiteX0" fmla="*/ 0 w 9171793"/>
              <a:gd name="connsiteY0" fmla="*/ 9237 h 707771"/>
              <a:gd name="connsiteX1" fmla="*/ 9171793 w 9171793"/>
              <a:gd name="connsiteY1" fmla="*/ 0 h 707771"/>
              <a:gd name="connsiteX2" fmla="*/ 9171709 w 9171793"/>
              <a:gd name="connsiteY2" fmla="*/ 605982 h 707771"/>
              <a:gd name="connsiteX3" fmla="*/ 9893 w 9171793"/>
              <a:gd name="connsiteY3" fmla="*/ 707771 h 707771"/>
              <a:gd name="connsiteX4" fmla="*/ 0 w 9171793"/>
              <a:gd name="connsiteY4" fmla="*/ 9237 h 707771"/>
              <a:gd name="connsiteX0" fmla="*/ 0 w 9171793"/>
              <a:gd name="connsiteY0" fmla="*/ 9237 h 712534"/>
              <a:gd name="connsiteX1" fmla="*/ 9171793 w 9171793"/>
              <a:gd name="connsiteY1" fmla="*/ 0 h 712534"/>
              <a:gd name="connsiteX2" fmla="*/ 9171709 w 9171793"/>
              <a:gd name="connsiteY2" fmla="*/ 605982 h 712534"/>
              <a:gd name="connsiteX3" fmla="*/ 5116 w 9171793"/>
              <a:gd name="connsiteY3" fmla="*/ 712534 h 712534"/>
              <a:gd name="connsiteX4" fmla="*/ 0 w 9171793"/>
              <a:gd name="connsiteY4" fmla="*/ 9237 h 712534"/>
              <a:gd name="connsiteX0" fmla="*/ 0 w 9171793"/>
              <a:gd name="connsiteY0" fmla="*/ 9237 h 712534"/>
              <a:gd name="connsiteX1" fmla="*/ 9171793 w 9171793"/>
              <a:gd name="connsiteY1" fmla="*/ 0 h 712534"/>
              <a:gd name="connsiteX2" fmla="*/ 9171709 w 9171793"/>
              <a:gd name="connsiteY2" fmla="*/ 605982 h 712534"/>
              <a:gd name="connsiteX3" fmla="*/ 5116 w 9171793"/>
              <a:gd name="connsiteY3" fmla="*/ 712534 h 712534"/>
              <a:gd name="connsiteX4" fmla="*/ 0 w 9171793"/>
              <a:gd name="connsiteY4" fmla="*/ 9237 h 712534"/>
              <a:gd name="connsiteX0" fmla="*/ 0 w 9171793"/>
              <a:gd name="connsiteY0" fmla="*/ 9237 h 703009"/>
              <a:gd name="connsiteX1" fmla="*/ 9171793 w 9171793"/>
              <a:gd name="connsiteY1" fmla="*/ 0 h 703009"/>
              <a:gd name="connsiteX2" fmla="*/ 9171709 w 9171793"/>
              <a:gd name="connsiteY2" fmla="*/ 605982 h 703009"/>
              <a:gd name="connsiteX3" fmla="*/ 5116 w 9171793"/>
              <a:gd name="connsiteY3" fmla="*/ 703009 h 703009"/>
              <a:gd name="connsiteX4" fmla="*/ 0 w 9171793"/>
              <a:gd name="connsiteY4" fmla="*/ 9237 h 70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1793" h="703009">
                <a:moveTo>
                  <a:pt x="0" y="9237"/>
                </a:moveTo>
                <a:lnTo>
                  <a:pt x="9171793" y="0"/>
                </a:lnTo>
                <a:lnTo>
                  <a:pt x="9171709" y="605982"/>
                </a:lnTo>
                <a:cubicBezTo>
                  <a:pt x="6117551" y="676794"/>
                  <a:pt x="3160874" y="170379"/>
                  <a:pt x="5116" y="703009"/>
                </a:cubicBezTo>
                <a:cubicBezTo>
                  <a:pt x="3411" y="468577"/>
                  <a:pt x="1705" y="243669"/>
                  <a:pt x="0" y="923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Conteúdo 2"/>
          <p:cNvSpPr txBox="1">
            <a:spLocks/>
          </p:cNvSpPr>
          <p:nvPr/>
        </p:nvSpPr>
        <p:spPr>
          <a:xfrm>
            <a:off x="323528" y="692696"/>
            <a:ext cx="8820472"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Clr>
                <a:schemeClr val="tx2"/>
              </a:buClr>
              <a:buNone/>
            </a:pPr>
            <a:endParaRPr lang="pt-BR" sz="2800" b="1" dirty="0" smtClean="0">
              <a:solidFill>
                <a:srgbClr val="002060"/>
              </a:solidFill>
            </a:endParaRPr>
          </a:p>
        </p:txBody>
      </p:sp>
      <p:pic>
        <p:nvPicPr>
          <p:cNvPr id="10" name="Picture 7" descr="https://encrypted-tbn2.gstatic.com/images?q=tbn:ANd9GcQGKdvX7jaQ6U2EFNL2y3GR95JMPwiMnDYqcQdhSk_qYa08c3GGH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6234" y="1412776"/>
            <a:ext cx="1895846" cy="1806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aixaDeTexto 2"/>
          <p:cNvSpPr txBox="1">
            <a:spLocks noChangeArrowheads="1"/>
          </p:cNvSpPr>
          <p:nvPr/>
        </p:nvSpPr>
        <p:spPr bwMode="auto">
          <a:xfrm>
            <a:off x="-54260" y="902330"/>
            <a:ext cx="311409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r" eaLnBrk="1" hangingPunct="1">
              <a:defRPr/>
            </a:pPr>
            <a:r>
              <a:rPr lang="pt-BR" sz="2800" b="1" dirty="0" smtClean="0">
                <a:latin typeface="+mn-lt"/>
              </a:rPr>
              <a:t>Diretrizes Básicas</a:t>
            </a:r>
          </a:p>
          <a:p>
            <a:pPr marL="0" indent="0" algn="r" eaLnBrk="1" hangingPunct="1">
              <a:defRPr/>
            </a:pPr>
            <a:endParaRPr lang="pt-BR" sz="2000" dirty="0" smtClean="0"/>
          </a:p>
          <a:p>
            <a:pPr marL="0" indent="0" algn="r" eaLnBrk="1" hangingPunct="1">
              <a:defRPr/>
            </a:pPr>
            <a:endParaRPr lang="pt-BR" sz="2000" dirty="0" smtClean="0"/>
          </a:p>
          <a:p>
            <a:pPr algn="r" eaLnBrk="1" hangingPunct="1">
              <a:buFont typeface="Arial" charset="0"/>
              <a:buChar char="•"/>
              <a:defRPr/>
            </a:pPr>
            <a:endParaRPr lang="pt-BR" sz="2000" dirty="0" smtClean="0"/>
          </a:p>
        </p:txBody>
      </p:sp>
      <p:sp>
        <p:nvSpPr>
          <p:cNvPr id="12" name="Retângulo de cantos arredondados 11"/>
          <p:cNvSpPr/>
          <p:nvPr/>
        </p:nvSpPr>
        <p:spPr>
          <a:xfrm>
            <a:off x="755576" y="3572470"/>
            <a:ext cx="2088232" cy="2304802"/>
          </a:xfrm>
          <a:prstGeom prst="roundRect">
            <a:avLst>
              <a:gd name="adj" fmla="val 7517"/>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pt-BR" b="1" dirty="0"/>
              <a:t>Combate </a:t>
            </a:r>
            <a:r>
              <a:rPr lang="pt-BR" b="1" dirty="0" smtClean="0"/>
              <a:t>à </a:t>
            </a:r>
            <a:r>
              <a:rPr lang="pt-BR" b="1" dirty="0"/>
              <a:t>Guerra Fiscal</a:t>
            </a:r>
          </a:p>
          <a:p>
            <a:pPr algn="ctr">
              <a:defRPr/>
            </a:pPr>
            <a:endParaRPr lang="pt-BR" sz="900" b="1" dirty="0"/>
          </a:p>
          <a:p>
            <a:pPr algn="ctr">
              <a:defRPr/>
            </a:pPr>
            <a:r>
              <a:rPr lang="pt-BR" sz="1600" dirty="0" smtClean="0"/>
              <a:t>(Confirmando </a:t>
            </a:r>
            <a:r>
              <a:rPr lang="pt-BR" sz="1600" dirty="0"/>
              <a:t>a alíquota mínima de 2% e impondo penalidades mais severas nos casos de descumprimento)</a:t>
            </a:r>
          </a:p>
        </p:txBody>
      </p:sp>
      <p:sp>
        <p:nvSpPr>
          <p:cNvPr id="13" name="Retângulo de cantos arredondados 12"/>
          <p:cNvSpPr/>
          <p:nvPr/>
        </p:nvSpPr>
        <p:spPr>
          <a:xfrm>
            <a:off x="3131840" y="3573016"/>
            <a:ext cx="2088232" cy="2304802"/>
          </a:xfrm>
          <a:prstGeom prst="roundRect">
            <a:avLst>
              <a:gd name="adj" fmla="val 7517"/>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pt-BR" b="1" dirty="0" smtClean="0"/>
          </a:p>
          <a:p>
            <a:pPr algn="ctr">
              <a:defRPr/>
            </a:pPr>
            <a:r>
              <a:rPr lang="pt-BR" b="1" dirty="0" smtClean="0"/>
              <a:t>Atualização </a:t>
            </a:r>
            <a:r>
              <a:rPr lang="pt-BR" b="1" dirty="0"/>
              <a:t>da lista de serviços</a:t>
            </a:r>
          </a:p>
          <a:p>
            <a:pPr algn="ctr">
              <a:defRPr/>
            </a:pPr>
            <a:endParaRPr lang="pt-BR" sz="800" dirty="0"/>
          </a:p>
          <a:p>
            <a:pPr algn="ctr">
              <a:defRPr/>
            </a:pPr>
            <a:r>
              <a:rPr lang="pt-BR" sz="1600" dirty="0" smtClean="0"/>
              <a:t>(Ampliando a lista e ressaltando </a:t>
            </a:r>
            <a:r>
              <a:rPr lang="pt-BR" sz="1600" dirty="0"/>
              <a:t>o caráter interpretativo de tais modificações – artigo 106, inciso I do CTN)</a:t>
            </a:r>
          </a:p>
          <a:p>
            <a:pPr algn="ctr">
              <a:defRPr/>
            </a:pPr>
            <a:endParaRPr lang="pt-BR" sz="1600" dirty="0"/>
          </a:p>
          <a:p>
            <a:pPr algn="ctr">
              <a:defRPr/>
            </a:pPr>
            <a:endParaRPr lang="pt-BR" sz="1600" dirty="0"/>
          </a:p>
        </p:txBody>
      </p:sp>
      <p:sp>
        <p:nvSpPr>
          <p:cNvPr id="15" name="Retângulo de cantos arredondados 14"/>
          <p:cNvSpPr/>
          <p:nvPr/>
        </p:nvSpPr>
        <p:spPr>
          <a:xfrm>
            <a:off x="5508104" y="3573016"/>
            <a:ext cx="2088232" cy="2304802"/>
          </a:xfrm>
          <a:prstGeom prst="roundRect">
            <a:avLst>
              <a:gd name="adj" fmla="val 7517"/>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pt-BR" b="1" dirty="0"/>
              <a:t>Ajuste na LC do ICMS para tratar o problema  da apuração do valor adicionado dos chamados “centros de distribuição”</a:t>
            </a:r>
          </a:p>
        </p:txBody>
      </p:sp>
      <p:pic>
        <p:nvPicPr>
          <p:cNvPr id="1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80629"/>
            <a:ext cx="1728192" cy="8312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4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tângulo 7"/>
          <p:cNvSpPr/>
          <p:nvPr/>
        </p:nvSpPr>
        <p:spPr>
          <a:xfrm>
            <a:off x="-55069" y="-16486"/>
            <a:ext cx="9199069" cy="828093"/>
          </a:xfrm>
          <a:custGeom>
            <a:avLst/>
            <a:gdLst>
              <a:gd name="connsiteX0" fmla="*/ 0 w 9144000"/>
              <a:gd name="connsiteY0" fmla="*/ 0 h 476672"/>
              <a:gd name="connsiteX1" fmla="*/ 9144000 w 9144000"/>
              <a:gd name="connsiteY1" fmla="*/ 0 h 476672"/>
              <a:gd name="connsiteX2" fmla="*/ 9144000 w 9144000"/>
              <a:gd name="connsiteY2" fmla="*/ 476672 h 476672"/>
              <a:gd name="connsiteX3" fmla="*/ 0 w 9144000"/>
              <a:gd name="connsiteY3" fmla="*/ 476672 h 476672"/>
              <a:gd name="connsiteX4" fmla="*/ 0 w 9144000"/>
              <a:gd name="connsiteY4" fmla="*/ 0 h 476672"/>
              <a:gd name="connsiteX0" fmla="*/ 18473 w 9162473"/>
              <a:gd name="connsiteY0" fmla="*/ 0 h 689108"/>
              <a:gd name="connsiteX1" fmla="*/ 9162473 w 9162473"/>
              <a:gd name="connsiteY1" fmla="*/ 0 h 689108"/>
              <a:gd name="connsiteX2" fmla="*/ 9162473 w 9162473"/>
              <a:gd name="connsiteY2" fmla="*/ 476672 h 689108"/>
              <a:gd name="connsiteX3" fmla="*/ 0 w 9162473"/>
              <a:gd name="connsiteY3" fmla="*/ 689108 h 689108"/>
              <a:gd name="connsiteX4" fmla="*/ 18473 w 9162473"/>
              <a:gd name="connsiteY4" fmla="*/ 0 h 689108"/>
              <a:gd name="connsiteX0" fmla="*/ 18473 w 9162473"/>
              <a:gd name="connsiteY0" fmla="*/ 0 h 689108"/>
              <a:gd name="connsiteX1" fmla="*/ 9162473 w 9162473"/>
              <a:gd name="connsiteY1" fmla="*/ 0 h 689108"/>
              <a:gd name="connsiteX2" fmla="*/ 9162473 w 9162473"/>
              <a:gd name="connsiteY2" fmla="*/ 476672 h 689108"/>
              <a:gd name="connsiteX3" fmla="*/ 0 w 9162473"/>
              <a:gd name="connsiteY3" fmla="*/ 689108 h 689108"/>
              <a:gd name="connsiteX4" fmla="*/ 18473 w 9162473"/>
              <a:gd name="connsiteY4" fmla="*/ 0 h 689108"/>
              <a:gd name="connsiteX0" fmla="*/ 18473 w 9190182"/>
              <a:gd name="connsiteY0" fmla="*/ 0 h 689108"/>
              <a:gd name="connsiteX1" fmla="*/ 9162473 w 9190182"/>
              <a:gd name="connsiteY1" fmla="*/ 0 h 689108"/>
              <a:gd name="connsiteX2" fmla="*/ 9190182 w 9190182"/>
              <a:gd name="connsiteY2" fmla="*/ 596745 h 689108"/>
              <a:gd name="connsiteX3" fmla="*/ 0 w 9190182"/>
              <a:gd name="connsiteY3" fmla="*/ 689108 h 689108"/>
              <a:gd name="connsiteX4" fmla="*/ 18473 w 9190182"/>
              <a:gd name="connsiteY4" fmla="*/ 0 h 689108"/>
              <a:gd name="connsiteX0" fmla="*/ 18473 w 9190266"/>
              <a:gd name="connsiteY0" fmla="*/ 9237 h 698345"/>
              <a:gd name="connsiteX1" fmla="*/ 9190266 w 9190266"/>
              <a:gd name="connsiteY1" fmla="*/ 0 h 698345"/>
              <a:gd name="connsiteX2" fmla="*/ 9190182 w 9190266"/>
              <a:gd name="connsiteY2" fmla="*/ 605982 h 698345"/>
              <a:gd name="connsiteX3" fmla="*/ 0 w 9190266"/>
              <a:gd name="connsiteY3" fmla="*/ 698345 h 698345"/>
              <a:gd name="connsiteX4" fmla="*/ 18473 w 9190266"/>
              <a:gd name="connsiteY4" fmla="*/ 9237 h 698345"/>
              <a:gd name="connsiteX0" fmla="*/ 0 w 9171793"/>
              <a:gd name="connsiteY0" fmla="*/ 9237 h 707771"/>
              <a:gd name="connsiteX1" fmla="*/ 9171793 w 9171793"/>
              <a:gd name="connsiteY1" fmla="*/ 0 h 707771"/>
              <a:gd name="connsiteX2" fmla="*/ 9171709 w 9171793"/>
              <a:gd name="connsiteY2" fmla="*/ 605982 h 707771"/>
              <a:gd name="connsiteX3" fmla="*/ 9893 w 9171793"/>
              <a:gd name="connsiteY3" fmla="*/ 707771 h 707771"/>
              <a:gd name="connsiteX4" fmla="*/ 0 w 9171793"/>
              <a:gd name="connsiteY4" fmla="*/ 9237 h 707771"/>
              <a:gd name="connsiteX0" fmla="*/ 0 w 9171793"/>
              <a:gd name="connsiteY0" fmla="*/ 9237 h 712534"/>
              <a:gd name="connsiteX1" fmla="*/ 9171793 w 9171793"/>
              <a:gd name="connsiteY1" fmla="*/ 0 h 712534"/>
              <a:gd name="connsiteX2" fmla="*/ 9171709 w 9171793"/>
              <a:gd name="connsiteY2" fmla="*/ 605982 h 712534"/>
              <a:gd name="connsiteX3" fmla="*/ 5116 w 9171793"/>
              <a:gd name="connsiteY3" fmla="*/ 712534 h 712534"/>
              <a:gd name="connsiteX4" fmla="*/ 0 w 9171793"/>
              <a:gd name="connsiteY4" fmla="*/ 9237 h 712534"/>
              <a:gd name="connsiteX0" fmla="*/ 0 w 9171793"/>
              <a:gd name="connsiteY0" fmla="*/ 9237 h 712534"/>
              <a:gd name="connsiteX1" fmla="*/ 9171793 w 9171793"/>
              <a:gd name="connsiteY1" fmla="*/ 0 h 712534"/>
              <a:gd name="connsiteX2" fmla="*/ 9171709 w 9171793"/>
              <a:gd name="connsiteY2" fmla="*/ 605982 h 712534"/>
              <a:gd name="connsiteX3" fmla="*/ 5116 w 9171793"/>
              <a:gd name="connsiteY3" fmla="*/ 712534 h 712534"/>
              <a:gd name="connsiteX4" fmla="*/ 0 w 9171793"/>
              <a:gd name="connsiteY4" fmla="*/ 9237 h 712534"/>
              <a:gd name="connsiteX0" fmla="*/ 0 w 9171793"/>
              <a:gd name="connsiteY0" fmla="*/ 9237 h 703009"/>
              <a:gd name="connsiteX1" fmla="*/ 9171793 w 9171793"/>
              <a:gd name="connsiteY1" fmla="*/ 0 h 703009"/>
              <a:gd name="connsiteX2" fmla="*/ 9171709 w 9171793"/>
              <a:gd name="connsiteY2" fmla="*/ 605982 h 703009"/>
              <a:gd name="connsiteX3" fmla="*/ 5116 w 9171793"/>
              <a:gd name="connsiteY3" fmla="*/ 703009 h 703009"/>
              <a:gd name="connsiteX4" fmla="*/ 0 w 9171793"/>
              <a:gd name="connsiteY4" fmla="*/ 9237 h 70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1793" h="703009">
                <a:moveTo>
                  <a:pt x="0" y="9237"/>
                </a:moveTo>
                <a:lnTo>
                  <a:pt x="9171793" y="0"/>
                </a:lnTo>
                <a:lnTo>
                  <a:pt x="9171709" y="605982"/>
                </a:lnTo>
                <a:cubicBezTo>
                  <a:pt x="6117551" y="676794"/>
                  <a:pt x="3160874" y="170379"/>
                  <a:pt x="5116" y="703009"/>
                </a:cubicBezTo>
                <a:cubicBezTo>
                  <a:pt x="3411" y="468577"/>
                  <a:pt x="1705" y="243669"/>
                  <a:pt x="0" y="923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Conteúdo 2"/>
          <p:cNvSpPr txBox="1">
            <a:spLocks/>
          </p:cNvSpPr>
          <p:nvPr/>
        </p:nvSpPr>
        <p:spPr>
          <a:xfrm>
            <a:off x="323528" y="692696"/>
            <a:ext cx="8820472"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Clr>
                <a:schemeClr val="tx2"/>
              </a:buClr>
              <a:buNone/>
            </a:pPr>
            <a:endParaRPr lang="pt-BR" sz="2800" b="1" dirty="0" smtClean="0">
              <a:solidFill>
                <a:srgbClr val="002060"/>
              </a:solidFill>
            </a:endParaRPr>
          </a:p>
        </p:txBody>
      </p:sp>
      <p:sp>
        <p:nvSpPr>
          <p:cNvPr id="2" name="Retângulo 1"/>
          <p:cNvSpPr/>
          <p:nvPr/>
        </p:nvSpPr>
        <p:spPr>
          <a:xfrm>
            <a:off x="233431" y="620688"/>
            <a:ext cx="3762505" cy="523220"/>
          </a:xfrm>
          <a:prstGeom prst="rect">
            <a:avLst/>
          </a:prstGeom>
        </p:spPr>
        <p:txBody>
          <a:bodyPr wrap="none">
            <a:spAutoFit/>
          </a:bodyPr>
          <a:lstStyle/>
          <a:p>
            <a:r>
              <a:rPr lang="pt-BR" sz="2800" b="1" dirty="0" smtClean="0"/>
              <a:t>Combate à </a:t>
            </a:r>
            <a:r>
              <a:rPr lang="pt-BR" sz="2800" b="1" dirty="0"/>
              <a:t>guerra fiscal</a:t>
            </a:r>
            <a:endParaRPr lang="pt-BR" sz="2800" dirty="0"/>
          </a:p>
        </p:txBody>
      </p:sp>
      <p:sp>
        <p:nvSpPr>
          <p:cNvPr id="10" name="CaixaDeTexto 2"/>
          <p:cNvSpPr txBox="1">
            <a:spLocks noChangeArrowheads="1"/>
          </p:cNvSpPr>
          <p:nvPr/>
        </p:nvSpPr>
        <p:spPr bwMode="auto">
          <a:xfrm>
            <a:off x="684410" y="1412776"/>
            <a:ext cx="7920038"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buFont typeface="Arial" charset="0"/>
              <a:buChar char="•"/>
              <a:defRPr/>
            </a:pPr>
            <a:r>
              <a:rPr lang="pt-BR" dirty="0" smtClean="0">
                <a:latin typeface="+mn-lt"/>
              </a:rPr>
              <a:t>Insere a alíquota mínima de 2% na LC 116/03 (caráter permanente).</a:t>
            </a:r>
          </a:p>
          <a:p>
            <a:pPr algn="just" eaLnBrk="1" hangingPunct="1">
              <a:buFont typeface="Arial" charset="0"/>
              <a:buChar char="•"/>
              <a:defRPr/>
            </a:pPr>
            <a:endParaRPr lang="pt-BR" sz="900" dirty="0" smtClean="0">
              <a:latin typeface="+mn-lt"/>
            </a:endParaRPr>
          </a:p>
          <a:p>
            <a:pPr algn="just" eaLnBrk="1" hangingPunct="1">
              <a:buFont typeface="Arial" charset="0"/>
              <a:buChar char="•"/>
              <a:defRPr/>
            </a:pPr>
            <a:r>
              <a:rPr lang="pt-BR" dirty="0" smtClean="0">
                <a:latin typeface="+mn-lt"/>
              </a:rPr>
              <a:t>Veda concessão de benefícios tributários que reduzam a carga tributária decorrente da aplicação da alíquota mínima (exceto construção civil e transporte de passageiros).</a:t>
            </a:r>
          </a:p>
          <a:p>
            <a:pPr algn="just" eaLnBrk="1" hangingPunct="1">
              <a:buFont typeface="Arial" charset="0"/>
              <a:buChar char="•"/>
              <a:defRPr/>
            </a:pPr>
            <a:endParaRPr lang="pt-BR" sz="800" dirty="0" smtClean="0">
              <a:latin typeface="+mn-lt"/>
            </a:endParaRPr>
          </a:p>
          <a:p>
            <a:pPr algn="just" eaLnBrk="1" hangingPunct="1">
              <a:buFont typeface="Arial" charset="0"/>
              <a:buChar char="•"/>
              <a:defRPr/>
            </a:pPr>
            <a:r>
              <a:rPr lang="pt-BR" dirty="0" smtClean="0">
                <a:latin typeface="+mn-lt"/>
              </a:rPr>
              <a:t>Declara nula lei que não respeite tais premissas e nesses casos estabelece que o imposto será devido no local do estabelecimento tomador.</a:t>
            </a:r>
          </a:p>
          <a:p>
            <a:pPr algn="just" eaLnBrk="1" hangingPunct="1">
              <a:buFont typeface="Arial" charset="0"/>
              <a:buChar char="•"/>
              <a:defRPr/>
            </a:pPr>
            <a:endParaRPr lang="pt-BR" sz="900" dirty="0" smtClean="0">
              <a:latin typeface="+mn-lt"/>
            </a:endParaRPr>
          </a:p>
          <a:p>
            <a:pPr algn="just" eaLnBrk="1" hangingPunct="1">
              <a:buFont typeface="Arial" charset="0"/>
              <a:buChar char="•"/>
              <a:defRPr/>
            </a:pPr>
            <a:r>
              <a:rPr lang="pt-BR" dirty="0" smtClean="0">
                <a:latin typeface="+mn-lt"/>
              </a:rPr>
              <a:t>Estabelece ao tomador de serviço a responsabilidade pelo recolhimento do imposto devido em tais casos.</a:t>
            </a:r>
          </a:p>
          <a:p>
            <a:pPr algn="just" eaLnBrk="1" hangingPunct="1">
              <a:buFont typeface="Arial" charset="0"/>
              <a:buChar char="•"/>
              <a:defRPr/>
            </a:pPr>
            <a:endParaRPr lang="pt-BR" sz="2000" dirty="0" smtClean="0">
              <a:latin typeface="+mn-lt"/>
            </a:endParaRPr>
          </a:p>
          <a:p>
            <a:pPr algn="just" eaLnBrk="1" hangingPunct="1">
              <a:buFont typeface="Arial" charset="0"/>
              <a:buChar char="•"/>
              <a:defRPr/>
            </a:pPr>
            <a:endParaRPr lang="pt-BR" sz="2000" dirty="0" smtClean="0">
              <a:latin typeface="+mn-lt"/>
            </a:endParaRPr>
          </a:p>
          <a:p>
            <a:pPr algn="just" eaLnBrk="1" hangingPunct="1">
              <a:buFont typeface="Arial" charset="0"/>
              <a:buChar char="•"/>
              <a:defRPr/>
            </a:pPr>
            <a:endParaRPr lang="pt-BR" sz="2000" dirty="0" smtClean="0">
              <a:latin typeface="+mn-lt"/>
            </a:endParaRPr>
          </a:p>
        </p:txBody>
      </p:sp>
      <p:sp>
        <p:nvSpPr>
          <p:cNvPr id="11" name="CaixaDeTexto 1"/>
          <p:cNvSpPr txBox="1">
            <a:spLocks noChangeArrowheads="1"/>
          </p:cNvSpPr>
          <p:nvPr/>
        </p:nvSpPr>
        <p:spPr bwMode="auto">
          <a:xfrm>
            <a:off x="251520" y="1052736"/>
            <a:ext cx="26638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000" b="1" dirty="0">
                <a:latin typeface="+mn-lt"/>
              </a:rPr>
              <a:t>Cria a regra</a:t>
            </a:r>
          </a:p>
        </p:txBody>
      </p:sp>
      <p:sp>
        <p:nvSpPr>
          <p:cNvPr id="12" name="CaixaDeTexto 8"/>
          <p:cNvSpPr txBox="1">
            <a:spLocks noChangeArrowheads="1"/>
          </p:cNvSpPr>
          <p:nvPr/>
        </p:nvSpPr>
        <p:spPr bwMode="auto">
          <a:xfrm>
            <a:off x="396007" y="4005064"/>
            <a:ext cx="26638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000" b="1" dirty="0">
                <a:latin typeface="+mn-lt"/>
              </a:rPr>
              <a:t>Estabelece punições</a:t>
            </a:r>
          </a:p>
        </p:txBody>
      </p:sp>
      <p:sp>
        <p:nvSpPr>
          <p:cNvPr id="13" name="CaixaDeTexto 2"/>
          <p:cNvSpPr txBox="1">
            <a:spLocks noChangeArrowheads="1"/>
          </p:cNvSpPr>
          <p:nvPr/>
        </p:nvSpPr>
        <p:spPr bwMode="auto">
          <a:xfrm>
            <a:off x="684410" y="4365104"/>
            <a:ext cx="7920038" cy="220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buFont typeface="Arial" charset="0"/>
              <a:buChar char="•"/>
            </a:pPr>
            <a:r>
              <a:rPr lang="pt-BR" dirty="0" smtClean="0">
                <a:latin typeface="+mn-lt"/>
              </a:rPr>
              <a:t>Constitui ato de improbidade administrativa qualquer ação ou omissão no sentido de conceder, aplicar ou manter benefício financeiro ou tributário contrário ao que dispõe o “caput” </a:t>
            </a:r>
            <a:r>
              <a:rPr lang="pt-BR" dirty="0">
                <a:latin typeface="+mn-lt"/>
              </a:rPr>
              <a:t>e o </a:t>
            </a:r>
            <a:r>
              <a:rPr lang="pt-BR" dirty="0" smtClean="0">
                <a:latin typeface="+mn-lt"/>
              </a:rPr>
              <a:t>§ 1° do art. 8°-A da Lei Complementar nº116, de 31 de julho de 2003.”</a:t>
            </a:r>
            <a:endParaRPr lang="pt-BR" dirty="0">
              <a:latin typeface="+mn-lt"/>
            </a:endParaRPr>
          </a:p>
          <a:p>
            <a:pPr algn="just" eaLnBrk="1" hangingPunct="1">
              <a:buFont typeface="Arial" charset="0"/>
              <a:buChar char="•"/>
            </a:pPr>
            <a:endParaRPr lang="pt-BR" sz="1100" dirty="0">
              <a:latin typeface="+mn-lt"/>
            </a:endParaRPr>
          </a:p>
          <a:p>
            <a:pPr algn="just" eaLnBrk="1" hangingPunct="1">
              <a:buFont typeface="Arial" charset="0"/>
              <a:buChar char="•"/>
            </a:pPr>
            <a:r>
              <a:rPr lang="pt-BR" dirty="0">
                <a:latin typeface="+mn-lt"/>
              </a:rPr>
              <a:t>Punição: perda da função pública, suspensão dos direitos políticos de cinco a oito anos e multa de até 3x o valor do benefício </a:t>
            </a:r>
            <a:r>
              <a:rPr lang="pt-BR" dirty="0" smtClean="0">
                <a:latin typeface="+mn-lt"/>
              </a:rPr>
              <a:t>concedido.</a:t>
            </a:r>
            <a:endParaRPr lang="pt-BR" dirty="0">
              <a:latin typeface="+mn-lt"/>
            </a:endParaRPr>
          </a:p>
          <a:p>
            <a:pPr algn="just" eaLnBrk="1" hangingPunct="1">
              <a:buFont typeface="Arial" charset="0"/>
              <a:buChar char="•"/>
            </a:pPr>
            <a:endParaRPr lang="pt-BR" dirty="0"/>
          </a:p>
        </p:txBody>
      </p:sp>
      <p:pic>
        <p:nvPicPr>
          <p:cNvPr id="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4624"/>
            <a:ext cx="1728192" cy="8312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789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36513" y="-27384"/>
            <a:ext cx="9199069" cy="828093"/>
          </a:xfrm>
          <a:custGeom>
            <a:avLst/>
            <a:gdLst>
              <a:gd name="connsiteX0" fmla="*/ 0 w 9144000"/>
              <a:gd name="connsiteY0" fmla="*/ 0 h 476672"/>
              <a:gd name="connsiteX1" fmla="*/ 9144000 w 9144000"/>
              <a:gd name="connsiteY1" fmla="*/ 0 h 476672"/>
              <a:gd name="connsiteX2" fmla="*/ 9144000 w 9144000"/>
              <a:gd name="connsiteY2" fmla="*/ 476672 h 476672"/>
              <a:gd name="connsiteX3" fmla="*/ 0 w 9144000"/>
              <a:gd name="connsiteY3" fmla="*/ 476672 h 476672"/>
              <a:gd name="connsiteX4" fmla="*/ 0 w 9144000"/>
              <a:gd name="connsiteY4" fmla="*/ 0 h 476672"/>
              <a:gd name="connsiteX0" fmla="*/ 18473 w 9162473"/>
              <a:gd name="connsiteY0" fmla="*/ 0 h 689108"/>
              <a:gd name="connsiteX1" fmla="*/ 9162473 w 9162473"/>
              <a:gd name="connsiteY1" fmla="*/ 0 h 689108"/>
              <a:gd name="connsiteX2" fmla="*/ 9162473 w 9162473"/>
              <a:gd name="connsiteY2" fmla="*/ 476672 h 689108"/>
              <a:gd name="connsiteX3" fmla="*/ 0 w 9162473"/>
              <a:gd name="connsiteY3" fmla="*/ 689108 h 689108"/>
              <a:gd name="connsiteX4" fmla="*/ 18473 w 9162473"/>
              <a:gd name="connsiteY4" fmla="*/ 0 h 689108"/>
              <a:gd name="connsiteX0" fmla="*/ 18473 w 9162473"/>
              <a:gd name="connsiteY0" fmla="*/ 0 h 689108"/>
              <a:gd name="connsiteX1" fmla="*/ 9162473 w 9162473"/>
              <a:gd name="connsiteY1" fmla="*/ 0 h 689108"/>
              <a:gd name="connsiteX2" fmla="*/ 9162473 w 9162473"/>
              <a:gd name="connsiteY2" fmla="*/ 476672 h 689108"/>
              <a:gd name="connsiteX3" fmla="*/ 0 w 9162473"/>
              <a:gd name="connsiteY3" fmla="*/ 689108 h 689108"/>
              <a:gd name="connsiteX4" fmla="*/ 18473 w 9162473"/>
              <a:gd name="connsiteY4" fmla="*/ 0 h 689108"/>
              <a:gd name="connsiteX0" fmla="*/ 18473 w 9190182"/>
              <a:gd name="connsiteY0" fmla="*/ 0 h 689108"/>
              <a:gd name="connsiteX1" fmla="*/ 9162473 w 9190182"/>
              <a:gd name="connsiteY1" fmla="*/ 0 h 689108"/>
              <a:gd name="connsiteX2" fmla="*/ 9190182 w 9190182"/>
              <a:gd name="connsiteY2" fmla="*/ 596745 h 689108"/>
              <a:gd name="connsiteX3" fmla="*/ 0 w 9190182"/>
              <a:gd name="connsiteY3" fmla="*/ 689108 h 689108"/>
              <a:gd name="connsiteX4" fmla="*/ 18473 w 9190182"/>
              <a:gd name="connsiteY4" fmla="*/ 0 h 689108"/>
              <a:gd name="connsiteX0" fmla="*/ 18473 w 9190266"/>
              <a:gd name="connsiteY0" fmla="*/ 9237 h 698345"/>
              <a:gd name="connsiteX1" fmla="*/ 9190266 w 9190266"/>
              <a:gd name="connsiteY1" fmla="*/ 0 h 698345"/>
              <a:gd name="connsiteX2" fmla="*/ 9190182 w 9190266"/>
              <a:gd name="connsiteY2" fmla="*/ 605982 h 698345"/>
              <a:gd name="connsiteX3" fmla="*/ 0 w 9190266"/>
              <a:gd name="connsiteY3" fmla="*/ 698345 h 698345"/>
              <a:gd name="connsiteX4" fmla="*/ 18473 w 9190266"/>
              <a:gd name="connsiteY4" fmla="*/ 9237 h 698345"/>
              <a:gd name="connsiteX0" fmla="*/ 0 w 9171793"/>
              <a:gd name="connsiteY0" fmla="*/ 9237 h 707771"/>
              <a:gd name="connsiteX1" fmla="*/ 9171793 w 9171793"/>
              <a:gd name="connsiteY1" fmla="*/ 0 h 707771"/>
              <a:gd name="connsiteX2" fmla="*/ 9171709 w 9171793"/>
              <a:gd name="connsiteY2" fmla="*/ 605982 h 707771"/>
              <a:gd name="connsiteX3" fmla="*/ 9893 w 9171793"/>
              <a:gd name="connsiteY3" fmla="*/ 707771 h 707771"/>
              <a:gd name="connsiteX4" fmla="*/ 0 w 9171793"/>
              <a:gd name="connsiteY4" fmla="*/ 9237 h 707771"/>
              <a:gd name="connsiteX0" fmla="*/ 0 w 9171793"/>
              <a:gd name="connsiteY0" fmla="*/ 9237 h 712534"/>
              <a:gd name="connsiteX1" fmla="*/ 9171793 w 9171793"/>
              <a:gd name="connsiteY1" fmla="*/ 0 h 712534"/>
              <a:gd name="connsiteX2" fmla="*/ 9171709 w 9171793"/>
              <a:gd name="connsiteY2" fmla="*/ 605982 h 712534"/>
              <a:gd name="connsiteX3" fmla="*/ 5116 w 9171793"/>
              <a:gd name="connsiteY3" fmla="*/ 712534 h 712534"/>
              <a:gd name="connsiteX4" fmla="*/ 0 w 9171793"/>
              <a:gd name="connsiteY4" fmla="*/ 9237 h 712534"/>
              <a:gd name="connsiteX0" fmla="*/ 0 w 9171793"/>
              <a:gd name="connsiteY0" fmla="*/ 9237 h 712534"/>
              <a:gd name="connsiteX1" fmla="*/ 9171793 w 9171793"/>
              <a:gd name="connsiteY1" fmla="*/ 0 h 712534"/>
              <a:gd name="connsiteX2" fmla="*/ 9171709 w 9171793"/>
              <a:gd name="connsiteY2" fmla="*/ 605982 h 712534"/>
              <a:gd name="connsiteX3" fmla="*/ 5116 w 9171793"/>
              <a:gd name="connsiteY3" fmla="*/ 712534 h 712534"/>
              <a:gd name="connsiteX4" fmla="*/ 0 w 9171793"/>
              <a:gd name="connsiteY4" fmla="*/ 9237 h 712534"/>
              <a:gd name="connsiteX0" fmla="*/ 0 w 9171793"/>
              <a:gd name="connsiteY0" fmla="*/ 9237 h 703009"/>
              <a:gd name="connsiteX1" fmla="*/ 9171793 w 9171793"/>
              <a:gd name="connsiteY1" fmla="*/ 0 h 703009"/>
              <a:gd name="connsiteX2" fmla="*/ 9171709 w 9171793"/>
              <a:gd name="connsiteY2" fmla="*/ 605982 h 703009"/>
              <a:gd name="connsiteX3" fmla="*/ 5116 w 9171793"/>
              <a:gd name="connsiteY3" fmla="*/ 703009 h 703009"/>
              <a:gd name="connsiteX4" fmla="*/ 0 w 9171793"/>
              <a:gd name="connsiteY4" fmla="*/ 9237 h 70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1793" h="703009">
                <a:moveTo>
                  <a:pt x="0" y="9237"/>
                </a:moveTo>
                <a:lnTo>
                  <a:pt x="9171793" y="0"/>
                </a:lnTo>
                <a:lnTo>
                  <a:pt x="9171709" y="605982"/>
                </a:lnTo>
                <a:cubicBezTo>
                  <a:pt x="6117551" y="676794"/>
                  <a:pt x="3160874" y="170379"/>
                  <a:pt x="5116" y="703009"/>
                </a:cubicBezTo>
                <a:cubicBezTo>
                  <a:pt x="3411" y="468577"/>
                  <a:pt x="1705" y="243669"/>
                  <a:pt x="0" y="923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Conteúdo 2"/>
          <p:cNvSpPr txBox="1">
            <a:spLocks/>
          </p:cNvSpPr>
          <p:nvPr/>
        </p:nvSpPr>
        <p:spPr>
          <a:xfrm>
            <a:off x="35496" y="692696"/>
            <a:ext cx="8820472"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Clr>
                <a:schemeClr val="tx2"/>
              </a:buClr>
              <a:buNone/>
            </a:pPr>
            <a:endParaRPr lang="pt-BR" sz="2800" b="1" dirty="0" smtClean="0">
              <a:solidFill>
                <a:srgbClr val="002060"/>
              </a:solidFill>
            </a:endParaRPr>
          </a:p>
        </p:txBody>
      </p:sp>
      <p:sp>
        <p:nvSpPr>
          <p:cNvPr id="6" name="Título 1"/>
          <p:cNvSpPr txBox="1">
            <a:spLocks/>
          </p:cNvSpPr>
          <p:nvPr/>
        </p:nvSpPr>
        <p:spPr>
          <a:xfrm>
            <a:off x="215144" y="620712"/>
            <a:ext cx="5725008" cy="7064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800" b="1" dirty="0"/>
              <a:t> Atualização da lista de serviços</a:t>
            </a:r>
          </a:p>
        </p:txBody>
      </p:sp>
      <p:sp>
        <p:nvSpPr>
          <p:cNvPr id="11" name="CaixaDeTexto 10"/>
          <p:cNvSpPr txBox="1">
            <a:spLocks noChangeArrowheads="1"/>
          </p:cNvSpPr>
          <p:nvPr/>
        </p:nvSpPr>
        <p:spPr bwMode="auto">
          <a:xfrm>
            <a:off x="323776" y="1412776"/>
            <a:ext cx="8280672"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pt-BR" sz="1600" b="1" dirty="0"/>
              <a:t>Serviços de Informática e Congêneres</a:t>
            </a:r>
          </a:p>
          <a:p>
            <a:pPr eaLnBrk="1" hangingPunct="1"/>
            <a:r>
              <a:rPr lang="pt-BR" sz="1600" dirty="0" smtClean="0"/>
              <a:t>1.09</a:t>
            </a:r>
            <a:r>
              <a:rPr lang="pt-BR" sz="1600" dirty="0"/>
              <a:t>; </a:t>
            </a:r>
            <a:r>
              <a:rPr lang="pt-BR" sz="1600" dirty="0" smtClean="0"/>
              <a:t>1.10</a:t>
            </a:r>
            <a:endParaRPr lang="pt-BR" sz="1600" b="1" dirty="0" smtClean="0"/>
          </a:p>
          <a:p>
            <a:endParaRPr lang="pt-BR" sz="1600" b="1" dirty="0" smtClean="0"/>
          </a:p>
          <a:p>
            <a:r>
              <a:rPr lang="pt-BR" sz="1600" b="1" dirty="0" smtClean="0"/>
              <a:t>Serviços </a:t>
            </a:r>
            <a:r>
              <a:rPr lang="pt-BR" sz="1600" b="1" dirty="0"/>
              <a:t>de cuidados pessoais, estética, atividades físicas e </a:t>
            </a:r>
            <a:r>
              <a:rPr lang="pt-BR" sz="1600" b="1" dirty="0" smtClean="0"/>
              <a:t>congêneres</a:t>
            </a:r>
            <a:endParaRPr lang="pt-BR" sz="800" b="1" dirty="0"/>
          </a:p>
          <a:p>
            <a:r>
              <a:rPr lang="pt-BR" sz="1600" dirty="0"/>
              <a:t>6.06 – Aplicação de tatuagens, </a:t>
            </a:r>
            <a:r>
              <a:rPr lang="pt-BR" sz="1600" i="1" dirty="0" err="1"/>
              <a:t>piercings</a:t>
            </a:r>
            <a:r>
              <a:rPr lang="pt-BR" sz="1600" dirty="0"/>
              <a:t> e congêneres</a:t>
            </a:r>
            <a:r>
              <a:rPr lang="pt-BR" sz="1600" dirty="0" smtClean="0"/>
              <a:t>.</a:t>
            </a:r>
          </a:p>
          <a:p>
            <a:pPr algn="just" eaLnBrk="1" hangingPunct="1"/>
            <a:endParaRPr lang="pt-BR" sz="1600" b="1" dirty="0" smtClean="0"/>
          </a:p>
          <a:p>
            <a:pPr algn="just" eaLnBrk="1" hangingPunct="1"/>
            <a:r>
              <a:rPr lang="pt-BR" sz="1600" b="1" dirty="0" smtClean="0"/>
              <a:t>Serviços </a:t>
            </a:r>
            <a:r>
              <a:rPr lang="pt-BR" sz="1600" b="1" dirty="0"/>
              <a:t>relativos à engenharia, arquitetura, geologia, urbanismo, construção civil, manutenção, limpeza, meio ambiente, saneamento e congêneres</a:t>
            </a:r>
          </a:p>
          <a:p>
            <a:pPr algn="just" eaLnBrk="1" hangingPunct="1"/>
            <a:r>
              <a:rPr lang="pt-BR" sz="1600" dirty="0"/>
              <a:t>7.16 – Florestamento, reflorestamento, semeadura, adubação, reparação de solo, plantio, silagem, colheita e </a:t>
            </a:r>
            <a:r>
              <a:rPr lang="pt-BR" sz="1600" dirty="0" smtClean="0"/>
              <a:t>congêneres</a:t>
            </a:r>
          </a:p>
          <a:p>
            <a:endParaRPr lang="pt-BR" sz="1600" b="1" dirty="0" smtClean="0"/>
          </a:p>
          <a:p>
            <a:r>
              <a:rPr lang="pt-BR" sz="1600" b="1" dirty="0" smtClean="0"/>
              <a:t>Serviços </a:t>
            </a:r>
            <a:r>
              <a:rPr lang="pt-BR" sz="1600" b="1" dirty="0"/>
              <a:t>de guarda, estacionamento, armazenamento, vigilância e congêneres</a:t>
            </a:r>
            <a:endParaRPr lang="pt-BR" sz="1600" dirty="0"/>
          </a:p>
          <a:p>
            <a:r>
              <a:rPr lang="pt-BR" sz="1600" dirty="0"/>
              <a:t>11.02 – Vigilância, segurança ou monitoramento de bens, pessoas e semoventes.</a:t>
            </a:r>
          </a:p>
          <a:p>
            <a:pPr algn="just" eaLnBrk="1" hangingPunct="1"/>
            <a:endParaRPr lang="pt-BR" b="1" dirty="0"/>
          </a:p>
          <a:p>
            <a:endParaRPr lang="pt-BR" dirty="0"/>
          </a:p>
          <a:p>
            <a:endParaRPr lang="pt-BR" dirty="0"/>
          </a:p>
          <a:p>
            <a:pPr eaLnBrk="1" hangingPunct="1"/>
            <a:endParaRPr lang="pt-BR" dirty="0"/>
          </a:p>
          <a:p>
            <a:pPr eaLnBrk="1" hangingPunct="1"/>
            <a:endParaRPr lang="pt-BR" b="1" dirty="0">
              <a:latin typeface="+mn-lt"/>
            </a:endParaRPr>
          </a:p>
        </p:txBody>
      </p:sp>
      <p:pic>
        <p:nvPicPr>
          <p:cNvPr id="1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67998"/>
            <a:ext cx="1728192" cy="8312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789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36513" y="-27384"/>
            <a:ext cx="9199069" cy="828093"/>
          </a:xfrm>
          <a:custGeom>
            <a:avLst/>
            <a:gdLst>
              <a:gd name="connsiteX0" fmla="*/ 0 w 9144000"/>
              <a:gd name="connsiteY0" fmla="*/ 0 h 476672"/>
              <a:gd name="connsiteX1" fmla="*/ 9144000 w 9144000"/>
              <a:gd name="connsiteY1" fmla="*/ 0 h 476672"/>
              <a:gd name="connsiteX2" fmla="*/ 9144000 w 9144000"/>
              <a:gd name="connsiteY2" fmla="*/ 476672 h 476672"/>
              <a:gd name="connsiteX3" fmla="*/ 0 w 9144000"/>
              <a:gd name="connsiteY3" fmla="*/ 476672 h 476672"/>
              <a:gd name="connsiteX4" fmla="*/ 0 w 9144000"/>
              <a:gd name="connsiteY4" fmla="*/ 0 h 476672"/>
              <a:gd name="connsiteX0" fmla="*/ 18473 w 9162473"/>
              <a:gd name="connsiteY0" fmla="*/ 0 h 689108"/>
              <a:gd name="connsiteX1" fmla="*/ 9162473 w 9162473"/>
              <a:gd name="connsiteY1" fmla="*/ 0 h 689108"/>
              <a:gd name="connsiteX2" fmla="*/ 9162473 w 9162473"/>
              <a:gd name="connsiteY2" fmla="*/ 476672 h 689108"/>
              <a:gd name="connsiteX3" fmla="*/ 0 w 9162473"/>
              <a:gd name="connsiteY3" fmla="*/ 689108 h 689108"/>
              <a:gd name="connsiteX4" fmla="*/ 18473 w 9162473"/>
              <a:gd name="connsiteY4" fmla="*/ 0 h 689108"/>
              <a:gd name="connsiteX0" fmla="*/ 18473 w 9162473"/>
              <a:gd name="connsiteY0" fmla="*/ 0 h 689108"/>
              <a:gd name="connsiteX1" fmla="*/ 9162473 w 9162473"/>
              <a:gd name="connsiteY1" fmla="*/ 0 h 689108"/>
              <a:gd name="connsiteX2" fmla="*/ 9162473 w 9162473"/>
              <a:gd name="connsiteY2" fmla="*/ 476672 h 689108"/>
              <a:gd name="connsiteX3" fmla="*/ 0 w 9162473"/>
              <a:gd name="connsiteY3" fmla="*/ 689108 h 689108"/>
              <a:gd name="connsiteX4" fmla="*/ 18473 w 9162473"/>
              <a:gd name="connsiteY4" fmla="*/ 0 h 689108"/>
              <a:gd name="connsiteX0" fmla="*/ 18473 w 9190182"/>
              <a:gd name="connsiteY0" fmla="*/ 0 h 689108"/>
              <a:gd name="connsiteX1" fmla="*/ 9162473 w 9190182"/>
              <a:gd name="connsiteY1" fmla="*/ 0 h 689108"/>
              <a:gd name="connsiteX2" fmla="*/ 9190182 w 9190182"/>
              <a:gd name="connsiteY2" fmla="*/ 596745 h 689108"/>
              <a:gd name="connsiteX3" fmla="*/ 0 w 9190182"/>
              <a:gd name="connsiteY3" fmla="*/ 689108 h 689108"/>
              <a:gd name="connsiteX4" fmla="*/ 18473 w 9190182"/>
              <a:gd name="connsiteY4" fmla="*/ 0 h 689108"/>
              <a:gd name="connsiteX0" fmla="*/ 18473 w 9190266"/>
              <a:gd name="connsiteY0" fmla="*/ 9237 h 698345"/>
              <a:gd name="connsiteX1" fmla="*/ 9190266 w 9190266"/>
              <a:gd name="connsiteY1" fmla="*/ 0 h 698345"/>
              <a:gd name="connsiteX2" fmla="*/ 9190182 w 9190266"/>
              <a:gd name="connsiteY2" fmla="*/ 605982 h 698345"/>
              <a:gd name="connsiteX3" fmla="*/ 0 w 9190266"/>
              <a:gd name="connsiteY3" fmla="*/ 698345 h 698345"/>
              <a:gd name="connsiteX4" fmla="*/ 18473 w 9190266"/>
              <a:gd name="connsiteY4" fmla="*/ 9237 h 698345"/>
              <a:gd name="connsiteX0" fmla="*/ 0 w 9171793"/>
              <a:gd name="connsiteY0" fmla="*/ 9237 h 707771"/>
              <a:gd name="connsiteX1" fmla="*/ 9171793 w 9171793"/>
              <a:gd name="connsiteY1" fmla="*/ 0 h 707771"/>
              <a:gd name="connsiteX2" fmla="*/ 9171709 w 9171793"/>
              <a:gd name="connsiteY2" fmla="*/ 605982 h 707771"/>
              <a:gd name="connsiteX3" fmla="*/ 9893 w 9171793"/>
              <a:gd name="connsiteY3" fmla="*/ 707771 h 707771"/>
              <a:gd name="connsiteX4" fmla="*/ 0 w 9171793"/>
              <a:gd name="connsiteY4" fmla="*/ 9237 h 707771"/>
              <a:gd name="connsiteX0" fmla="*/ 0 w 9171793"/>
              <a:gd name="connsiteY0" fmla="*/ 9237 h 712534"/>
              <a:gd name="connsiteX1" fmla="*/ 9171793 w 9171793"/>
              <a:gd name="connsiteY1" fmla="*/ 0 h 712534"/>
              <a:gd name="connsiteX2" fmla="*/ 9171709 w 9171793"/>
              <a:gd name="connsiteY2" fmla="*/ 605982 h 712534"/>
              <a:gd name="connsiteX3" fmla="*/ 5116 w 9171793"/>
              <a:gd name="connsiteY3" fmla="*/ 712534 h 712534"/>
              <a:gd name="connsiteX4" fmla="*/ 0 w 9171793"/>
              <a:gd name="connsiteY4" fmla="*/ 9237 h 712534"/>
              <a:gd name="connsiteX0" fmla="*/ 0 w 9171793"/>
              <a:gd name="connsiteY0" fmla="*/ 9237 h 712534"/>
              <a:gd name="connsiteX1" fmla="*/ 9171793 w 9171793"/>
              <a:gd name="connsiteY1" fmla="*/ 0 h 712534"/>
              <a:gd name="connsiteX2" fmla="*/ 9171709 w 9171793"/>
              <a:gd name="connsiteY2" fmla="*/ 605982 h 712534"/>
              <a:gd name="connsiteX3" fmla="*/ 5116 w 9171793"/>
              <a:gd name="connsiteY3" fmla="*/ 712534 h 712534"/>
              <a:gd name="connsiteX4" fmla="*/ 0 w 9171793"/>
              <a:gd name="connsiteY4" fmla="*/ 9237 h 712534"/>
              <a:gd name="connsiteX0" fmla="*/ 0 w 9171793"/>
              <a:gd name="connsiteY0" fmla="*/ 9237 h 703009"/>
              <a:gd name="connsiteX1" fmla="*/ 9171793 w 9171793"/>
              <a:gd name="connsiteY1" fmla="*/ 0 h 703009"/>
              <a:gd name="connsiteX2" fmla="*/ 9171709 w 9171793"/>
              <a:gd name="connsiteY2" fmla="*/ 605982 h 703009"/>
              <a:gd name="connsiteX3" fmla="*/ 5116 w 9171793"/>
              <a:gd name="connsiteY3" fmla="*/ 703009 h 703009"/>
              <a:gd name="connsiteX4" fmla="*/ 0 w 9171793"/>
              <a:gd name="connsiteY4" fmla="*/ 9237 h 70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1793" h="703009">
                <a:moveTo>
                  <a:pt x="0" y="9237"/>
                </a:moveTo>
                <a:lnTo>
                  <a:pt x="9171793" y="0"/>
                </a:lnTo>
                <a:lnTo>
                  <a:pt x="9171709" y="605982"/>
                </a:lnTo>
                <a:cubicBezTo>
                  <a:pt x="6117551" y="676794"/>
                  <a:pt x="3160874" y="170379"/>
                  <a:pt x="5116" y="703009"/>
                </a:cubicBezTo>
                <a:cubicBezTo>
                  <a:pt x="3411" y="468577"/>
                  <a:pt x="1705" y="243669"/>
                  <a:pt x="0" y="923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Conteúdo 2"/>
          <p:cNvSpPr txBox="1">
            <a:spLocks/>
          </p:cNvSpPr>
          <p:nvPr/>
        </p:nvSpPr>
        <p:spPr>
          <a:xfrm>
            <a:off x="323528" y="692696"/>
            <a:ext cx="8820472"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Clr>
                <a:schemeClr val="tx2"/>
              </a:buClr>
              <a:buNone/>
            </a:pPr>
            <a:endParaRPr lang="pt-BR" sz="2800" b="1" dirty="0" smtClean="0">
              <a:solidFill>
                <a:srgbClr val="002060"/>
              </a:solidFill>
            </a:endParaRPr>
          </a:p>
        </p:txBody>
      </p:sp>
      <p:cxnSp>
        <p:nvCxnSpPr>
          <p:cNvPr id="3" name="Conector de seta reta 2"/>
          <p:cNvCxnSpPr/>
          <p:nvPr/>
        </p:nvCxnSpPr>
        <p:spPr>
          <a:xfrm>
            <a:off x="-1116632" y="4581128"/>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ítulo 1"/>
          <p:cNvSpPr txBox="1">
            <a:spLocks/>
          </p:cNvSpPr>
          <p:nvPr/>
        </p:nvSpPr>
        <p:spPr>
          <a:xfrm>
            <a:off x="395288" y="731360"/>
            <a:ext cx="5328840" cy="7534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800" b="1" dirty="0"/>
              <a:t>Lista de novos serviços</a:t>
            </a:r>
          </a:p>
        </p:txBody>
      </p:sp>
      <p:sp>
        <p:nvSpPr>
          <p:cNvPr id="10" name="Retângulo 2"/>
          <p:cNvSpPr>
            <a:spLocks noChangeArrowheads="1"/>
          </p:cNvSpPr>
          <p:nvPr/>
        </p:nvSpPr>
        <p:spPr bwMode="auto">
          <a:xfrm>
            <a:off x="467544" y="1412776"/>
            <a:ext cx="8136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endParaRPr lang="pt-BR" dirty="0"/>
          </a:p>
          <a:p>
            <a:pPr algn="just" hangingPunct="0"/>
            <a:r>
              <a:rPr lang="pt-BR" dirty="0" smtClean="0"/>
              <a:t>13.05</a:t>
            </a:r>
            <a:endParaRPr lang="pt-BR" dirty="0"/>
          </a:p>
        </p:txBody>
      </p:sp>
      <p:sp>
        <p:nvSpPr>
          <p:cNvPr id="11" name="Retângulo 3"/>
          <p:cNvSpPr>
            <a:spLocks noChangeArrowheads="1"/>
          </p:cNvSpPr>
          <p:nvPr/>
        </p:nvSpPr>
        <p:spPr bwMode="auto">
          <a:xfrm>
            <a:off x="461144" y="1340768"/>
            <a:ext cx="82153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1600" b="1" dirty="0">
                <a:latin typeface="Arial"/>
                <a:cs typeface="Arial"/>
              </a:rPr>
              <a:t>Serviços relativos a fonografia, fotografia, cinematografia e </a:t>
            </a:r>
            <a:r>
              <a:rPr lang="pt-BR" sz="1600" b="1" dirty="0" smtClean="0">
                <a:latin typeface="Arial"/>
                <a:cs typeface="Arial"/>
              </a:rPr>
              <a:t>reprografia</a:t>
            </a:r>
            <a:endParaRPr lang="pt-BR" sz="1400" b="1" dirty="0">
              <a:latin typeface="Arial"/>
              <a:cs typeface="Arial"/>
            </a:endParaRPr>
          </a:p>
        </p:txBody>
      </p:sp>
      <p:pic>
        <p:nvPicPr>
          <p:cNvPr id="1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22806"/>
            <a:ext cx="1728192" cy="8312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 name="Retângulo 3"/>
          <p:cNvSpPr>
            <a:spLocks noChangeArrowheads="1"/>
          </p:cNvSpPr>
          <p:nvPr/>
        </p:nvSpPr>
        <p:spPr bwMode="auto">
          <a:xfrm>
            <a:off x="467544" y="2060848"/>
            <a:ext cx="87129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1600" b="1" dirty="0">
                <a:latin typeface="Arial"/>
                <a:cs typeface="Arial"/>
              </a:rPr>
              <a:t>Serviços relativos a bens de terceiros</a:t>
            </a:r>
          </a:p>
        </p:txBody>
      </p:sp>
      <p:sp>
        <p:nvSpPr>
          <p:cNvPr id="14" name="Retângulo 1"/>
          <p:cNvSpPr/>
          <p:nvPr/>
        </p:nvSpPr>
        <p:spPr>
          <a:xfrm>
            <a:off x="467544" y="2348880"/>
            <a:ext cx="8496944" cy="1138773"/>
          </a:xfrm>
          <a:prstGeom prst="rect">
            <a:avLst/>
          </a:prstGeom>
        </p:spPr>
        <p:txBody>
          <a:bodyPr wrap="square">
            <a:spAutoFit/>
          </a:bodyPr>
          <a:lstStyle/>
          <a:p>
            <a:pPr algn="just" hangingPunct="0"/>
            <a:r>
              <a:rPr lang="pt-BR" dirty="0"/>
              <a:t>14.05 </a:t>
            </a:r>
            <a:r>
              <a:rPr lang="pt-BR" sz="1600" dirty="0"/>
              <a:t>– Restauração, recondicionamento, acondicionamento, pintura, beneficiamento, lavagem, secagem, tingimento, galvanoplastia, </a:t>
            </a:r>
            <a:r>
              <a:rPr lang="pt-BR" sz="1600" dirty="0" err="1"/>
              <a:t>anodização</a:t>
            </a:r>
            <a:r>
              <a:rPr lang="pt-BR" sz="1600" dirty="0"/>
              <a:t>, corte, recorte, </a:t>
            </a:r>
            <a:r>
              <a:rPr lang="pt-BR" sz="1600" dirty="0" err="1"/>
              <a:t>plastificação</a:t>
            </a:r>
            <a:r>
              <a:rPr lang="pt-BR" sz="1600" dirty="0"/>
              <a:t>, costura, acabamento, polimento e congêneres de objetos quaisquer.</a:t>
            </a:r>
          </a:p>
          <a:p>
            <a:pPr algn="just"/>
            <a:r>
              <a:rPr lang="pt-BR" dirty="0" smtClean="0"/>
              <a:t>14.14</a:t>
            </a:r>
            <a:r>
              <a:rPr lang="pt-BR" sz="1600" dirty="0" smtClean="0"/>
              <a:t> </a:t>
            </a:r>
            <a:r>
              <a:rPr lang="pt-BR" sz="1600" dirty="0"/>
              <a:t>– Guincho </a:t>
            </a:r>
            <a:r>
              <a:rPr lang="pt-BR" sz="1600" dirty="0" err="1"/>
              <a:t>intramunicipal</a:t>
            </a:r>
            <a:r>
              <a:rPr lang="pt-BR" sz="1600" dirty="0"/>
              <a:t>, guindaste e </a:t>
            </a:r>
            <a:r>
              <a:rPr lang="pt-BR" sz="1600" dirty="0" err="1"/>
              <a:t>içamento</a:t>
            </a:r>
            <a:r>
              <a:rPr lang="pt-BR" sz="1600" dirty="0"/>
              <a:t>.</a:t>
            </a:r>
          </a:p>
        </p:txBody>
      </p:sp>
      <p:sp>
        <p:nvSpPr>
          <p:cNvPr id="15" name="Retângulo 3"/>
          <p:cNvSpPr/>
          <p:nvPr/>
        </p:nvSpPr>
        <p:spPr>
          <a:xfrm>
            <a:off x="467544" y="3851756"/>
            <a:ext cx="8496944" cy="369332"/>
          </a:xfrm>
          <a:prstGeom prst="rect">
            <a:avLst/>
          </a:prstGeom>
        </p:spPr>
        <p:txBody>
          <a:bodyPr wrap="square">
            <a:spAutoFit/>
          </a:bodyPr>
          <a:lstStyle/>
          <a:p>
            <a:pPr algn="just" hangingPunct="0"/>
            <a:r>
              <a:rPr lang="pt-BR" dirty="0" smtClean="0"/>
              <a:t>16.01</a:t>
            </a:r>
            <a:r>
              <a:rPr lang="pt-BR" dirty="0"/>
              <a:t> </a:t>
            </a:r>
            <a:r>
              <a:rPr lang="pt-BR" dirty="0" smtClean="0"/>
              <a:t>e 16.02</a:t>
            </a:r>
            <a:endParaRPr lang="pt-BR" dirty="0"/>
          </a:p>
        </p:txBody>
      </p:sp>
      <p:sp>
        <p:nvSpPr>
          <p:cNvPr id="16" name="Retângulo 3"/>
          <p:cNvSpPr>
            <a:spLocks noChangeArrowheads="1"/>
          </p:cNvSpPr>
          <p:nvPr/>
        </p:nvSpPr>
        <p:spPr bwMode="auto">
          <a:xfrm>
            <a:off x="467544" y="3548335"/>
            <a:ext cx="87129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pt-BR" sz="1600" b="1" dirty="0">
                <a:latin typeface="Arial"/>
                <a:cs typeface="Arial"/>
              </a:rPr>
              <a:t>Serviços</a:t>
            </a:r>
            <a:r>
              <a:rPr lang="pt-BR" sz="1600" b="1" dirty="0" smtClean="0">
                <a:latin typeface="Arial"/>
                <a:cs typeface="Arial"/>
              </a:rPr>
              <a:t> de transporte de natureza municipal</a:t>
            </a:r>
          </a:p>
        </p:txBody>
      </p:sp>
      <p:sp>
        <p:nvSpPr>
          <p:cNvPr id="17" name="Retângulo 2"/>
          <p:cNvSpPr>
            <a:spLocks noChangeArrowheads="1"/>
          </p:cNvSpPr>
          <p:nvPr/>
        </p:nvSpPr>
        <p:spPr bwMode="auto">
          <a:xfrm>
            <a:off x="467544" y="4581128"/>
            <a:ext cx="842493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pt-BR" dirty="0"/>
              <a:t>17.25 </a:t>
            </a:r>
            <a:r>
              <a:rPr lang="pt-BR" sz="1600" dirty="0"/>
              <a:t>– Inserção de textos, desenhos e outros materiais de propaganda e publicidade, em qualquer meio (exceto em livros, jornais, periódicos e nas modalidades de serviços de radiodifusão sonora e de sons e imagens de recepção livre e gratuita).</a:t>
            </a:r>
          </a:p>
        </p:txBody>
      </p:sp>
      <p:sp>
        <p:nvSpPr>
          <p:cNvPr id="18" name="Retângulo 3"/>
          <p:cNvSpPr>
            <a:spLocks noChangeArrowheads="1"/>
          </p:cNvSpPr>
          <p:nvPr/>
        </p:nvSpPr>
        <p:spPr bwMode="auto">
          <a:xfrm>
            <a:off x="508309" y="4268415"/>
            <a:ext cx="9176259"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pt-BR" sz="1600" b="1" dirty="0">
                <a:latin typeface="Arial"/>
                <a:cs typeface="Arial"/>
              </a:rPr>
              <a:t>Serviços</a:t>
            </a:r>
            <a:r>
              <a:rPr lang="pt-BR" sz="1900" b="1" dirty="0">
                <a:latin typeface="Arial"/>
                <a:cs typeface="Arial"/>
              </a:rPr>
              <a:t> </a:t>
            </a:r>
            <a:r>
              <a:rPr lang="pt-BR" sz="1600" b="1" dirty="0">
                <a:latin typeface="Arial"/>
                <a:cs typeface="Arial"/>
              </a:rPr>
              <a:t>de apoio técnico, administrativo, jurídico, contábil, comercial e </a:t>
            </a:r>
            <a:r>
              <a:rPr lang="pt-BR" sz="1600" b="1" dirty="0" smtClean="0">
                <a:latin typeface="Arial"/>
                <a:cs typeface="Arial"/>
              </a:rPr>
              <a:t>congêneres</a:t>
            </a:r>
            <a:endParaRPr lang="pt-BR" sz="1600" b="1" dirty="0">
              <a:latin typeface="Arial"/>
              <a:cs typeface="Arial"/>
            </a:endParaRPr>
          </a:p>
        </p:txBody>
      </p:sp>
      <p:sp>
        <p:nvSpPr>
          <p:cNvPr id="19" name="Retângulo 1"/>
          <p:cNvSpPr/>
          <p:nvPr/>
        </p:nvSpPr>
        <p:spPr>
          <a:xfrm>
            <a:off x="323528" y="5733256"/>
            <a:ext cx="8271313" cy="369332"/>
          </a:xfrm>
          <a:prstGeom prst="rect">
            <a:avLst/>
          </a:prstGeom>
        </p:spPr>
        <p:txBody>
          <a:bodyPr wrap="square">
            <a:spAutoFit/>
          </a:bodyPr>
          <a:lstStyle/>
          <a:p>
            <a:pPr hangingPunct="0"/>
            <a:r>
              <a:rPr lang="pt-BR" dirty="0" smtClean="0"/>
              <a:t>   25.02 e 25.05</a:t>
            </a:r>
            <a:endParaRPr lang="pt-BR" dirty="0"/>
          </a:p>
        </p:txBody>
      </p:sp>
      <p:sp>
        <p:nvSpPr>
          <p:cNvPr id="20" name="Retângulo 3"/>
          <p:cNvSpPr>
            <a:spLocks noChangeArrowheads="1"/>
          </p:cNvSpPr>
          <p:nvPr/>
        </p:nvSpPr>
        <p:spPr bwMode="auto">
          <a:xfrm>
            <a:off x="467544" y="5445224"/>
            <a:ext cx="87129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pt-BR" sz="1600" b="1" dirty="0">
                <a:latin typeface="Arial"/>
                <a:cs typeface="Arial"/>
              </a:rPr>
              <a:t>Serviços</a:t>
            </a:r>
            <a:r>
              <a:rPr lang="pt-BR" sz="1600" b="1" dirty="0" smtClean="0">
                <a:latin typeface="Arial"/>
                <a:cs typeface="Arial"/>
              </a:rPr>
              <a:t> Funerários</a:t>
            </a:r>
            <a:endParaRPr lang="pt-BR" sz="1600" b="1" dirty="0">
              <a:latin typeface="Arial"/>
              <a:cs typeface="Arial"/>
            </a:endParaRPr>
          </a:p>
        </p:txBody>
      </p:sp>
    </p:spTree>
    <p:extLst>
      <p:ext uri="{BB962C8B-B14F-4D97-AF65-F5344CB8AC3E}">
        <p14:creationId xmlns:p14="http://schemas.microsoft.com/office/powerpoint/2010/main" val="2409789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55069" y="-16486"/>
            <a:ext cx="9199069" cy="828093"/>
          </a:xfrm>
          <a:custGeom>
            <a:avLst/>
            <a:gdLst>
              <a:gd name="connsiteX0" fmla="*/ 0 w 9144000"/>
              <a:gd name="connsiteY0" fmla="*/ 0 h 476672"/>
              <a:gd name="connsiteX1" fmla="*/ 9144000 w 9144000"/>
              <a:gd name="connsiteY1" fmla="*/ 0 h 476672"/>
              <a:gd name="connsiteX2" fmla="*/ 9144000 w 9144000"/>
              <a:gd name="connsiteY2" fmla="*/ 476672 h 476672"/>
              <a:gd name="connsiteX3" fmla="*/ 0 w 9144000"/>
              <a:gd name="connsiteY3" fmla="*/ 476672 h 476672"/>
              <a:gd name="connsiteX4" fmla="*/ 0 w 9144000"/>
              <a:gd name="connsiteY4" fmla="*/ 0 h 476672"/>
              <a:gd name="connsiteX0" fmla="*/ 18473 w 9162473"/>
              <a:gd name="connsiteY0" fmla="*/ 0 h 689108"/>
              <a:gd name="connsiteX1" fmla="*/ 9162473 w 9162473"/>
              <a:gd name="connsiteY1" fmla="*/ 0 h 689108"/>
              <a:gd name="connsiteX2" fmla="*/ 9162473 w 9162473"/>
              <a:gd name="connsiteY2" fmla="*/ 476672 h 689108"/>
              <a:gd name="connsiteX3" fmla="*/ 0 w 9162473"/>
              <a:gd name="connsiteY3" fmla="*/ 689108 h 689108"/>
              <a:gd name="connsiteX4" fmla="*/ 18473 w 9162473"/>
              <a:gd name="connsiteY4" fmla="*/ 0 h 689108"/>
              <a:gd name="connsiteX0" fmla="*/ 18473 w 9162473"/>
              <a:gd name="connsiteY0" fmla="*/ 0 h 689108"/>
              <a:gd name="connsiteX1" fmla="*/ 9162473 w 9162473"/>
              <a:gd name="connsiteY1" fmla="*/ 0 h 689108"/>
              <a:gd name="connsiteX2" fmla="*/ 9162473 w 9162473"/>
              <a:gd name="connsiteY2" fmla="*/ 476672 h 689108"/>
              <a:gd name="connsiteX3" fmla="*/ 0 w 9162473"/>
              <a:gd name="connsiteY3" fmla="*/ 689108 h 689108"/>
              <a:gd name="connsiteX4" fmla="*/ 18473 w 9162473"/>
              <a:gd name="connsiteY4" fmla="*/ 0 h 689108"/>
              <a:gd name="connsiteX0" fmla="*/ 18473 w 9190182"/>
              <a:gd name="connsiteY0" fmla="*/ 0 h 689108"/>
              <a:gd name="connsiteX1" fmla="*/ 9162473 w 9190182"/>
              <a:gd name="connsiteY1" fmla="*/ 0 h 689108"/>
              <a:gd name="connsiteX2" fmla="*/ 9190182 w 9190182"/>
              <a:gd name="connsiteY2" fmla="*/ 596745 h 689108"/>
              <a:gd name="connsiteX3" fmla="*/ 0 w 9190182"/>
              <a:gd name="connsiteY3" fmla="*/ 689108 h 689108"/>
              <a:gd name="connsiteX4" fmla="*/ 18473 w 9190182"/>
              <a:gd name="connsiteY4" fmla="*/ 0 h 689108"/>
              <a:gd name="connsiteX0" fmla="*/ 18473 w 9190266"/>
              <a:gd name="connsiteY0" fmla="*/ 9237 h 698345"/>
              <a:gd name="connsiteX1" fmla="*/ 9190266 w 9190266"/>
              <a:gd name="connsiteY1" fmla="*/ 0 h 698345"/>
              <a:gd name="connsiteX2" fmla="*/ 9190182 w 9190266"/>
              <a:gd name="connsiteY2" fmla="*/ 605982 h 698345"/>
              <a:gd name="connsiteX3" fmla="*/ 0 w 9190266"/>
              <a:gd name="connsiteY3" fmla="*/ 698345 h 698345"/>
              <a:gd name="connsiteX4" fmla="*/ 18473 w 9190266"/>
              <a:gd name="connsiteY4" fmla="*/ 9237 h 698345"/>
              <a:gd name="connsiteX0" fmla="*/ 0 w 9171793"/>
              <a:gd name="connsiteY0" fmla="*/ 9237 h 707771"/>
              <a:gd name="connsiteX1" fmla="*/ 9171793 w 9171793"/>
              <a:gd name="connsiteY1" fmla="*/ 0 h 707771"/>
              <a:gd name="connsiteX2" fmla="*/ 9171709 w 9171793"/>
              <a:gd name="connsiteY2" fmla="*/ 605982 h 707771"/>
              <a:gd name="connsiteX3" fmla="*/ 9893 w 9171793"/>
              <a:gd name="connsiteY3" fmla="*/ 707771 h 707771"/>
              <a:gd name="connsiteX4" fmla="*/ 0 w 9171793"/>
              <a:gd name="connsiteY4" fmla="*/ 9237 h 707771"/>
              <a:gd name="connsiteX0" fmla="*/ 0 w 9171793"/>
              <a:gd name="connsiteY0" fmla="*/ 9237 h 712534"/>
              <a:gd name="connsiteX1" fmla="*/ 9171793 w 9171793"/>
              <a:gd name="connsiteY1" fmla="*/ 0 h 712534"/>
              <a:gd name="connsiteX2" fmla="*/ 9171709 w 9171793"/>
              <a:gd name="connsiteY2" fmla="*/ 605982 h 712534"/>
              <a:gd name="connsiteX3" fmla="*/ 5116 w 9171793"/>
              <a:gd name="connsiteY3" fmla="*/ 712534 h 712534"/>
              <a:gd name="connsiteX4" fmla="*/ 0 w 9171793"/>
              <a:gd name="connsiteY4" fmla="*/ 9237 h 712534"/>
              <a:gd name="connsiteX0" fmla="*/ 0 w 9171793"/>
              <a:gd name="connsiteY0" fmla="*/ 9237 h 712534"/>
              <a:gd name="connsiteX1" fmla="*/ 9171793 w 9171793"/>
              <a:gd name="connsiteY1" fmla="*/ 0 h 712534"/>
              <a:gd name="connsiteX2" fmla="*/ 9171709 w 9171793"/>
              <a:gd name="connsiteY2" fmla="*/ 605982 h 712534"/>
              <a:gd name="connsiteX3" fmla="*/ 5116 w 9171793"/>
              <a:gd name="connsiteY3" fmla="*/ 712534 h 712534"/>
              <a:gd name="connsiteX4" fmla="*/ 0 w 9171793"/>
              <a:gd name="connsiteY4" fmla="*/ 9237 h 712534"/>
              <a:gd name="connsiteX0" fmla="*/ 0 w 9171793"/>
              <a:gd name="connsiteY0" fmla="*/ 9237 h 703009"/>
              <a:gd name="connsiteX1" fmla="*/ 9171793 w 9171793"/>
              <a:gd name="connsiteY1" fmla="*/ 0 h 703009"/>
              <a:gd name="connsiteX2" fmla="*/ 9171709 w 9171793"/>
              <a:gd name="connsiteY2" fmla="*/ 605982 h 703009"/>
              <a:gd name="connsiteX3" fmla="*/ 5116 w 9171793"/>
              <a:gd name="connsiteY3" fmla="*/ 703009 h 703009"/>
              <a:gd name="connsiteX4" fmla="*/ 0 w 9171793"/>
              <a:gd name="connsiteY4" fmla="*/ 9237 h 70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1793" h="703009">
                <a:moveTo>
                  <a:pt x="0" y="9237"/>
                </a:moveTo>
                <a:lnTo>
                  <a:pt x="9171793" y="0"/>
                </a:lnTo>
                <a:lnTo>
                  <a:pt x="9171709" y="605982"/>
                </a:lnTo>
                <a:cubicBezTo>
                  <a:pt x="6117551" y="676794"/>
                  <a:pt x="3160874" y="170379"/>
                  <a:pt x="5116" y="703009"/>
                </a:cubicBezTo>
                <a:cubicBezTo>
                  <a:pt x="3411" y="468577"/>
                  <a:pt x="1705" y="243669"/>
                  <a:pt x="0" y="923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Conteúdo 2"/>
          <p:cNvSpPr txBox="1">
            <a:spLocks/>
          </p:cNvSpPr>
          <p:nvPr/>
        </p:nvSpPr>
        <p:spPr>
          <a:xfrm>
            <a:off x="323528" y="692696"/>
            <a:ext cx="8820472"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Clr>
                <a:schemeClr val="tx2"/>
              </a:buClr>
              <a:buNone/>
            </a:pPr>
            <a:endParaRPr lang="pt-BR" sz="2800" b="1" dirty="0" smtClean="0">
              <a:solidFill>
                <a:srgbClr val="002060"/>
              </a:solidFill>
            </a:endParaRPr>
          </a:p>
        </p:txBody>
      </p:sp>
      <p:sp>
        <p:nvSpPr>
          <p:cNvPr id="2" name="Retângulo 1"/>
          <p:cNvSpPr/>
          <p:nvPr/>
        </p:nvSpPr>
        <p:spPr>
          <a:xfrm>
            <a:off x="233430" y="908720"/>
            <a:ext cx="7218890" cy="830997"/>
          </a:xfrm>
          <a:prstGeom prst="rect">
            <a:avLst/>
          </a:prstGeom>
        </p:spPr>
        <p:txBody>
          <a:bodyPr wrap="square">
            <a:spAutoFit/>
          </a:bodyPr>
          <a:lstStyle/>
          <a:p>
            <a:r>
              <a:rPr lang="pt-BR" sz="2800" b="1" dirty="0" smtClean="0"/>
              <a:t>Insere novos serviços no art. 3º da LC 116/03</a:t>
            </a:r>
          </a:p>
          <a:p>
            <a:r>
              <a:rPr lang="pt-BR" sz="2000" b="1" dirty="0" smtClean="0"/>
              <a:t>(recolhimento no local da prestação de serviço - adequação)</a:t>
            </a:r>
            <a:endParaRPr lang="pt-BR" sz="2000" dirty="0"/>
          </a:p>
        </p:txBody>
      </p:sp>
      <p:sp>
        <p:nvSpPr>
          <p:cNvPr id="10" name="CaixaDeTexto 2"/>
          <p:cNvSpPr txBox="1">
            <a:spLocks noChangeArrowheads="1"/>
          </p:cNvSpPr>
          <p:nvPr/>
        </p:nvSpPr>
        <p:spPr bwMode="auto">
          <a:xfrm>
            <a:off x="323528" y="1980704"/>
            <a:ext cx="7920038"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pt-BR" dirty="0">
                <a:latin typeface="+mj-lt"/>
              </a:rPr>
              <a:t>“Art. 3º ..........................................................</a:t>
            </a:r>
          </a:p>
          <a:p>
            <a:pPr algn="just"/>
            <a:endParaRPr lang="pt-BR" dirty="0" smtClean="0">
              <a:latin typeface="+mj-lt"/>
            </a:endParaRPr>
          </a:p>
          <a:p>
            <a:pPr algn="just"/>
            <a:r>
              <a:rPr lang="pt-BR" dirty="0" smtClean="0">
                <a:latin typeface="+mj-lt"/>
              </a:rPr>
              <a:t>XII </a:t>
            </a:r>
            <a:r>
              <a:rPr lang="pt-BR" dirty="0">
                <a:latin typeface="+mj-lt"/>
              </a:rPr>
              <a:t>– do florestamento, reflorestamento, semeadura, adubação, </a:t>
            </a:r>
            <a:r>
              <a:rPr lang="pt-BR" b="1" u="sng" dirty="0">
                <a:latin typeface="+mj-lt"/>
              </a:rPr>
              <a:t>reparação de solo, plantio, silagem, colheita</a:t>
            </a:r>
            <a:r>
              <a:rPr lang="pt-BR" dirty="0">
                <a:latin typeface="+mj-lt"/>
              </a:rPr>
              <a:t> e congêneres, no caso dos serviços descritos no subitem </a:t>
            </a:r>
            <a:r>
              <a:rPr lang="pt-BR" dirty="0" smtClean="0">
                <a:latin typeface="+mj-lt"/>
              </a:rPr>
              <a:t> 7.16 </a:t>
            </a:r>
            <a:r>
              <a:rPr lang="pt-BR" dirty="0">
                <a:latin typeface="+mj-lt"/>
              </a:rPr>
              <a:t>da lista anexa;</a:t>
            </a:r>
          </a:p>
          <a:p>
            <a:pPr algn="just"/>
            <a:r>
              <a:rPr lang="pt-BR" dirty="0">
                <a:latin typeface="+mj-lt"/>
              </a:rPr>
              <a:t>.......................................................................</a:t>
            </a:r>
          </a:p>
          <a:p>
            <a:pPr algn="just"/>
            <a:endParaRPr lang="pt-BR" dirty="0" smtClean="0">
              <a:latin typeface="+mj-lt"/>
            </a:endParaRPr>
          </a:p>
          <a:p>
            <a:pPr algn="just"/>
            <a:r>
              <a:rPr lang="pt-BR" dirty="0" smtClean="0">
                <a:latin typeface="+mj-lt"/>
              </a:rPr>
              <a:t>XVI </a:t>
            </a:r>
            <a:r>
              <a:rPr lang="pt-BR" dirty="0">
                <a:latin typeface="+mj-lt"/>
              </a:rPr>
              <a:t>– dos bens, </a:t>
            </a:r>
            <a:r>
              <a:rPr lang="pt-BR" b="1" u="sng" dirty="0">
                <a:latin typeface="+mj-lt"/>
              </a:rPr>
              <a:t>semoventes</a:t>
            </a:r>
            <a:r>
              <a:rPr lang="pt-BR" dirty="0">
                <a:latin typeface="+mj-lt"/>
              </a:rPr>
              <a:t> ou do domicílio das pessoas, vigiados, segurados ou monitorados, no caso dos serviços descritos no subitem 11.02 da lista anexa;</a:t>
            </a:r>
          </a:p>
          <a:p>
            <a:pPr algn="just"/>
            <a:r>
              <a:rPr lang="pt-BR" dirty="0">
                <a:latin typeface="+mj-lt"/>
              </a:rPr>
              <a:t>.......................................................................</a:t>
            </a:r>
          </a:p>
          <a:p>
            <a:pPr algn="just"/>
            <a:endParaRPr lang="pt-BR" dirty="0" smtClean="0">
              <a:latin typeface="+mj-lt"/>
            </a:endParaRPr>
          </a:p>
          <a:p>
            <a:pPr algn="just"/>
            <a:r>
              <a:rPr lang="pt-BR" dirty="0" smtClean="0">
                <a:latin typeface="+mj-lt"/>
              </a:rPr>
              <a:t>XIX </a:t>
            </a:r>
            <a:r>
              <a:rPr lang="pt-BR" dirty="0">
                <a:latin typeface="+mj-lt"/>
              </a:rPr>
              <a:t>– do Município onde está sendo executado o transporte, no caso dos serviços descritos pelo </a:t>
            </a:r>
            <a:r>
              <a:rPr lang="pt-BR" b="1" u="sng" dirty="0">
                <a:latin typeface="+mj-lt"/>
              </a:rPr>
              <a:t>item 16 da lista anexa</a:t>
            </a:r>
            <a:r>
              <a:rPr lang="pt-BR" dirty="0">
                <a:latin typeface="+mj-lt"/>
              </a:rPr>
              <a:t>;</a:t>
            </a:r>
          </a:p>
          <a:p>
            <a:pPr algn="just" eaLnBrk="1" hangingPunct="1">
              <a:buFont typeface="Arial" charset="0"/>
              <a:buChar char="•"/>
              <a:defRPr/>
            </a:pPr>
            <a:endParaRPr lang="pt-BR" sz="2000" dirty="0" smtClean="0">
              <a:latin typeface="+mj-lt"/>
            </a:endParaRPr>
          </a:p>
          <a:p>
            <a:pPr algn="just" eaLnBrk="1" hangingPunct="1">
              <a:buFont typeface="Arial" charset="0"/>
              <a:buChar char="•"/>
              <a:defRPr/>
            </a:pPr>
            <a:endParaRPr lang="pt-BR" sz="2000" dirty="0" smtClean="0">
              <a:latin typeface="+mj-lt"/>
            </a:endParaRPr>
          </a:p>
          <a:p>
            <a:pPr algn="just" eaLnBrk="1" hangingPunct="1">
              <a:buFont typeface="Arial" charset="0"/>
              <a:buChar char="•"/>
              <a:defRPr/>
            </a:pPr>
            <a:endParaRPr lang="pt-BR" sz="2000" dirty="0" smtClean="0">
              <a:latin typeface="+mj-lt"/>
            </a:endParaRPr>
          </a:p>
        </p:txBody>
      </p:sp>
      <p:pic>
        <p:nvPicPr>
          <p:cNvPr id="1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44624"/>
            <a:ext cx="1728192" cy="8312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074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44624"/>
            <a:ext cx="1728192" cy="8312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836712"/>
            <a:ext cx="7884368" cy="461665"/>
          </a:xfrm>
          <a:prstGeom prst="rect">
            <a:avLst/>
          </a:prstGeom>
          <a:noFill/>
        </p:spPr>
        <p:txBody>
          <a:bodyPr wrap="square" rtlCol="0">
            <a:spAutoFit/>
          </a:bodyPr>
          <a:lstStyle/>
          <a:p>
            <a:r>
              <a:rPr lang="en-US" sz="2400" b="1" dirty="0" err="1"/>
              <a:t>Atualização</a:t>
            </a:r>
            <a:r>
              <a:rPr lang="en-US" sz="2400" b="1" dirty="0"/>
              <a:t> LC 116/03 – </a:t>
            </a:r>
            <a:r>
              <a:rPr lang="en-US" sz="2400" b="1" dirty="0" err="1"/>
              <a:t>Resumo</a:t>
            </a:r>
            <a:r>
              <a:rPr lang="en-US" sz="2400" b="1" dirty="0"/>
              <a:t> do </a:t>
            </a:r>
            <a:r>
              <a:rPr lang="en-US" sz="2400" b="1" dirty="0" err="1"/>
              <a:t>Impacto</a:t>
            </a:r>
            <a:r>
              <a:rPr lang="en-US" sz="2400" b="1" dirty="0"/>
              <a:t> </a:t>
            </a:r>
            <a:r>
              <a:rPr lang="en-US" sz="2400" b="1" dirty="0" err="1"/>
              <a:t>Estimado</a:t>
            </a:r>
            <a:r>
              <a:rPr lang="en-US" sz="2400" b="1" dirty="0"/>
              <a:t> no ISS</a:t>
            </a:r>
          </a:p>
        </p:txBody>
      </p:sp>
      <p:graphicFrame>
        <p:nvGraphicFramePr>
          <p:cNvPr id="5" name="Table 4"/>
          <p:cNvGraphicFramePr>
            <a:graphicFrameLocks noGrp="1"/>
          </p:cNvGraphicFramePr>
          <p:nvPr>
            <p:extLst>
              <p:ext uri="{D42A27DB-BD31-4B8C-83A1-F6EECF244321}">
                <p14:modId xmlns:p14="http://schemas.microsoft.com/office/powerpoint/2010/main" val="2966562877"/>
              </p:ext>
            </p:extLst>
          </p:nvPr>
        </p:nvGraphicFramePr>
        <p:xfrm>
          <a:off x="251520" y="1754480"/>
          <a:ext cx="8640960" cy="3474720"/>
        </p:xfrm>
        <a:graphic>
          <a:graphicData uri="http://schemas.openxmlformats.org/drawingml/2006/table">
            <a:tbl>
              <a:tblPr firstRow="1" bandRow="1">
                <a:tableStyleId>{3C2FFA5D-87B4-456A-9821-1D502468CF0F}</a:tableStyleId>
              </a:tblPr>
              <a:tblGrid>
                <a:gridCol w="5832648"/>
                <a:gridCol w="1404156"/>
                <a:gridCol w="1404156"/>
              </a:tblGrid>
              <a:tr h="360040">
                <a:tc>
                  <a:txBody>
                    <a:bodyPr/>
                    <a:lstStyle/>
                    <a:p>
                      <a:pPr algn="ctr"/>
                      <a:r>
                        <a:rPr lang="en-US" dirty="0" smtClean="0"/>
                        <a:t>ALTERAÇÃO PROPOSTA</a:t>
                      </a:r>
                      <a:endParaRPr lang="en-US" dirty="0"/>
                    </a:p>
                  </a:txBody>
                  <a:tcPr anchor="ctr">
                    <a:lnR w="12700" cap="flat" cmpd="sng" algn="ctr">
                      <a:solidFill>
                        <a:srgbClr val="FFFFFF"/>
                      </a:solidFill>
                      <a:prstDash val="solid"/>
                      <a:round/>
                      <a:headEnd type="none" w="med" len="med"/>
                      <a:tailEnd type="none" w="med" len="med"/>
                    </a:lnR>
                  </a:tcPr>
                </a:tc>
                <a:tc gridSpan="2">
                  <a:txBody>
                    <a:bodyPr/>
                    <a:lstStyle/>
                    <a:p>
                      <a:pPr algn="ctr"/>
                      <a:r>
                        <a:rPr lang="en-US" sz="1600" dirty="0" smtClean="0"/>
                        <a:t>IMPACTO</a:t>
                      </a:r>
                      <a:r>
                        <a:rPr lang="en-US" sz="1600" baseline="0" dirty="0" smtClean="0"/>
                        <a:t> </a:t>
                      </a:r>
                      <a:r>
                        <a:rPr lang="en-US" sz="1600" baseline="0" dirty="0" err="1" smtClean="0"/>
                        <a:t>em</a:t>
                      </a:r>
                      <a:r>
                        <a:rPr lang="en-US" sz="1600" baseline="0" dirty="0" smtClean="0"/>
                        <a:t> R$ </a:t>
                      </a:r>
                      <a:r>
                        <a:rPr lang="en-US" sz="1600" baseline="0" dirty="0" err="1" smtClean="0"/>
                        <a:t>Milhões</a:t>
                      </a:r>
                      <a:endParaRPr lang="en-US" sz="1600" baseline="0" dirty="0" smtClean="0"/>
                    </a:p>
                    <a:p>
                      <a:pPr algn="ctr"/>
                      <a:r>
                        <a:rPr lang="en-US" sz="1200" baseline="0" dirty="0" smtClean="0"/>
                        <a:t>(</a:t>
                      </a:r>
                      <a:r>
                        <a:rPr lang="en-US" sz="1200" baseline="0" dirty="0" err="1" smtClean="0"/>
                        <a:t>Acréscimo</a:t>
                      </a:r>
                      <a:r>
                        <a:rPr lang="en-US" sz="1200" baseline="0" dirty="0" smtClean="0"/>
                        <a:t> </a:t>
                      </a:r>
                      <a:r>
                        <a:rPr lang="en-US" sz="1200" baseline="0" dirty="0" err="1" smtClean="0"/>
                        <a:t>anual</a:t>
                      </a:r>
                      <a:r>
                        <a:rPr lang="en-US" sz="1200" baseline="0" dirty="0" smtClean="0"/>
                        <a:t> de </a:t>
                      </a:r>
                      <a:r>
                        <a:rPr lang="en-US" sz="1200" baseline="0" dirty="0" err="1" smtClean="0"/>
                        <a:t>Receita</a:t>
                      </a:r>
                      <a:r>
                        <a:rPr lang="en-US" sz="1200" baseline="0" dirty="0" smtClean="0"/>
                        <a:t> de ISS)</a:t>
                      </a:r>
                      <a:endParaRPr lang="en-US" sz="1200" dirty="0"/>
                    </a:p>
                  </a:txBody>
                  <a:tcPr anchor="ctr">
                    <a:lnL w="12700" cap="flat" cmpd="sng" algn="ctr">
                      <a:solidFill>
                        <a:srgbClr val="FFFFFF"/>
                      </a:solidFill>
                      <a:prstDash val="solid"/>
                      <a:round/>
                      <a:headEnd type="none" w="med" len="med"/>
                      <a:tailEnd type="none" w="med" len="med"/>
                    </a:lnL>
                  </a:tcPr>
                </a:tc>
                <a:tc hMerge="1">
                  <a:txBody>
                    <a:bodyPr/>
                    <a:lstStyle/>
                    <a:p>
                      <a:endParaRPr lang="en-US"/>
                    </a:p>
                  </a:txBody>
                  <a:tcPr/>
                </a:tc>
              </a:tr>
              <a:tr h="645016">
                <a:tc>
                  <a:txBody>
                    <a:bodyPr/>
                    <a:lstStyle/>
                    <a:p>
                      <a:r>
                        <a:rPr lang="en-US" sz="1600" b="1" dirty="0" smtClean="0"/>
                        <a:t>1. </a:t>
                      </a:r>
                      <a:r>
                        <a:rPr lang="en-US" sz="1600" b="1" dirty="0" err="1" smtClean="0"/>
                        <a:t>Combate</a:t>
                      </a:r>
                      <a:r>
                        <a:rPr lang="en-US" sz="1600" b="1" dirty="0" smtClean="0"/>
                        <a:t> </a:t>
                      </a:r>
                      <a:r>
                        <a:rPr lang="en-US" sz="1600" b="1" dirty="0" err="1" smtClean="0"/>
                        <a:t>à</a:t>
                      </a:r>
                      <a:r>
                        <a:rPr lang="en-US" sz="1600" b="1" dirty="0" smtClean="0"/>
                        <a:t> Guerra</a:t>
                      </a:r>
                      <a:r>
                        <a:rPr lang="en-US" sz="1600" b="1" baseline="0" dirty="0" smtClean="0"/>
                        <a:t> Fiscal</a:t>
                      </a:r>
                    </a:p>
                    <a:p>
                      <a:r>
                        <a:rPr lang="en-US" sz="1200" baseline="0" dirty="0" smtClean="0"/>
                        <a:t>(</a:t>
                      </a:r>
                      <a:r>
                        <a:rPr lang="en-US" sz="1200" baseline="0" dirty="0" err="1" smtClean="0"/>
                        <a:t>Proibição</a:t>
                      </a:r>
                      <a:r>
                        <a:rPr lang="en-US" sz="1200" baseline="0" dirty="0" smtClean="0"/>
                        <a:t> de </a:t>
                      </a:r>
                      <a:r>
                        <a:rPr lang="en-US" sz="1200" baseline="0" dirty="0" err="1" smtClean="0"/>
                        <a:t>alíquotas</a:t>
                      </a:r>
                      <a:r>
                        <a:rPr lang="en-US" sz="1200" baseline="0" dirty="0" smtClean="0"/>
                        <a:t> </a:t>
                      </a:r>
                      <a:r>
                        <a:rPr lang="en-US" sz="1200" baseline="0" dirty="0" err="1" smtClean="0"/>
                        <a:t>efetivas</a:t>
                      </a:r>
                      <a:r>
                        <a:rPr lang="en-US" sz="1200" baseline="0" dirty="0" smtClean="0"/>
                        <a:t> </a:t>
                      </a:r>
                      <a:r>
                        <a:rPr lang="en-US" sz="1200" baseline="0" dirty="0" err="1" smtClean="0"/>
                        <a:t>menores</a:t>
                      </a:r>
                      <a:r>
                        <a:rPr lang="en-US" sz="1200" baseline="0" dirty="0" smtClean="0"/>
                        <a:t> </a:t>
                      </a:r>
                      <a:r>
                        <a:rPr lang="en-US" sz="1200" baseline="0" dirty="0" err="1" smtClean="0"/>
                        <a:t>que</a:t>
                      </a:r>
                      <a:r>
                        <a:rPr lang="en-US" sz="1200" baseline="0" dirty="0" smtClean="0"/>
                        <a:t> 2,0%, com </a:t>
                      </a:r>
                      <a:r>
                        <a:rPr lang="en-US" sz="1200" baseline="0" dirty="0" err="1" smtClean="0"/>
                        <a:t>retenção</a:t>
                      </a:r>
                      <a:r>
                        <a:rPr lang="en-US" sz="1200" baseline="0" dirty="0" smtClean="0"/>
                        <a:t> de ISS </a:t>
                      </a:r>
                      <a:r>
                        <a:rPr lang="en-US" sz="1200" baseline="0" dirty="0" err="1" smtClean="0"/>
                        <a:t>obrigatória</a:t>
                      </a:r>
                      <a:r>
                        <a:rPr lang="en-US" sz="1200" baseline="0" dirty="0" smtClean="0"/>
                        <a:t> no </a:t>
                      </a:r>
                      <a:r>
                        <a:rPr lang="en-US" sz="1200" baseline="0" dirty="0" err="1" smtClean="0"/>
                        <a:t>Município</a:t>
                      </a:r>
                      <a:r>
                        <a:rPr lang="en-US" sz="1200" baseline="0" dirty="0" smtClean="0"/>
                        <a:t> do </a:t>
                      </a:r>
                      <a:r>
                        <a:rPr lang="en-US" sz="1200" baseline="0" dirty="0" err="1" smtClean="0"/>
                        <a:t>Estabelecimento</a:t>
                      </a:r>
                      <a:r>
                        <a:rPr lang="en-US" sz="1200" baseline="0" dirty="0" smtClean="0"/>
                        <a:t> do </a:t>
                      </a:r>
                      <a:r>
                        <a:rPr lang="en-US" sz="1200" baseline="0" dirty="0" err="1" smtClean="0"/>
                        <a:t>Tomador</a:t>
                      </a:r>
                      <a:r>
                        <a:rPr lang="en-US" sz="1200" baseline="0" dirty="0" smtClean="0"/>
                        <a:t>)</a:t>
                      </a:r>
                      <a:endParaRPr lang="en-US" sz="1200" dirty="0"/>
                    </a:p>
                  </a:txBody>
                  <a:tcPr/>
                </a:tc>
                <a:tc gridSpan="2">
                  <a:txBody>
                    <a:bodyPr/>
                    <a:lstStyle/>
                    <a:p>
                      <a:pPr algn="ctr"/>
                      <a:r>
                        <a:rPr lang="en-US" sz="2000" dirty="0" smtClean="0"/>
                        <a:t>400,0</a:t>
                      </a:r>
                      <a:endParaRPr lang="en-US" sz="2000" b="0" dirty="0"/>
                    </a:p>
                  </a:txBody>
                  <a:tcPr anchor="ctr"/>
                </a:tc>
                <a:tc hMerge="1">
                  <a:txBody>
                    <a:bodyPr/>
                    <a:lstStyle/>
                    <a:p>
                      <a:endParaRPr lang="en-US"/>
                    </a:p>
                  </a:txBody>
                  <a:tcPr/>
                </a:tc>
              </a:tr>
              <a:tr h="262331">
                <a:tc>
                  <a:txBody>
                    <a:bodyPr/>
                    <a:lstStyle/>
                    <a:p>
                      <a:pPr algn="r"/>
                      <a:r>
                        <a:rPr lang="en-US" sz="1200" b="1" dirty="0" smtClean="0"/>
                        <a:t>TOTAL (1)</a:t>
                      </a:r>
                      <a:endParaRPr lang="en-US" sz="1200" b="1" dirty="0"/>
                    </a:p>
                  </a:txBody>
                  <a:tcPr/>
                </a:tc>
                <a:tc gridSpan="2">
                  <a:txBody>
                    <a:bodyPr/>
                    <a:lstStyle/>
                    <a:p>
                      <a:pPr algn="ctr"/>
                      <a:r>
                        <a:rPr lang="en-US" sz="1200" b="1" dirty="0" smtClean="0"/>
                        <a:t>400,0</a:t>
                      </a:r>
                      <a:endParaRPr lang="en-US" sz="1200" b="1"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p>
                  </a:txBody>
                  <a:tcPr/>
                </a:tc>
              </a:tr>
              <a:tr h="262331">
                <a:tc>
                  <a:txBody>
                    <a:bodyPr/>
                    <a:lstStyle/>
                    <a:p>
                      <a:r>
                        <a:rPr lang="en-US" sz="1600" b="1" dirty="0" smtClean="0"/>
                        <a:t>2. </a:t>
                      </a:r>
                      <a:r>
                        <a:rPr lang="en-US" sz="1600" b="1" dirty="0" err="1" smtClean="0"/>
                        <a:t>Inclusão</a:t>
                      </a:r>
                      <a:r>
                        <a:rPr lang="en-US" sz="1600" b="1" dirty="0" smtClean="0"/>
                        <a:t> de </a:t>
                      </a:r>
                      <a:r>
                        <a:rPr lang="en-US" sz="1600" b="1" dirty="0" err="1" smtClean="0"/>
                        <a:t>Novos</a:t>
                      </a:r>
                      <a:r>
                        <a:rPr lang="en-US" sz="1600" b="1" dirty="0" smtClean="0"/>
                        <a:t> </a:t>
                      </a:r>
                      <a:r>
                        <a:rPr lang="en-US" sz="1600" b="1" dirty="0" err="1" smtClean="0"/>
                        <a:t>Serviços</a:t>
                      </a:r>
                      <a:r>
                        <a:rPr lang="en-US" sz="1600" b="1" dirty="0" smtClean="0"/>
                        <a:t> </a:t>
                      </a:r>
                      <a:r>
                        <a:rPr lang="en-US" sz="1600" b="1" dirty="0" err="1" smtClean="0"/>
                        <a:t>na</a:t>
                      </a:r>
                      <a:r>
                        <a:rPr lang="en-US" sz="1600" b="1" baseline="0" dirty="0" smtClean="0"/>
                        <a:t> </a:t>
                      </a:r>
                      <a:r>
                        <a:rPr lang="en-US" sz="1600" b="1" baseline="0" dirty="0" err="1" smtClean="0"/>
                        <a:t>Lista</a:t>
                      </a:r>
                      <a:r>
                        <a:rPr lang="en-US" sz="1600" b="1" baseline="0" dirty="0" smtClean="0"/>
                        <a:t> de </a:t>
                      </a:r>
                      <a:r>
                        <a:rPr lang="en-US" sz="1600" b="1" baseline="0" dirty="0" err="1" smtClean="0"/>
                        <a:t>Incidência</a:t>
                      </a:r>
                      <a:r>
                        <a:rPr lang="en-US" sz="1600" b="1" baseline="0" dirty="0" smtClean="0"/>
                        <a:t> do ISS</a:t>
                      </a:r>
                      <a:endParaRPr lang="en-US" sz="1600" b="1" dirty="0"/>
                    </a:p>
                  </a:txBody>
                  <a:tcPr/>
                </a:tc>
                <a:tc>
                  <a:txBody>
                    <a:bodyPr/>
                    <a:lstStyle/>
                    <a:p>
                      <a:pPr algn="ctr"/>
                      <a:r>
                        <a:rPr lang="en-US" sz="1400" b="1" dirty="0" err="1" smtClean="0"/>
                        <a:t>Alíquota</a:t>
                      </a:r>
                      <a:r>
                        <a:rPr lang="en-US" sz="1400" b="1" dirty="0" smtClean="0"/>
                        <a:t> de 2%</a:t>
                      </a:r>
                      <a:endParaRPr lang="en-US"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err="1" smtClean="0"/>
                        <a:t>Alíquota</a:t>
                      </a:r>
                      <a:r>
                        <a:rPr lang="en-US" sz="1400" b="1" dirty="0" smtClean="0"/>
                        <a:t> de 5%</a:t>
                      </a:r>
                    </a:p>
                  </a:txBody>
                  <a:tcPr/>
                </a:tc>
              </a:tr>
              <a:tr h="262331">
                <a:tc>
                  <a:txBody>
                    <a:bodyPr/>
                    <a:lstStyle/>
                    <a:p>
                      <a:r>
                        <a:rPr lang="en-US" sz="1200" dirty="0" err="1" smtClean="0"/>
                        <a:t>Subitens</a:t>
                      </a:r>
                      <a:r>
                        <a:rPr lang="en-US" sz="1200" dirty="0" smtClean="0"/>
                        <a:t> 1.09 e 1.10 – </a:t>
                      </a:r>
                      <a:r>
                        <a:rPr lang="en-US" sz="1200" dirty="0" err="1" smtClean="0"/>
                        <a:t>Disponibilização</a:t>
                      </a:r>
                      <a:r>
                        <a:rPr lang="en-US" sz="1200" dirty="0" smtClean="0"/>
                        <a:t> de </a:t>
                      </a:r>
                      <a:r>
                        <a:rPr lang="en-US" sz="1200" dirty="0" err="1" smtClean="0"/>
                        <a:t>conteúdos</a:t>
                      </a:r>
                      <a:r>
                        <a:rPr lang="en-US" sz="1200" dirty="0" smtClean="0"/>
                        <a:t> </a:t>
                      </a:r>
                      <a:r>
                        <a:rPr lang="en-US" sz="1200" dirty="0" err="1" smtClean="0"/>
                        <a:t>em</a:t>
                      </a:r>
                      <a:r>
                        <a:rPr lang="en-US" sz="1200" dirty="0" smtClean="0"/>
                        <a:t> </a:t>
                      </a:r>
                      <a:r>
                        <a:rPr lang="en-US" sz="1200" dirty="0" err="1" smtClean="0"/>
                        <a:t>páginas</a:t>
                      </a:r>
                      <a:r>
                        <a:rPr lang="en-US" sz="1200" dirty="0" smtClean="0"/>
                        <a:t> </a:t>
                      </a:r>
                      <a:r>
                        <a:rPr lang="en-US" sz="1200" dirty="0" err="1" smtClean="0"/>
                        <a:t>eletrônicas</a:t>
                      </a:r>
                      <a:endParaRPr lang="en-US" sz="1200" dirty="0"/>
                    </a:p>
                  </a:txBody>
                  <a:tcPr/>
                </a:tc>
                <a:tc>
                  <a:txBody>
                    <a:bodyPr/>
                    <a:lstStyle/>
                    <a:p>
                      <a:pPr algn="ctr"/>
                      <a:r>
                        <a:rPr lang="en-US" sz="1200" dirty="0" smtClean="0"/>
                        <a:t>10,4</a:t>
                      </a:r>
                      <a:endParaRPr lang="en-US" sz="1200" dirty="0"/>
                    </a:p>
                  </a:txBody>
                  <a:tcPr anchor="ctr"/>
                </a:tc>
                <a:tc>
                  <a:txBody>
                    <a:bodyPr/>
                    <a:lstStyle/>
                    <a:p>
                      <a:pPr algn="ctr"/>
                      <a:r>
                        <a:rPr lang="en-US" sz="1200" dirty="0" smtClean="0"/>
                        <a:t>25,6</a:t>
                      </a:r>
                      <a:endParaRPr lang="en-US" sz="1200" dirty="0"/>
                    </a:p>
                  </a:txBody>
                  <a:tcPr anchor="ctr"/>
                </a:tc>
              </a:tr>
              <a:tr h="262331">
                <a:tc>
                  <a:txBody>
                    <a:bodyPr/>
                    <a:lstStyle/>
                    <a:p>
                      <a:r>
                        <a:rPr lang="en-US" sz="1200" dirty="0" err="1" smtClean="0"/>
                        <a:t>Subitem</a:t>
                      </a:r>
                      <a:r>
                        <a:rPr lang="en-US" sz="1200" baseline="0" dirty="0" smtClean="0"/>
                        <a:t> 6.06 – </a:t>
                      </a:r>
                      <a:r>
                        <a:rPr lang="en-US" sz="1200" baseline="0" dirty="0" err="1" smtClean="0"/>
                        <a:t>Aplicação</a:t>
                      </a:r>
                      <a:r>
                        <a:rPr lang="en-US" sz="1200" baseline="0" dirty="0" smtClean="0"/>
                        <a:t> de </a:t>
                      </a:r>
                      <a:r>
                        <a:rPr lang="en-US" sz="1200" baseline="0" dirty="0" err="1" smtClean="0"/>
                        <a:t>tatuagens</a:t>
                      </a:r>
                      <a:r>
                        <a:rPr lang="en-US" sz="1200" baseline="0" dirty="0" smtClean="0"/>
                        <a:t>, piercings e </a:t>
                      </a:r>
                      <a:r>
                        <a:rPr lang="en-US" sz="1200" baseline="0" dirty="0" err="1" smtClean="0"/>
                        <a:t>congêneres</a:t>
                      </a:r>
                      <a:endParaRPr lang="en-US" sz="1200" dirty="0"/>
                    </a:p>
                  </a:txBody>
                  <a:tcPr/>
                </a:tc>
                <a:tc>
                  <a:txBody>
                    <a:bodyPr/>
                    <a:lstStyle/>
                    <a:p>
                      <a:pPr algn="ctr"/>
                      <a:r>
                        <a:rPr lang="en-US" sz="1200" dirty="0" smtClean="0"/>
                        <a:t>1,0</a:t>
                      </a:r>
                      <a:endParaRPr lang="en-US" sz="1200" dirty="0"/>
                    </a:p>
                  </a:txBody>
                  <a:tcPr anchor="ctr"/>
                </a:tc>
                <a:tc>
                  <a:txBody>
                    <a:bodyPr/>
                    <a:lstStyle/>
                    <a:p>
                      <a:pPr algn="ctr"/>
                      <a:r>
                        <a:rPr lang="en-US" sz="1200" dirty="0" smtClean="0"/>
                        <a:t>2,5</a:t>
                      </a:r>
                      <a:endParaRPr lang="en-US" sz="1200" dirty="0"/>
                    </a:p>
                  </a:txBody>
                  <a:tcPr anchor="ctr"/>
                </a:tc>
              </a:tr>
              <a:tr h="262331">
                <a:tc>
                  <a:txBody>
                    <a:bodyPr/>
                    <a:lstStyle/>
                    <a:p>
                      <a:r>
                        <a:rPr lang="en-US" sz="1200" dirty="0" err="1" smtClean="0"/>
                        <a:t>Subitem</a:t>
                      </a:r>
                      <a:r>
                        <a:rPr lang="en-US" sz="1200" dirty="0" smtClean="0"/>
                        <a:t> 7.16 – </a:t>
                      </a:r>
                      <a:r>
                        <a:rPr lang="en-US" sz="1200" dirty="0" err="1" smtClean="0"/>
                        <a:t>Florestamento</a:t>
                      </a:r>
                      <a:r>
                        <a:rPr lang="en-US" sz="1200" dirty="0" smtClean="0"/>
                        <a:t>…, </a:t>
                      </a:r>
                      <a:r>
                        <a:rPr lang="en-US" sz="1200" dirty="0" err="1" smtClean="0"/>
                        <a:t>reparação</a:t>
                      </a:r>
                      <a:r>
                        <a:rPr lang="en-US" sz="1200" dirty="0" smtClean="0"/>
                        <a:t> de solo, </a:t>
                      </a:r>
                      <a:r>
                        <a:rPr lang="en-US" sz="1200" dirty="0" err="1" smtClean="0"/>
                        <a:t>plantio</a:t>
                      </a:r>
                      <a:r>
                        <a:rPr lang="en-US" sz="1200" dirty="0" smtClean="0"/>
                        <a:t>,</a:t>
                      </a:r>
                      <a:r>
                        <a:rPr lang="en-US" sz="1200" baseline="0" dirty="0" smtClean="0"/>
                        <a:t> </a:t>
                      </a:r>
                      <a:r>
                        <a:rPr lang="en-US" sz="1200" baseline="0" dirty="0" err="1" smtClean="0"/>
                        <a:t>silagem</a:t>
                      </a:r>
                      <a:r>
                        <a:rPr lang="en-US" sz="1200" baseline="0" dirty="0" smtClean="0"/>
                        <a:t>,…</a:t>
                      </a:r>
                      <a:endParaRPr lang="en-US" sz="1200" dirty="0"/>
                    </a:p>
                  </a:txBody>
                  <a:tcPr/>
                </a:tc>
                <a:tc>
                  <a:txBody>
                    <a:bodyPr/>
                    <a:lstStyle/>
                    <a:p>
                      <a:pPr algn="ctr"/>
                      <a:r>
                        <a:rPr lang="en-US" sz="1200" dirty="0" smtClean="0"/>
                        <a:t>1,0</a:t>
                      </a:r>
                      <a:endParaRPr lang="en-US" sz="1200" dirty="0"/>
                    </a:p>
                  </a:txBody>
                  <a:tcPr anchor="ctr"/>
                </a:tc>
                <a:tc>
                  <a:txBody>
                    <a:bodyPr/>
                    <a:lstStyle/>
                    <a:p>
                      <a:pPr algn="ctr"/>
                      <a:r>
                        <a:rPr lang="en-US" sz="1200" dirty="0" smtClean="0"/>
                        <a:t>2,5</a:t>
                      </a:r>
                      <a:endParaRPr lang="en-US" sz="1200" dirty="0"/>
                    </a:p>
                  </a:txBody>
                  <a:tcPr anchor="ctr"/>
                </a:tc>
              </a:tr>
              <a:tr h="262331">
                <a:tc>
                  <a:txBody>
                    <a:bodyPr/>
                    <a:lstStyle/>
                    <a:p>
                      <a:r>
                        <a:rPr lang="en-US" sz="1200" dirty="0" err="1" smtClean="0"/>
                        <a:t>Subitem</a:t>
                      </a:r>
                      <a:r>
                        <a:rPr lang="en-US" sz="1200" dirty="0" smtClean="0"/>
                        <a:t> 13.05 – </a:t>
                      </a:r>
                      <a:r>
                        <a:rPr lang="en-US" sz="1200" dirty="0" err="1" smtClean="0"/>
                        <a:t>Composição</a:t>
                      </a:r>
                      <a:r>
                        <a:rPr lang="en-US" sz="1200" dirty="0" smtClean="0"/>
                        <a:t> </a:t>
                      </a:r>
                      <a:r>
                        <a:rPr lang="en-US" sz="1200" dirty="0" err="1" smtClean="0"/>
                        <a:t>gráfica</a:t>
                      </a:r>
                      <a:r>
                        <a:rPr lang="en-US" sz="1200" dirty="0" smtClean="0"/>
                        <a:t>…</a:t>
                      </a:r>
                      <a:endParaRPr lang="en-US" sz="1200" dirty="0"/>
                    </a:p>
                  </a:txBody>
                  <a:tcPr/>
                </a:tc>
                <a:tc>
                  <a:txBody>
                    <a:bodyPr/>
                    <a:lstStyle/>
                    <a:p>
                      <a:pPr algn="ctr"/>
                      <a:r>
                        <a:rPr lang="en-US" sz="1200" dirty="0" smtClean="0"/>
                        <a:t>1,0</a:t>
                      </a:r>
                      <a:endParaRPr lang="en-US" sz="1200" dirty="0"/>
                    </a:p>
                  </a:txBody>
                  <a:tcPr anchor="ctr"/>
                </a:tc>
                <a:tc>
                  <a:txBody>
                    <a:bodyPr/>
                    <a:lstStyle/>
                    <a:p>
                      <a:pPr algn="ctr"/>
                      <a:r>
                        <a:rPr lang="en-US" sz="1200" dirty="0" smtClean="0"/>
                        <a:t>2,5</a:t>
                      </a:r>
                      <a:endParaRPr lang="en-US" sz="1200" dirty="0"/>
                    </a:p>
                  </a:txBody>
                  <a:tcPr anchor="ctr"/>
                </a:tc>
              </a:tr>
              <a:tr h="262331">
                <a:tc>
                  <a:txBody>
                    <a:bodyPr/>
                    <a:lstStyle/>
                    <a:p>
                      <a:r>
                        <a:rPr lang="en-US" sz="1200" dirty="0" err="1" smtClean="0"/>
                        <a:t>Subitem</a:t>
                      </a:r>
                      <a:r>
                        <a:rPr lang="en-US" sz="1200" dirty="0" smtClean="0"/>
                        <a:t> 13.06 – </a:t>
                      </a:r>
                      <a:r>
                        <a:rPr lang="en-US" sz="1200" dirty="0" err="1" smtClean="0"/>
                        <a:t>Produção</a:t>
                      </a:r>
                      <a:r>
                        <a:rPr lang="en-US" sz="1200" dirty="0" smtClean="0"/>
                        <a:t>, </a:t>
                      </a:r>
                      <a:r>
                        <a:rPr lang="en-US" sz="1200" dirty="0" err="1" smtClean="0"/>
                        <a:t>gravação</a:t>
                      </a:r>
                      <a:r>
                        <a:rPr lang="en-US" sz="1200" dirty="0" smtClean="0"/>
                        <a:t>, </a:t>
                      </a:r>
                      <a:r>
                        <a:rPr lang="en-US" sz="1200" dirty="0" err="1" smtClean="0"/>
                        <a:t>edição</a:t>
                      </a:r>
                      <a:r>
                        <a:rPr lang="en-US" sz="1200" dirty="0" smtClean="0"/>
                        <a:t> e </a:t>
                      </a:r>
                      <a:r>
                        <a:rPr lang="en-US" sz="1200" dirty="0" err="1" smtClean="0"/>
                        <a:t>legendagem</a:t>
                      </a:r>
                      <a:r>
                        <a:rPr lang="en-US" sz="1200" dirty="0" smtClean="0"/>
                        <a:t> de </a:t>
                      </a:r>
                      <a:r>
                        <a:rPr lang="en-US" sz="1200" dirty="0" err="1" smtClean="0"/>
                        <a:t>filmes</a:t>
                      </a:r>
                      <a:r>
                        <a:rPr lang="en-US" sz="1200" dirty="0" smtClean="0"/>
                        <a:t>…</a:t>
                      </a:r>
                      <a:endParaRPr lang="en-US" sz="1200" dirty="0"/>
                    </a:p>
                  </a:txBody>
                  <a:tcPr/>
                </a:tc>
                <a:tc>
                  <a:txBody>
                    <a:bodyPr/>
                    <a:lstStyle/>
                    <a:p>
                      <a:pPr algn="ctr"/>
                      <a:r>
                        <a:rPr lang="en-US" sz="1200" dirty="0" smtClean="0"/>
                        <a:t>1,0</a:t>
                      </a:r>
                      <a:endParaRPr lang="en-US" sz="1200" dirty="0"/>
                    </a:p>
                  </a:txBody>
                  <a:tcPr anchor="ctr"/>
                </a:tc>
                <a:tc>
                  <a:txBody>
                    <a:bodyPr/>
                    <a:lstStyle/>
                    <a:p>
                      <a:pPr algn="ctr"/>
                      <a:r>
                        <a:rPr lang="en-US" sz="1200" dirty="0" smtClean="0"/>
                        <a:t>2,5</a:t>
                      </a:r>
                      <a:endParaRPr lang="en-US" sz="1200" dirty="0"/>
                    </a:p>
                  </a:txBody>
                  <a:tcPr anchor="ctr"/>
                </a:tc>
              </a:tr>
              <a:tr h="262331">
                <a:tc>
                  <a:txBody>
                    <a:bodyPr/>
                    <a:lstStyle/>
                    <a:p>
                      <a:r>
                        <a:rPr lang="en-US" sz="1200" dirty="0" err="1" smtClean="0"/>
                        <a:t>Subitem</a:t>
                      </a:r>
                      <a:r>
                        <a:rPr lang="en-US" sz="1200" dirty="0" smtClean="0"/>
                        <a:t> 17.25 – </a:t>
                      </a:r>
                      <a:r>
                        <a:rPr lang="en-US" sz="1200" dirty="0" err="1" smtClean="0"/>
                        <a:t>Veiculação</a:t>
                      </a:r>
                      <a:r>
                        <a:rPr lang="en-US" sz="1200" dirty="0" smtClean="0"/>
                        <a:t> e </a:t>
                      </a:r>
                      <a:r>
                        <a:rPr lang="en-US" sz="1200" dirty="0" err="1" smtClean="0"/>
                        <a:t>divulgação</a:t>
                      </a:r>
                      <a:r>
                        <a:rPr lang="en-US" sz="1200" dirty="0" smtClean="0"/>
                        <a:t> de </a:t>
                      </a:r>
                      <a:r>
                        <a:rPr lang="en-US" sz="1200" dirty="0" err="1" smtClean="0"/>
                        <a:t>textos</a:t>
                      </a:r>
                      <a:r>
                        <a:rPr lang="en-US" sz="1200" dirty="0" smtClean="0"/>
                        <a:t>, </a:t>
                      </a:r>
                      <a:r>
                        <a:rPr lang="en-US" sz="1200" dirty="0" err="1" smtClean="0"/>
                        <a:t>desenhos</a:t>
                      </a:r>
                      <a:r>
                        <a:rPr lang="en-US" sz="1200" baseline="0" dirty="0" smtClean="0"/>
                        <a:t> e outros…</a:t>
                      </a:r>
                      <a:endParaRPr lang="en-US" sz="1200" dirty="0"/>
                    </a:p>
                  </a:txBody>
                  <a:tcPr/>
                </a:tc>
                <a:tc>
                  <a:txBody>
                    <a:bodyPr/>
                    <a:lstStyle/>
                    <a:p>
                      <a:pPr algn="ctr"/>
                      <a:r>
                        <a:rPr lang="en-US" sz="1200" dirty="0" smtClean="0"/>
                        <a:t>98,8</a:t>
                      </a:r>
                      <a:endParaRPr lang="en-US" sz="1200" dirty="0"/>
                    </a:p>
                  </a:txBody>
                  <a:tcPr anchor="ctr"/>
                </a:tc>
                <a:tc>
                  <a:txBody>
                    <a:bodyPr/>
                    <a:lstStyle/>
                    <a:p>
                      <a:pPr algn="ctr"/>
                      <a:r>
                        <a:rPr lang="en-US" sz="1200" dirty="0" smtClean="0"/>
                        <a:t>246,8</a:t>
                      </a:r>
                      <a:endParaRPr lang="en-US" sz="1200" dirty="0"/>
                    </a:p>
                  </a:txBody>
                  <a:tcPr anchor="ctr"/>
                </a:tc>
              </a:tr>
            </a:tbl>
          </a:graphicData>
        </a:graphic>
      </p:graphicFrame>
      <p:sp>
        <p:nvSpPr>
          <p:cNvPr id="3" name="TextBox 2"/>
          <p:cNvSpPr txBox="1"/>
          <p:nvPr/>
        </p:nvSpPr>
        <p:spPr>
          <a:xfrm>
            <a:off x="251520" y="6476096"/>
            <a:ext cx="1872208" cy="369332"/>
          </a:xfrm>
          <a:prstGeom prst="rect">
            <a:avLst/>
          </a:prstGeom>
          <a:noFill/>
        </p:spPr>
        <p:txBody>
          <a:bodyPr wrap="square" rtlCol="0">
            <a:spAutoFit/>
          </a:bodyPr>
          <a:lstStyle/>
          <a:p>
            <a:r>
              <a:rPr lang="en-US" dirty="0" err="1" smtClean="0">
                <a:solidFill>
                  <a:schemeClr val="bg1"/>
                </a:solidFill>
              </a:rPr>
              <a:t>Fonte</a:t>
            </a:r>
            <a:r>
              <a:rPr lang="en-US" dirty="0" smtClean="0">
                <a:solidFill>
                  <a:schemeClr val="bg1"/>
                </a:solidFill>
              </a:rPr>
              <a:t>: ABRASF</a:t>
            </a:r>
            <a:endParaRPr lang="en-US" dirty="0">
              <a:solidFill>
                <a:schemeClr val="bg1"/>
              </a:solidFill>
            </a:endParaRPr>
          </a:p>
        </p:txBody>
      </p:sp>
    </p:spTree>
    <p:extLst>
      <p:ext uri="{BB962C8B-B14F-4D97-AF65-F5344CB8AC3E}">
        <p14:creationId xmlns:p14="http://schemas.microsoft.com/office/powerpoint/2010/main" val="3169563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36513" y="-27384"/>
            <a:ext cx="9199069" cy="828093"/>
          </a:xfrm>
          <a:custGeom>
            <a:avLst/>
            <a:gdLst>
              <a:gd name="connsiteX0" fmla="*/ 0 w 9144000"/>
              <a:gd name="connsiteY0" fmla="*/ 0 h 476672"/>
              <a:gd name="connsiteX1" fmla="*/ 9144000 w 9144000"/>
              <a:gd name="connsiteY1" fmla="*/ 0 h 476672"/>
              <a:gd name="connsiteX2" fmla="*/ 9144000 w 9144000"/>
              <a:gd name="connsiteY2" fmla="*/ 476672 h 476672"/>
              <a:gd name="connsiteX3" fmla="*/ 0 w 9144000"/>
              <a:gd name="connsiteY3" fmla="*/ 476672 h 476672"/>
              <a:gd name="connsiteX4" fmla="*/ 0 w 9144000"/>
              <a:gd name="connsiteY4" fmla="*/ 0 h 476672"/>
              <a:gd name="connsiteX0" fmla="*/ 18473 w 9162473"/>
              <a:gd name="connsiteY0" fmla="*/ 0 h 689108"/>
              <a:gd name="connsiteX1" fmla="*/ 9162473 w 9162473"/>
              <a:gd name="connsiteY1" fmla="*/ 0 h 689108"/>
              <a:gd name="connsiteX2" fmla="*/ 9162473 w 9162473"/>
              <a:gd name="connsiteY2" fmla="*/ 476672 h 689108"/>
              <a:gd name="connsiteX3" fmla="*/ 0 w 9162473"/>
              <a:gd name="connsiteY3" fmla="*/ 689108 h 689108"/>
              <a:gd name="connsiteX4" fmla="*/ 18473 w 9162473"/>
              <a:gd name="connsiteY4" fmla="*/ 0 h 689108"/>
              <a:gd name="connsiteX0" fmla="*/ 18473 w 9162473"/>
              <a:gd name="connsiteY0" fmla="*/ 0 h 689108"/>
              <a:gd name="connsiteX1" fmla="*/ 9162473 w 9162473"/>
              <a:gd name="connsiteY1" fmla="*/ 0 h 689108"/>
              <a:gd name="connsiteX2" fmla="*/ 9162473 w 9162473"/>
              <a:gd name="connsiteY2" fmla="*/ 476672 h 689108"/>
              <a:gd name="connsiteX3" fmla="*/ 0 w 9162473"/>
              <a:gd name="connsiteY3" fmla="*/ 689108 h 689108"/>
              <a:gd name="connsiteX4" fmla="*/ 18473 w 9162473"/>
              <a:gd name="connsiteY4" fmla="*/ 0 h 689108"/>
              <a:gd name="connsiteX0" fmla="*/ 18473 w 9190182"/>
              <a:gd name="connsiteY0" fmla="*/ 0 h 689108"/>
              <a:gd name="connsiteX1" fmla="*/ 9162473 w 9190182"/>
              <a:gd name="connsiteY1" fmla="*/ 0 h 689108"/>
              <a:gd name="connsiteX2" fmla="*/ 9190182 w 9190182"/>
              <a:gd name="connsiteY2" fmla="*/ 596745 h 689108"/>
              <a:gd name="connsiteX3" fmla="*/ 0 w 9190182"/>
              <a:gd name="connsiteY3" fmla="*/ 689108 h 689108"/>
              <a:gd name="connsiteX4" fmla="*/ 18473 w 9190182"/>
              <a:gd name="connsiteY4" fmla="*/ 0 h 689108"/>
              <a:gd name="connsiteX0" fmla="*/ 18473 w 9190266"/>
              <a:gd name="connsiteY0" fmla="*/ 9237 h 698345"/>
              <a:gd name="connsiteX1" fmla="*/ 9190266 w 9190266"/>
              <a:gd name="connsiteY1" fmla="*/ 0 h 698345"/>
              <a:gd name="connsiteX2" fmla="*/ 9190182 w 9190266"/>
              <a:gd name="connsiteY2" fmla="*/ 605982 h 698345"/>
              <a:gd name="connsiteX3" fmla="*/ 0 w 9190266"/>
              <a:gd name="connsiteY3" fmla="*/ 698345 h 698345"/>
              <a:gd name="connsiteX4" fmla="*/ 18473 w 9190266"/>
              <a:gd name="connsiteY4" fmla="*/ 9237 h 698345"/>
              <a:gd name="connsiteX0" fmla="*/ 0 w 9171793"/>
              <a:gd name="connsiteY0" fmla="*/ 9237 h 707771"/>
              <a:gd name="connsiteX1" fmla="*/ 9171793 w 9171793"/>
              <a:gd name="connsiteY1" fmla="*/ 0 h 707771"/>
              <a:gd name="connsiteX2" fmla="*/ 9171709 w 9171793"/>
              <a:gd name="connsiteY2" fmla="*/ 605982 h 707771"/>
              <a:gd name="connsiteX3" fmla="*/ 9893 w 9171793"/>
              <a:gd name="connsiteY3" fmla="*/ 707771 h 707771"/>
              <a:gd name="connsiteX4" fmla="*/ 0 w 9171793"/>
              <a:gd name="connsiteY4" fmla="*/ 9237 h 707771"/>
              <a:gd name="connsiteX0" fmla="*/ 0 w 9171793"/>
              <a:gd name="connsiteY0" fmla="*/ 9237 h 712534"/>
              <a:gd name="connsiteX1" fmla="*/ 9171793 w 9171793"/>
              <a:gd name="connsiteY1" fmla="*/ 0 h 712534"/>
              <a:gd name="connsiteX2" fmla="*/ 9171709 w 9171793"/>
              <a:gd name="connsiteY2" fmla="*/ 605982 h 712534"/>
              <a:gd name="connsiteX3" fmla="*/ 5116 w 9171793"/>
              <a:gd name="connsiteY3" fmla="*/ 712534 h 712534"/>
              <a:gd name="connsiteX4" fmla="*/ 0 w 9171793"/>
              <a:gd name="connsiteY4" fmla="*/ 9237 h 712534"/>
              <a:gd name="connsiteX0" fmla="*/ 0 w 9171793"/>
              <a:gd name="connsiteY0" fmla="*/ 9237 h 712534"/>
              <a:gd name="connsiteX1" fmla="*/ 9171793 w 9171793"/>
              <a:gd name="connsiteY1" fmla="*/ 0 h 712534"/>
              <a:gd name="connsiteX2" fmla="*/ 9171709 w 9171793"/>
              <a:gd name="connsiteY2" fmla="*/ 605982 h 712534"/>
              <a:gd name="connsiteX3" fmla="*/ 5116 w 9171793"/>
              <a:gd name="connsiteY3" fmla="*/ 712534 h 712534"/>
              <a:gd name="connsiteX4" fmla="*/ 0 w 9171793"/>
              <a:gd name="connsiteY4" fmla="*/ 9237 h 712534"/>
              <a:gd name="connsiteX0" fmla="*/ 0 w 9171793"/>
              <a:gd name="connsiteY0" fmla="*/ 9237 h 703009"/>
              <a:gd name="connsiteX1" fmla="*/ 9171793 w 9171793"/>
              <a:gd name="connsiteY1" fmla="*/ 0 h 703009"/>
              <a:gd name="connsiteX2" fmla="*/ 9171709 w 9171793"/>
              <a:gd name="connsiteY2" fmla="*/ 605982 h 703009"/>
              <a:gd name="connsiteX3" fmla="*/ 5116 w 9171793"/>
              <a:gd name="connsiteY3" fmla="*/ 703009 h 703009"/>
              <a:gd name="connsiteX4" fmla="*/ 0 w 9171793"/>
              <a:gd name="connsiteY4" fmla="*/ 9237 h 70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1793" h="703009">
                <a:moveTo>
                  <a:pt x="0" y="9237"/>
                </a:moveTo>
                <a:lnTo>
                  <a:pt x="9171793" y="0"/>
                </a:lnTo>
                <a:lnTo>
                  <a:pt x="9171709" y="605982"/>
                </a:lnTo>
                <a:cubicBezTo>
                  <a:pt x="6117551" y="676794"/>
                  <a:pt x="3160874" y="170379"/>
                  <a:pt x="5116" y="703009"/>
                </a:cubicBezTo>
                <a:cubicBezTo>
                  <a:pt x="3411" y="468577"/>
                  <a:pt x="1705" y="243669"/>
                  <a:pt x="0" y="923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Conteúdo 2"/>
          <p:cNvSpPr txBox="1">
            <a:spLocks/>
          </p:cNvSpPr>
          <p:nvPr/>
        </p:nvSpPr>
        <p:spPr>
          <a:xfrm>
            <a:off x="323528" y="692696"/>
            <a:ext cx="8820472"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Clr>
                <a:schemeClr val="tx2"/>
              </a:buClr>
              <a:buNone/>
            </a:pPr>
            <a:endParaRPr lang="pt-BR" sz="2800" b="1" dirty="0" smtClean="0">
              <a:solidFill>
                <a:srgbClr val="002060"/>
              </a:solidFill>
            </a:endParaRPr>
          </a:p>
        </p:txBody>
      </p:sp>
      <p:sp>
        <p:nvSpPr>
          <p:cNvPr id="6" name="Título 1"/>
          <p:cNvSpPr txBox="1">
            <a:spLocks/>
          </p:cNvSpPr>
          <p:nvPr/>
        </p:nvSpPr>
        <p:spPr>
          <a:xfrm>
            <a:off x="323528" y="692697"/>
            <a:ext cx="4114800" cy="5219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800" b="1" dirty="0" smtClean="0"/>
              <a:t>Ajuste VAF ICMS</a:t>
            </a:r>
          </a:p>
        </p:txBody>
      </p:sp>
      <p:sp>
        <p:nvSpPr>
          <p:cNvPr id="10" name="Retângulo 9"/>
          <p:cNvSpPr/>
          <p:nvPr/>
        </p:nvSpPr>
        <p:spPr>
          <a:xfrm>
            <a:off x="395288" y="2257702"/>
            <a:ext cx="8208962" cy="4339650"/>
          </a:xfrm>
          <a:prstGeom prst="rect">
            <a:avLst/>
          </a:prstGeom>
        </p:spPr>
        <p:txBody>
          <a:bodyPr>
            <a:spAutoFit/>
          </a:bodyPr>
          <a:lstStyle/>
          <a:p>
            <a:pPr algn="just">
              <a:defRPr/>
            </a:pPr>
            <a:r>
              <a:rPr lang="pt-BR" sz="2000" b="1" dirty="0"/>
              <a:t>Art. 5º </a:t>
            </a:r>
            <a:r>
              <a:rPr lang="pt-BR" sz="2000" dirty="0"/>
              <a:t>O art. 3º da Lei Complementar nº 63, de 11 de janeiro de 1990, passa a vigorar acrescido dos seguintes §§ 1º-A e 1º-B</a:t>
            </a:r>
            <a:r>
              <a:rPr lang="pt-BR" sz="2000" dirty="0" smtClean="0"/>
              <a:t>:</a:t>
            </a:r>
          </a:p>
          <a:p>
            <a:pPr algn="just">
              <a:defRPr/>
            </a:pPr>
            <a:endParaRPr lang="pt-BR" sz="2000" dirty="0"/>
          </a:p>
          <a:p>
            <a:pPr marL="725488" algn="just" hangingPunct="0"/>
            <a:r>
              <a:rPr lang="pt-BR" dirty="0"/>
              <a:t>“Art. 3º ..........................................................</a:t>
            </a:r>
          </a:p>
          <a:p>
            <a:pPr marL="725488" algn="just" hangingPunct="0"/>
            <a:r>
              <a:rPr lang="pt-BR" dirty="0"/>
              <a:t>.......................................................................</a:t>
            </a:r>
          </a:p>
          <a:p>
            <a:pPr marL="725488" algn="just" hangingPunct="0"/>
            <a:r>
              <a:rPr lang="pt-BR" dirty="0"/>
              <a:t>§ 1º-A. Na hipótese de pessoa jurídica promover saídas de mercadorias por estabelecimento diverso daquele no qual as transações comerciais são realizadas, excluídas as transações comerciais não presenciais, </a:t>
            </a:r>
            <a:r>
              <a:rPr lang="pt-BR" b="1" u="sng" dirty="0"/>
              <a:t>o valor adicionado deverá ser computado em favor do Município onde ocorreu a transação comercial</a:t>
            </a:r>
            <a:r>
              <a:rPr lang="pt-BR" dirty="0"/>
              <a:t>, desde que ambos os estabelecimentos estejam localizados no mesmo Estado ou no Distrito Federal.</a:t>
            </a:r>
          </a:p>
          <a:p>
            <a:pPr marL="725488" algn="just" hangingPunct="0"/>
            <a:r>
              <a:rPr lang="pt-BR" dirty="0"/>
              <a:t>§ 1º-B. No caso do disposto no § 1º-A deste artigo, deverá, no documento fiscal correspondente, constar a identificação do estabelecimento no qual a transação comercial foi realizada.</a:t>
            </a:r>
          </a:p>
          <a:p>
            <a:pPr algn="just">
              <a:defRPr/>
            </a:pPr>
            <a:endParaRPr lang="pt-BR" dirty="0"/>
          </a:p>
        </p:txBody>
      </p:sp>
      <p:sp>
        <p:nvSpPr>
          <p:cNvPr id="11" name="Retângulo 6"/>
          <p:cNvSpPr>
            <a:spLocks noChangeArrowheads="1"/>
          </p:cNvSpPr>
          <p:nvPr/>
        </p:nvSpPr>
        <p:spPr bwMode="auto">
          <a:xfrm>
            <a:off x="395536" y="1196752"/>
            <a:ext cx="8215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b="1" dirty="0" smtClean="0"/>
              <a:t>PLP 366/13</a:t>
            </a:r>
            <a:endParaRPr lang="pt-BR" b="1" dirty="0"/>
          </a:p>
        </p:txBody>
      </p:sp>
      <p:pic>
        <p:nvPicPr>
          <p:cNvPr id="1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62177"/>
            <a:ext cx="1728192" cy="8312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131840" y="692696"/>
            <a:ext cx="4572000" cy="1477328"/>
          </a:xfrm>
          <a:prstGeom prst="rect">
            <a:avLst/>
          </a:prstGeom>
        </p:spPr>
        <p:txBody>
          <a:bodyPr>
            <a:spAutoFit/>
          </a:bodyPr>
          <a:lstStyle/>
          <a:p>
            <a:r>
              <a:rPr lang="pt-BR" dirty="0">
                <a:solidFill>
                  <a:schemeClr val="accent3">
                    <a:lumMod val="50000"/>
                  </a:schemeClr>
                </a:solidFill>
              </a:rPr>
              <a:t>Como medida de justiça no rateio do ICMS devido aos Municípios, distribuindo de forma mais adequada entre os mesmos e respeitando os critérios atuais de distribuição dos 25% </a:t>
            </a:r>
            <a:r>
              <a:rPr lang="pt-BR" dirty="0" smtClean="0">
                <a:solidFill>
                  <a:schemeClr val="accent3">
                    <a:lumMod val="50000"/>
                  </a:schemeClr>
                </a:solidFill>
              </a:rPr>
              <a:t>a </a:t>
            </a:r>
            <a:r>
              <a:rPr lang="pt-BR" dirty="0">
                <a:solidFill>
                  <a:schemeClr val="accent3">
                    <a:lumMod val="50000"/>
                  </a:schemeClr>
                </a:solidFill>
              </a:rPr>
              <a:t>ser repartido </a:t>
            </a:r>
            <a:endParaRPr lang="en-US" dirty="0">
              <a:solidFill>
                <a:schemeClr val="accent3">
                  <a:lumMod val="50000"/>
                </a:schemeClr>
              </a:solidFill>
            </a:endParaRPr>
          </a:p>
        </p:txBody>
      </p:sp>
    </p:spTree>
    <p:extLst>
      <p:ext uri="{BB962C8B-B14F-4D97-AF65-F5344CB8AC3E}">
        <p14:creationId xmlns:p14="http://schemas.microsoft.com/office/powerpoint/2010/main" val="276848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2133</TotalTime>
  <Words>1829</Words>
  <Application>Microsoft Office PowerPoint</Application>
  <PresentationFormat>Apresentação na tela (4:3)</PresentationFormat>
  <Paragraphs>148</Paragraphs>
  <Slides>12</Slides>
  <Notes>4</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12</vt:i4>
      </vt:variant>
    </vt:vector>
  </HeadingPairs>
  <TitlesOfParts>
    <vt:vector size="14" baseType="lpstr">
      <vt:lpstr>Tema do Office</vt:lpstr>
      <vt:lpstr>Document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procempa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Natália da Rosa Frota</dc:creator>
  <cp:lastModifiedBy>Sara Teixeira Santos</cp:lastModifiedBy>
  <cp:revision>327</cp:revision>
  <cp:lastPrinted>2015-04-28T15:06:00Z</cp:lastPrinted>
  <dcterms:created xsi:type="dcterms:W3CDTF">2013-06-03T17:58:39Z</dcterms:created>
  <dcterms:modified xsi:type="dcterms:W3CDTF">2015-04-28T16:12:46Z</dcterms:modified>
</cp:coreProperties>
</file>