
<file path=[Content_Types].xml><?xml version="1.0" encoding="utf-8"?>
<Types xmlns="http://schemas.openxmlformats.org/package/2006/content-types">
  <Default Extension="tmp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8" r:id="rId2"/>
    <p:sldId id="338" r:id="rId3"/>
    <p:sldId id="352" r:id="rId4"/>
    <p:sldId id="353" r:id="rId5"/>
    <p:sldId id="354" r:id="rId6"/>
    <p:sldId id="350" r:id="rId7"/>
    <p:sldId id="355" r:id="rId8"/>
    <p:sldId id="357" r:id="rId9"/>
    <p:sldId id="358" r:id="rId10"/>
    <p:sldId id="360" r:id="rId11"/>
    <p:sldId id="345" r:id="rId12"/>
    <p:sldId id="275" r:id="rId13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D113A9D2-9D6B-4929-AA2D-F23B5EE8CBE7}" styleName="Estilo com Tema 2 - Ênfase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B301B821-A1FF-4177-AEE7-76D212191A09}" styleName="Estilo Médio 1 - Ênfas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3198" autoAdjust="0"/>
  </p:normalViewPr>
  <p:slideViewPr>
    <p:cSldViewPr>
      <p:cViewPr>
        <p:scale>
          <a:sx n="70" d="100"/>
          <a:sy n="70" d="100"/>
        </p:scale>
        <p:origin x="-1302" y="-43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 dirty="0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42ECE2-6F23-46F5-BB1A-5D223A2D5E93}" type="datetimeFigureOut">
              <a:rPr lang="pt-BR" smtClean="0"/>
              <a:t>25/11/2015</a:t>
            </a:fld>
            <a:endParaRPr lang="pt-BR" dirty="0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 dirty="0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09D7757-1B02-4AAD-8D7B-70B5A5FBF13D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739082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6ECFB-D834-47B8-94B0-9F3447EC24D8}" type="datetimeFigureOut">
              <a:rPr lang="pt-BR" smtClean="0"/>
              <a:t>25/11/2015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8BEE34-6DB1-4BB8-908B-1AEB6C0428A0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8579491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6ECFB-D834-47B8-94B0-9F3447EC24D8}" type="datetimeFigureOut">
              <a:rPr lang="pt-BR" smtClean="0"/>
              <a:t>25/11/2015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8BEE34-6DB1-4BB8-908B-1AEB6C0428A0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9500732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6ECFB-D834-47B8-94B0-9F3447EC24D8}" type="datetimeFigureOut">
              <a:rPr lang="pt-BR" smtClean="0"/>
              <a:t>25/11/2015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8BEE34-6DB1-4BB8-908B-1AEB6C0428A0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2847077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6ECFB-D834-47B8-94B0-9F3447EC24D8}" type="datetimeFigureOut">
              <a:rPr lang="pt-BR" smtClean="0"/>
              <a:t>25/11/2015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8BEE34-6DB1-4BB8-908B-1AEB6C0428A0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8987260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6ECFB-D834-47B8-94B0-9F3447EC24D8}" type="datetimeFigureOut">
              <a:rPr lang="pt-BR" smtClean="0"/>
              <a:t>25/11/2015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8BEE34-6DB1-4BB8-908B-1AEB6C0428A0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7924769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6ECFB-D834-47B8-94B0-9F3447EC24D8}" type="datetimeFigureOut">
              <a:rPr lang="pt-BR" smtClean="0"/>
              <a:t>25/11/2015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8BEE34-6DB1-4BB8-908B-1AEB6C0428A0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97935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6ECFB-D834-47B8-94B0-9F3447EC24D8}" type="datetimeFigureOut">
              <a:rPr lang="pt-BR" smtClean="0"/>
              <a:t>25/11/2015</a:t>
            </a:fld>
            <a:endParaRPr lang="pt-BR" dirty="0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8BEE34-6DB1-4BB8-908B-1AEB6C0428A0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2097387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6ECFB-D834-47B8-94B0-9F3447EC24D8}" type="datetimeFigureOut">
              <a:rPr lang="pt-BR" smtClean="0"/>
              <a:t>25/11/2015</a:t>
            </a:fld>
            <a:endParaRPr lang="pt-BR" dirty="0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8BEE34-6DB1-4BB8-908B-1AEB6C0428A0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0051794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6ECFB-D834-47B8-94B0-9F3447EC24D8}" type="datetimeFigureOut">
              <a:rPr lang="pt-BR" smtClean="0"/>
              <a:t>25/11/2015</a:t>
            </a:fld>
            <a:endParaRPr lang="pt-BR" dirty="0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8BEE34-6DB1-4BB8-908B-1AEB6C0428A0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554455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6ECFB-D834-47B8-94B0-9F3447EC24D8}" type="datetimeFigureOut">
              <a:rPr lang="pt-BR" smtClean="0"/>
              <a:t>25/11/2015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8BEE34-6DB1-4BB8-908B-1AEB6C0428A0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8449058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 dirty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6ECFB-D834-47B8-94B0-9F3447EC24D8}" type="datetimeFigureOut">
              <a:rPr lang="pt-BR" smtClean="0"/>
              <a:t>25/11/2015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8BEE34-6DB1-4BB8-908B-1AEB6C0428A0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2903157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56ECFB-D834-47B8-94B0-9F3447EC24D8}" type="datetimeFigureOut">
              <a:rPr lang="pt-BR" smtClean="0"/>
              <a:t>25/11/2015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8BEE34-6DB1-4BB8-908B-1AEB6C0428A0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2636456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e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tmp"/><Relationship Id="rId4" Type="http://schemas.openxmlformats.org/officeDocument/2006/relationships/image" Target="../media/image5.tmp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2095" y="-11431"/>
            <a:ext cx="9156095" cy="6901542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2094" y="1233774"/>
            <a:ext cx="7396237" cy="5667769"/>
          </a:xfrm>
          <a:prstGeom prst="rect">
            <a:avLst/>
          </a:prstGeom>
        </p:spPr>
      </p:pic>
      <p:sp>
        <p:nvSpPr>
          <p:cNvPr id="4" name="CaixaDeTexto 3"/>
          <p:cNvSpPr txBox="1"/>
          <p:nvPr/>
        </p:nvSpPr>
        <p:spPr>
          <a:xfrm>
            <a:off x="3923928" y="1531620"/>
            <a:ext cx="5112568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altLang="pt-BR" sz="3200" b="1" i="1" dirty="0">
                <a:solidFill>
                  <a:schemeClr val="bg1"/>
                </a:solidFill>
              </a:rPr>
              <a:t>CDEICS</a:t>
            </a:r>
          </a:p>
          <a:p>
            <a:pPr algn="ctr"/>
            <a:r>
              <a:rPr lang="pt-BR" altLang="pt-BR" sz="1600" b="1" i="1" dirty="0">
                <a:solidFill>
                  <a:schemeClr val="bg1"/>
                </a:solidFill>
              </a:rPr>
              <a:t>COMISSÃO DE DESENVOLVIMENTO ECONÔMICO, INDÚSTRIA, COMÉRCIO E SERVIÇOS </a:t>
            </a:r>
          </a:p>
          <a:p>
            <a:pPr algn="ctr"/>
            <a:r>
              <a:rPr lang="pt-BR" altLang="pt-BR" sz="4400" b="1" dirty="0" smtClean="0">
                <a:solidFill>
                  <a:schemeClr val="bg1"/>
                </a:solidFill>
              </a:rPr>
              <a:t>PLP 45/2015</a:t>
            </a:r>
          </a:p>
          <a:p>
            <a:pPr algn="ctr"/>
            <a:endParaRPr lang="pt-BR" sz="3200" i="1" dirty="0" smtClean="0">
              <a:solidFill>
                <a:schemeClr val="bg1"/>
              </a:solidFill>
            </a:endParaRPr>
          </a:p>
          <a:p>
            <a:pPr algn="ctr"/>
            <a:r>
              <a:rPr lang="pt-BR" sz="3600" b="1" dirty="0" smtClean="0">
                <a:solidFill>
                  <a:schemeClr val="bg1"/>
                </a:solidFill>
              </a:rPr>
              <a:t>Renato </a:t>
            </a:r>
            <a:r>
              <a:rPr lang="pt-BR" sz="3600" b="1" dirty="0">
                <a:solidFill>
                  <a:schemeClr val="bg1"/>
                </a:solidFill>
              </a:rPr>
              <a:t>Villela</a:t>
            </a:r>
          </a:p>
          <a:p>
            <a:pPr algn="ctr"/>
            <a:r>
              <a:rPr lang="pt-BR" sz="2800" b="1" dirty="0">
                <a:solidFill>
                  <a:schemeClr val="bg1"/>
                </a:solidFill>
              </a:rPr>
              <a:t>Secretário da Fazenda do Estado de São </a:t>
            </a:r>
            <a:r>
              <a:rPr lang="pt-BR" sz="2800" b="1" dirty="0" smtClean="0">
                <a:solidFill>
                  <a:schemeClr val="bg1"/>
                </a:solidFill>
              </a:rPr>
              <a:t>Paulo</a:t>
            </a:r>
          </a:p>
          <a:p>
            <a:pPr algn="ctr"/>
            <a:endParaRPr lang="pt-BR" sz="2800" b="1" dirty="0">
              <a:solidFill>
                <a:schemeClr val="bg1"/>
              </a:solidFill>
            </a:endParaRPr>
          </a:p>
          <a:p>
            <a:pPr algn="ctr"/>
            <a:r>
              <a:rPr lang="pt-BR" sz="2000" b="1" dirty="0" smtClean="0">
                <a:solidFill>
                  <a:schemeClr val="bg1"/>
                </a:solidFill>
              </a:rPr>
              <a:t>Brasília, 24/11/2015</a:t>
            </a:r>
            <a:endParaRPr lang="pt-BR" b="1" dirty="0">
              <a:solidFill>
                <a:schemeClr val="bg1"/>
              </a:solidFill>
            </a:endParaRPr>
          </a:p>
          <a:p>
            <a:pPr algn="ctr"/>
            <a:endParaRPr lang="pt-BR" sz="3200" i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99401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PASTA CDEIC\REQ 48-2015\Renato Villela Tabela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587" b="12375"/>
          <a:stretch/>
        </p:blipFill>
        <p:spPr bwMode="auto">
          <a:xfrm>
            <a:off x="2051720" y="260648"/>
            <a:ext cx="4590466" cy="63773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3133088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4466" y="5536905"/>
            <a:ext cx="1498284" cy="1144142"/>
          </a:xfrm>
          <a:prstGeom prst="rect">
            <a:avLst/>
          </a:prstGeom>
        </p:spPr>
      </p:pic>
      <p:pic>
        <p:nvPicPr>
          <p:cNvPr id="51" name="Picture 5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6652395"/>
            <a:ext cx="9163724" cy="229093"/>
          </a:xfrm>
          <a:prstGeom prst="rect">
            <a:avLst/>
          </a:prstGeom>
        </p:spPr>
      </p:pic>
      <p:sp>
        <p:nvSpPr>
          <p:cNvPr id="2" name="Retângulo 1"/>
          <p:cNvSpPr/>
          <p:nvPr/>
        </p:nvSpPr>
        <p:spPr>
          <a:xfrm>
            <a:off x="322937" y="1026129"/>
            <a:ext cx="2476500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400" dirty="0" smtClean="0"/>
              <a:t>CONCLUSÕES</a:t>
            </a:r>
          </a:p>
          <a:p>
            <a:endParaRPr lang="pt-BR" sz="2400" dirty="0"/>
          </a:p>
          <a:p>
            <a:endParaRPr lang="pt-BR" b="1" dirty="0" smtClean="0"/>
          </a:p>
        </p:txBody>
      </p:sp>
      <p:sp>
        <p:nvSpPr>
          <p:cNvPr id="10" name="Menos 9"/>
          <p:cNvSpPr/>
          <p:nvPr/>
        </p:nvSpPr>
        <p:spPr>
          <a:xfrm>
            <a:off x="251520" y="1340768"/>
            <a:ext cx="864000" cy="388800"/>
          </a:xfrm>
          <a:prstGeom prst="mathMinus">
            <a:avLst/>
          </a:prstGeom>
          <a:solidFill>
            <a:srgbClr val="04318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12" name="Retângulo 11"/>
          <p:cNvSpPr/>
          <p:nvPr/>
        </p:nvSpPr>
        <p:spPr>
          <a:xfrm>
            <a:off x="2647507" y="1030375"/>
            <a:ext cx="6444208" cy="58169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/>
            <a:r>
              <a:rPr lang="pt-BR" sz="2400" b="1" dirty="0" smtClean="0"/>
              <a:t>1) </a:t>
            </a:r>
            <a:r>
              <a:rPr lang="pt-BR" sz="2400" dirty="0" smtClean="0"/>
              <a:t>Deve-se </a:t>
            </a:r>
            <a:r>
              <a:rPr lang="pt-BR" sz="2400" b="1" dirty="0" smtClean="0"/>
              <a:t>prestigiar o esforço do Congresso Nacional</a:t>
            </a:r>
            <a:r>
              <a:rPr lang="pt-BR" sz="2400" dirty="0" smtClean="0"/>
              <a:t> que tratou da matéria por meio </a:t>
            </a:r>
            <a:r>
              <a:rPr lang="pt-BR" sz="2400" dirty="0"/>
              <a:t>da </a:t>
            </a:r>
            <a:r>
              <a:rPr lang="pt-BR" sz="2400" b="1" dirty="0"/>
              <a:t>Lei Complementar </a:t>
            </a:r>
            <a:r>
              <a:rPr lang="pt-BR" sz="2400" b="1" dirty="0" smtClean="0"/>
              <a:t>147/2014</a:t>
            </a:r>
          </a:p>
          <a:p>
            <a:pPr marL="177800" lvl="1"/>
            <a:endParaRPr lang="pt-BR" sz="1200" dirty="0"/>
          </a:p>
          <a:p>
            <a:pPr marL="0" lvl="1"/>
            <a:r>
              <a:rPr lang="pt-BR" sz="2400" b="1" dirty="0" smtClean="0"/>
              <a:t>2) Posicionamento contrário </a:t>
            </a:r>
            <a:r>
              <a:rPr lang="pt-BR" sz="2400" dirty="0" smtClean="0"/>
              <a:t>à </a:t>
            </a:r>
            <a:r>
              <a:rPr lang="pt-BR" sz="2400" dirty="0"/>
              <a:t>aprovação do </a:t>
            </a:r>
            <a:r>
              <a:rPr lang="pt-BR" sz="2400" b="1" dirty="0"/>
              <a:t>PLP </a:t>
            </a:r>
            <a:r>
              <a:rPr lang="pt-BR" sz="2400" b="1" dirty="0" smtClean="0"/>
              <a:t>45/2015</a:t>
            </a:r>
            <a:r>
              <a:rPr lang="pt-BR" sz="2400" dirty="0"/>
              <a:t>, </a:t>
            </a:r>
            <a:r>
              <a:rPr lang="pt-BR" sz="2400" dirty="0" smtClean="0"/>
              <a:t>considerando:</a:t>
            </a:r>
          </a:p>
          <a:p>
            <a:pPr marL="355600" lvl="1" indent="-177800">
              <a:buFont typeface="Arial" panose="020B0604020202020204" pitchFamily="34" charset="0"/>
              <a:buChar char="-"/>
            </a:pPr>
            <a:endParaRPr lang="pt-BR" sz="1200" dirty="0"/>
          </a:p>
          <a:p>
            <a:pPr marL="355600" lvl="2" indent="-177800"/>
            <a:r>
              <a:rPr lang="pt-BR" sz="2400" dirty="0" smtClean="0"/>
              <a:t>- </a:t>
            </a:r>
            <a:r>
              <a:rPr lang="pt-BR" sz="2400" b="1" dirty="0" smtClean="0"/>
              <a:t>Dificuldades</a:t>
            </a:r>
            <a:r>
              <a:rPr lang="pt-BR" sz="2400" dirty="0" smtClean="0"/>
              <a:t> </a:t>
            </a:r>
            <a:r>
              <a:rPr lang="pt-BR" sz="2400" dirty="0"/>
              <a:t>operacionais e aumento da </a:t>
            </a:r>
            <a:r>
              <a:rPr lang="pt-BR" sz="2400" b="1" dirty="0"/>
              <a:t>complexidade</a:t>
            </a:r>
            <a:r>
              <a:rPr lang="pt-BR" sz="2400" dirty="0"/>
              <a:t> das obrigações </a:t>
            </a:r>
            <a:r>
              <a:rPr lang="pt-BR" sz="2400" dirty="0" smtClean="0"/>
              <a:t>acessórias</a:t>
            </a:r>
          </a:p>
          <a:p>
            <a:pPr marL="355600" lvl="2" indent="-177800"/>
            <a:endParaRPr lang="pt-BR" sz="1200" dirty="0"/>
          </a:p>
          <a:p>
            <a:pPr marL="355600" lvl="2" indent="-177800"/>
            <a:r>
              <a:rPr lang="pt-BR" sz="2400" b="1" dirty="0" smtClean="0"/>
              <a:t>- Relações empresariais perturbadas, </a:t>
            </a:r>
            <a:r>
              <a:rPr lang="pt-BR" sz="2400" dirty="0" smtClean="0"/>
              <a:t>com prejuízo para a eficiência e para as condições que devem reger a concorrência</a:t>
            </a:r>
          </a:p>
          <a:p>
            <a:pPr marL="355600" lvl="2" indent="-177800"/>
            <a:endParaRPr lang="pt-BR" sz="1200" b="1" dirty="0" smtClean="0"/>
          </a:p>
          <a:p>
            <a:pPr marL="355600" lvl="2" indent="-177800"/>
            <a:r>
              <a:rPr lang="pt-BR" sz="2400" dirty="0" smtClean="0"/>
              <a:t>- Equilíbrio </a:t>
            </a:r>
            <a:r>
              <a:rPr lang="pt-BR" sz="2400" dirty="0"/>
              <a:t>fiscal dos Estados e Municípios, em decorrência dos </a:t>
            </a:r>
            <a:r>
              <a:rPr lang="pt-BR" sz="2400" b="1" dirty="0"/>
              <a:t>impactos negativos nas receitas </a:t>
            </a:r>
            <a:r>
              <a:rPr lang="pt-BR" sz="2400" b="1" dirty="0" smtClean="0"/>
              <a:t>estaduais</a:t>
            </a:r>
            <a:endParaRPr lang="pt-BR" sz="2400" b="1" dirty="0"/>
          </a:p>
        </p:txBody>
      </p:sp>
      <p:sp>
        <p:nvSpPr>
          <p:cNvPr id="11" name="CaixaDeTexto 10"/>
          <p:cNvSpPr txBox="1"/>
          <p:nvPr/>
        </p:nvSpPr>
        <p:spPr>
          <a:xfrm>
            <a:off x="322937" y="345335"/>
            <a:ext cx="232457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b="1" dirty="0" smtClean="0">
                <a:ea typeface="Tahoma" pitchFamily="34" charset="0"/>
                <a:cs typeface="Tahoma" pitchFamily="34" charset="0"/>
              </a:rPr>
              <a:t>POSICIONAMENTO </a:t>
            </a:r>
            <a:endParaRPr lang="pt-BR" sz="1600" b="1" dirty="0">
              <a:ea typeface="Tahoma" pitchFamily="34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999520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2095" y="-1"/>
            <a:ext cx="9156095" cy="6901542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2094" y="1233774"/>
            <a:ext cx="7396237" cy="5667769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73923" y="2959569"/>
            <a:ext cx="3390851" cy="10219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249723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tângulo 11"/>
          <p:cNvSpPr/>
          <p:nvPr/>
        </p:nvSpPr>
        <p:spPr>
          <a:xfrm>
            <a:off x="2483768" y="1030375"/>
            <a:ext cx="6206127" cy="40626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 indent="-457200"/>
            <a:r>
              <a:rPr lang="pt-BR" sz="2400" b="1" dirty="0" smtClean="0"/>
              <a:t>Matéria</a:t>
            </a:r>
            <a:r>
              <a:rPr lang="pt-BR" sz="2400" b="1" dirty="0"/>
              <a:t>: </a:t>
            </a:r>
            <a:r>
              <a:rPr lang="pt-BR" sz="2400" b="1" dirty="0" smtClean="0"/>
              <a:t>Substituição </a:t>
            </a:r>
            <a:r>
              <a:rPr lang="pt-BR" sz="2400" b="1" dirty="0"/>
              <a:t>Tributária do ICMS</a:t>
            </a:r>
          </a:p>
          <a:p>
            <a:pPr marL="177800" lvl="1"/>
            <a:endParaRPr lang="pt-BR" sz="2400" dirty="0"/>
          </a:p>
          <a:p>
            <a:pPr marL="355600" lvl="1" indent="-177800">
              <a:buFont typeface="Arial" panose="020B0604020202020204" pitchFamily="34" charset="0"/>
              <a:buChar char="-"/>
            </a:pPr>
            <a:r>
              <a:rPr lang="pt-BR" sz="2400" b="1" dirty="0" smtClean="0"/>
              <a:t>Adoção da alíquota </a:t>
            </a:r>
            <a:r>
              <a:rPr lang="pt-BR" sz="2400" dirty="0" smtClean="0"/>
              <a:t>definida na apuração do Simples para a apuração do ICMS devido na Substituição </a:t>
            </a:r>
            <a:r>
              <a:rPr lang="pt-BR" sz="2400" dirty="0"/>
              <a:t>T</a:t>
            </a:r>
            <a:r>
              <a:rPr lang="pt-BR" sz="2400" dirty="0" smtClean="0"/>
              <a:t>ributária </a:t>
            </a:r>
          </a:p>
          <a:p>
            <a:pPr marL="355600" lvl="2" indent="-177800"/>
            <a:endParaRPr lang="pt-BR" sz="900" dirty="0" smtClean="0"/>
          </a:p>
          <a:p>
            <a:pPr marL="355600" lvl="1" indent="-177800">
              <a:buFont typeface="Arial" panose="020B0604020202020204" pitchFamily="34" charset="0"/>
              <a:buChar char="-"/>
            </a:pPr>
            <a:endParaRPr lang="pt-BR" sz="900" dirty="0"/>
          </a:p>
          <a:p>
            <a:pPr marL="355600" lvl="1" indent="-177800">
              <a:buFont typeface="Arial" panose="020B0604020202020204" pitchFamily="34" charset="0"/>
              <a:buChar char="-"/>
            </a:pPr>
            <a:r>
              <a:rPr lang="pt-BR" sz="2400" b="1" dirty="0" smtClean="0"/>
              <a:t>Compensação automática</a:t>
            </a:r>
            <a:r>
              <a:rPr lang="pt-BR" sz="2400" dirty="0" smtClean="0"/>
              <a:t>: segundo o projeto, devida no caso </a:t>
            </a:r>
            <a:r>
              <a:rPr lang="pt-BR" sz="2400" dirty="0"/>
              <a:t>de </a:t>
            </a:r>
            <a:r>
              <a:rPr lang="pt-BR" sz="2400" dirty="0" smtClean="0"/>
              <a:t>fato </a:t>
            </a:r>
            <a:r>
              <a:rPr lang="pt-BR" sz="2400" dirty="0"/>
              <a:t>gerador presumido </a:t>
            </a:r>
            <a:r>
              <a:rPr lang="pt-BR" sz="2400" dirty="0" smtClean="0"/>
              <a:t>não </a:t>
            </a:r>
            <a:r>
              <a:rPr lang="pt-BR" sz="2400" dirty="0"/>
              <a:t>se realizar ou </a:t>
            </a:r>
            <a:r>
              <a:rPr lang="pt-BR" sz="2400" dirty="0" smtClean="0"/>
              <a:t> </a:t>
            </a:r>
            <a:r>
              <a:rPr lang="pt-BR" sz="2400" dirty="0"/>
              <a:t>se realizar com base de cálculo inferior </a:t>
            </a:r>
            <a:r>
              <a:rPr lang="pt-BR" sz="2400" dirty="0" smtClean="0"/>
              <a:t>à estimada </a:t>
            </a:r>
            <a:r>
              <a:rPr lang="pt-BR" sz="2400" dirty="0"/>
              <a:t>pela administração estadual ou </a:t>
            </a:r>
            <a:r>
              <a:rPr lang="pt-BR" sz="2400" dirty="0" smtClean="0"/>
              <a:t>distrital</a:t>
            </a:r>
            <a:endParaRPr lang="pt-BR" sz="2400" dirty="0"/>
          </a:p>
        </p:txBody>
      </p:sp>
      <p:sp>
        <p:nvSpPr>
          <p:cNvPr id="2" name="Retângulo 1"/>
          <p:cNvSpPr/>
          <p:nvPr/>
        </p:nvSpPr>
        <p:spPr>
          <a:xfrm>
            <a:off x="322937" y="1026129"/>
            <a:ext cx="2476500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400" dirty="0" smtClean="0"/>
              <a:t>PLP 45/2015</a:t>
            </a:r>
          </a:p>
          <a:p>
            <a:endParaRPr lang="pt-BR" sz="2400" dirty="0"/>
          </a:p>
          <a:p>
            <a:r>
              <a:rPr lang="pt-BR" b="1" dirty="0" smtClean="0"/>
              <a:t>Pauta da CDEICS</a:t>
            </a:r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4466" y="5536905"/>
            <a:ext cx="1498284" cy="1144142"/>
          </a:xfrm>
          <a:prstGeom prst="rect">
            <a:avLst/>
          </a:prstGeom>
        </p:spPr>
      </p:pic>
      <p:pic>
        <p:nvPicPr>
          <p:cNvPr id="51" name="Picture 5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6652395"/>
            <a:ext cx="9163724" cy="229093"/>
          </a:xfrm>
          <a:prstGeom prst="rect">
            <a:avLst/>
          </a:prstGeom>
        </p:spPr>
      </p:pic>
      <p:sp>
        <p:nvSpPr>
          <p:cNvPr id="10" name="Menos 9"/>
          <p:cNvSpPr/>
          <p:nvPr/>
        </p:nvSpPr>
        <p:spPr>
          <a:xfrm>
            <a:off x="251520" y="1340768"/>
            <a:ext cx="864000" cy="388800"/>
          </a:xfrm>
          <a:prstGeom prst="mathMinus">
            <a:avLst/>
          </a:prstGeom>
          <a:solidFill>
            <a:srgbClr val="04318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11" name="CaixaDeTexto 10"/>
          <p:cNvSpPr txBox="1"/>
          <p:nvPr/>
        </p:nvSpPr>
        <p:spPr>
          <a:xfrm>
            <a:off x="322937" y="345335"/>
            <a:ext cx="232457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b="1" dirty="0" smtClean="0">
                <a:ea typeface="Tahoma" pitchFamily="34" charset="0"/>
                <a:cs typeface="Tahoma" pitchFamily="34" charset="0"/>
              </a:rPr>
              <a:t>DEFINIÇÃO</a:t>
            </a:r>
            <a:endParaRPr lang="pt-BR" sz="1600" b="1" dirty="0">
              <a:ea typeface="Tahoma" pitchFamily="34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166127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4466" y="5536905"/>
            <a:ext cx="1498284" cy="1144142"/>
          </a:xfrm>
          <a:prstGeom prst="rect">
            <a:avLst/>
          </a:prstGeom>
        </p:spPr>
      </p:pic>
      <p:pic>
        <p:nvPicPr>
          <p:cNvPr id="51" name="Picture 5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6652395"/>
            <a:ext cx="9163724" cy="229093"/>
          </a:xfrm>
          <a:prstGeom prst="rect">
            <a:avLst/>
          </a:prstGeom>
        </p:spPr>
      </p:pic>
      <p:sp>
        <p:nvSpPr>
          <p:cNvPr id="2" name="Retângulo 1"/>
          <p:cNvSpPr/>
          <p:nvPr/>
        </p:nvSpPr>
        <p:spPr>
          <a:xfrm>
            <a:off x="322937" y="1026129"/>
            <a:ext cx="2476500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400" dirty="0" smtClean="0"/>
              <a:t>CONGRESSO NACIONAL:  DIÁLOGO E CONSENSO NA    LC 147/2014 </a:t>
            </a:r>
            <a:endParaRPr lang="pt-BR" sz="2400" dirty="0"/>
          </a:p>
          <a:p>
            <a:endParaRPr lang="pt-BR" sz="2400" dirty="0"/>
          </a:p>
          <a:p>
            <a:endParaRPr lang="pt-BR" b="1" dirty="0" smtClean="0"/>
          </a:p>
        </p:txBody>
      </p:sp>
      <p:sp>
        <p:nvSpPr>
          <p:cNvPr id="10" name="Menos 9"/>
          <p:cNvSpPr/>
          <p:nvPr/>
        </p:nvSpPr>
        <p:spPr>
          <a:xfrm>
            <a:off x="322936" y="2860475"/>
            <a:ext cx="864000" cy="388800"/>
          </a:xfrm>
          <a:prstGeom prst="mathMinus">
            <a:avLst/>
          </a:prstGeom>
          <a:solidFill>
            <a:srgbClr val="04318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12" name="Retângulo 11"/>
          <p:cNvSpPr/>
          <p:nvPr/>
        </p:nvSpPr>
        <p:spPr>
          <a:xfrm>
            <a:off x="2483768" y="1030375"/>
            <a:ext cx="6422151" cy="52475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/>
            <a:r>
              <a:rPr lang="pt-BR" sz="2400" b="1" dirty="0" smtClean="0"/>
              <a:t>Simples e Substituição Tributária do ICMS (ST)</a:t>
            </a:r>
          </a:p>
          <a:p>
            <a:pPr marL="742950" lvl="1" indent="-285750">
              <a:buFont typeface="Arial" panose="020B0604020202020204" pitchFamily="34" charset="0"/>
              <a:buChar char="-"/>
            </a:pPr>
            <a:endParaRPr lang="pt-BR" sz="2000" dirty="0" smtClean="0"/>
          </a:p>
          <a:p>
            <a:pPr marL="177800" lvl="2"/>
            <a:r>
              <a:rPr lang="pt-BR" sz="2400" b="1" dirty="0" smtClean="0"/>
              <a:t>Senado</a:t>
            </a:r>
            <a:r>
              <a:rPr lang="pt-BR" sz="2400" dirty="0" smtClean="0"/>
              <a:t>: dispositivo do </a:t>
            </a:r>
            <a:r>
              <a:rPr lang="pt-BR" sz="2400" b="1" dirty="0" smtClean="0"/>
              <a:t>PLS 323/2010 definiu um rol de mercadorias e operações sujeitas à ST </a:t>
            </a:r>
          </a:p>
          <a:p>
            <a:pPr marL="355600" lvl="1" indent="-177800">
              <a:buFont typeface="Arial" panose="020B0604020202020204" pitchFamily="34" charset="0"/>
              <a:buChar char="-"/>
            </a:pPr>
            <a:endParaRPr lang="pt-BR" sz="900" dirty="0"/>
          </a:p>
          <a:p>
            <a:pPr marL="177800" lvl="2"/>
            <a:r>
              <a:rPr lang="pt-BR" sz="2400" b="1" dirty="0" smtClean="0"/>
              <a:t>Câmara</a:t>
            </a:r>
            <a:r>
              <a:rPr lang="pt-BR" sz="2400" dirty="0" smtClean="0"/>
              <a:t>: apreciava </a:t>
            </a:r>
            <a:r>
              <a:rPr lang="pt-BR" sz="2400" dirty="0"/>
              <a:t>o </a:t>
            </a:r>
            <a:r>
              <a:rPr lang="pt-BR" sz="2400" b="1" dirty="0"/>
              <a:t>PLP </a:t>
            </a:r>
            <a:r>
              <a:rPr lang="pt-BR" sz="2400" b="1" dirty="0" smtClean="0"/>
              <a:t>221/2012, </a:t>
            </a:r>
            <a:r>
              <a:rPr lang="pt-BR" sz="2400" dirty="0" smtClean="0"/>
              <a:t>que </a:t>
            </a:r>
            <a:r>
              <a:rPr lang="pt-BR" sz="2400" dirty="0"/>
              <a:t>tratava </a:t>
            </a:r>
            <a:r>
              <a:rPr lang="pt-BR" sz="2400" dirty="0" smtClean="0"/>
              <a:t>da ST e outros aperfeiçoamentos do Simples </a:t>
            </a:r>
          </a:p>
          <a:p>
            <a:pPr marL="355600" lvl="2" indent="-177800"/>
            <a:endParaRPr lang="pt-BR" sz="900" dirty="0"/>
          </a:p>
          <a:p>
            <a:pPr marL="177800" lvl="2"/>
            <a:r>
              <a:rPr lang="pt-BR" sz="2400" b="1" dirty="0" smtClean="0"/>
              <a:t>Consenso</a:t>
            </a:r>
            <a:r>
              <a:rPr lang="pt-BR" sz="2400" dirty="0" smtClean="0"/>
              <a:t>: ampla discussão levou a bom termo a escolha das mercadorias</a:t>
            </a:r>
          </a:p>
          <a:p>
            <a:pPr marL="355600" lvl="2" indent="-177800"/>
            <a:endParaRPr lang="pt-BR" sz="900" dirty="0" smtClean="0"/>
          </a:p>
          <a:p>
            <a:pPr marL="355600" lvl="2" indent="-177800">
              <a:buFontTx/>
              <a:buChar char="-"/>
            </a:pPr>
            <a:r>
              <a:rPr lang="pt-BR" sz="2400" dirty="0" smtClean="0"/>
              <a:t>Representantes da União: MFAZ e SMPE </a:t>
            </a:r>
          </a:p>
          <a:p>
            <a:pPr marL="355600" lvl="2" indent="-177800">
              <a:buFontTx/>
              <a:buChar char="-"/>
            </a:pPr>
            <a:r>
              <a:rPr lang="pt-BR" sz="2400" dirty="0" smtClean="0"/>
              <a:t>Representantes de Estados e Municípios: CONFAZ, ABRASF e CNM</a:t>
            </a:r>
          </a:p>
          <a:p>
            <a:pPr marL="355600" lvl="2" indent="-177800">
              <a:buFontTx/>
              <a:buChar char="-"/>
            </a:pPr>
            <a:r>
              <a:rPr lang="pt-BR" sz="2400" dirty="0" smtClean="0"/>
              <a:t>Relatores dos projetos na Câmara e no Senado</a:t>
            </a:r>
          </a:p>
          <a:p>
            <a:pPr marL="355600" lvl="2" indent="-177800">
              <a:buFontTx/>
              <a:buChar char="-"/>
            </a:pPr>
            <a:r>
              <a:rPr lang="pt-BR" sz="2400" dirty="0" smtClean="0"/>
              <a:t>Setores empresariais representados</a:t>
            </a:r>
            <a:endParaRPr lang="pt-BR" sz="2400" dirty="0"/>
          </a:p>
        </p:txBody>
      </p:sp>
      <p:sp>
        <p:nvSpPr>
          <p:cNvPr id="11" name="CaixaDeTexto 10"/>
          <p:cNvSpPr txBox="1"/>
          <p:nvPr/>
        </p:nvSpPr>
        <p:spPr>
          <a:xfrm>
            <a:off x="322936" y="345335"/>
            <a:ext cx="230440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b="1" dirty="0" smtClean="0">
                <a:ea typeface="Tahoma" pitchFamily="34" charset="0"/>
                <a:cs typeface="Tahoma" pitchFamily="34" charset="0"/>
              </a:rPr>
              <a:t>HISTÓRICO RELEVANTE</a:t>
            </a:r>
            <a:endParaRPr lang="pt-BR" sz="1600" b="1" dirty="0">
              <a:ea typeface="Tahoma" pitchFamily="34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689374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4466" y="5536905"/>
            <a:ext cx="1498284" cy="1144142"/>
          </a:xfrm>
          <a:prstGeom prst="rect">
            <a:avLst/>
          </a:prstGeom>
        </p:spPr>
      </p:pic>
      <p:pic>
        <p:nvPicPr>
          <p:cNvPr id="51" name="Picture 5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6652395"/>
            <a:ext cx="9163724" cy="229093"/>
          </a:xfrm>
          <a:prstGeom prst="rect">
            <a:avLst/>
          </a:prstGeom>
        </p:spPr>
      </p:pic>
      <p:sp>
        <p:nvSpPr>
          <p:cNvPr id="2" name="Retângulo 1"/>
          <p:cNvSpPr/>
          <p:nvPr/>
        </p:nvSpPr>
        <p:spPr>
          <a:xfrm>
            <a:off x="322937" y="1026129"/>
            <a:ext cx="2476500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400" dirty="0" smtClean="0"/>
              <a:t>CONGRESSO NACIONAL:  DIÁLOGO E CONSENSO NA    LC 147/2014 </a:t>
            </a:r>
            <a:endParaRPr lang="pt-BR" sz="2400" dirty="0"/>
          </a:p>
          <a:p>
            <a:endParaRPr lang="pt-BR" sz="2400" dirty="0"/>
          </a:p>
          <a:p>
            <a:endParaRPr lang="pt-BR" b="1" dirty="0" smtClean="0"/>
          </a:p>
        </p:txBody>
      </p:sp>
      <p:sp>
        <p:nvSpPr>
          <p:cNvPr id="10" name="Menos 9"/>
          <p:cNvSpPr/>
          <p:nvPr/>
        </p:nvSpPr>
        <p:spPr>
          <a:xfrm>
            <a:off x="322936" y="2860475"/>
            <a:ext cx="864000" cy="388800"/>
          </a:xfrm>
          <a:prstGeom prst="mathMinus">
            <a:avLst/>
          </a:prstGeom>
          <a:solidFill>
            <a:srgbClr val="04318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12" name="Retângulo 11"/>
          <p:cNvSpPr/>
          <p:nvPr/>
        </p:nvSpPr>
        <p:spPr>
          <a:xfrm>
            <a:off x="2483768" y="1030375"/>
            <a:ext cx="6422151" cy="58477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/>
            <a:r>
              <a:rPr lang="pt-BR" sz="2400" b="1" dirty="0" smtClean="0"/>
              <a:t>Simples e Substituição Tributária do ICMS (ST)</a:t>
            </a:r>
          </a:p>
          <a:p>
            <a:pPr marL="742950" lvl="1" indent="-285750">
              <a:buFont typeface="Arial" panose="020B0604020202020204" pitchFamily="34" charset="0"/>
              <a:buChar char="-"/>
            </a:pPr>
            <a:endParaRPr lang="pt-BR" sz="1200" dirty="0" smtClean="0"/>
          </a:p>
          <a:p>
            <a:pPr marL="355600" lvl="1" indent="-177800">
              <a:buFont typeface="Arial" panose="020B0604020202020204" pitchFamily="34" charset="0"/>
              <a:buChar char="-"/>
            </a:pPr>
            <a:endParaRPr lang="pt-BR" sz="900" dirty="0"/>
          </a:p>
          <a:p>
            <a:pPr marL="177800" lvl="2"/>
            <a:r>
              <a:rPr lang="pt-BR" sz="2400" b="1" dirty="0" smtClean="0"/>
              <a:t>Câmara</a:t>
            </a:r>
            <a:r>
              <a:rPr lang="pt-BR" sz="2400" dirty="0" smtClean="0"/>
              <a:t>: aproveitou o texto aprovado no PLS 323/2010, incorporando-o ao </a:t>
            </a:r>
            <a:r>
              <a:rPr lang="pt-BR" sz="2400" b="1" dirty="0" smtClean="0"/>
              <a:t>PLP </a:t>
            </a:r>
            <a:r>
              <a:rPr lang="pt-BR" sz="2400" dirty="0" smtClean="0"/>
              <a:t> </a:t>
            </a:r>
            <a:r>
              <a:rPr lang="pt-BR" sz="2400" b="1" dirty="0"/>
              <a:t>221/2012</a:t>
            </a:r>
            <a:endParaRPr lang="pt-BR" sz="2400" dirty="0" smtClean="0"/>
          </a:p>
          <a:p>
            <a:pPr marL="355600" lvl="2" indent="-177800"/>
            <a:endParaRPr lang="pt-BR" sz="900" dirty="0"/>
          </a:p>
          <a:p>
            <a:pPr marL="355600" lvl="2" indent="-177800"/>
            <a:r>
              <a:rPr lang="pt-BR" sz="2400" b="1" dirty="0" smtClean="0"/>
              <a:t>Congresso Nacional</a:t>
            </a:r>
            <a:r>
              <a:rPr lang="pt-BR" sz="2400" dirty="0" smtClean="0"/>
              <a:t>: aprovou a LC 147/2014</a:t>
            </a:r>
          </a:p>
          <a:p>
            <a:pPr marL="355600" lvl="2" indent="-177800"/>
            <a:r>
              <a:rPr lang="pt-BR" sz="2400" dirty="0"/>
              <a:t>“Art. 13.  </a:t>
            </a:r>
            <a:r>
              <a:rPr lang="pt-BR" sz="2400" dirty="0" smtClean="0"/>
              <a:t>§ 1º, inciso XIII:</a:t>
            </a:r>
            <a:endParaRPr lang="pt-BR" sz="2400" dirty="0"/>
          </a:p>
          <a:p>
            <a:pPr marL="635000" lvl="2" indent="-457200">
              <a:buAutoNum type="alphaLcParenR"/>
            </a:pPr>
            <a:r>
              <a:rPr lang="pt-BR" sz="2400" dirty="0" smtClean="0"/>
              <a:t>nas </a:t>
            </a:r>
            <a:r>
              <a:rPr lang="pt-BR" sz="2400" dirty="0"/>
              <a:t>operações sujeitas ao regime de substituição tributária, </a:t>
            </a:r>
            <a:r>
              <a:rPr lang="pt-BR" sz="2400" dirty="0" smtClean="0"/>
              <a:t>[restrita a operações envolvendo...] </a:t>
            </a:r>
          </a:p>
          <a:p>
            <a:pPr marL="635000" lvl="3"/>
            <a:r>
              <a:rPr lang="pt-BR" sz="2400" dirty="0" smtClean="0"/>
              <a:t>combustíveis </a:t>
            </a:r>
            <a:r>
              <a:rPr lang="pt-BR" sz="2400" dirty="0"/>
              <a:t>e lubrificantes; </a:t>
            </a:r>
            <a:endParaRPr lang="pt-BR" sz="2400" dirty="0" smtClean="0"/>
          </a:p>
          <a:p>
            <a:pPr marL="635000" lvl="3"/>
            <a:r>
              <a:rPr lang="pt-BR" sz="2400" dirty="0" smtClean="0"/>
              <a:t>energia </a:t>
            </a:r>
            <a:r>
              <a:rPr lang="pt-BR" sz="2400" dirty="0"/>
              <a:t>elétrica; </a:t>
            </a:r>
            <a:endParaRPr lang="pt-BR" sz="2400" dirty="0" smtClean="0"/>
          </a:p>
          <a:p>
            <a:pPr marL="635000" lvl="3"/>
            <a:r>
              <a:rPr lang="pt-BR" sz="2400" dirty="0" smtClean="0"/>
              <a:t>cigarros </a:t>
            </a:r>
            <a:r>
              <a:rPr lang="pt-BR" sz="2400" dirty="0"/>
              <a:t>e outros produtos derivados do fumo; </a:t>
            </a:r>
            <a:endParaRPr lang="pt-BR" sz="2400" dirty="0" smtClean="0"/>
          </a:p>
          <a:p>
            <a:pPr marL="635000" lvl="3"/>
            <a:r>
              <a:rPr lang="pt-BR" sz="2400" dirty="0" smtClean="0"/>
              <a:t>bebidas;</a:t>
            </a:r>
          </a:p>
          <a:p>
            <a:pPr marL="635000" lvl="3"/>
            <a:r>
              <a:rPr lang="pt-BR" sz="2400" dirty="0" smtClean="0"/>
              <a:t>[...]”</a:t>
            </a:r>
            <a:endParaRPr lang="pt-BR" sz="2400" dirty="0"/>
          </a:p>
        </p:txBody>
      </p:sp>
      <p:sp>
        <p:nvSpPr>
          <p:cNvPr id="11" name="CaixaDeTexto 10"/>
          <p:cNvSpPr txBox="1"/>
          <p:nvPr/>
        </p:nvSpPr>
        <p:spPr>
          <a:xfrm>
            <a:off x="322936" y="345335"/>
            <a:ext cx="230440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b="1" dirty="0" smtClean="0">
                <a:ea typeface="Tahoma" pitchFamily="34" charset="0"/>
                <a:cs typeface="Tahoma" pitchFamily="34" charset="0"/>
              </a:rPr>
              <a:t>HISTÓRICO RELEVANTE</a:t>
            </a:r>
            <a:endParaRPr lang="pt-BR" sz="1600" b="1" dirty="0">
              <a:ea typeface="Tahoma" pitchFamily="34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81579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4466" y="5536905"/>
            <a:ext cx="1498284" cy="1144142"/>
          </a:xfrm>
          <a:prstGeom prst="rect">
            <a:avLst/>
          </a:prstGeom>
        </p:spPr>
      </p:pic>
      <p:pic>
        <p:nvPicPr>
          <p:cNvPr id="51" name="Picture 5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6652395"/>
            <a:ext cx="9163724" cy="229093"/>
          </a:xfrm>
          <a:prstGeom prst="rect">
            <a:avLst/>
          </a:prstGeom>
        </p:spPr>
      </p:pic>
      <p:sp>
        <p:nvSpPr>
          <p:cNvPr id="2" name="Retângulo 1"/>
          <p:cNvSpPr/>
          <p:nvPr/>
        </p:nvSpPr>
        <p:spPr>
          <a:xfrm>
            <a:off x="322937" y="1026129"/>
            <a:ext cx="2476500" cy="22159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400" dirty="0" smtClean="0"/>
              <a:t>CONFAZ:  DECISÕES ALINHADAS COM A </a:t>
            </a:r>
            <a:r>
              <a:rPr lang="pt-BR" sz="2400" dirty="0"/>
              <a:t>L</a:t>
            </a:r>
            <a:r>
              <a:rPr lang="pt-BR" sz="2400" dirty="0" smtClean="0"/>
              <a:t>C 147/2014 </a:t>
            </a:r>
            <a:endParaRPr lang="pt-BR" sz="2400" dirty="0"/>
          </a:p>
          <a:p>
            <a:endParaRPr lang="pt-BR" sz="2400" dirty="0"/>
          </a:p>
          <a:p>
            <a:endParaRPr lang="pt-BR" b="1" dirty="0" smtClean="0"/>
          </a:p>
        </p:txBody>
      </p:sp>
      <p:sp>
        <p:nvSpPr>
          <p:cNvPr id="10" name="Menos 9"/>
          <p:cNvSpPr/>
          <p:nvPr/>
        </p:nvSpPr>
        <p:spPr>
          <a:xfrm>
            <a:off x="322936" y="2464136"/>
            <a:ext cx="864000" cy="388800"/>
          </a:xfrm>
          <a:prstGeom prst="mathMinus">
            <a:avLst/>
          </a:prstGeom>
          <a:solidFill>
            <a:srgbClr val="04318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12" name="Retângulo 11"/>
          <p:cNvSpPr/>
          <p:nvPr/>
        </p:nvSpPr>
        <p:spPr>
          <a:xfrm>
            <a:off x="2483768" y="1030375"/>
            <a:ext cx="6422151" cy="11541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/>
            <a:r>
              <a:rPr lang="pt-BR" sz="2400" b="1" dirty="0" smtClean="0"/>
              <a:t>Simples e Substituição Tributária do ICMS (ST)</a:t>
            </a:r>
          </a:p>
          <a:p>
            <a:pPr marL="742950" lvl="1" indent="-285750">
              <a:buFont typeface="Arial" panose="020B0604020202020204" pitchFamily="34" charset="0"/>
              <a:buChar char="-"/>
            </a:pPr>
            <a:endParaRPr lang="pt-BR" sz="900" dirty="0" smtClean="0"/>
          </a:p>
          <a:p>
            <a:pPr marL="355600" lvl="1" indent="-177800">
              <a:buFont typeface="Arial" panose="020B0604020202020204" pitchFamily="34" charset="0"/>
              <a:buChar char="-"/>
            </a:pPr>
            <a:endParaRPr lang="pt-BR" sz="900" dirty="0" smtClean="0"/>
          </a:p>
          <a:p>
            <a:pPr marL="355600" lvl="1" indent="-177800">
              <a:buFont typeface="Arial" panose="020B0604020202020204" pitchFamily="34" charset="0"/>
              <a:buChar char="-"/>
            </a:pPr>
            <a:endParaRPr lang="pt-BR" sz="900" dirty="0" smtClean="0"/>
          </a:p>
          <a:p>
            <a:pPr marL="355600" lvl="1" indent="-177800">
              <a:buFont typeface="Arial" panose="020B0604020202020204" pitchFamily="34" charset="0"/>
              <a:buChar char="-"/>
            </a:pPr>
            <a:endParaRPr lang="pt-BR" sz="900" dirty="0"/>
          </a:p>
          <a:p>
            <a:pPr marL="355600" lvl="1" indent="-177800">
              <a:buFont typeface="Arial" panose="020B0604020202020204" pitchFamily="34" charset="0"/>
              <a:buChar char="-"/>
            </a:pPr>
            <a:endParaRPr lang="pt-BR" sz="900" dirty="0"/>
          </a:p>
        </p:txBody>
      </p:sp>
      <p:sp>
        <p:nvSpPr>
          <p:cNvPr id="11" name="CaixaDeTexto 10"/>
          <p:cNvSpPr txBox="1"/>
          <p:nvPr/>
        </p:nvSpPr>
        <p:spPr>
          <a:xfrm>
            <a:off x="322936" y="345335"/>
            <a:ext cx="230440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b="1" dirty="0" smtClean="0">
                <a:ea typeface="Tahoma" pitchFamily="34" charset="0"/>
                <a:cs typeface="Tahoma" pitchFamily="34" charset="0"/>
              </a:rPr>
              <a:t>HISTÓRICO RELEVANTE</a:t>
            </a:r>
            <a:endParaRPr lang="pt-BR" sz="1600" b="1" dirty="0">
              <a:ea typeface="Tahoma" pitchFamily="34" charset="0"/>
              <a:cs typeface="Tahoma" pitchFamily="34" charset="0"/>
            </a:endParaRPr>
          </a:p>
        </p:txBody>
      </p:sp>
      <p:pic>
        <p:nvPicPr>
          <p:cNvPr id="4" name="Imagem 3" descr="Recorte de Tela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94022" y="1680768"/>
            <a:ext cx="6201641" cy="2429214"/>
          </a:xfrm>
          <a:prstGeom prst="rect">
            <a:avLst/>
          </a:prstGeom>
        </p:spPr>
      </p:pic>
      <p:pic>
        <p:nvPicPr>
          <p:cNvPr id="5" name="Imagem 4" descr="Recorte de Tela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94022" y="4114670"/>
            <a:ext cx="5159024" cy="23486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58375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4466" y="5536905"/>
            <a:ext cx="1498284" cy="1144142"/>
          </a:xfrm>
          <a:prstGeom prst="rect">
            <a:avLst/>
          </a:prstGeom>
        </p:spPr>
      </p:pic>
      <p:pic>
        <p:nvPicPr>
          <p:cNvPr id="51" name="Picture 5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6652395"/>
            <a:ext cx="9163724" cy="229093"/>
          </a:xfrm>
          <a:prstGeom prst="rect">
            <a:avLst/>
          </a:prstGeom>
        </p:spPr>
      </p:pic>
      <p:sp>
        <p:nvSpPr>
          <p:cNvPr id="2" name="Retângulo 1"/>
          <p:cNvSpPr/>
          <p:nvPr/>
        </p:nvSpPr>
        <p:spPr>
          <a:xfrm>
            <a:off x="322937" y="1026129"/>
            <a:ext cx="2476500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400" dirty="0" smtClean="0"/>
              <a:t>PLP 45/2015</a:t>
            </a:r>
          </a:p>
          <a:p>
            <a:endParaRPr lang="pt-BR" sz="2400" dirty="0"/>
          </a:p>
          <a:p>
            <a:r>
              <a:rPr lang="pt-BR" b="1" dirty="0" smtClean="0"/>
              <a:t>Pauta da CDEICS</a:t>
            </a:r>
          </a:p>
        </p:txBody>
      </p:sp>
      <p:sp>
        <p:nvSpPr>
          <p:cNvPr id="10" name="Menos 9"/>
          <p:cNvSpPr/>
          <p:nvPr/>
        </p:nvSpPr>
        <p:spPr>
          <a:xfrm>
            <a:off x="251520" y="1340768"/>
            <a:ext cx="864000" cy="388800"/>
          </a:xfrm>
          <a:prstGeom prst="mathMinus">
            <a:avLst/>
          </a:prstGeom>
          <a:solidFill>
            <a:srgbClr val="04318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12" name="Retângulo 11"/>
          <p:cNvSpPr/>
          <p:nvPr/>
        </p:nvSpPr>
        <p:spPr>
          <a:xfrm>
            <a:off x="2483768" y="1030375"/>
            <a:ext cx="6264696" cy="23852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 indent="-457200"/>
            <a:r>
              <a:rPr lang="pt-BR" sz="2400" b="1" dirty="0" smtClean="0"/>
              <a:t>Problemas do projeto</a:t>
            </a:r>
          </a:p>
          <a:p>
            <a:pPr marL="742950" lvl="1" indent="-285750">
              <a:buFont typeface="Arial" panose="020B0604020202020204" pitchFamily="34" charset="0"/>
              <a:buChar char="-"/>
            </a:pPr>
            <a:endParaRPr lang="pt-BR" sz="2000" dirty="0" smtClean="0"/>
          </a:p>
          <a:p>
            <a:pPr marL="355600" lvl="1" indent="-177800">
              <a:buFont typeface="Arial" panose="020B0604020202020204" pitchFamily="34" charset="0"/>
              <a:buChar char="-"/>
            </a:pPr>
            <a:r>
              <a:rPr lang="pt-BR" sz="2400" dirty="0" smtClean="0"/>
              <a:t>Comprometimento da concorrência: apuração do ICMS (ST) extremamente diferenciado</a:t>
            </a:r>
          </a:p>
          <a:p>
            <a:pPr marL="355600" lvl="1" indent="-177800">
              <a:buFont typeface="Arial" panose="020B0604020202020204" pitchFamily="34" charset="0"/>
              <a:buChar char="-"/>
            </a:pPr>
            <a:endParaRPr lang="pt-BR" sz="2400" dirty="0"/>
          </a:p>
          <a:p>
            <a:pPr marL="355600" lvl="1" indent="-177800">
              <a:buFont typeface="Arial" panose="020B0604020202020204" pitchFamily="34" charset="0"/>
              <a:buChar char="-"/>
            </a:pPr>
            <a:endParaRPr lang="pt-BR" sz="900" dirty="0"/>
          </a:p>
          <a:p>
            <a:pPr marL="355600" indent="-177800" algn="ctr"/>
            <a:endParaRPr lang="pt-BR" sz="2400" dirty="0"/>
          </a:p>
        </p:txBody>
      </p:sp>
      <p:sp>
        <p:nvSpPr>
          <p:cNvPr id="11" name="CaixaDeTexto 10"/>
          <p:cNvSpPr txBox="1"/>
          <p:nvPr/>
        </p:nvSpPr>
        <p:spPr>
          <a:xfrm>
            <a:off x="322937" y="345335"/>
            <a:ext cx="232457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b="1" dirty="0" smtClean="0">
                <a:ea typeface="Tahoma" pitchFamily="34" charset="0"/>
                <a:cs typeface="Tahoma" pitchFamily="34" charset="0"/>
              </a:rPr>
              <a:t>ANÁLISE</a:t>
            </a:r>
            <a:endParaRPr lang="pt-BR" sz="1600" b="1" dirty="0">
              <a:ea typeface="Tahoma" pitchFamily="34" charset="0"/>
              <a:cs typeface="Tahoma" pitchFamily="34" charset="0"/>
            </a:endParaRPr>
          </a:p>
        </p:txBody>
      </p:sp>
      <p:graphicFrame>
        <p:nvGraphicFramePr>
          <p:cNvPr id="9" name="Tabel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66893575"/>
              </p:ext>
            </p:extLst>
          </p:nvPr>
        </p:nvGraphicFramePr>
        <p:xfrm>
          <a:off x="1007605" y="2708920"/>
          <a:ext cx="7956883" cy="3566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84475"/>
                <a:gridCol w="1872208"/>
                <a:gridCol w="1800200"/>
              </a:tblGrid>
              <a:tr h="457200">
                <a:tc row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2000" dirty="0" smtClean="0"/>
                        <a:t>Contribuinte  do Simples Nacional</a:t>
                      </a:r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pt-BR" sz="2000" dirty="0" smtClean="0"/>
                        <a:t>Contribuinte</a:t>
                      </a:r>
                      <a:r>
                        <a:rPr lang="pt-BR" sz="2000" baseline="0" dirty="0" smtClean="0"/>
                        <a:t> do Regime Padrão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pt-BR" dirty="0" smtClean="0"/>
                    </a:p>
                  </a:txBody>
                  <a:tcPr/>
                </a:tc>
              </a:tr>
              <a:tr h="457200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20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Alíquotas em SP</a:t>
                      </a:r>
                    </a:p>
                  </a:txBody>
                  <a:tcPr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20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Alíquotas em PE</a:t>
                      </a:r>
                    </a:p>
                  </a:txBody>
                  <a:tcPr anchor="ctr">
                    <a:solidFill>
                      <a:schemeClr val="accent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sz="2000" b="1" dirty="0" smtClean="0"/>
                        <a:t>Posto de Gasolina:</a:t>
                      </a:r>
                    </a:p>
                    <a:p>
                      <a:pPr lvl="1"/>
                      <a:r>
                        <a:rPr lang="pt-BR" sz="2000" dirty="0" smtClean="0"/>
                        <a:t>Gasolina com alíquota de 3,95%</a:t>
                      </a:r>
                    </a:p>
                    <a:p>
                      <a:pPr lvl="1"/>
                      <a:r>
                        <a:rPr lang="pt-BR" sz="2000" dirty="0" smtClean="0"/>
                        <a:t>Álcool com alíquota de 3,95%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sz="2000" dirty="0" smtClean="0"/>
                    </a:p>
                    <a:p>
                      <a:pPr algn="ctr"/>
                      <a:r>
                        <a:rPr lang="pt-BR" sz="2000" dirty="0" smtClean="0"/>
                        <a:t>25%</a:t>
                      </a:r>
                    </a:p>
                    <a:p>
                      <a:pPr algn="ctr"/>
                      <a:r>
                        <a:rPr lang="pt-BR" sz="2000" dirty="0" smtClean="0"/>
                        <a:t>12%</a:t>
                      </a:r>
                      <a:endParaRPr lang="pt-B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t-BR" sz="2000" dirty="0" smtClean="0"/>
                    </a:p>
                    <a:p>
                      <a:pPr algn="ctr"/>
                      <a:r>
                        <a:rPr lang="pt-BR" sz="2000" dirty="0" smtClean="0"/>
                        <a:t>27%</a:t>
                      </a:r>
                    </a:p>
                    <a:p>
                      <a:pPr algn="ctr"/>
                      <a:r>
                        <a:rPr lang="pt-BR" sz="2000" dirty="0" smtClean="0"/>
                        <a:t>25%</a:t>
                      </a:r>
                      <a:endParaRPr lang="pt-BR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sz="2000" b="1" dirty="0" smtClean="0"/>
                        <a:t>Supermercado:</a:t>
                      </a:r>
                    </a:p>
                    <a:p>
                      <a:pPr lvl="1"/>
                      <a:r>
                        <a:rPr lang="pt-BR" sz="2000" dirty="0" smtClean="0"/>
                        <a:t>Cerveja com alíquota de 3,95%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sz="2000" dirty="0" smtClean="0"/>
                    </a:p>
                    <a:p>
                      <a:pPr algn="ctr"/>
                      <a:r>
                        <a:rPr lang="pt-BR" sz="2000" dirty="0" smtClean="0"/>
                        <a:t>22%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t-BR" sz="2000" dirty="0" smtClean="0"/>
                    </a:p>
                    <a:p>
                      <a:pPr algn="ctr"/>
                      <a:r>
                        <a:rPr lang="pt-BR" sz="2000" dirty="0" smtClean="0"/>
                        <a:t>27%</a:t>
                      </a:r>
                      <a:endParaRPr lang="pt-BR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sz="2000" b="1" dirty="0" smtClean="0"/>
                        <a:t>Farmácia:</a:t>
                      </a:r>
                    </a:p>
                    <a:p>
                      <a:pPr lvl="1"/>
                      <a:r>
                        <a:rPr lang="pt-BR" sz="2000" dirty="0" smtClean="0"/>
                        <a:t>Cosméticos com alíquota de 3,95%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sz="2000" dirty="0" smtClean="0"/>
                    </a:p>
                    <a:p>
                      <a:pPr algn="ctr"/>
                      <a:r>
                        <a:rPr lang="pt-BR" sz="2000" dirty="0" smtClean="0"/>
                        <a:t>25%</a:t>
                      </a:r>
                      <a:endParaRPr lang="pt-B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t-BR" sz="2000" dirty="0" smtClean="0"/>
                    </a:p>
                    <a:p>
                      <a:pPr algn="ctr"/>
                      <a:r>
                        <a:rPr lang="pt-BR" sz="2000" dirty="0" smtClean="0"/>
                        <a:t>25%</a:t>
                      </a:r>
                      <a:endParaRPr lang="pt-BR" sz="20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248373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4466" y="5536905"/>
            <a:ext cx="1498284" cy="1144142"/>
          </a:xfrm>
          <a:prstGeom prst="rect">
            <a:avLst/>
          </a:prstGeom>
        </p:spPr>
      </p:pic>
      <p:pic>
        <p:nvPicPr>
          <p:cNvPr id="51" name="Picture 5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6652395"/>
            <a:ext cx="9163724" cy="229093"/>
          </a:xfrm>
          <a:prstGeom prst="rect">
            <a:avLst/>
          </a:prstGeom>
        </p:spPr>
      </p:pic>
      <p:sp>
        <p:nvSpPr>
          <p:cNvPr id="2" name="Retângulo 1"/>
          <p:cNvSpPr/>
          <p:nvPr/>
        </p:nvSpPr>
        <p:spPr>
          <a:xfrm>
            <a:off x="322937" y="1026129"/>
            <a:ext cx="2476500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400" dirty="0" smtClean="0"/>
              <a:t>PLP 45/2015</a:t>
            </a:r>
          </a:p>
          <a:p>
            <a:endParaRPr lang="pt-BR" sz="2400" dirty="0"/>
          </a:p>
          <a:p>
            <a:r>
              <a:rPr lang="pt-BR" b="1" dirty="0" smtClean="0"/>
              <a:t>Pauta da CDEICS</a:t>
            </a:r>
          </a:p>
        </p:txBody>
      </p:sp>
      <p:sp>
        <p:nvSpPr>
          <p:cNvPr id="10" name="Menos 9"/>
          <p:cNvSpPr/>
          <p:nvPr/>
        </p:nvSpPr>
        <p:spPr>
          <a:xfrm>
            <a:off x="251520" y="1340768"/>
            <a:ext cx="864000" cy="388800"/>
          </a:xfrm>
          <a:prstGeom prst="mathMinus">
            <a:avLst/>
          </a:prstGeom>
          <a:solidFill>
            <a:srgbClr val="04318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12" name="Retângulo 11"/>
          <p:cNvSpPr/>
          <p:nvPr/>
        </p:nvSpPr>
        <p:spPr>
          <a:xfrm>
            <a:off x="2483768" y="1030375"/>
            <a:ext cx="6480720" cy="44781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 indent="-457200"/>
            <a:r>
              <a:rPr lang="pt-BR" sz="2400" b="1" dirty="0" smtClean="0"/>
              <a:t>Problemas do projeto</a:t>
            </a:r>
          </a:p>
          <a:p>
            <a:pPr marL="355600" indent="-177800" algn="ctr"/>
            <a:endParaRPr lang="pt-BR" sz="2400" dirty="0"/>
          </a:p>
          <a:p>
            <a:pPr marL="355600" lvl="1" indent="-177800">
              <a:buFont typeface="Arial" panose="020B0604020202020204" pitchFamily="34" charset="0"/>
              <a:buChar char="-"/>
            </a:pPr>
            <a:r>
              <a:rPr lang="pt-BR" sz="2400" dirty="0" smtClean="0"/>
              <a:t>Risco de desvio de vocação da empresa do Simples: </a:t>
            </a:r>
          </a:p>
          <a:p>
            <a:pPr marL="355600" lvl="1" indent="-177800">
              <a:buFont typeface="Arial" panose="020B0604020202020204" pitchFamily="34" charset="0"/>
              <a:buChar char="-"/>
            </a:pPr>
            <a:endParaRPr lang="pt-BR" dirty="0" smtClean="0"/>
          </a:p>
          <a:p>
            <a:pPr marL="355600" lvl="1"/>
            <a:r>
              <a:rPr lang="pt-BR" sz="2400" dirty="0" smtClean="0"/>
              <a:t>Estímulo a operar como </a:t>
            </a:r>
            <a:r>
              <a:rPr lang="pt-BR" sz="2400" b="1" dirty="0" smtClean="0"/>
              <a:t>intermediária</a:t>
            </a:r>
            <a:r>
              <a:rPr lang="pt-BR" sz="2400" dirty="0" smtClean="0"/>
              <a:t> (aquisição de mercadoria </a:t>
            </a:r>
            <a:r>
              <a:rPr lang="pt-BR" sz="2400" dirty="0"/>
              <a:t>com menor carga </a:t>
            </a:r>
            <a:r>
              <a:rPr lang="pt-BR" sz="2400" dirty="0" smtClean="0"/>
              <a:t>tributária para posterior repasse a empresas  enquadradas no Regime Padrão)</a:t>
            </a:r>
          </a:p>
          <a:p>
            <a:pPr marL="355600" lvl="1"/>
            <a:endParaRPr lang="pt-BR" dirty="0" smtClean="0"/>
          </a:p>
          <a:p>
            <a:pPr marL="355600" lvl="1"/>
            <a:endParaRPr lang="pt-BR" sz="900" dirty="0"/>
          </a:p>
          <a:p>
            <a:pPr marL="355600" lvl="1"/>
            <a:r>
              <a:rPr lang="pt-BR" sz="2400" dirty="0" smtClean="0"/>
              <a:t>Em detrimento de operar no</a:t>
            </a:r>
            <a:r>
              <a:rPr lang="pt-BR" sz="2400" b="1" dirty="0" smtClean="0"/>
              <a:t> Varejo</a:t>
            </a:r>
            <a:r>
              <a:rPr lang="pt-BR" sz="2400" dirty="0" smtClean="0"/>
              <a:t>, atendendo ao consumidor final</a:t>
            </a:r>
            <a:endParaRPr lang="pt-BR" sz="2400" dirty="0"/>
          </a:p>
        </p:txBody>
      </p:sp>
      <p:sp>
        <p:nvSpPr>
          <p:cNvPr id="11" name="CaixaDeTexto 10"/>
          <p:cNvSpPr txBox="1"/>
          <p:nvPr/>
        </p:nvSpPr>
        <p:spPr>
          <a:xfrm>
            <a:off x="322937" y="345335"/>
            <a:ext cx="232457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b="1" dirty="0" smtClean="0">
                <a:ea typeface="Tahoma" pitchFamily="34" charset="0"/>
                <a:cs typeface="Tahoma" pitchFamily="34" charset="0"/>
              </a:rPr>
              <a:t>ANÁLISE</a:t>
            </a:r>
            <a:endParaRPr lang="pt-BR" sz="1600" b="1" dirty="0">
              <a:ea typeface="Tahoma" pitchFamily="34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112866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4466" y="5536905"/>
            <a:ext cx="1498284" cy="1144142"/>
          </a:xfrm>
          <a:prstGeom prst="rect">
            <a:avLst/>
          </a:prstGeom>
        </p:spPr>
      </p:pic>
      <p:pic>
        <p:nvPicPr>
          <p:cNvPr id="51" name="Picture 5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6652395"/>
            <a:ext cx="9163724" cy="229093"/>
          </a:xfrm>
          <a:prstGeom prst="rect">
            <a:avLst/>
          </a:prstGeom>
        </p:spPr>
      </p:pic>
      <p:sp>
        <p:nvSpPr>
          <p:cNvPr id="2" name="Retângulo 1"/>
          <p:cNvSpPr/>
          <p:nvPr/>
        </p:nvSpPr>
        <p:spPr>
          <a:xfrm>
            <a:off x="322937" y="1026129"/>
            <a:ext cx="2476500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400" dirty="0" smtClean="0"/>
              <a:t>PLP 45/2015</a:t>
            </a:r>
          </a:p>
          <a:p>
            <a:endParaRPr lang="pt-BR" sz="2400" dirty="0"/>
          </a:p>
          <a:p>
            <a:r>
              <a:rPr lang="pt-BR" b="1" dirty="0" smtClean="0"/>
              <a:t>Pauta da CDEICS</a:t>
            </a:r>
          </a:p>
        </p:txBody>
      </p:sp>
      <p:sp>
        <p:nvSpPr>
          <p:cNvPr id="10" name="Menos 9"/>
          <p:cNvSpPr/>
          <p:nvPr/>
        </p:nvSpPr>
        <p:spPr>
          <a:xfrm>
            <a:off x="251520" y="1340768"/>
            <a:ext cx="864000" cy="388800"/>
          </a:xfrm>
          <a:prstGeom prst="mathMinus">
            <a:avLst/>
          </a:prstGeom>
          <a:solidFill>
            <a:srgbClr val="04318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12" name="Retângulo 11"/>
          <p:cNvSpPr/>
          <p:nvPr/>
        </p:nvSpPr>
        <p:spPr>
          <a:xfrm>
            <a:off x="2483768" y="1030375"/>
            <a:ext cx="6480720" cy="44781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 indent="-457200"/>
            <a:r>
              <a:rPr lang="pt-BR" sz="2400" b="1" dirty="0" smtClean="0"/>
              <a:t>Problemas do projeto</a:t>
            </a:r>
          </a:p>
          <a:p>
            <a:pPr marL="355600" indent="-177800" algn="ctr"/>
            <a:endParaRPr lang="pt-BR" sz="2400" dirty="0"/>
          </a:p>
          <a:p>
            <a:pPr marL="355600" lvl="1" indent="-177800">
              <a:buFont typeface="Arial" panose="020B0604020202020204" pitchFamily="34" charset="0"/>
              <a:buChar char="-"/>
            </a:pPr>
            <a:r>
              <a:rPr lang="pt-BR" sz="2400" dirty="0" smtClean="0"/>
              <a:t>Novos custos operacionais elevados para as empresas do Simples: </a:t>
            </a:r>
          </a:p>
          <a:p>
            <a:pPr marL="355600" lvl="1" indent="-177800">
              <a:buFont typeface="Arial" panose="020B0604020202020204" pitchFamily="34" charset="0"/>
              <a:buChar char="-"/>
            </a:pPr>
            <a:endParaRPr lang="pt-BR" dirty="0" smtClean="0"/>
          </a:p>
          <a:p>
            <a:pPr marL="355600" lvl="1"/>
            <a:r>
              <a:rPr lang="pt-BR" sz="2400" b="1" dirty="0" smtClean="0"/>
              <a:t>Controle de estoques </a:t>
            </a:r>
            <a:r>
              <a:rPr lang="pt-BR" sz="2400" dirty="0" smtClean="0"/>
              <a:t>minucioso, para apuração da necessidade de compensação automática do ICMS (preço final x base de cálculo ST) </a:t>
            </a:r>
          </a:p>
          <a:p>
            <a:pPr marL="355600" lvl="1"/>
            <a:endParaRPr lang="pt-BR" sz="2400" dirty="0"/>
          </a:p>
          <a:p>
            <a:pPr marL="355600" lvl="1"/>
            <a:r>
              <a:rPr lang="pt-BR" sz="2400" b="1" dirty="0" smtClean="0"/>
              <a:t>Obrigação acessória</a:t>
            </a:r>
            <a:r>
              <a:rPr lang="pt-BR" sz="2400" dirty="0" smtClean="0"/>
              <a:t> para demonstração do controle de estoques </a:t>
            </a:r>
          </a:p>
          <a:p>
            <a:pPr marL="355600" lvl="1"/>
            <a:endParaRPr lang="pt-BR" dirty="0" smtClean="0"/>
          </a:p>
          <a:p>
            <a:pPr marL="355600" lvl="1"/>
            <a:endParaRPr lang="pt-BR" sz="900" dirty="0"/>
          </a:p>
        </p:txBody>
      </p:sp>
      <p:sp>
        <p:nvSpPr>
          <p:cNvPr id="11" name="CaixaDeTexto 10"/>
          <p:cNvSpPr txBox="1"/>
          <p:nvPr/>
        </p:nvSpPr>
        <p:spPr>
          <a:xfrm>
            <a:off x="322937" y="345335"/>
            <a:ext cx="232457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b="1" dirty="0" smtClean="0">
                <a:ea typeface="Tahoma" pitchFamily="34" charset="0"/>
                <a:cs typeface="Tahoma" pitchFamily="34" charset="0"/>
              </a:rPr>
              <a:t>ANÁLISE</a:t>
            </a:r>
            <a:endParaRPr lang="pt-BR" sz="1600" b="1" dirty="0">
              <a:ea typeface="Tahoma" pitchFamily="34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60276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4466" y="5536905"/>
            <a:ext cx="1498284" cy="1144142"/>
          </a:xfrm>
          <a:prstGeom prst="rect">
            <a:avLst/>
          </a:prstGeom>
        </p:spPr>
      </p:pic>
      <p:pic>
        <p:nvPicPr>
          <p:cNvPr id="51" name="Picture 5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6652395"/>
            <a:ext cx="9163724" cy="229093"/>
          </a:xfrm>
          <a:prstGeom prst="rect">
            <a:avLst/>
          </a:prstGeom>
        </p:spPr>
      </p:pic>
      <p:sp>
        <p:nvSpPr>
          <p:cNvPr id="2" name="Retângulo 1"/>
          <p:cNvSpPr/>
          <p:nvPr/>
        </p:nvSpPr>
        <p:spPr>
          <a:xfrm>
            <a:off x="322937" y="1026129"/>
            <a:ext cx="2476500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400" dirty="0" smtClean="0"/>
              <a:t>PLP 45/2015</a:t>
            </a:r>
          </a:p>
          <a:p>
            <a:endParaRPr lang="pt-BR" sz="2400" dirty="0"/>
          </a:p>
          <a:p>
            <a:r>
              <a:rPr lang="pt-BR" b="1" dirty="0" smtClean="0"/>
              <a:t>Pauta da CDEICS</a:t>
            </a:r>
          </a:p>
        </p:txBody>
      </p:sp>
      <p:sp>
        <p:nvSpPr>
          <p:cNvPr id="10" name="Menos 9"/>
          <p:cNvSpPr/>
          <p:nvPr/>
        </p:nvSpPr>
        <p:spPr>
          <a:xfrm>
            <a:off x="251520" y="1340768"/>
            <a:ext cx="864000" cy="388800"/>
          </a:xfrm>
          <a:prstGeom prst="mathMinus">
            <a:avLst/>
          </a:prstGeom>
          <a:solidFill>
            <a:srgbClr val="04318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12" name="Retângulo 11"/>
          <p:cNvSpPr/>
          <p:nvPr/>
        </p:nvSpPr>
        <p:spPr>
          <a:xfrm>
            <a:off x="2483768" y="1030375"/>
            <a:ext cx="6480720" cy="50321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 indent="-457200"/>
            <a:r>
              <a:rPr lang="pt-BR" sz="2400" b="1" dirty="0" smtClean="0"/>
              <a:t>Problemas do projeto</a:t>
            </a:r>
          </a:p>
          <a:p>
            <a:pPr marL="355600" indent="-177800" algn="ctr"/>
            <a:endParaRPr lang="pt-BR" sz="2400" dirty="0"/>
          </a:p>
          <a:p>
            <a:pPr marL="355600" lvl="1" indent="-177800">
              <a:buFont typeface="Arial" panose="020B0604020202020204" pitchFamily="34" charset="0"/>
              <a:buChar char="-"/>
            </a:pPr>
            <a:r>
              <a:rPr lang="pt-BR" sz="2400" dirty="0" smtClean="0"/>
              <a:t>Risco de judicialização: </a:t>
            </a:r>
          </a:p>
          <a:p>
            <a:pPr marL="355600" lvl="1" indent="-177800">
              <a:buFont typeface="Arial" panose="020B0604020202020204" pitchFamily="34" charset="0"/>
              <a:buChar char="-"/>
            </a:pPr>
            <a:endParaRPr lang="pt-BR" dirty="0" smtClean="0"/>
          </a:p>
          <a:p>
            <a:pPr marL="355600" lvl="1"/>
            <a:r>
              <a:rPr lang="pt-BR" sz="2400" dirty="0" smtClean="0"/>
              <a:t>STF julgou que a </a:t>
            </a:r>
            <a:r>
              <a:rPr lang="pt-BR" sz="2400" dirty="0"/>
              <a:t>restituição do </a:t>
            </a:r>
            <a:r>
              <a:rPr lang="pt-BR" sz="2400" dirty="0" smtClean="0"/>
              <a:t>ICMS pago por ST </a:t>
            </a:r>
            <a:r>
              <a:rPr lang="pt-BR" sz="2400" dirty="0"/>
              <a:t>(ADI </a:t>
            </a:r>
            <a:r>
              <a:rPr lang="pt-BR" sz="2400" dirty="0" smtClean="0"/>
              <a:t>1851/AL):</a:t>
            </a:r>
          </a:p>
          <a:p>
            <a:pPr marL="355600" lvl="1"/>
            <a:endParaRPr lang="pt-BR" sz="1200" dirty="0" smtClean="0"/>
          </a:p>
          <a:p>
            <a:pPr marL="698500" lvl="1" indent="-342900">
              <a:buFont typeface="Arial" panose="020B0604020202020204" pitchFamily="34" charset="0"/>
              <a:buChar char="•"/>
            </a:pPr>
            <a:r>
              <a:rPr lang="pt-BR" sz="2400" dirty="0" smtClean="0"/>
              <a:t>se </a:t>
            </a:r>
            <a:r>
              <a:rPr lang="pt-BR" sz="2400" dirty="0"/>
              <a:t>restringe à hipótese de não vir a ocorrer o fato gerador </a:t>
            </a:r>
            <a:r>
              <a:rPr lang="pt-BR" sz="2400" dirty="0" smtClean="0"/>
              <a:t>presumido</a:t>
            </a:r>
          </a:p>
          <a:p>
            <a:pPr marL="355600" lvl="1"/>
            <a:endParaRPr lang="pt-BR" sz="1200" dirty="0" smtClean="0"/>
          </a:p>
          <a:p>
            <a:pPr marL="698500" lvl="1" indent="-342900">
              <a:buFont typeface="Arial" panose="020B0604020202020204" pitchFamily="34" charset="0"/>
              <a:buChar char="•"/>
            </a:pPr>
            <a:r>
              <a:rPr lang="pt-BR" sz="2400" dirty="0" smtClean="0"/>
              <a:t>não alcança </a:t>
            </a:r>
            <a:r>
              <a:rPr lang="pt-BR" sz="2400" dirty="0"/>
              <a:t>a hipótese em que a operação se realize por valor inferior ao legalmente </a:t>
            </a:r>
            <a:r>
              <a:rPr lang="pt-BR" sz="2400" dirty="0" smtClean="0"/>
              <a:t>presumido</a:t>
            </a:r>
            <a:endParaRPr lang="pt-BR" sz="2400" dirty="0"/>
          </a:p>
          <a:p>
            <a:pPr marL="355600" lvl="1"/>
            <a:endParaRPr lang="pt-BR" dirty="0" smtClean="0"/>
          </a:p>
          <a:p>
            <a:pPr marL="355600" lvl="1"/>
            <a:endParaRPr lang="pt-BR" sz="900" dirty="0"/>
          </a:p>
        </p:txBody>
      </p:sp>
      <p:sp>
        <p:nvSpPr>
          <p:cNvPr id="11" name="CaixaDeTexto 10"/>
          <p:cNvSpPr txBox="1"/>
          <p:nvPr/>
        </p:nvSpPr>
        <p:spPr>
          <a:xfrm>
            <a:off x="322937" y="345335"/>
            <a:ext cx="232457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b="1" dirty="0" smtClean="0">
                <a:ea typeface="Tahoma" pitchFamily="34" charset="0"/>
                <a:cs typeface="Tahoma" pitchFamily="34" charset="0"/>
              </a:rPr>
              <a:t>ANÁLISE</a:t>
            </a:r>
            <a:endParaRPr lang="pt-BR" sz="1600" b="1" dirty="0">
              <a:ea typeface="Tahoma" pitchFamily="34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91562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2890</TotalTime>
  <Words>604</Words>
  <Application>Microsoft Office PowerPoint</Application>
  <PresentationFormat>Apresentação na tela (4:3)</PresentationFormat>
  <Paragraphs>133</Paragraphs>
  <Slides>12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12</vt:i4>
      </vt:variant>
    </vt:vector>
  </HeadingPairs>
  <TitlesOfParts>
    <vt:vector size="13" baseType="lpstr"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>Secretaria da Fazenda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Leandro Rodrigues Siqueira</dc:creator>
  <cp:lastModifiedBy>Câmara dos Deputados</cp:lastModifiedBy>
  <cp:revision>204</cp:revision>
  <dcterms:created xsi:type="dcterms:W3CDTF">2015-08-04T19:06:47Z</dcterms:created>
  <dcterms:modified xsi:type="dcterms:W3CDTF">2015-11-25T17:12:42Z</dcterms:modified>
</cp:coreProperties>
</file>