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338" r:id="rId3"/>
    <p:sldId id="352" r:id="rId4"/>
    <p:sldId id="353" r:id="rId5"/>
    <p:sldId id="354" r:id="rId6"/>
    <p:sldId id="350" r:id="rId7"/>
    <p:sldId id="355" r:id="rId8"/>
    <p:sldId id="357" r:id="rId9"/>
    <p:sldId id="358" r:id="rId10"/>
    <p:sldId id="360" r:id="rId11"/>
    <p:sldId id="345" r:id="rId12"/>
    <p:sldId id="275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8" autoAdjust="0"/>
  </p:normalViewPr>
  <p:slideViewPr>
    <p:cSldViewPr>
      <p:cViewPr>
        <p:scale>
          <a:sx n="70" d="100"/>
          <a:sy n="70" d="100"/>
        </p:scale>
        <p:origin x="-1302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2ECE2-6F23-46F5-BB1A-5D223A2D5E93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D7757-1B02-4AAD-8D7B-70B5A5FBF13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90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794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007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70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72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247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9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973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517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44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490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31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ECFB-D834-47B8-94B0-9F3447EC24D8}" type="datetimeFigureOut">
              <a:rPr lang="pt-BR" smtClean="0"/>
              <a:t>25/11/2015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BEE34-6DB1-4BB8-908B-1AEB6C0428A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364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95" y="-11431"/>
            <a:ext cx="9156095" cy="69015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094" y="1233774"/>
            <a:ext cx="7396237" cy="566776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923928" y="1531620"/>
            <a:ext cx="51125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3200" b="1" i="1" dirty="0">
                <a:solidFill>
                  <a:schemeClr val="bg1"/>
                </a:solidFill>
              </a:rPr>
              <a:t>CDEICS</a:t>
            </a:r>
          </a:p>
          <a:p>
            <a:pPr algn="ctr"/>
            <a:r>
              <a:rPr lang="pt-BR" altLang="pt-BR" sz="1600" b="1" i="1" dirty="0">
                <a:solidFill>
                  <a:schemeClr val="bg1"/>
                </a:solidFill>
              </a:rPr>
              <a:t>COMISSÃO DE DESENVOLVIMENTO ECONÔMICO, INDÚSTRIA, COMÉRCIO E SERVIÇOS </a:t>
            </a:r>
          </a:p>
          <a:p>
            <a:pPr algn="ctr"/>
            <a:r>
              <a:rPr lang="pt-BR" altLang="pt-BR" sz="4400" b="1" dirty="0" smtClean="0">
                <a:solidFill>
                  <a:schemeClr val="bg1"/>
                </a:solidFill>
              </a:rPr>
              <a:t>PLP 45/2015</a:t>
            </a:r>
          </a:p>
          <a:p>
            <a:pPr algn="ctr"/>
            <a:endParaRPr lang="pt-BR" sz="3200" i="1" dirty="0" smtClean="0">
              <a:solidFill>
                <a:schemeClr val="bg1"/>
              </a:solidFill>
            </a:endParaRPr>
          </a:p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Renato </a:t>
            </a:r>
            <a:r>
              <a:rPr lang="pt-BR" sz="3600" b="1" dirty="0">
                <a:solidFill>
                  <a:schemeClr val="bg1"/>
                </a:solidFill>
              </a:rPr>
              <a:t>Villela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Secretário da Fazenda do Estado de São </a:t>
            </a:r>
            <a:r>
              <a:rPr lang="pt-BR" sz="2800" b="1" dirty="0" smtClean="0">
                <a:solidFill>
                  <a:schemeClr val="bg1"/>
                </a:solidFill>
              </a:rPr>
              <a:t>Paulo</a:t>
            </a:r>
          </a:p>
          <a:p>
            <a:pPr algn="ctr"/>
            <a:endParaRPr lang="pt-BR" sz="2800" b="1" dirty="0">
              <a:solidFill>
                <a:schemeClr val="bg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Brasília, 24/11/2015</a:t>
            </a:r>
            <a:endParaRPr lang="pt-BR" b="1" dirty="0">
              <a:solidFill>
                <a:schemeClr val="bg1"/>
              </a:solidFill>
            </a:endParaRPr>
          </a:p>
          <a:p>
            <a:pPr algn="ctr"/>
            <a:endParaRPr lang="pt-BR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94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ASTA CDEIC\REQ 48-2015\Renato Villela Tabel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7" b="12375"/>
          <a:stretch/>
        </p:blipFill>
        <p:spPr bwMode="auto">
          <a:xfrm>
            <a:off x="2051720" y="260648"/>
            <a:ext cx="4590466" cy="637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33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CONCLUSÕES</a:t>
            </a:r>
          </a:p>
          <a:p>
            <a:endParaRPr lang="pt-BR" sz="2400" dirty="0"/>
          </a:p>
          <a:p>
            <a:endParaRPr lang="pt-BR" b="1" dirty="0" smtClean="0"/>
          </a:p>
        </p:txBody>
      </p:sp>
      <p:sp>
        <p:nvSpPr>
          <p:cNvPr id="10" name="Menos 9"/>
          <p:cNvSpPr/>
          <p:nvPr/>
        </p:nvSpPr>
        <p:spPr>
          <a:xfrm>
            <a:off x="251520" y="1340768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647507" y="1030375"/>
            <a:ext cx="64442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2400" b="1" dirty="0" smtClean="0"/>
              <a:t>1) </a:t>
            </a:r>
            <a:r>
              <a:rPr lang="pt-BR" sz="2400" dirty="0" smtClean="0"/>
              <a:t>Deve-se </a:t>
            </a:r>
            <a:r>
              <a:rPr lang="pt-BR" sz="2400" b="1" dirty="0" smtClean="0"/>
              <a:t>prestigiar o esforço do Congresso Nacional</a:t>
            </a:r>
            <a:r>
              <a:rPr lang="pt-BR" sz="2400" dirty="0" smtClean="0"/>
              <a:t> que tratou da matéria por meio </a:t>
            </a:r>
            <a:r>
              <a:rPr lang="pt-BR" sz="2400" dirty="0"/>
              <a:t>da </a:t>
            </a:r>
            <a:r>
              <a:rPr lang="pt-BR" sz="2400" b="1" dirty="0"/>
              <a:t>Lei Complementar </a:t>
            </a:r>
            <a:r>
              <a:rPr lang="pt-BR" sz="2400" b="1" dirty="0" smtClean="0"/>
              <a:t>147/2014</a:t>
            </a:r>
          </a:p>
          <a:p>
            <a:pPr marL="177800" lvl="1"/>
            <a:endParaRPr lang="pt-BR" sz="1200" dirty="0"/>
          </a:p>
          <a:p>
            <a:pPr marL="0" lvl="1"/>
            <a:r>
              <a:rPr lang="pt-BR" sz="2400" b="1" dirty="0" smtClean="0"/>
              <a:t>2) Posicionamento contrário </a:t>
            </a:r>
            <a:r>
              <a:rPr lang="pt-BR" sz="2400" dirty="0" smtClean="0"/>
              <a:t>à </a:t>
            </a:r>
            <a:r>
              <a:rPr lang="pt-BR" sz="2400" dirty="0"/>
              <a:t>aprovação do </a:t>
            </a:r>
            <a:r>
              <a:rPr lang="pt-BR" sz="2400" b="1" dirty="0"/>
              <a:t>PLP </a:t>
            </a:r>
            <a:r>
              <a:rPr lang="pt-BR" sz="2400" b="1" dirty="0" smtClean="0"/>
              <a:t>45/2015</a:t>
            </a:r>
            <a:r>
              <a:rPr lang="pt-BR" sz="2400" dirty="0"/>
              <a:t>, </a:t>
            </a:r>
            <a:r>
              <a:rPr lang="pt-BR" sz="2400" dirty="0" smtClean="0"/>
              <a:t>considerando:</a:t>
            </a:r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1200" dirty="0"/>
          </a:p>
          <a:p>
            <a:pPr marL="355600" lvl="2" indent="-177800"/>
            <a:r>
              <a:rPr lang="pt-BR" sz="2400" dirty="0" smtClean="0"/>
              <a:t>- </a:t>
            </a:r>
            <a:r>
              <a:rPr lang="pt-BR" sz="2400" b="1" dirty="0" smtClean="0"/>
              <a:t>Dificuldades</a:t>
            </a:r>
            <a:r>
              <a:rPr lang="pt-BR" sz="2400" dirty="0" smtClean="0"/>
              <a:t> </a:t>
            </a:r>
            <a:r>
              <a:rPr lang="pt-BR" sz="2400" dirty="0"/>
              <a:t>operacionais e aumento da </a:t>
            </a:r>
            <a:r>
              <a:rPr lang="pt-BR" sz="2400" b="1" dirty="0"/>
              <a:t>complexidade</a:t>
            </a:r>
            <a:r>
              <a:rPr lang="pt-BR" sz="2400" dirty="0"/>
              <a:t> das obrigações </a:t>
            </a:r>
            <a:r>
              <a:rPr lang="pt-BR" sz="2400" dirty="0" smtClean="0"/>
              <a:t>acessórias</a:t>
            </a:r>
          </a:p>
          <a:p>
            <a:pPr marL="355600" lvl="2" indent="-177800"/>
            <a:endParaRPr lang="pt-BR" sz="1200" dirty="0"/>
          </a:p>
          <a:p>
            <a:pPr marL="355600" lvl="2" indent="-177800"/>
            <a:r>
              <a:rPr lang="pt-BR" sz="2400" b="1" dirty="0" smtClean="0"/>
              <a:t>- Relações empresariais perturbadas, </a:t>
            </a:r>
            <a:r>
              <a:rPr lang="pt-BR" sz="2400" dirty="0" smtClean="0"/>
              <a:t>com prejuízo para a eficiência e para as condições que devem reger a concorrência</a:t>
            </a:r>
          </a:p>
          <a:p>
            <a:pPr marL="355600" lvl="2" indent="-177800"/>
            <a:endParaRPr lang="pt-BR" sz="1200" b="1" dirty="0" smtClean="0"/>
          </a:p>
          <a:p>
            <a:pPr marL="355600" lvl="2" indent="-177800"/>
            <a:r>
              <a:rPr lang="pt-BR" sz="2400" dirty="0" smtClean="0"/>
              <a:t>- Equilíbrio </a:t>
            </a:r>
            <a:r>
              <a:rPr lang="pt-BR" sz="2400" dirty="0"/>
              <a:t>fiscal dos Estados e Municípios, em decorrência dos </a:t>
            </a:r>
            <a:r>
              <a:rPr lang="pt-BR" sz="2400" b="1" dirty="0"/>
              <a:t>impactos negativos nas receitas </a:t>
            </a:r>
            <a:r>
              <a:rPr lang="pt-BR" sz="2400" b="1" dirty="0" smtClean="0"/>
              <a:t>estaduais</a:t>
            </a:r>
            <a:endParaRPr lang="pt-BR" sz="24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7" y="345335"/>
            <a:ext cx="232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POSICIONAMENTO 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5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95" y="-1"/>
            <a:ext cx="9156095" cy="69015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094" y="1233774"/>
            <a:ext cx="7396237" cy="56677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923" y="2959569"/>
            <a:ext cx="3390851" cy="102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97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2483768" y="1030375"/>
            <a:ext cx="620612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pt-BR" sz="2400" b="1" dirty="0" smtClean="0"/>
              <a:t>Matéria</a:t>
            </a:r>
            <a:r>
              <a:rPr lang="pt-BR" sz="2400" b="1" dirty="0"/>
              <a:t>: </a:t>
            </a:r>
            <a:r>
              <a:rPr lang="pt-BR" sz="2400" b="1" dirty="0" smtClean="0"/>
              <a:t>Substituição </a:t>
            </a:r>
            <a:r>
              <a:rPr lang="pt-BR" sz="2400" b="1" dirty="0"/>
              <a:t>Tributária do ICMS</a:t>
            </a:r>
          </a:p>
          <a:p>
            <a:pPr marL="177800" lvl="1"/>
            <a:endParaRPr lang="pt-BR" sz="24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r>
              <a:rPr lang="pt-BR" sz="2400" b="1" dirty="0" smtClean="0"/>
              <a:t>Adoção da alíquota </a:t>
            </a:r>
            <a:r>
              <a:rPr lang="pt-BR" sz="2400" dirty="0" smtClean="0"/>
              <a:t>definida na apuração do Simples para a apuração do ICMS devido na Substituição </a:t>
            </a:r>
            <a:r>
              <a:rPr lang="pt-BR" sz="2400" dirty="0"/>
              <a:t>T</a:t>
            </a:r>
            <a:r>
              <a:rPr lang="pt-BR" sz="2400" dirty="0" smtClean="0"/>
              <a:t>ributária </a:t>
            </a:r>
          </a:p>
          <a:p>
            <a:pPr marL="355600" lvl="2" indent="-177800"/>
            <a:endParaRPr lang="pt-BR" sz="900" dirty="0" smtClean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r>
              <a:rPr lang="pt-BR" sz="2400" b="1" dirty="0" smtClean="0"/>
              <a:t>Compensação automática</a:t>
            </a:r>
            <a:r>
              <a:rPr lang="pt-BR" sz="2400" dirty="0" smtClean="0"/>
              <a:t>: segundo o projeto, devida no caso </a:t>
            </a:r>
            <a:r>
              <a:rPr lang="pt-BR" sz="2400" dirty="0"/>
              <a:t>de </a:t>
            </a:r>
            <a:r>
              <a:rPr lang="pt-BR" sz="2400" dirty="0" smtClean="0"/>
              <a:t>fato </a:t>
            </a:r>
            <a:r>
              <a:rPr lang="pt-BR" sz="2400" dirty="0"/>
              <a:t>gerador presumido </a:t>
            </a:r>
            <a:r>
              <a:rPr lang="pt-BR" sz="2400" dirty="0" smtClean="0"/>
              <a:t>não </a:t>
            </a:r>
            <a:r>
              <a:rPr lang="pt-BR" sz="2400" dirty="0"/>
              <a:t>se realizar ou </a:t>
            </a:r>
            <a:r>
              <a:rPr lang="pt-BR" sz="2400" dirty="0" smtClean="0"/>
              <a:t> </a:t>
            </a:r>
            <a:r>
              <a:rPr lang="pt-BR" sz="2400" dirty="0"/>
              <a:t>se realizar com base de cálculo inferior </a:t>
            </a:r>
            <a:r>
              <a:rPr lang="pt-BR" sz="2400" dirty="0" smtClean="0"/>
              <a:t>à estimada </a:t>
            </a:r>
            <a:r>
              <a:rPr lang="pt-BR" sz="2400" dirty="0"/>
              <a:t>pela administração estadual ou </a:t>
            </a:r>
            <a:r>
              <a:rPr lang="pt-BR" sz="2400" dirty="0" smtClean="0"/>
              <a:t>distrital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322937" y="1026129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PLP 45/2015</a:t>
            </a:r>
          </a:p>
          <a:p>
            <a:endParaRPr lang="pt-BR" sz="2400" dirty="0"/>
          </a:p>
          <a:p>
            <a:r>
              <a:rPr lang="pt-BR" b="1" dirty="0" smtClean="0"/>
              <a:t>Pauta da CDEICS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10" name="Menos 9"/>
          <p:cNvSpPr/>
          <p:nvPr/>
        </p:nvSpPr>
        <p:spPr>
          <a:xfrm>
            <a:off x="251520" y="1340768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7" y="345335"/>
            <a:ext cx="232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DEFINIÇÃO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1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CONGRESSO NACIONAL:  DIÁLOGO E CONSENSO NA    LC 147/2014 </a:t>
            </a:r>
            <a:endParaRPr lang="pt-BR" sz="2400" dirty="0"/>
          </a:p>
          <a:p>
            <a:endParaRPr lang="pt-BR" sz="2400" dirty="0"/>
          </a:p>
          <a:p>
            <a:endParaRPr lang="pt-BR" b="1" dirty="0" smtClean="0"/>
          </a:p>
        </p:txBody>
      </p:sp>
      <p:sp>
        <p:nvSpPr>
          <p:cNvPr id="10" name="Menos 9"/>
          <p:cNvSpPr/>
          <p:nvPr/>
        </p:nvSpPr>
        <p:spPr>
          <a:xfrm>
            <a:off x="322936" y="2860475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422151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2400" b="1" dirty="0" smtClean="0"/>
              <a:t>Simples e Substituição Tributária do ICMS (ST)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endParaRPr lang="pt-BR" sz="2000" dirty="0" smtClean="0"/>
          </a:p>
          <a:p>
            <a:pPr marL="177800" lvl="2"/>
            <a:r>
              <a:rPr lang="pt-BR" sz="2400" b="1" dirty="0" smtClean="0"/>
              <a:t>Senado</a:t>
            </a:r>
            <a:r>
              <a:rPr lang="pt-BR" sz="2400" dirty="0" smtClean="0"/>
              <a:t>: dispositivo do </a:t>
            </a:r>
            <a:r>
              <a:rPr lang="pt-BR" sz="2400" b="1" dirty="0" smtClean="0"/>
              <a:t>PLS 323/2010 definiu um rol de mercadorias e operações sujeitas à ST </a:t>
            </a:r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/>
          </a:p>
          <a:p>
            <a:pPr marL="177800" lvl="2"/>
            <a:r>
              <a:rPr lang="pt-BR" sz="2400" b="1" dirty="0" smtClean="0"/>
              <a:t>Câmara</a:t>
            </a:r>
            <a:r>
              <a:rPr lang="pt-BR" sz="2400" dirty="0" smtClean="0"/>
              <a:t>: apreciava </a:t>
            </a:r>
            <a:r>
              <a:rPr lang="pt-BR" sz="2400" dirty="0"/>
              <a:t>o </a:t>
            </a:r>
            <a:r>
              <a:rPr lang="pt-BR" sz="2400" b="1" dirty="0"/>
              <a:t>PLP </a:t>
            </a:r>
            <a:r>
              <a:rPr lang="pt-BR" sz="2400" b="1" dirty="0" smtClean="0"/>
              <a:t>221/2012, </a:t>
            </a:r>
            <a:r>
              <a:rPr lang="pt-BR" sz="2400" dirty="0" smtClean="0"/>
              <a:t>que </a:t>
            </a:r>
            <a:r>
              <a:rPr lang="pt-BR" sz="2400" dirty="0"/>
              <a:t>tratava </a:t>
            </a:r>
            <a:r>
              <a:rPr lang="pt-BR" sz="2400" dirty="0" smtClean="0"/>
              <a:t>da ST e outros aperfeiçoamentos do Simples </a:t>
            </a:r>
          </a:p>
          <a:p>
            <a:pPr marL="355600" lvl="2" indent="-177800"/>
            <a:endParaRPr lang="pt-BR" sz="900" dirty="0"/>
          </a:p>
          <a:p>
            <a:pPr marL="177800" lvl="2"/>
            <a:r>
              <a:rPr lang="pt-BR" sz="2400" b="1" dirty="0" smtClean="0"/>
              <a:t>Consenso</a:t>
            </a:r>
            <a:r>
              <a:rPr lang="pt-BR" sz="2400" dirty="0" smtClean="0"/>
              <a:t>: ampla discussão levou a bom termo a escolha das mercadorias</a:t>
            </a:r>
          </a:p>
          <a:p>
            <a:pPr marL="355600" lvl="2" indent="-177800"/>
            <a:endParaRPr lang="pt-BR" sz="900" dirty="0" smtClean="0"/>
          </a:p>
          <a:p>
            <a:pPr marL="355600" lvl="2" indent="-177800">
              <a:buFontTx/>
              <a:buChar char="-"/>
            </a:pPr>
            <a:r>
              <a:rPr lang="pt-BR" sz="2400" dirty="0" smtClean="0"/>
              <a:t>Representantes da União: MFAZ e SMPE </a:t>
            </a:r>
          </a:p>
          <a:p>
            <a:pPr marL="355600" lvl="2" indent="-177800">
              <a:buFontTx/>
              <a:buChar char="-"/>
            </a:pPr>
            <a:r>
              <a:rPr lang="pt-BR" sz="2400" dirty="0" smtClean="0"/>
              <a:t>Representantes de Estados e Municípios: CONFAZ, ABRASF e CNM</a:t>
            </a:r>
          </a:p>
          <a:p>
            <a:pPr marL="355600" lvl="2" indent="-177800">
              <a:buFontTx/>
              <a:buChar char="-"/>
            </a:pPr>
            <a:r>
              <a:rPr lang="pt-BR" sz="2400" dirty="0" smtClean="0"/>
              <a:t>Relatores dos projetos na Câmara e no Senado</a:t>
            </a:r>
          </a:p>
          <a:p>
            <a:pPr marL="355600" lvl="2" indent="-177800">
              <a:buFontTx/>
              <a:buChar char="-"/>
            </a:pPr>
            <a:r>
              <a:rPr lang="pt-BR" sz="2400" dirty="0" smtClean="0"/>
              <a:t>Setores empresariais representados</a:t>
            </a:r>
            <a:endParaRPr lang="pt-BR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6" y="345335"/>
            <a:ext cx="2304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HISTÓRICO RELEVANTE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3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CONGRESSO NACIONAL:  DIÁLOGO E CONSENSO NA    LC 147/2014 </a:t>
            </a:r>
            <a:endParaRPr lang="pt-BR" sz="2400" dirty="0"/>
          </a:p>
          <a:p>
            <a:endParaRPr lang="pt-BR" sz="2400" dirty="0"/>
          </a:p>
          <a:p>
            <a:endParaRPr lang="pt-BR" b="1" dirty="0" smtClean="0"/>
          </a:p>
        </p:txBody>
      </p:sp>
      <p:sp>
        <p:nvSpPr>
          <p:cNvPr id="10" name="Menos 9"/>
          <p:cNvSpPr/>
          <p:nvPr/>
        </p:nvSpPr>
        <p:spPr>
          <a:xfrm>
            <a:off x="322936" y="2860475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42215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2400" b="1" dirty="0" smtClean="0"/>
              <a:t>Simples e Substituição Tributária do ICMS (ST)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endParaRPr lang="pt-BR" sz="1200" dirty="0" smtClean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/>
          </a:p>
          <a:p>
            <a:pPr marL="177800" lvl="2"/>
            <a:r>
              <a:rPr lang="pt-BR" sz="2400" b="1" dirty="0" smtClean="0"/>
              <a:t>Câmara</a:t>
            </a:r>
            <a:r>
              <a:rPr lang="pt-BR" sz="2400" dirty="0" smtClean="0"/>
              <a:t>: aproveitou o texto aprovado no PLS 323/2010, incorporando-o ao </a:t>
            </a:r>
            <a:r>
              <a:rPr lang="pt-BR" sz="2400" b="1" dirty="0" smtClean="0"/>
              <a:t>PLP </a:t>
            </a:r>
            <a:r>
              <a:rPr lang="pt-BR" sz="2400" dirty="0" smtClean="0"/>
              <a:t> </a:t>
            </a:r>
            <a:r>
              <a:rPr lang="pt-BR" sz="2400" b="1" dirty="0"/>
              <a:t>221/2012</a:t>
            </a:r>
            <a:endParaRPr lang="pt-BR" sz="2400" dirty="0" smtClean="0"/>
          </a:p>
          <a:p>
            <a:pPr marL="355600" lvl="2" indent="-177800"/>
            <a:endParaRPr lang="pt-BR" sz="900" dirty="0"/>
          </a:p>
          <a:p>
            <a:pPr marL="355600" lvl="2" indent="-177800"/>
            <a:r>
              <a:rPr lang="pt-BR" sz="2400" b="1" dirty="0" smtClean="0"/>
              <a:t>Congresso Nacional</a:t>
            </a:r>
            <a:r>
              <a:rPr lang="pt-BR" sz="2400" dirty="0" smtClean="0"/>
              <a:t>: aprovou a LC 147/2014</a:t>
            </a:r>
          </a:p>
          <a:p>
            <a:pPr marL="355600" lvl="2" indent="-177800"/>
            <a:r>
              <a:rPr lang="pt-BR" sz="2400" dirty="0"/>
              <a:t>“Art. 13.  </a:t>
            </a:r>
            <a:r>
              <a:rPr lang="pt-BR" sz="2400" dirty="0" smtClean="0"/>
              <a:t>§ 1º, inciso XIII:</a:t>
            </a:r>
            <a:endParaRPr lang="pt-BR" sz="2400" dirty="0"/>
          </a:p>
          <a:p>
            <a:pPr marL="635000" lvl="2" indent="-457200">
              <a:buAutoNum type="alphaLcParenR"/>
            </a:pPr>
            <a:r>
              <a:rPr lang="pt-BR" sz="2400" dirty="0" smtClean="0"/>
              <a:t>nas </a:t>
            </a:r>
            <a:r>
              <a:rPr lang="pt-BR" sz="2400" dirty="0"/>
              <a:t>operações sujeitas ao regime de substituição tributária, </a:t>
            </a:r>
            <a:r>
              <a:rPr lang="pt-BR" sz="2400" dirty="0" smtClean="0"/>
              <a:t>[restrita a operações envolvendo...] </a:t>
            </a:r>
          </a:p>
          <a:p>
            <a:pPr marL="635000" lvl="3"/>
            <a:r>
              <a:rPr lang="pt-BR" sz="2400" dirty="0" smtClean="0"/>
              <a:t>combustíveis </a:t>
            </a:r>
            <a:r>
              <a:rPr lang="pt-BR" sz="2400" dirty="0"/>
              <a:t>e lubrificantes; </a:t>
            </a:r>
            <a:endParaRPr lang="pt-BR" sz="2400" dirty="0" smtClean="0"/>
          </a:p>
          <a:p>
            <a:pPr marL="635000" lvl="3"/>
            <a:r>
              <a:rPr lang="pt-BR" sz="2400" dirty="0" smtClean="0"/>
              <a:t>energia </a:t>
            </a:r>
            <a:r>
              <a:rPr lang="pt-BR" sz="2400" dirty="0"/>
              <a:t>elétrica; </a:t>
            </a:r>
            <a:endParaRPr lang="pt-BR" sz="2400" dirty="0" smtClean="0"/>
          </a:p>
          <a:p>
            <a:pPr marL="635000" lvl="3"/>
            <a:r>
              <a:rPr lang="pt-BR" sz="2400" dirty="0" smtClean="0"/>
              <a:t>cigarros </a:t>
            </a:r>
            <a:r>
              <a:rPr lang="pt-BR" sz="2400" dirty="0"/>
              <a:t>e outros produtos derivados do fumo; </a:t>
            </a:r>
            <a:endParaRPr lang="pt-BR" sz="2400" dirty="0" smtClean="0"/>
          </a:p>
          <a:p>
            <a:pPr marL="635000" lvl="3"/>
            <a:r>
              <a:rPr lang="pt-BR" sz="2400" dirty="0" smtClean="0"/>
              <a:t>bebidas;</a:t>
            </a:r>
          </a:p>
          <a:p>
            <a:pPr marL="635000" lvl="3"/>
            <a:r>
              <a:rPr lang="pt-BR" sz="2400" dirty="0" smtClean="0"/>
              <a:t>[...]”</a:t>
            </a:r>
            <a:endParaRPr lang="pt-BR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6" y="345335"/>
            <a:ext cx="2304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HISTÓRICO RELEVANTE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CONFAZ:  DECISÕES ALINHADAS COM A </a:t>
            </a:r>
            <a:r>
              <a:rPr lang="pt-BR" sz="2400" dirty="0"/>
              <a:t>L</a:t>
            </a:r>
            <a:r>
              <a:rPr lang="pt-BR" sz="2400" dirty="0" smtClean="0"/>
              <a:t>C 147/2014 </a:t>
            </a:r>
            <a:endParaRPr lang="pt-BR" sz="2400" dirty="0"/>
          </a:p>
          <a:p>
            <a:endParaRPr lang="pt-BR" sz="2400" dirty="0"/>
          </a:p>
          <a:p>
            <a:endParaRPr lang="pt-BR" b="1" dirty="0" smtClean="0"/>
          </a:p>
        </p:txBody>
      </p:sp>
      <p:sp>
        <p:nvSpPr>
          <p:cNvPr id="10" name="Menos 9"/>
          <p:cNvSpPr/>
          <p:nvPr/>
        </p:nvSpPr>
        <p:spPr>
          <a:xfrm>
            <a:off x="322936" y="2464136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422151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2400" b="1" dirty="0" smtClean="0"/>
              <a:t>Simples e Substituição Tributária do ICMS (ST)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endParaRPr lang="pt-BR" sz="900" dirty="0" smtClean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 smtClean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 smtClean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6" y="345335"/>
            <a:ext cx="2304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HISTÓRICO RELEVANTE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22" y="1680768"/>
            <a:ext cx="6201641" cy="2429214"/>
          </a:xfrm>
          <a:prstGeom prst="rect">
            <a:avLst/>
          </a:prstGeom>
        </p:spPr>
      </p:pic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22" y="4114670"/>
            <a:ext cx="5159024" cy="234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PLP 45/2015</a:t>
            </a:r>
          </a:p>
          <a:p>
            <a:endParaRPr lang="pt-BR" sz="2400" dirty="0"/>
          </a:p>
          <a:p>
            <a:r>
              <a:rPr lang="pt-BR" b="1" dirty="0" smtClean="0"/>
              <a:t>Pauta da CDEICS</a:t>
            </a:r>
          </a:p>
        </p:txBody>
      </p:sp>
      <p:sp>
        <p:nvSpPr>
          <p:cNvPr id="10" name="Menos 9"/>
          <p:cNvSpPr/>
          <p:nvPr/>
        </p:nvSpPr>
        <p:spPr>
          <a:xfrm>
            <a:off x="251520" y="1340768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264696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pt-BR" sz="2400" b="1" dirty="0" smtClean="0"/>
              <a:t>Problemas do projeto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endParaRPr lang="pt-BR" sz="2000" dirty="0" smtClean="0"/>
          </a:p>
          <a:p>
            <a:pPr marL="355600" lvl="1" indent="-177800">
              <a:buFont typeface="Arial" panose="020B0604020202020204" pitchFamily="34" charset="0"/>
              <a:buChar char="-"/>
            </a:pPr>
            <a:r>
              <a:rPr lang="pt-BR" sz="2400" dirty="0" smtClean="0"/>
              <a:t>Comprometimento da concorrência: apuração do ICMS (ST) extremamente diferenciado</a:t>
            </a:r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24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sz="900" dirty="0"/>
          </a:p>
          <a:p>
            <a:pPr marL="355600" indent="-177800" algn="ctr"/>
            <a:endParaRPr lang="pt-BR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7" y="345335"/>
            <a:ext cx="232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ANÁLISE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93575"/>
              </p:ext>
            </p:extLst>
          </p:nvPr>
        </p:nvGraphicFramePr>
        <p:xfrm>
          <a:off x="1007605" y="2708920"/>
          <a:ext cx="795688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5"/>
                <a:gridCol w="1872208"/>
                <a:gridCol w="1800200"/>
              </a:tblGrid>
              <a:tr h="45720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Contribuinte  do Simples Nacional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Contribuinte</a:t>
                      </a:r>
                      <a:r>
                        <a:rPr lang="pt-BR" sz="2000" baseline="0" dirty="0" smtClean="0"/>
                        <a:t> do Regime Padrão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Alíquotas em SP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Alíquotas em PE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Posto de Gasolina:</a:t>
                      </a:r>
                    </a:p>
                    <a:p>
                      <a:pPr lvl="1"/>
                      <a:r>
                        <a:rPr lang="pt-BR" sz="2000" dirty="0" smtClean="0"/>
                        <a:t>Gasolina com alíquota de 3,95%</a:t>
                      </a:r>
                    </a:p>
                    <a:p>
                      <a:pPr lvl="1"/>
                      <a:r>
                        <a:rPr lang="pt-BR" sz="2000" dirty="0" smtClean="0"/>
                        <a:t>Álcool com alíquota de 3,95%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25%</a:t>
                      </a:r>
                    </a:p>
                    <a:p>
                      <a:pPr algn="ctr"/>
                      <a:r>
                        <a:rPr lang="pt-BR" sz="2000" dirty="0" smtClean="0"/>
                        <a:t>12%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27%</a:t>
                      </a:r>
                    </a:p>
                    <a:p>
                      <a:pPr algn="ctr"/>
                      <a:r>
                        <a:rPr lang="pt-BR" sz="2000" dirty="0" smtClean="0"/>
                        <a:t>25%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Supermercado:</a:t>
                      </a:r>
                    </a:p>
                    <a:p>
                      <a:pPr lvl="1"/>
                      <a:r>
                        <a:rPr lang="pt-BR" sz="2000" dirty="0" smtClean="0"/>
                        <a:t>Cerveja com alíquota de 3,95%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27%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Farmácia:</a:t>
                      </a:r>
                    </a:p>
                    <a:p>
                      <a:pPr lvl="1"/>
                      <a:r>
                        <a:rPr lang="pt-BR" sz="2000" dirty="0" smtClean="0"/>
                        <a:t>Cosméticos com alíquota de 3,95%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25%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25%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83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PLP 45/2015</a:t>
            </a:r>
          </a:p>
          <a:p>
            <a:endParaRPr lang="pt-BR" sz="2400" dirty="0"/>
          </a:p>
          <a:p>
            <a:r>
              <a:rPr lang="pt-BR" b="1" dirty="0" smtClean="0"/>
              <a:t>Pauta da CDEICS</a:t>
            </a:r>
          </a:p>
        </p:txBody>
      </p:sp>
      <p:sp>
        <p:nvSpPr>
          <p:cNvPr id="10" name="Menos 9"/>
          <p:cNvSpPr/>
          <p:nvPr/>
        </p:nvSpPr>
        <p:spPr>
          <a:xfrm>
            <a:off x="251520" y="1340768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48072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pt-BR" sz="2400" b="1" dirty="0" smtClean="0"/>
              <a:t>Problemas do projeto</a:t>
            </a:r>
          </a:p>
          <a:p>
            <a:pPr marL="355600" indent="-177800" algn="ctr"/>
            <a:endParaRPr lang="pt-BR" sz="24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r>
              <a:rPr lang="pt-BR" sz="2400" dirty="0" smtClean="0"/>
              <a:t>Risco de desvio de vocação da empresa do Simples: </a:t>
            </a:r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dirty="0" smtClean="0"/>
          </a:p>
          <a:p>
            <a:pPr marL="355600" lvl="1"/>
            <a:r>
              <a:rPr lang="pt-BR" sz="2400" dirty="0" smtClean="0"/>
              <a:t>Estímulo a operar como </a:t>
            </a:r>
            <a:r>
              <a:rPr lang="pt-BR" sz="2400" b="1" dirty="0" smtClean="0"/>
              <a:t>intermediária</a:t>
            </a:r>
            <a:r>
              <a:rPr lang="pt-BR" sz="2400" dirty="0" smtClean="0"/>
              <a:t> (aquisição de mercadoria </a:t>
            </a:r>
            <a:r>
              <a:rPr lang="pt-BR" sz="2400" dirty="0"/>
              <a:t>com menor carga </a:t>
            </a:r>
            <a:r>
              <a:rPr lang="pt-BR" sz="2400" dirty="0" smtClean="0"/>
              <a:t>tributária para posterior repasse a empresas  enquadradas no Regime Padrão)</a:t>
            </a:r>
          </a:p>
          <a:p>
            <a:pPr marL="355600" lvl="1"/>
            <a:endParaRPr lang="pt-BR" dirty="0" smtClean="0"/>
          </a:p>
          <a:p>
            <a:pPr marL="355600" lvl="1"/>
            <a:endParaRPr lang="pt-BR" sz="900" dirty="0"/>
          </a:p>
          <a:p>
            <a:pPr marL="355600" lvl="1"/>
            <a:r>
              <a:rPr lang="pt-BR" sz="2400" dirty="0" smtClean="0"/>
              <a:t>Em detrimento de operar no</a:t>
            </a:r>
            <a:r>
              <a:rPr lang="pt-BR" sz="2400" b="1" dirty="0" smtClean="0"/>
              <a:t> Varejo</a:t>
            </a:r>
            <a:r>
              <a:rPr lang="pt-BR" sz="2400" dirty="0" smtClean="0"/>
              <a:t>, atendendo ao consumidor final</a:t>
            </a:r>
            <a:endParaRPr lang="pt-BR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7" y="345335"/>
            <a:ext cx="232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ANÁLISE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8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PLP 45/2015</a:t>
            </a:r>
          </a:p>
          <a:p>
            <a:endParaRPr lang="pt-BR" sz="2400" dirty="0"/>
          </a:p>
          <a:p>
            <a:r>
              <a:rPr lang="pt-BR" b="1" dirty="0" smtClean="0"/>
              <a:t>Pauta da CDEICS</a:t>
            </a:r>
          </a:p>
        </p:txBody>
      </p:sp>
      <p:sp>
        <p:nvSpPr>
          <p:cNvPr id="10" name="Menos 9"/>
          <p:cNvSpPr/>
          <p:nvPr/>
        </p:nvSpPr>
        <p:spPr>
          <a:xfrm>
            <a:off x="251520" y="1340768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48072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pt-BR" sz="2400" b="1" dirty="0" smtClean="0"/>
              <a:t>Problemas do projeto</a:t>
            </a:r>
          </a:p>
          <a:p>
            <a:pPr marL="355600" indent="-177800" algn="ctr"/>
            <a:endParaRPr lang="pt-BR" sz="24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r>
              <a:rPr lang="pt-BR" sz="2400" dirty="0" smtClean="0"/>
              <a:t>Novos custos operacionais elevados para as empresas do Simples: </a:t>
            </a:r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dirty="0" smtClean="0"/>
          </a:p>
          <a:p>
            <a:pPr marL="355600" lvl="1"/>
            <a:r>
              <a:rPr lang="pt-BR" sz="2400" b="1" dirty="0" smtClean="0"/>
              <a:t>Controle de estoques </a:t>
            </a:r>
            <a:r>
              <a:rPr lang="pt-BR" sz="2400" dirty="0" smtClean="0"/>
              <a:t>minucioso, para apuração da necessidade de compensação automática do ICMS (preço final x base de cálculo ST) </a:t>
            </a:r>
          </a:p>
          <a:p>
            <a:pPr marL="355600" lvl="1"/>
            <a:endParaRPr lang="pt-BR" sz="2400" dirty="0"/>
          </a:p>
          <a:p>
            <a:pPr marL="355600" lvl="1"/>
            <a:r>
              <a:rPr lang="pt-BR" sz="2400" b="1" dirty="0" smtClean="0"/>
              <a:t>Obrigação acessória</a:t>
            </a:r>
            <a:r>
              <a:rPr lang="pt-BR" sz="2400" dirty="0" smtClean="0"/>
              <a:t> para demonstração do controle de estoques </a:t>
            </a:r>
          </a:p>
          <a:p>
            <a:pPr marL="355600" lvl="1"/>
            <a:endParaRPr lang="pt-BR" dirty="0" smtClean="0"/>
          </a:p>
          <a:p>
            <a:pPr marL="355600" lvl="1"/>
            <a:endParaRPr lang="pt-BR" sz="9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7" y="345335"/>
            <a:ext cx="232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ANÁLISE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2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66" y="5536905"/>
            <a:ext cx="1498284" cy="114414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52395"/>
            <a:ext cx="9163724" cy="229093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2937" y="1026129"/>
            <a:ext cx="24765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PLP 45/2015</a:t>
            </a:r>
          </a:p>
          <a:p>
            <a:endParaRPr lang="pt-BR" sz="2400" dirty="0"/>
          </a:p>
          <a:p>
            <a:r>
              <a:rPr lang="pt-BR" b="1" dirty="0" smtClean="0"/>
              <a:t>Pauta da CDEICS</a:t>
            </a:r>
          </a:p>
        </p:txBody>
      </p:sp>
      <p:sp>
        <p:nvSpPr>
          <p:cNvPr id="10" name="Menos 9"/>
          <p:cNvSpPr/>
          <p:nvPr/>
        </p:nvSpPr>
        <p:spPr>
          <a:xfrm>
            <a:off x="251520" y="1340768"/>
            <a:ext cx="864000" cy="388800"/>
          </a:xfrm>
          <a:prstGeom prst="mathMinus">
            <a:avLst/>
          </a:prstGeom>
          <a:solidFill>
            <a:srgbClr val="0431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483768" y="1030375"/>
            <a:ext cx="648072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pt-BR" sz="2400" b="1" dirty="0" smtClean="0"/>
              <a:t>Problemas do projeto</a:t>
            </a:r>
          </a:p>
          <a:p>
            <a:pPr marL="355600" indent="-177800" algn="ctr"/>
            <a:endParaRPr lang="pt-BR" sz="2400" dirty="0"/>
          </a:p>
          <a:p>
            <a:pPr marL="355600" lvl="1" indent="-177800">
              <a:buFont typeface="Arial" panose="020B0604020202020204" pitchFamily="34" charset="0"/>
              <a:buChar char="-"/>
            </a:pPr>
            <a:r>
              <a:rPr lang="pt-BR" sz="2400" dirty="0" smtClean="0"/>
              <a:t>Risco de judicialização: </a:t>
            </a:r>
          </a:p>
          <a:p>
            <a:pPr marL="355600" lvl="1" indent="-177800">
              <a:buFont typeface="Arial" panose="020B0604020202020204" pitchFamily="34" charset="0"/>
              <a:buChar char="-"/>
            </a:pPr>
            <a:endParaRPr lang="pt-BR" dirty="0" smtClean="0"/>
          </a:p>
          <a:p>
            <a:pPr marL="355600" lvl="1"/>
            <a:r>
              <a:rPr lang="pt-BR" sz="2400" dirty="0" smtClean="0"/>
              <a:t>STF julgou que a </a:t>
            </a:r>
            <a:r>
              <a:rPr lang="pt-BR" sz="2400" dirty="0"/>
              <a:t>restituição do </a:t>
            </a:r>
            <a:r>
              <a:rPr lang="pt-BR" sz="2400" dirty="0" smtClean="0"/>
              <a:t>ICMS pago por ST </a:t>
            </a:r>
            <a:r>
              <a:rPr lang="pt-BR" sz="2400" dirty="0"/>
              <a:t>(ADI </a:t>
            </a:r>
            <a:r>
              <a:rPr lang="pt-BR" sz="2400" dirty="0" smtClean="0"/>
              <a:t>1851/AL):</a:t>
            </a:r>
          </a:p>
          <a:p>
            <a:pPr marL="355600" lvl="1"/>
            <a:endParaRPr lang="pt-BR" sz="1200" dirty="0" smtClean="0"/>
          </a:p>
          <a:p>
            <a:pPr marL="698500" lvl="1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se </a:t>
            </a:r>
            <a:r>
              <a:rPr lang="pt-BR" sz="2400" dirty="0"/>
              <a:t>restringe à hipótese de não vir a ocorrer o fato gerador </a:t>
            </a:r>
            <a:r>
              <a:rPr lang="pt-BR" sz="2400" dirty="0" smtClean="0"/>
              <a:t>presumido</a:t>
            </a:r>
          </a:p>
          <a:p>
            <a:pPr marL="355600" lvl="1"/>
            <a:endParaRPr lang="pt-BR" sz="1200" dirty="0" smtClean="0"/>
          </a:p>
          <a:p>
            <a:pPr marL="698500" lvl="1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não alcança </a:t>
            </a:r>
            <a:r>
              <a:rPr lang="pt-BR" sz="2400" dirty="0"/>
              <a:t>a hipótese em que a operação se realize por valor inferior ao legalmente </a:t>
            </a:r>
            <a:r>
              <a:rPr lang="pt-BR" sz="2400" dirty="0" smtClean="0"/>
              <a:t>presumido</a:t>
            </a:r>
            <a:endParaRPr lang="pt-BR" sz="2400" dirty="0"/>
          </a:p>
          <a:p>
            <a:pPr marL="355600" lvl="1"/>
            <a:endParaRPr lang="pt-BR" dirty="0" smtClean="0"/>
          </a:p>
          <a:p>
            <a:pPr marL="355600" lvl="1"/>
            <a:endParaRPr lang="pt-BR" sz="9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2937" y="345335"/>
            <a:ext cx="2324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a typeface="Tahoma" pitchFamily="34" charset="0"/>
                <a:cs typeface="Tahoma" pitchFamily="34" charset="0"/>
              </a:rPr>
              <a:t>ANÁLISE</a:t>
            </a:r>
            <a:endParaRPr lang="pt-BR" sz="1600" b="1" dirty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5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604</Words>
  <Application>Microsoft Office PowerPoint</Application>
  <PresentationFormat>Apresentação na tela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Secretaria da Fazenda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Rodrigues Siqueira</dc:creator>
  <cp:lastModifiedBy>Câmara dos Deputados</cp:lastModifiedBy>
  <cp:revision>204</cp:revision>
  <dcterms:created xsi:type="dcterms:W3CDTF">2015-08-04T19:06:47Z</dcterms:created>
  <dcterms:modified xsi:type="dcterms:W3CDTF">2015-11-25T17:12:42Z</dcterms:modified>
</cp:coreProperties>
</file>