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1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6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Masters/slideMaster19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258.xml" ContentType="application/vnd.openxmlformats-officedocument.presentationml.slideLayout+xml"/>
  <Override PartName="/ppt/slideLayouts/slideLayout269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60.xml" ContentType="application/vnd.openxmlformats-officedocument.presentationml.slideLayout+xml"/>
  <Override PartName="/ppt/theme/theme18.xml" ContentType="application/vnd.openxmlformats-officedocument.theme+xml"/>
  <Override PartName="/ppt/slideLayouts/slideLayout247.xml" ContentType="application/vnd.openxmlformats-officedocument.presentationml.slideLayout+xml"/>
  <Override PartName="/ppt/theme/themeOverride1.xml" ContentType="application/vnd.openxmlformats-officedocument.themeOverride+xml"/>
  <Override PartName="/ppt/tableStyles.xml" ContentType="application/vnd.openxmlformats-officedocument.presentationml.tableStyles+xml"/>
  <Override PartName="/ppt/slideLayouts/slideLayout102.xml" ContentType="application/vnd.openxmlformats-officedocument.presentationml.slideLayout+xml"/>
  <Override PartName="/ppt/slideLayouts/slideLayout236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Layouts/slideLayout225.xml" ContentType="application/vnd.openxmlformats-officedocument.presentationml.slideLayout+xml"/>
  <Override PartName="/ppt/slideLayouts/slideLayout272.xml" ContentType="application/vnd.openxmlformats-officedocument.presentationml.slideLayout+xml"/>
  <Override PartName="/ppt/slideLayouts/slideLayout198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theme/theme21.xml" ContentType="application/vnd.openxmlformats-officedocument.theme+xml"/>
  <Override PartName="/ppt/slideLayouts/slideLayout250.xml" ContentType="application/vnd.openxmlformats-officedocument.presentationml.slideLayout+xml"/>
  <Override PartName="/ppt/slideLayouts/slideLayout261.xml" ContentType="application/vnd.openxmlformats-officedocument.presentationml.slideLayout+xml"/>
  <Override PartName="/ppt/notesSlides/notesSlide7.xml" ContentType="application/vnd.openxmlformats-officedocument.presentationml.notesSlide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Layouts/slideLayout187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90.xml" ContentType="application/vnd.openxmlformats-officedocument.presentationml.slideLayout+xml"/>
  <Override PartName="/ppt/presentation.xml" ContentType="application/vnd.openxmlformats-officedocument.presentationml.presentation.main+xml"/>
  <Override PartName="/ppt/slideMasters/slideMaster16.xml" ContentType="application/vnd.openxmlformats-officedocument.presentationml.slideMaster+xml"/>
  <Override PartName="/ppt/slideLayouts/slideLayout32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219.xml" ContentType="application/vnd.openxmlformats-officedocument.presentationml.slideLayout+xml"/>
  <Override PartName="/ppt/slideLayouts/slideLayout266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255.xml" ContentType="application/vnd.openxmlformats-officedocument.presentationml.slideLayout+xml"/>
  <Override PartName="/ppt/theme/theme26.xml" ContentType="application/vnd.openxmlformats-officedocument.theme+xml"/>
  <Override PartName="/ppt/slideLayouts/slideLayout10.xml" ContentType="application/vnd.openxmlformats-officedocument.presentationml.slideLayout+xml"/>
  <Override PartName="/ppt/theme/theme15.xml" ContentType="application/vnd.openxmlformats-officedocument.theme+xml"/>
  <Override PartName="/ppt/slideLayouts/slideLayout233.xml" ContentType="application/vnd.openxmlformats-officedocument.presentationml.slideLayout+xml"/>
  <Override PartName="/ppt/slideLayouts/slideLayout244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slideLayouts/slideLayout159.xml" ContentType="application/vnd.openxmlformats-officedocument.presentationml.slideLayout+xml"/>
  <Override PartName="/ppt/slideLayouts/slideLayout211.xml" ContentType="application/vnd.openxmlformats-officedocument.presentationml.slideLayout+xml"/>
  <Override PartName="/ppt/notesSlides/notesSlide4.xml" ContentType="application/vnd.openxmlformats-officedocument.presentationml.notesSlide+xml"/>
  <Override PartName="/ppt/slideLayouts/slideLayout48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249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Masters/slideMaster24.xml" ContentType="application/vnd.openxmlformats-officedocument.presentationml.slideMaster+xml"/>
  <Override PartName="/ppt/slideLayouts/slideLayout40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Layouts/slideLayout274.xml" ContentType="application/vnd.openxmlformats-officedocument.presentationml.slideLayout+xml"/>
  <Override PartName="/ppt/slideMasters/slideMaster13.xml" ContentType="application/vnd.openxmlformats-officedocument.presentationml.slideMaster+xml"/>
  <Override PartName="/ppt/slideLayouts/slideLayout20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52.xml" ContentType="application/vnd.openxmlformats-officedocument.presentationml.slideLayout+xml"/>
  <Override PartName="/ppt/theme/theme23.xml" ContentType="application/vnd.openxmlformats-officedocument.theme+xml"/>
  <Override PartName="/ppt/slideLayouts/slideLayout263.xml" ContentType="application/vnd.openxmlformats-officedocument.presentationml.slideLayout+xml"/>
  <Override PartName="/ppt/slideLayouts/slideLayout89.xml" ContentType="application/vnd.openxmlformats-officedocument.presentationml.slideLayout+xml"/>
  <Override PartName="/ppt/theme/theme12.xml" ContentType="application/vnd.openxmlformats-officedocument.theme+xml"/>
  <Override PartName="/ppt/slideLayouts/slideLayout189.xml" ContentType="application/vnd.openxmlformats-officedocument.presentationml.slideLayout+xml"/>
  <Override PartName="/ppt/slideLayouts/slideLayout241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230.xml" ContentType="application/vnd.openxmlformats-officedocument.presentationml.slideLayout+xml"/>
  <Override PartName="/ppt/slideMasters/slideMaster2.xml" ContentType="application/vnd.openxmlformats-officedocument.presentationml.slideMaster+xml"/>
  <Override PartName="/ppt/theme/theme4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Masters/slideMaster18.xml" ContentType="application/vnd.openxmlformats-officedocument.presentationml.slideMaster+xml"/>
  <Override PartName="/ppt/slideLayouts/slideLayout34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268.xml" ContentType="application/vnd.openxmlformats-officedocument.presentationml.slideLayout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25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1.xml" ContentType="application/vnd.openxmlformats-officedocument.presentationml.slideLayout+xml"/>
  <Override PartName="/ppt/theme/theme17.xml" ContentType="application/vnd.openxmlformats-officedocument.theme+xml"/>
  <Override PartName="/ppt/slideLayouts/slideLayout235.xml" ContentType="application/vnd.openxmlformats-officedocument.presentationml.slideLayout+xml"/>
  <Override PartName="/ppt/slideLayouts/slideLayout246.xml" ContentType="application/vnd.openxmlformats-officedocument.presentationml.slideLayout+xml"/>
  <Override PartName="/ppt/slideMasters/slideMaster21.xml" ContentType="application/vnd.openxmlformats-officedocument.presentationml.slideMaster+xml"/>
  <Override PartName="/ppt/slideLayouts/slideLayout206.xml" ContentType="application/vnd.openxmlformats-officedocument.presentationml.slideLayout+xml"/>
  <Override PartName="/ppt/slideLayouts/slideLayout224.xml" ContentType="application/vnd.openxmlformats-officedocument.presentationml.slideLayout+xml"/>
  <Override PartName="/ppt/slideLayouts/slideLayout253.xml" ContentType="application/vnd.openxmlformats-officedocument.presentationml.slideLayout+xml"/>
  <Override PartName="/ppt/theme/theme24.xml" ContentType="application/vnd.openxmlformats-officedocument.theme+xml"/>
  <Override PartName="/ppt/slideLayouts/slideLayout271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  <Override PartName="/ppt/slideLayouts/slideLayout179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31.xml" ContentType="application/vnd.openxmlformats-officedocument.presentationml.slideLayout+xml"/>
  <Override PartName="/ppt/slideLayouts/slideLayout242.xml" ContentType="application/vnd.openxmlformats-officedocument.presentationml.slideLayout+xml"/>
  <Override PartName="/ppt/slideLayouts/slideLayout26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20.xml" ContentType="application/vnd.openxmlformats-officedocument.presentationml.slideLayout+xml"/>
  <Override PartName="/ppt/theme/theme20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64.xml" ContentType="application/vnd.openxmlformats-officedocument.presentationml.slideLayout+xml"/>
  <Override PartName="/ppt/theme/theme1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Masters/slideMaster15.xml" ContentType="application/vnd.openxmlformats-officedocument.presentationml.slideMaster+xml"/>
  <Override PartName="/ppt/slides/slide10.xml" ContentType="application/vnd.openxmlformats-officedocument.presentationml.slide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54.xml" ContentType="application/vnd.openxmlformats-officedocument.presentationml.slideLayout+xml"/>
  <Override PartName="/ppt/slideLayouts/slideLayout265.xml" ContentType="application/vnd.openxmlformats-officedocument.presentationml.slideLayout+xml"/>
  <Override PartName="/docProps/custom.xml" ContentType="application/vnd.openxmlformats-officedocument.custom-properties+xml"/>
  <Override PartName="/ppt/theme/theme14.xml" ContentType="application/vnd.openxmlformats-officedocument.theme+xml"/>
  <Override PartName="/ppt/slideLayouts/slideLayout243.xml" ContentType="application/vnd.openxmlformats-officedocument.presentationml.slideLayout+xml"/>
  <Override PartName="/ppt/theme/theme25.xml" ContentType="application/vnd.openxmlformats-officedocument.theme+xml"/>
  <Override PartName="/ppt/slideLayouts/slideLayout232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210.xml" ContentType="application/vnd.openxmlformats-officedocument.presentationml.slideLayout+xml"/>
  <Override PartName="/ppt/slideLayouts/slideLayout221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94.xml" ContentType="application/vnd.openxmlformats-officedocument.presentationml.slideLayout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25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50.xml" ContentType="application/vnd.openxmlformats-officedocument.presentationml.slideLayout+xml"/>
  <Override PartName="/ppt/theme/theme19.xml" ContentType="application/vnd.openxmlformats-officedocument.theme+xml"/>
  <Override PartName="/ppt/slideLayouts/slideLayout248.xml" ContentType="application/vnd.openxmlformats-officedocument.presentationml.slideLayout+xml"/>
  <Override PartName="/ppt/slideMasters/slideMaster23.xml" ContentType="application/vnd.openxmlformats-officedocument.presentationml.slideMaster+xml"/>
  <Override PartName="/ppt/slideLayouts/slideLayout50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37.xml" ContentType="application/vnd.openxmlformats-officedocument.presentationml.slideLayout+xml"/>
  <Override PartName="/ppt/slideLayouts/slideLayout273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Layouts/slideLayout215.xml" ContentType="application/vnd.openxmlformats-officedocument.presentationml.slideLayout+xml"/>
  <Override PartName="/ppt/slideLayouts/slideLayout262.xml" ContentType="application/vnd.openxmlformats-officedocument.presentationml.slideLayout+xml"/>
  <Override PartName="/ppt/notesSlides/notesSlide8.xml" ContentType="application/vnd.openxmlformats-officedocument.presentationml.notesSlide+xml"/>
  <Override PartName="/ppt/slideLayouts/slideLayout99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04.xml" ContentType="application/vnd.openxmlformats-officedocument.presentationml.slideLayout+xml"/>
  <Override PartName="/ppt/theme/theme22.xml" ContentType="application/vnd.openxmlformats-officedocument.theme+xml"/>
  <Override PartName="/ppt/slideLayouts/slideLayout25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88.xml" ContentType="application/vnd.openxmlformats-officedocument.presentationml.slideLayout+xml"/>
  <Override PartName="/ppt/theme/theme11.xml" ContentType="application/vnd.openxmlformats-officedocument.theme+xml"/>
  <Override PartName="/ppt/slideLayouts/slideLayout177.xml" ContentType="application/vnd.openxmlformats-officedocument.presentationml.slideLayout+xml"/>
  <Override PartName="/ppt/slideLayouts/slideLayout240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3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91.xml" ContentType="application/vnd.openxmlformats-officedocument.presentationml.slideLayout+xml"/>
  <Default Extension="rels" ContentType="application/vnd.openxmlformats-package.relationships+xml"/>
  <Override PartName="/ppt/slideMasters/slideMaster17.xml" ContentType="application/vnd.openxmlformats-officedocument.presentationml.slideMaster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209.xml" ContentType="application/vnd.openxmlformats-officedocument.presentationml.slideLayout+xml"/>
  <Override PartName="/ppt/slideLayouts/slideLayout256.xml" ContentType="application/vnd.openxmlformats-officedocument.presentationml.slideLayout+xml"/>
  <Override PartName="/ppt/slideLayouts/slideLayout267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16.xml" ContentType="application/vnd.openxmlformats-officedocument.theme+xml"/>
  <Override PartName="/ppt/slideLayouts/slideLayout245.xml" ContentType="application/vnd.openxmlformats-officedocument.presentationml.slideLayout+xml"/>
  <Override PartName="/ppt/theme/theme27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234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20.xml" ContentType="application/vnd.openxmlformats-officedocument.presentationml.slideMaster+xml"/>
  <Override PartName="/ppt/theme/theme8.xml" ContentType="application/vnd.openxmlformats-officedocument.theme+xml"/>
  <Override PartName="/ppt/slideLayouts/slideLayout223.xml" ContentType="application/vnd.openxmlformats-officedocument.presentationml.slideLayout+xml"/>
  <Override PartName="/ppt/slideLayouts/slideLayout270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52.xml" ContentType="application/vnd.openxmlformats-officedocument.presentationml.slideLayout+xml"/>
  <Default Extension="jpeg" ContentType="image/jpeg"/>
  <Override PartName="/ppt/slideMasters/slideMaster25.xml" ContentType="application/vnd.openxmlformats-officedocument.presentationml.slideMaster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slideLayouts/slideLayout275.xml" ContentType="application/vnd.openxmlformats-officedocument.presentationml.slideLayout+xml"/>
  <Override PartName="/ppt/slideMasters/slideMaster14.xml" ContentType="application/vnd.openxmlformats-officedocument.presentationml.slideMaster+xml"/>
  <Override PartName="/ppt/slideLayouts/slideLayout30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217.xml" ContentType="application/vnd.openxmlformats-officedocument.presentationml.slideLayout+xml"/>
  <Override PartName="/ppt/slideLayouts/slideLayout26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0" r:id="rId2"/>
    <p:sldMasterId id="2147483652" r:id="rId3"/>
    <p:sldMasterId id="2147483653" r:id="rId4"/>
    <p:sldMasterId id="2147483654" r:id="rId5"/>
    <p:sldMasterId id="2147483655" r:id="rId6"/>
    <p:sldMasterId id="2147483656" r:id="rId7"/>
    <p:sldMasterId id="2147483657" r:id="rId8"/>
    <p:sldMasterId id="2147483658" r:id="rId9"/>
    <p:sldMasterId id="2147483659" r:id="rId10"/>
    <p:sldMasterId id="2147483660" r:id="rId11"/>
    <p:sldMasterId id="2147483661" r:id="rId12"/>
    <p:sldMasterId id="2147483662" r:id="rId13"/>
    <p:sldMasterId id="2147483663" r:id="rId14"/>
    <p:sldMasterId id="2147483664" r:id="rId15"/>
    <p:sldMasterId id="2147483665" r:id="rId16"/>
    <p:sldMasterId id="2147483666" r:id="rId17"/>
    <p:sldMasterId id="2147483670" r:id="rId18"/>
    <p:sldMasterId id="2147483671" r:id="rId19"/>
    <p:sldMasterId id="2147483673" r:id="rId20"/>
    <p:sldMasterId id="2147483674" r:id="rId21"/>
    <p:sldMasterId id="2147483676" r:id="rId22"/>
    <p:sldMasterId id="2147483677" r:id="rId23"/>
    <p:sldMasterId id="2147483678" r:id="rId24"/>
    <p:sldMasterId id="2147483679" r:id="rId25"/>
  </p:sldMasterIdLst>
  <p:notesMasterIdLst>
    <p:notesMasterId r:id="rId40"/>
  </p:notesMasterIdLst>
  <p:handoutMasterIdLst>
    <p:handoutMasterId r:id="rId41"/>
  </p:handoutMasterIdLst>
  <p:sldIdLst>
    <p:sldId id="465" r:id="rId26"/>
    <p:sldId id="449" r:id="rId27"/>
    <p:sldId id="460" r:id="rId28"/>
    <p:sldId id="408" r:id="rId29"/>
    <p:sldId id="409" r:id="rId30"/>
    <p:sldId id="464" r:id="rId31"/>
    <p:sldId id="417" r:id="rId32"/>
    <p:sldId id="418" r:id="rId33"/>
    <p:sldId id="472" r:id="rId34"/>
    <p:sldId id="473" r:id="rId35"/>
    <p:sldId id="475" r:id="rId36"/>
    <p:sldId id="476" r:id="rId37"/>
    <p:sldId id="478" r:id="rId38"/>
    <p:sldId id="474" r:id="rId39"/>
  </p:sldIdLst>
  <p:sldSz cx="9144000" cy="6858000" type="screen4x3"/>
  <p:notesSz cx="6797675" cy="9926638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00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988" y="-114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1.xml"/><Relationship Id="rId39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slideMaster" Target="slideMasters/slideMaster21.xml"/><Relationship Id="rId34" Type="http://schemas.openxmlformats.org/officeDocument/2006/relationships/slide" Target="slides/slide9.xml"/><Relationship Id="rId42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Master" Target="slideMasters/slideMaster25.xml"/><Relationship Id="rId33" Type="http://schemas.openxmlformats.org/officeDocument/2006/relationships/slide" Target="slides/slide8.xml"/><Relationship Id="rId38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slide" Target="slides/slide4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Master" Target="slideMasters/slideMaster24.xml"/><Relationship Id="rId32" Type="http://schemas.openxmlformats.org/officeDocument/2006/relationships/slide" Target="slides/slide7.xml"/><Relationship Id="rId37" Type="http://schemas.openxmlformats.org/officeDocument/2006/relationships/slide" Target="slides/slide12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" Target="slides/slide3.xml"/><Relationship Id="rId36" Type="http://schemas.openxmlformats.org/officeDocument/2006/relationships/slide" Target="slides/slide11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6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2.xml"/><Relationship Id="rId30" Type="http://schemas.openxmlformats.org/officeDocument/2006/relationships/slide" Target="slides/slide5.xml"/><Relationship Id="rId35" Type="http://schemas.openxmlformats.org/officeDocument/2006/relationships/slide" Target="slides/slide10.xml"/><Relationship Id="rId43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arco.bede\Dropbox\___Estudos%20e%20Pesquisas%20UGE\_Pesquisa%20SIMPLES%202014\Gr&#225;ficos%20do%20SIMPLES%202014_1_Dados%20Nacionais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28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52432619053256357"/>
          <c:y val="0.21415135608048994"/>
          <c:w val="0.42249039724183718"/>
          <c:h val="0.73492271799358699"/>
        </c:manualLayout>
      </c:layout>
      <c:barChart>
        <c:barDir val="bar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pt-B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'Plan 1'!$H$246:$H$253</c:f>
              <c:strCache>
                <c:ptCount val="8"/>
                <c:pt idx="0">
                  <c:v>Tornar mais suave o aumento dos impostos quando a empresa crescer</c:v>
                </c:pt>
                <c:pt idx="1">
                  <c:v>Ampliar os segmentos que podem optar pelo SIMPLES</c:v>
                </c:pt>
                <c:pt idx="2">
                  <c:v>Eliminar as alíquotas interestaduais de ICMS</c:v>
                </c:pt>
                <c:pt idx="3">
                  <c:v>Eliminar a substituição tributária</c:v>
                </c:pt>
                <c:pt idx="4">
                  <c:v>Atualizar anualmente a tabela do SIMPLES</c:v>
                </c:pt>
                <c:pt idx="5">
                  <c:v>Simplificar a emissão do DAS</c:v>
                </c:pt>
                <c:pt idx="6">
                  <c:v>Eliminar o teto de faturamento</c:v>
                </c:pt>
                <c:pt idx="7">
                  <c:v>Ampliar a rede de pagamento do DAS</c:v>
                </c:pt>
              </c:strCache>
            </c:strRef>
          </c:cat>
          <c:val>
            <c:numRef>
              <c:f>'Plan 1'!$I$246:$I$253</c:f>
              <c:numCache>
                <c:formatCode>0%</c:formatCode>
                <c:ptCount val="8"/>
                <c:pt idx="0">
                  <c:v>0.95433472417150367</c:v>
                </c:pt>
                <c:pt idx="1">
                  <c:v>0.88812224485208158</c:v>
                </c:pt>
                <c:pt idx="2">
                  <c:v>0.86411474254489185</c:v>
                </c:pt>
                <c:pt idx="3">
                  <c:v>0.81123150712091208</c:v>
                </c:pt>
                <c:pt idx="4">
                  <c:v>0.78725216248529351</c:v>
                </c:pt>
                <c:pt idx="5">
                  <c:v>0.68705194469435771</c:v>
                </c:pt>
                <c:pt idx="6">
                  <c:v>0.68694947361601832</c:v>
                </c:pt>
                <c:pt idx="7">
                  <c:v>0.59608066848989361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C8F-4B0F-9739-30637F12BDE2}"/>
            </c:ext>
          </c:extLst>
        </c:ser>
        <c:axId val="80648832"/>
        <c:axId val="88334336"/>
      </c:barChart>
      <c:catAx>
        <c:axId val="80648832"/>
        <c:scaling>
          <c:orientation val="maxMin"/>
        </c:scaling>
        <c:axPos val="l"/>
        <c:numFmt formatCode="General" sourceLinked="0"/>
        <c:tickLblPos val="nextTo"/>
        <c:txPr>
          <a:bodyPr/>
          <a:lstStyle/>
          <a:p>
            <a:pPr>
              <a:defRPr sz="1100"/>
            </a:pPr>
            <a:endParaRPr lang="pt-BR"/>
          </a:p>
        </c:txPr>
        <c:crossAx val="88334336"/>
        <c:crosses val="autoZero"/>
        <c:auto val="1"/>
        <c:lblAlgn val="ctr"/>
        <c:lblOffset val="100"/>
      </c:catAx>
      <c:valAx>
        <c:axId val="88334336"/>
        <c:scaling>
          <c:orientation val="minMax"/>
          <c:max val="1"/>
        </c:scaling>
        <c:axPos val="t"/>
        <c:majorGridlines/>
        <c:numFmt formatCode="0%" sourceLinked="1"/>
        <c:tickLblPos val="nextTo"/>
        <c:crossAx val="8064883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200"/>
      </a:pPr>
      <a:endParaRPr lang="pt-BR"/>
    </a:p>
  </c:txPr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5394C-9E1B-4375-9178-78071395FB47}" type="datetimeFigureOut">
              <a:rPr lang="pt-BR" smtClean="0"/>
              <a:pPr/>
              <a:t>24/11/2015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A6EC72-B702-4BBB-9A68-612E27DBEEE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570736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AutoShape 1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50443" y="1"/>
            <a:ext cx="2944085" cy="4946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44538"/>
            <a:ext cx="4960938" cy="3721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850443" y="9428583"/>
            <a:ext cx="2944085" cy="4946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Calibri" pitchFamily="34" charset="0"/>
              </a:defRPr>
            </a:lvl1pPr>
          </a:lstStyle>
          <a:p>
            <a:fld id="{00A78204-7FA7-45F4-9B6C-2503FF96AA75}" type="slidenum">
              <a:rPr lang="pt-BR"/>
              <a:pPr/>
              <a:t>‹nº›</a:t>
            </a:fld>
            <a:endParaRPr lang="pt-BR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679768" y="4715154"/>
            <a:ext cx="5436567" cy="44652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smtClean="0"/>
          </a:p>
        </p:txBody>
      </p:sp>
    </p:spTree>
    <p:extLst>
      <p:ext uri="{BB962C8B-B14F-4D97-AF65-F5344CB8AC3E}">
        <p14:creationId xmlns="" xmlns:p14="http://schemas.microsoft.com/office/powerpoint/2010/main" val="36128579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pt-BR" smtClean="0"/>
              <a:pPr/>
              <a:t>12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2DFF976-BCAF-42C9-8324-6224795E41B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1527842-603C-472B-858C-B462A9F052E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E2BE435-53B2-4AC1-A3C4-DD1479FF26A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ACB4EC1-014A-4453-B43E-634BA79A504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46DC4D2-5B90-4B91-9FA4-46AA72911C41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F17ACD0-4066-49E2-8A76-885123F5DA5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BBA2A4E-DB65-4592-8CBF-8275E51F187B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A6F4EDA-31E1-42F0-8AA5-D8B116D1DD5B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A1FCA31-9130-4E21-92D0-78ED8A4083E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57E1DA4-6618-4440-B6A4-65E333FA6DE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05D1CBE-8D50-4D64-8001-5620A62BF77E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ACA1A6F-E663-488D-89BC-B18F211E018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EABCD20-4EEF-41B5-8AFA-6D0D761C8FDB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32A23A9-CD71-4939-B081-8B3F4D4F046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B51B295-CA38-4336-AF25-7F6A91F4195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7911054-2347-43CF-B1F0-12798E3CB7CB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B1B8E85-4728-44DE-BC7B-497F575174F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6CE80EC-E831-4481-866D-2E28F8B8AE8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4CAA664-615C-41FF-B720-1023138D6A2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57CFD10-5E96-41EE-BDC9-FB99B25F395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53AA3E6-CCDF-40F9-BD4B-C9A04644BDD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8093C07-1DC0-454D-B636-144EF6173B2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3A13E5E-80A6-446F-818B-92E5D2BEDA9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2056887-E73F-4A39-B82B-E917EDC5647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F35AFCD-1D14-4DFF-A1AB-1CB247271A6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BA54BE5-60D3-4B6B-BA35-4ACB83B1608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1FD5DC7-263B-4B8B-96A7-2DE4103B522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65EEE22-3773-4941-B4A4-A0F80B864E7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D86A6AD-C8CA-44A9-8F99-0698C88E093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A1F1054-FC65-4A17-88B3-69B28015207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8F0AEED-B4A2-4ABE-A206-C512A268194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12105B9-95B5-4ED5-9E0D-E1DA394FE3D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BEBDE1C-72AC-4397-B6F2-9DF37BB0EB0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F1756E3-361D-4E13-A978-E5EAD768125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6FDF248-0D84-4CB0-A9DC-2C285EB936F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02A6A96-CEBF-4872-9EA7-EBF2B2D9951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1BBC9F6-C741-425D-A971-6B1AC757681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AE3BC79-37F1-43EC-9308-680DFC3FFDE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DC4AEFB-D7CB-4D71-A1C8-7BD1A0E100AB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C89B3D5-3F5B-4A40-97F2-E66EA780D07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7F23C7E-C9E7-4D10-8FBB-AB20D73E9E8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88384B1-9996-4083-AA07-283A8A8FAF1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6E657C7-8B79-44AB-84B9-D502C899E671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C9C2505-2556-4629-8860-21A6BFEFFE5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8943B55-B250-456D-A5BF-203E35D222C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288CF2A-9B53-41CF-9386-7DB0BE51F68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8FA6C29-E6D4-443F-9B85-CD871B166F3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A2C73FC-C436-4225-A1B2-263942A02A4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AA061E9-ACF1-4B60-8D5F-98756377FF5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940F97E-C34D-41A1-99E0-9432F86944C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1F7B097-4180-41E6-99CE-6CA963F3965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B4D0955-6FAE-4F3A-B5E6-B828C09F4E5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486DBDB-7584-471D-B75C-7F73EF865FB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77483D9-45DB-4188-82A7-06A5D28BE88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5B040C0-223B-4833-91F0-A1322A1542D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99BE7E6-1E39-4BF7-8E1B-CB2C6EEC28B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6403D1D-69DE-4D92-8A7B-578058434A7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FDD1489-9DF7-4A4D-91AF-CB9F2662D5BE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2E3C784-7F5F-44A7-B12B-2AFE5D73F02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D034923-A0EC-4AFC-A214-FF7AB40082D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3855F0E-93A5-440A-BF33-F5A0B7AA6DA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A3FCF07-4DFB-4B0A-944D-468C4D4922D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10A48B4-2A63-4989-8E9C-F0B9C363B3C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2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596558B-8CE6-4FC3-BFB8-FB09640796AE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9B8D591-518C-4B56-9824-6B72F2046E2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BEF8EAB-7D74-4E4D-9B80-4BF5BB68C2B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95E9B77-F00E-40FC-BABB-1B597184ED5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00A8A26-DD67-46B7-8626-3F21FD8E83E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C662717-23B4-4AAE-BB56-009121D378D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8D94101-3E7A-4A5A-9CD5-58876498679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0FE8986-CFD1-444E-8AAC-BD387F8BA13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0C52590-C8BB-493A-B54E-A521310EB97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B154E77-272D-4994-A1D8-E655F650134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2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5FB0AEE-EC7A-4CA4-B63F-EDF33720112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406C5C7-857B-4895-A231-5983248E11F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C6ECF0A-FE2C-4B54-95F9-AB48915DF40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21A1D3A-4C0F-4D90-8790-69EC0370974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BC1F8DD-F8D2-4D12-B944-6FE1179D1D1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066B07E-D21E-456C-A16C-D1837733ACE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2A128E4-9DFE-4F64-A69C-92AC503F4F7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F0B488B-FAF8-476B-9904-541C1D78EBC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3115D72-69A1-467B-83B6-126F390263B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4B4D1A5-61C9-4734-9709-A77E9AD9506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2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F530E7F-4DB0-4242-8FEC-831D7BCB6A3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42983D8-C9AD-4938-81BE-D4498DB701BE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75EAEB1-0EEC-49BE-A346-E2C5D919B71B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561C94A-537F-45E4-B5DC-082E09769D3E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5EC8CF4-4B36-4E42-9FEE-29A5DB17B70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5743406-FB5C-42F6-8F09-7D279352B82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4FBF2B8-7D58-4155-A7F4-74D3651AA10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6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3D0766E-6F26-4113-AA78-3B6FE381F3A1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6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432B834-85E3-464C-B9DB-C2C5B00FC76E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6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6AC8A1C-2682-4C3C-8BC1-98943559844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2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546F6D4-85D4-454F-AB7C-B3D422F9705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7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5598C38-24D8-4B0E-AD8D-1D015DFAF61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7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C8DB633-B02F-4815-9075-75C715AF45C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7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DDB830B-FA23-4131-B904-D4B3C40951D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09BC97F-6059-4A5B-865B-84F0FF072BF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FFCECF3-C0B7-4299-9584-4514DAC4F0F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3.xml"/><Relationship Id="rId3" Type="http://schemas.openxmlformats.org/officeDocument/2006/relationships/slideLayout" Target="../slideLayouts/slideLayout168.xml"/><Relationship Id="rId7" Type="http://schemas.openxmlformats.org/officeDocument/2006/relationships/slideLayout" Target="../slideLayouts/slideLayout172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7.xml"/><Relationship Id="rId1" Type="http://schemas.openxmlformats.org/officeDocument/2006/relationships/slideLayout" Target="../slideLayouts/slideLayout166.xml"/><Relationship Id="rId6" Type="http://schemas.openxmlformats.org/officeDocument/2006/relationships/slideLayout" Target="../slideLayouts/slideLayout171.xml"/><Relationship Id="rId11" Type="http://schemas.openxmlformats.org/officeDocument/2006/relationships/slideLayout" Target="../slideLayouts/slideLayout176.xml"/><Relationship Id="rId5" Type="http://schemas.openxmlformats.org/officeDocument/2006/relationships/slideLayout" Target="../slideLayouts/slideLayout170.xml"/><Relationship Id="rId10" Type="http://schemas.openxmlformats.org/officeDocument/2006/relationships/slideLayout" Target="../slideLayouts/slideLayout175.xml"/><Relationship Id="rId4" Type="http://schemas.openxmlformats.org/officeDocument/2006/relationships/slideLayout" Target="../slideLayouts/slideLayout169.xml"/><Relationship Id="rId9" Type="http://schemas.openxmlformats.org/officeDocument/2006/relationships/slideLayout" Target="../slideLayouts/slideLayout174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4.xml"/><Relationship Id="rId3" Type="http://schemas.openxmlformats.org/officeDocument/2006/relationships/slideLayout" Target="../slideLayouts/slideLayout179.xml"/><Relationship Id="rId7" Type="http://schemas.openxmlformats.org/officeDocument/2006/relationships/slideLayout" Target="../slideLayouts/slideLayout183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8.xml"/><Relationship Id="rId1" Type="http://schemas.openxmlformats.org/officeDocument/2006/relationships/slideLayout" Target="../slideLayouts/slideLayout177.xml"/><Relationship Id="rId6" Type="http://schemas.openxmlformats.org/officeDocument/2006/relationships/slideLayout" Target="../slideLayouts/slideLayout182.xml"/><Relationship Id="rId11" Type="http://schemas.openxmlformats.org/officeDocument/2006/relationships/slideLayout" Target="../slideLayouts/slideLayout187.xml"/><Relationship Id="rId5" Type="http://schemas.openxmlformats.org/officeDocument/2006/relationships/slideLayout" Target="../slideLayouts/slideLayout181.xml"/><Relationship Id="rId10" Type="http://schemas.openxmlformats.org/officeDocument/2006/relationships/slideLayout" Target="../slideLayouts/slideLayout186.xml"/><Relationship Id="rId4" Type="http://schemas.openxmlformats.org/officeDocument/2006/relationships/slideLayout" Target="../slideLayouts/slideLayout180.xml"/><Relationship Id="rId9" Type="http://schemas.openxmlformats.org/officeDocument/2006/relationships/slideLayout" Target="../slideLayouts/slideLayout185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5.xml"/><Relationship Id="rId3" Type="http://schemas.openxmlformats.org/officeDocument/2006/relationships/slideLayout" Target="../slideLayouts/slideLayout190.xml"/><Relationship Id="rId7" Type="http://schemas.openxmlformats.org/officeDocument/2006/relationships/slideLayout" Target="../slideLayouts/slideLayout194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89.xml"/><Relationship Id="rId1" Type="http://schemas.openxmlformats.org/officeDocument/2006/relationships/slideLayout" Target="../slideLayouts/slideLayout188.xml"/><Relationship Id="rId6" Type="http://schemas.openxmlformats.org/officeDocument/2006/relationships/slideLayout" Target="../slideLayouts/slideLayout193.xml"/><Relationship Id="rId11" Type="http://schemas.openxmlformats.org/officeDocument/2006/relationships/slideLayout" Target="../slideLayouts/slideLayout198.xml"/><Relationship Id="rId5" Type="http://schemas.openxmlformats.org/officeDocument/2006/relationships/slideLayout" Target="../slideLayouts/slideLayout192.xml"/><Relationship Id="rId10" Type="http://schemas.openxmlformats.org/officeDocument/2006/relationships/slideLayout" Target="../slideLayouts/slideLayout197.xml"/><Relationship Id="rId4" Type="http://schemas.openxmlformats.org/officeDocument/2006/relationships/slideLayout" Target="../slideLayouts/slideLayout191.xml"/><Relationship Id="rId9" Type="http://schemas.openxmlformats.org/officeDocument/2006/relationships/slideLayout" Target="../slideLayouts/slideLayout196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6.xml"/><Relationship Id="rId3" Type="http://schemas.openxmlformats.org/officeDocument/2006/relationships/slideLayout" Target="../slideLayouts/slideLayout201.xml"/><Relationship Id="rId7" Type="http://schemas.openxmlformats.org/officeDocument/2006/relationships/slideLayout" Target="../slideLayouts/slideLayout205.xml"/><Relationship Id="rId12" Type="http://schemas.openxmlformats.org/officeDocument/2006/relationships/theme" Target="../theme/theme19.xml"/><Relationship Id="rId2" Type="http://schemas.openxmlformats.org/officeDocument/2006/relationships/slideLayout" Target="../slideLayouts/slideLayout200.xml"/><Relationship Id="rId1" Type="http://schemas.openxmlformats.org/officeDocument/2006/relationships/slideLayout" Target="../slideLayouts/slideLayout199.xml"/><Relationship Id="rId6" Type="http://schemas.openxmlformats.org/officeDocument/2006/relationships/slideLayout" Target="../slideLayouts/slideLayout204.xml"/><Relationship Id="rId11" Type="http://schemas.openxmlformats.org/officeDocument/2006/relationships/slideLayout" Target="../slideLayouts/slideLayout209.xml"/><Relationship Id="rId5" Type="http://schemas.openxmlformats.org/officeDocument/2006/relationships/slideLayout" Target="../slideLayouts/slideLayout203.xml"/><Relationship Id="rId10" Type="http://schemas.openxmlformats.org/officeDocument/2006/relationships/slideLayout" Target="../slideLayouts/slideLayout208.xml"/><Relationship Id="rId4" Type="http://schemas.openxmlformats.org/officeDocument/2006/relationships/slideLayout" Target="../slideLayouts/slideLayout202.xml"/><Relationship Id="rId9" Type="http://schemas.openxmlformats.org/officeDocument/2006/relationships/slideLayout" Target="../slideLayouts/slideLayout20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7.xml"/><Relationship Id="rId3" Type="http://schemas.openxmlformats.org/officeDocument/2006/relationships/slideLayout" Target="../slideLayouts/slideLayout212.xml"/><Relationship Id="rId7" Type="http://schemas.openxmlformats.org/officeDocument/2006/relationships/slideLayout" Target="../slideLayouts/slideLayout216.xml"/><Relationship Id="rId12" Type="http://schemas.openxmlformats.org/officeDocument/2006/relationships/theme" Target="../theme/theme20.xml"/><Relationship Id="rId2" Type="http://schemas.openxmlformats.org/officeDocument/2006/relationships/slideLayout" Target="../slideLayouts/slideLayout211.xml"/><Relationship Id="rId1" Type="http://schemas.openxmlformats.org/officeDocument/2006/relationships/slideLayout" Target="../slideLayouts/slideLayout210.xml"/><Relationship Id="rId6" Type="http://schemas.openxmlformats.org/officeDocument/2006/relationships/slideLayout" Target="../slideLayouts/slideLayout215.xml"/><Relationship Id="rId11" Type="http://schemas.openxmlformats.org/officeDocument/2006/relationships/slideLayout" Target="../slideLayouts/slideLayout220.xml"/><Relationship Id="rId5" Type="http://schemas.openxmlformats.org/officeDocument/2006/relationships/slideLayout" Target="../slideLayouts/slideLayout214.xml"/><Relationship Id="rId10" Type="http://schemas.openxmlformats.org/officeDocument/2006/relationships/slideLayout" Target="../slideLayouts/slideLayout219.xml"/><Relationship Id="rId4" Type="http://schemas.openxmlformats.org/officeDocument/2006/relationships/slideLayout" Target="../slideLayouts/slideLayout213.xml"/><Relationship Id="rId9" Type="http://schemas.openxmlformats.org/officeDocument/2006/relationships/slideLayout" Target="../slideLayouts/slideLayout218.xml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8.xml"/><Relationship Id="rId3" Type="http://schemas.openxmlformats.org/officeDocument/2006/relationships/slideLayout" Target="../slideLayouts/slideLayout223.xml"/><Relationship Id="rId7" Type="http://schemas.openxmlformats.org/officeDocument/2006/relationships/slideLayout" Target="../slideLayouts/slideLayout227.xml"/><Relationship Id="rId12" Type="http://schemas.openxmlformats.org/officeDocument/2006/relationships/theme" Target="../theme/theme21.xml"/><Relationship Id="rId2" Type="http://schemas.openxmlformats.org/officeDocument/2006/relationships/slideLayout" Target="../slideLayouts/slideLayout222.xml"/><Relationship Id="rId1" Type="http://schemas.openxmlformats.org/officeDocument/2006/relationships/slideLayout" Target="../slideLayouts/slideLayout221.xml"/><Relationship Id="rId6" Type="http://schemas.openxmlformats.org/officeDocument/2006/relationships/slideLayout" Target="../slideLayouts/slideLayout226.xml"/><Relationship Id="rId11" Type="http://schemas.openxmlformats.org/officeDocument/2006/relationships/slideLayout" Target="../slideLayouts/slideLayout231.xml"/><Relationship Id="rId5" Type="http://schemas.openxmlformats.org/officeDocument/2006/relationships/slideLayout" Target="../slideLayouts/slideLayout225.xml"/><Relationship Id="rId10" Type="http://schemas.openxmlformats.org/officeDocument/2006/relationships/slideLayout" Target="../slideLayouts/slideLayout230.xml"/><Relationship Id="rId4" Type="http://schemas.openxmlformats.org/officeDocument/2006/relationships/slideLayout" Target="../slideLayouts/slideLayout224.xml"/><Relationship Id="rId9" Type="http://schemas.openxmlformats.org/officeDocument/2006/relationships/slideLayout" Target="../slideLayouts/slideLayout229.xml"/></Relationships>
</file>

<file path=ppt/slideMasters/_rels/slideMaster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9.xml"/><Relationship Id="rId3" Type="http://schemas.openxmlformats.org/officeDocument/2006/relationships/slideLayout" Target="../slideLayouts/slideLayout234.xml"/><Relationship Id="rId7" Type="http://schemas.openxmlformats.org/officeDocument/2006/relationships/slideLayout" Target="../slideLayouts/slideLayout238.xml"/><Relationship Id="rId12" Type="http://schemas.openxmlformats.org/officeDocument/2006/relationships/theme" Target="../theme/theme22.xml"/><Relationship Id="rId2" Type="http://schemas.openxmlformats.org/officeDocument/2006/relationships/slideLayout" Target="../slideLayouts/slideLayout233.xml"/><Relationship Id="rId1" Type="http://schemas.openxmlformats.org/officeDocument/2006/relationships/slideLayout" Target="../slideLayouts/slideLayout232.xml"/><Relationship Id="rId6" Type="http://schemas.openxmlformats.org/officeDocument/2006/relationships/slideLayout" Target="../slideLayouts/slideLayout237.xml"/><Relationship Id="rId11" Type="http://schemas.openxmlformats.org/officeDocument/2006/relationships/slideLayout" Target="../slideLayouts/slideLayout242.xml"/><Relationship Id="rId5" Type="http://schemas.openxmlformats.org/officeDocument/2006/relationships/slideLayout" Target="../slideLayouts/slideLayout236.xml"/><Relationship Id="rId10" Type="http://schemas.openxmlformats.org/officeDocument/2006/relationships/slideLayout" Target="../slideLayouts/slideLayout241.xml"/><Relationship Id="rId4" Type="http://schemas.openxmlformats.org/officeDocument/2006/relationships/slideLayout" Target="../slideLayouts/slideLayout235.xml"/><Relationship Id="rId9" Type="http://schemas.openxmlformats.org/officeDocument/2006/relationships/slideLayout" Target="../slideLayouts/slideLayout240.xml"/></Relationships>
</file>

<file path=ppt/slideMasters/_rels/slideMaster2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0.xml"/><Relationship Id="rId3" Type="http://schemas.openxmlformats.org/officeDocument/2006/relationships/slideLayout" Target="../slideLayouts/slideLayout245.xml"/><Relationship Id="rId7" Type="http://schemas.openxmlformats.org/officeDocument/2006/relationships/slideLayout" Target="../slideLayouts/slideLayout249.xml"/><Relationship Id="rId12" Type="http://schemas.openxmlformats.org/officeDocument/2006/relationships/theme" Target="../theme/theme23.xml"/><Relationship Id="rId2" Type="http://schemas.openxmlformats.org/officeDocument/2006/relationships/slideLayout" Target="../slideLayouts/slideLayout244.xml"/><Relationship Id="rId1" Type="http://schemas.openxmlformats.org/officeDocument/2006/relationships/slideLayout" Target="../slideLayouts/slideLayout243.xml"/><Relationship Id="rId6" Type="http://schemas.openxmlformats.org/officeDocument/2006/relationships/slideLayout" Target="../slideLayouts/slideLayout248.xml"/><Relationship Id="rId11" Type="http://schemas.openxmlformats.org/officeDocument/2006/relationships/slideLayout" Target="../slideLayouts/slideLayout253.xml"/><Relationship Id="rId5" Type="http://schemas.openxmlformats.org/officeDocument/2006/relationships/slideLayout" Target="../slideLayouts/slideLayout247.xml"/><Relationship Id="rId10" Type="http://schemas.openxmlformats.org/officeDocument/2006/relationships/slideLayout" Target="../slideLayouts/slideLayout252.xml"/><Relationship Id="rId4" Type="http://schemas.openxmlformats.org/officeDocument/2006/relationships/slideLayout" Target="../slideLayouts/slideLayout246.xml"/><Relationship Id="rId9" Type="http://schemas.openxmlformats.org/officeDocument/2006/relationships/slideLayout" Target="../slideLayouts/slideLayout251.xml"/></Relationships>
</file>

<file path=ppt/slideMasters/_rels/slideMaster2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1.xml"/><Relationship Id="rId3" Type="http://schemas.openxmlformats.org/officeDocument/2006/relationships/slideLayout" Target="../slideLayouts/slideLayout256.xml"/><Relationship Id="rId7" Type="http://schemas.openxmlformats.org/officeDocument/2006/relationships/slideLayout" Target="../slideLayouts/slideLayout260.xml"/><Relationship Id="rId12" Type="http://schemas.openxmlformats.org/officeDocument/2006/relationships/theme" Target="../theme/theme24.xml"/><Relationship Id="rId2" Type="http://schemas.openxmlformats.org/officeDocument/2006/relationships/slideLayout" Target="../slideLayouts/slideLayout255.xml"/><Relationship Id="rId1" Type="http://schemas.openxmlformats.org/officeDocument/2006/relationships/slideLayout" Target="../slideLayouts/slideLayout254.xml"/><Relationship Id="rId6" Type="http://schemas.openxmlformats.org/officeDocument/2006/relationships/slideLayout" Target="../slideLayouts/slideLayout259.xml"/><Relationship Id="rId11" Type="http://schemas.openxmlformats.org/officeDocument/2006/relationships/slideLayout" Target="../slideLayouts/slideLayout264.xml"/><Relationship Id="rId5" Type="http://schemas.openxmlformats.org/officeDocument/2006/relationships/slideLayout" Target="../slideLayouts/slideLayout258.xml"/><Relationship Id="rId10" Type="http://schemas.openxmlformats.org/officeDocument/2006/relationships/slideLayout" Target="../slideLayouts/slideLayout263.xml"/><Relationship Id="rId4" Type="http://schemas.openxmlformats.org/officeDocument/2006/relationships/slideLayout" Target="../slideLayouts/slideLayout257.xml"/><Relationship Id="rId9" Type="http://schemas.openxmlformats.org/officeDocument/2006/relationships/slideLayout" Target="../slideLayouts/slideLayout262.xml"/></Relationships>
</file>

<file path=ppt/slideMasters/_rels/slideMaster2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2.xml"/><Relationship Id="rId3" Type="http://schemas.openxmlformats.org/officeDocument/2006/relationships/slideLayout" Target="../slideLayouts/slideLayout267.xml"/><Relationship Id="rId7" Type="http://schemas.openxmlformats.org/officeDocument/2006/relationships/slideLayout" Target="../slideLayouts/slideLayout271.xml"/><Relationship Id="rId12" Type="http://schemas.openxmlformats.org/officeDocument/2006/relationships/theme" Target="../theme/theme25.xml"/><Relationship Id="rId2" Type="http://schemas.openxmlformats.org/officeDocument/2006/relationships/slideLayout" Target="../slideLayouts/slideLayout266.xml"/><Relationship Id="rId1" Type="http://schemas.openxmlformats.org/officeDocument/2006/relationships/slideLayout" Target="../slideLayouts/slideLayout265.xml"/><Relationship Id="rId6" Type="http://schemas.openxmlformats.org/officeDocument/2006/relationships/slideLayout" Target="../slideLayouts/slideLayout270.xml"/><Relationship Id="rId11" Type="http://schemas.openxmlformats.org/officeDocument/2006/relationships/slideLayout" Target="../slideLayouts/slideLayout275.xml"/><Relationship Id="rId5" Type="http://schemas.openxmlformats.org/officeDocument/2006/relationships/slideLayout" Target="../slideLayouts/slideLayout269.xml"/><Relationship Id="rId10" Type="http://schemas.openxmlformats.org/officeDocument/2006/relationships/slideLayout" Target="../slideLayouts/slideLayout274.xml"/><Relationship Id="rId4" Type="http://schemas.openxmlformats.org/officeDocument/2006/relationships/slideLayout" Target="../slideLayouts/slideLayout268.xml"/><Relationship Id="rId9" Type="http://schemas.openxmlformats.org/officeDocument/2006/relationships/slideLayout" Target="../slideLayouts/slideLayout27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DDDDDD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293688" y="304800"/>
            <a:ext cx="8575675" cy="6227763"/>
          </a:xfrm>
          <a:custGeom>
            <a:avLst/>
            <a:gdLst>
              <a:gd name="T0" fmla="*/ 17 w 803"/>
              <a:gd name="T1" fmla="*/ 0 h 544"/>
              <a:gd name="T2" fmla="*/ 786 w 803"/>
              <a:gd name="T3" fmla="*/ 0 h 544"/>
              <a:gd name="T4" fmla="*/ 803 w 803"/>
              <a:gd name="T5" fmla="*/ 17 h 544"/>
              <a:gd name="T6" fmla="*/ 803 w 803"/>
              <a:gd name="T7" fmla="*/ 527 h 544"/>
              <a:gd name="T8" fmla="*/ 786 w 803"/>
              <a:gd name="T9" fmla="*/ 544 h 544"/>
              <a:gd name="T10" fmla="*/ 17 w 803"/>
              <a:gd name="T11" fmla="*/ 544 h 544"/>
              <a:gd name="T12" fmla="*/ 0 w 803"/>
              <a:gd name="T13" fmla="*/ 527 h 544"/>
              <a:gd name="T14" fmla="*/ 0 w 803"/>
              <a:gd name="T15" fmla="*/ 17 h 544"/>
              <a:gd name="T16" fmla="*/ 17 w 803"/>
              <a:gd name="T17" fmla="*/ 0 h 544"/>
              <a:gd name="T18" fmla="*/ 0 w 803"/>
              <a:gd name="T19" fmla="*/ 0 h 544"/>
              <a:gd name="T20" fmla="*/ 803 w 803"/>
              <a:gd name="T21" fmla="*/ 544 h 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T18" t="T19" r="T20" b="T21"/>
            <a:pathLst>
              <a:path w="803" h="544">
                <a:moveTo>
                  <a:pt x="17" y="0"/>
                </a:moveTo>
                <a:lnTo>
                  <a:pt x="786" y="0"/>
                </a:lnTo>
                <a:cubicBezTo>
                  <a:pt x="795" y="0"/>
                  <a:pt x="803" y="8"/>
                  <a:pt x="803" y="17"/>
                </a:cubicBezTo>
                <a:lnTo>
                  <a:pt x="803" y="527"/>
                </a:lnTo>
                <a:cubicBezTo>
                  <a:pt x="803" y="536"/>
                  <a:pt x="795" y="544"/>
                  <a:pt x="786" y="544"/>
                </a:cubicBezTo>
                <a:lnTo>
                  <a:pt x="17" y="544"/>
                </a:lnTo>
                <a:cubicBezTo>
                  <a:pt x="8" y="544"/>
                  <a:pt x="0" y="536"/>
                  <a:pt x="0" y="527"/>
                </a:cubicBezTo>
                <a:lnTo>
                  <a:pt x="0" y="17"/>
                </a:lnTo>
                <a:cubicBezTo>
                  <a:pt x="0" y="8"/>
                  <a:pt x="8" y="0"/>
                  <a:pt x="17" y="0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7405688" y="5489575"/>
            <a:ext cx="1685925" cy="1395413"/>
          </a:xfrm>
          <a:custGeom>
            <a:avLst/>
            <a:gdLst>
              <a:gd name="T0" fmla="*/ 16 w 115"/>
              <a:gd name="T1" fmla="*/ 0 h 88"/>
              <a:gd name="T2" fmla="*/ 115 w 115"/>
              <a:gd name="T3" fmla="*/ 0 h 88"/>
              <a:gd name="T4" fmla="*/ 99 w 115"/>
              <a:gd name="T5" fmla="*/ 88 h 88"/>
              <a:gd name="T6" fmla="*/ 0 w 115"/>
              <a:gd name="T7" fmla="*/ 88 h 88"/>
              <a:gd name="T8" fmla="*/ 16 w 115"/>
              <a:gd name="T9" fmla="*/ 0 h 88"/>
              <a:gd name="T10" fmla="*/ 0 w 115"/>
              <a:gd name="T11" fmla="*/ 0 h 88"/>
              <a:gd name="T12" fmla="*/ 115 w 115"/>
              <a:gd name="T13" fmla="*/ 88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T10" t="T11" r="T12" b="T13"/>
            <a:pathLst>
              <a:path w="115" h="88">
                <a:moveTo>
                  <a:pt x="16" y="0"/>
                </a:moveTo>
                <a:lnTo>
                  <a:pt x="115" y="0"/>
                </a:lnTo>
                <a:lnTo>
                  <a:pt x="99" y="88"/>
                </a:lnTo>
                <a:lnTo>
                  <a:pt x="0" y="88"/>
                </a:lnTo>
                <a:lnTo>
                  <a:pt x="16" y="0"/>
                </a:lnTo>
                <a:close/>
              </a:path>
            </a:pathLst>
          </a:custGeom>
          <a:solidFill>
            <a:srgbClr val="0066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8877300" y="5127625"/>
            <a:ext cx="203200" cy="363538"/>
          </a:xfrm>
          <a:custGeom>
            <a:avLst/>
            <a:gdLst>
              <a:gd name="T0" fmla="*/ 0 w 8"/>
              <a:gd name="T1" fmla="*/ 0 h 13"/>
              <a:gd name="T2" fmla="*/ 0 w 8"/>
              <a:gd name="T3" fmla="*/ 13 h 13"/>
              <a:gd name="T4" fmla="*/ 8 w 8"/>
              <a:gd name="T5" fmla="*/ 13 h 13"/>
              <a:gd name="T6" fmla="*/ 0 w 8"/>
              <a:gd name="T7" fmla="*/ 0 h 13"/>
              <a:gd name="T8" fmla="*/ 0 w 8"/>
              <a:gd name="T9" fmla="*/ 0 h 13"/>
              <a:gd name="T10" fmla="*/ 8 w 8"/>
              <a:gd name="T11" fmla="*/ 1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8" h="13">
                <a:moveTo>
                  <a:pt x="0" y="0"/>
                </a:moveTo>
                <a:lnTo>
                  <a:pt x="0" y="13"/>
                </a:lnTo>
                <a:lnTo>
                  <a:pt x="8" y="1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4524375" y="6524625"/>
            <a:ext cx="2947988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200" b="1" i="1">
                <a:solidFill>
                  <a:srgbClr val="0066CC"/>
                </a:solidFill>
              </a:rPr>
              <a:t>0800 570 0800   /   www.sebrae.com.br</a:t>
            </a:r>
          </a:p>
        </p:txBody>
      </p:sp>
      <p:sp>
        <p:nvSpPr>
          <p:cNvPr id="1030" name="AutoShape 6"/>
          <p:cNvSpPr>
            <a:spLocks noChangeArrowheads="1"/>
          </p:cNvSpPr>
          <p:nvPr/>
        </p:nvSpPr>
        <p:spPr bwMode="auto">
          <a:xfrm>
            <a:off x="7646988" y="5865813"/>
            <a:ext cx="1244600" cy="658812"/>
          </a:xfrm>
          <a:custGeom>
            <a:avLst/>
            <a:gdLst>
              <a:gd name="T0" fmla="*/ 13 w 287"/>
              <a:gd name="T1" fmla="*/ 81 h 140"/>
              <a:gd name="T2" fmla="*/ 28 w 287"/>
              <a:gd name="T3" fmla="*/ 79 h 140"/>
              <a:gd name="T4" fmla="*/ 5 w 287"/>
              <a:gd name="T5" fmla="*/ 63 h 140"/>
              <a:gd name="T6" fmla="*/ 28 w 287"/>
              <a:gd name="T7" fmla="*/ 45 h 140"/>
              <a:gd name="T8" fmla="*/ 31 w 287"/>
              <a:gd name="T9" fmla="*/ 60 h 140"/>
              <a:gd name="T10" fmla="*/ 21 w 287"/>
              <a:gd name="T11" fmla="*/ 55 h 140"/>
              <a:gd name="T12" fmla="*/ 23 w 287"/>
              <a:gd name="T13" fmla="*/ 63 h 140"/>
              <a:gd name="T14" fmla="*/ 43 w 287"/>
              <a:gd name="T15" fmla="*/ 76 h 140"/>
              <a:gd name="T16" fmla="*/ 18 w 287"/>
              <a:gd name="T17" fmla="*/ 95 h 140"/>
              <a:gd name="T18" fmla="*/ 0 w 287"/>
              <a:gd name="T19" fmla="*/ 79 h 140"/>
              <a:gd name="T20" fmla="*/ 174 w 287"/>
              <a:gd name="T21" fmla="*/ 117 h 140"/>
              <a:gd name="T22" fmla="*/ 84 w 287"/>
              <a:gd name="T23" fmla="*/ 125 h 140"/>
              <a:gd name="T24" fmla="*/ 80 w 287"/>
              <a:gd name="T25" fmla="*/ 140 h 140"/>
              <a:gd name="T26" fmla="*/ 199 w 287"/>
              <a:gd name="T27" fmla="*/ 0 h 140"/>
              <a:gd name="T28" fmla="*/ 110 w 287"/>
              <a:gd name="T29" fmla="*/ 0 h 140"/>
              <a:gd name="T30" fmla="*/ 191 w 287"/>
              <a:gd name="T31" fmla="*/ 38 h 140"/>
              <a:gd name="T32" fmla="*/ 47 w 287"/>
              <a:gd name="T33" fmla="*/ 94 h 140"/>
              <a:gd name="T34" fmla="*/ 91 w 287"/>
              <a:gd name="T35" fmla="*/ 55 h 140"/>
              <a:gd name="T36" fmla="*/ 87 w 287"/>
              <a:gd name="T37" fmla="*/ 65 h 140"/>
              <a:gd name="T38" fmla="*/ 62 w 287"/>
              <a:gd name="T39" fmla="*/ 85 h 140"/>
              <a:gd name="T40" fmla="*/ 47 w 287"/>
              <a:gd name="T41" fmla="*/ 94 h 140"/>
              <a:gd name="T42" fmla="*/ 119 w 287"/>
              <a:gd name="T43" fmla="*/ 46 h 140"/>
              <a:gd name="T44" fmla="*/ 137 w 287"/>
              <a:gd name="T45" fmla="*/ 56 h 140"/>
              <a:gd name="T46" fmla="*/ 124 w 287"/>
              <a:gd name="T47" fmla="*/ 69 h 140"/>
              <a:gd name="T48" fmla="*/ 125 w 287"/>
              <a:gd name="T49" fmla="*/ 92 h 140"/>
              <a:gd name="T50" fmla="*/ 111 w 287"/>
              <a:gd name="T51" fmla="*/ 55 h 140"/>
              <a:gd name="T52" fmla="*/ 120 w 287"/>
              <a:gd name="T53" fmla="*/ 65 h 140"/>
              <a:gd name="T54" fmla="*/ 119 w 287"/>
              <a:gd name="T55" fmla="*/ 55 h 140"/>
              <a:gd name="T56" fmla="*/ 105 w 287"/>
              <a:gd name="T57" fmla="*/ 85 h 140"/>
              <a:gd name="T58" fmla="*/ 120 w 287"/>
              <a:gd name="T59" fmla="*/ 78 h 140"/>
              <a:gd name="T60" fmla="*/ 138 w 287"/>
              <a:gd name="T61" fmla="*/ 94 h 140"/>
              <a:gd name="T62" fmla="*/ 178 w 287"/>
              <a:gd name="T63" fmla="*/ 46 h 140"/>
              <a:gd name="T64" fmla="*/ 186 w 287"/>
              <a:gd name="T65" fmla="*/ 59 h 140"/>
              <a:gd name="T66" fmla="*/ 172 w 287"/>
              <a:gd name="T67" fmla="*/ 70 h 140"/>
              <a:gd name="T68" fmla="*/ 180 w 287"/>
              <a:gd name="T69" fmla="*/ 82 h 140"/>
              <a:gd name="T70" fmla="*/ 166 w 287"/>
              <a:gd name="T71" fmla="*/ 83 h 140"/>
              <a:gd name="T72" fmla="*/ 161 w 287"/>
              <a:gd name="T73" fmla="*/ 75 h 140"/>
              <a:gd name="T74" fmla="*/ 138 w 287"/>
              <a:gd name="T75" fmla="*/ 94 h 140"/>
              <a:gd name="T76" fmla="*/ 162 w 287"/>
              <a:gd name="T77" fmla="*/ 67 h 140"/>
              <a:gd name="T78" fmla="*/ 173 w 287"/>
              <a:gd name="T79" fmla="*/ 59 h 140"/>
              <a:gd name="T80" fmla="*/ 160 w 287"/>
              <a:gd name="T81" fmla="*/ 55 h 140"/>
              <a:gd name="T82" fmla="*/ 227 w 287"/>
              <a:gd name="T83" fmla="*/ 46 h 140"/>
              <a:gd name="T84" fmla="*/ 220 w 287"/>
              <a:gd name="T85" fmla="*/ 84 h 140"/>
              <a:gd name="T86" fmla="*/ 182 w 287"/>
              <a:gd name="T87" fmla="*/ 94 h 140"/>
              <a:gd name="T88" fmla="*/ 217 w 287"/>
              <a:gd name="T89" fmla="*/ 55 h 140"/>
              <a:gd name="T90" fmla="*/ 241 w 287"/>
              <a:gd name="T91" fmla="*/ 94 h 140"/>
              <a:gd name="T92" fmla="*/ 285 w 287"/>
              <a:gd name="T93" fmla="*/ 55 h 140"/>
              <a:gd name="T94" fmla="*/ 282 w 287"/>
              <a:gd name="T95" fmla="*/ 65 h 140"/>
              <a:gd name="T96" fmla="*/ 256 w 287"/>
              <a:gd name="T97" fmla="*/ 85 h 140"/>
              <a:gd name="T98" fmla="*/ 241 w 287"/>
              <a:gd name="T99" fmla="*/ 94 h 140"/>
              <a:gd name="T100" fmla="*/ 0 w 287"/>
              <a:gd name="T101" fmla="*/ 0 h 140"/>
              <a:gd name="T102" fmla="*/ 287 w 287"/>
              <a:gd name="T103" fmla="*/ 140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T100" t="T101" r="T102" b="T103"/>
            <a:pathLst>
              <a:path w="287" h="140">
                <a:moveTo>
                  <a:pt x="0" y="79"/>
                </a:moveTo>
                <a:lnTo>
                  <a:pt x="14" y="79"/>
                </a:lnTo>
                <a:cubicBezTo>
                  <a:pt x="13" y="80"/>
                  <a:pt x="13" y="80"/>
                  <a:pt x="13" y="81"/>
                </a:cubicBezTo>
                <a:cubicBezTo>
                  <a:pt x="13" y="84"/>
                  <a:pt x="16" y="86"/>
                  <a:pt x="20" y="86"/>
                </a:cubicBezTo>
                <a:cubicBezTo>
                  <a:pt x="25" y="86"/>
                  <a:pt x="28" y="84"/>
                  <a:pt x="28" y="81"/>
                </a:cubicBezTo>
                <a:cubicBezTo>
                  <a:pt x="28" y="80"/>
                  <a:pt x="28" y="80"/>
                  <a:pt x="28" y="79"/>
                </a:cubicBezTo>
                <a:cubicBezTo>
                  <a:pt x="28" y="78"/>
                  <a:pt x="27" y="77"/>
                  <a:pt x="25" y="76"/>
                </a:cubicBezTo>
                <a:lnTo>
                  <a:pt x="14" y="73"/>
                </a:lnTo>
                <a:cubicBezTo>
                  <a:pt x="8" y="71"/>
                  <a:pt x="5" y="68"/>
                  <a:pt x="5" y="63"/>
                </a:cubicBezTo>
                <a:cubicBezTo>
                  <a:pt x="5" y="62"/>
                  <a:pt x="5" y="61"/>
                  <a:pt x="5" y="60"/>
                </a:cubicBezTo>
                <a:cubicBezTo>
                  <a:pt x="6" y="56"/>
                  <a:pt x="8" y="52"/>
                  <a:pt x="12" y="49"/>
                </a:cubicBezTo>
                <a:cubicBezTo>
                  <a:pt x="16" y="46"/>
                  <a:pt x="22" y="45"/>
                  <a:pt x="28" y="45"/>
                </a:cubicBezTo>
                <a:cubicBezTo>
                  <a:pt x="40" y="45"/>
                  <a:pt x="45" y="49"/>
                  <a:pt x="45" y="56"/>
                </a:cubicBezTo>
                <a:cubicBezTo>
                  <a:pt x="45" y="57"/>
                  <a:pt x="45" y="58"/>
                  <a:pt x="45" y="60"/>
                </a:cubicBezTo>
                <a:lnTo>
                  <a:pt x="31" y="60"/>
                </a:lnTo>
                <a:cubicBezTo>
                  <a:pt x="31" y="59"/>
                  <a:pt x="31" y="58"/>
                  <a:pt x="31" y="58"/>
                </a:cubicBezTo>
                <a:cubicBezTo>
                  <a:pt x="31" y="55"/>
                  <a:pt x="30" y="54"/>
                  <a:pt x="26" y="54"/>
                </a:cubicBezTo>
                <a:cubicBezTo>
                  <a:pt x="24" y="54"/>
                  <a:pt x="23" y="54"/>
                  <a:pt x="21" y="55"/>
                </a:cubicBezTo>
                <a:cubicBezTo>
                  <a:pt x="20" y="56"/>
                  <a:pt x="19" y="57"/>
                  <a:pt x="19" y="59"/>
                </a:cubicBezTo>
                <a:cubicBezTo>
                  <a:pt x="19" y="59"/>
                  <a:pt x="19" y="59"/>
                  <a:pt x="19" y="60"/>
                </a:cubicBezTo>
                <a:cubicBezTo>
                  <a:pt x="19" y="61"/>
                  <a:pt x="20" y="63"/>
                  <a:pt x="23" y="63"/>
                </a:cubicBezTo>
                <a:lnTo>
                  <a:pt x="31" y="66"/>
                </a:lnTo>
                <a:cubicBezTo>
                  <a:pt x="35" y="67"/>
                  <a:pt x="37" y="68"/>
                  <a:pt x="39" y="69"/>
                </a:cubicBezTo>
                <a:cubicBezTo>
                  <a:pt x="41" y="70"/>
                  <a:pt x="43" y="73"/>
                  <a:pt x="43" y="76"/>
                </a:cubicBezTo>
                <a:cubicBezTo>
                  <a:pt x="43" y="77"/>
                  <a:pt x="42" y="78"/>
                  <a:pt x="42" y="80"/>
                </a:cubicBezTo>
                <a:cubicBezTo>
                  <a:pt x="41" y="85"/>
                  <a:pt x="38" y="89"/>
                  <a:pt x="34" y="91"/>
                </a:cubicBezTo>
                <a:cubicBezTo>
                  <a:pt x="29" y="94"/>
                  <a:pt x="24" y="95"/>
                  <a:pt x="18" y="95"/>
                </a:cubicBezTo>
                <a:cubicBezTo>
                  <a:pt x="10" y="95"/>
                  <a:pt x="4" y="93"/>
                  <a:pt x="2" y="89"/>
                </a:cubicBezTo>
                <a:cubicBezTo>
                  <a:pt x="0" y="88"/>
                  <a:pt x="0" y="85"/>
                  <a:pt x="0" y="83"/>
                </a:cubicBezTo>
                <a:cubicBezTo>
                  <a:pt x="0" y="82"/>
                  <a:pt x="0" y="80"/>
                  <a:pt x="0" y="79"/>
                </a:cubicBezTo>
                <a:close/>
                <a:moveTo>
                  <a:pt x="89" y="102"/>
                </a:moveTo>
                <a:lnTo>
                  <a:pt x="177" y="102"/>
                </a:lnTo>
                <a:lnTo>
                  <a:pt x="174" y="117"/>
                </a:lnTo>
                <a:lnTo>
                  <a:pt x="85" y="117"/>
                </a:lnTo>
                <a:lnTo>
                  <a:pt x="89" y="102"/>
                </a:lnTo>
                <a:close/>
                <a:moveTo>
                  <a:pt x="84" y="125"/>
                </a:moveTo>
                <a:lnTo>
                  <a:pt x="173" y="125"/>
                </a:lnTo>
                <a:lnTo>
                  <a:pt x="169" y="140"/>
                </a:lnTo>
                <a:lnTo>
                  <a:pt x="80" y="140"/>
                </a:lnTo>
                <a:lnTo>
                  <a:pt x="84" y="125"/>
                </a:lnTo>
                <a:close/>
                <a:moveTo>
                  <a:pt x="110" y="0"/>
                </a:moveTo>
                <a:lnTo>
                  <a:pt x="199" y="0"/>
                </a:lnTo>
                <a:lnTo>
                  <a:pt x="196" y="15"/>
                </a:lnTo>
                <a:lnTo>
                  <a:pt x="107" y="15"/>
                </a:lnTo>
                <a:lnTo>
                  <a:pt x="110" y="0"/>
                </a:lnTo>
                <a:close/>
                <a:moveTo>
                  <a:pt x="105" y="23"/>
                </a:moveTo>
                <a:lnTo>
                  <a:pt x="194" y="23"/>
                </a:lnTo>
                <a:lnTo>
                  <a:pt x="191" y="38"/>
                </a:lnTo>
                <a:lnTo>
                  <a:pt x="102" y="38"/>
                </a:lnTo>
                <a:lnTo>
                  <a:pt x="105" y="23"/>
                </a:lnTo>
                <a:close/>
                <a:moveTo>
                  <a:pt x="47" y="94"/>
                </a:moveTo>
                <a:lnTo>
                  <a:pt x="57" y="46"/>
                </a:lnTo>
                <a:lnTo>
                  <a:pt x="93" y="46"/>
                </a:lnTo>
                <a:lnTo>
                  <a:pt x="91" y="55"/>
                </a:lnTo>
                <a:lnTo>
                  <a:pt x="68" y="55"/>
                </a:lnTo>
                <a:lnTo>
                  <a:pt x="66" y="65"/>
                </a:lnTo>
                <a:lnTo>
                  <a:pt x="87" y="65"/>
                </a:lnTo>
                <a:lnTo>
                  <a:pt x="85" y="74"/>
                </a:lnTo>
                <a:lnTo>
                  <a:pt x="64" y="74"/>
                </a:lnTo>
                <a:lnTo>
                  <a:pt x="62" y="85"/>
                </a:lnTo>
                <a:lnTo>
                  <a:pt x="85" y="85"/>
                </a:lnTo>
                <a:lnTo>
                  <a:pt x="83" y="94"/>
                </a:lnTo>
                <a:lnTo>
                  <a:pt x="47" y="94"/>
                </a:lnTo>
                <a:close/>
                <a:moveTo>
                  <a:pt x="90" y="94"/>
                </a:moveTo>
                <a:lnTo>
                  <a:pt x="100" y="46"/>
                </a:lnTo>
                <a:lnTo>
                  <a:pt x="119" y="46"/>
                </a:lnTo>
                <a:cubicBezTo>
                  <a:pt x="123" y="46"/>
                  <a:pt x="126" y="46"/>
                  <a:pt x="128" y="47"/>
                </a:cubicBezTo>
                <a:cubicBezTo>
                  <a:pt x="131" y="47"/>
                  <a:pt x="134" y="48"/>
                  <a:pt x="135" y="50"/>
                </a:cubicBezTo>
                <a:cubicBezTo>
                  <a:pt x="137" y="52"/>
                  <a:pt x="137" y="54"/>
                  <a:pt x="137" y="56"/>
                </a:cubicBezTo>
                <a:cubicBezTo>
                  <a:pt x="137" y="57"/>
                  <a:pt x="137" y="57"/>
                  <a:pt x="137" y="58"/>
                </a:cubicBezTo>
                <a:cubicBezTo>
                  <a:pt x="136" y="64"/>
                  <a:pt x="132" y="67"/>
                  <a:pt x="125" y="69"/>
                </a:cubicBezTo>
                <a:lnTo>
                  <a:pt x="124" y="69"/>
                </a:lnTo>
                <a:cubicBezTo>
                  <a:pt x="131" y="70"/>
                  <a:pt x="134" y="73"/>
                  <a:pt x="134" y="78"/>
                </a:cubicBezTo>
                <a:cubicBezTo>
                  <a:pt x="134" y="81"/>
                  <a:pt x="133" y="84"/>
                  <a:pt x="131" y="86"/>
                </a:cubicBezTo>
                <a:cubicBezTo>
                  <a:pt x="130" y="89"/>
                  <a:pt x="127" y="91"/>
                  <a:pt x="125" y="92"/>
                </a:cubicBezTo>
                <a:cubicBezTo>
                  <a:pt x="122" y="93"/>
                  <a:pt x="117" y="94"/>
                  <a:pt x="111" y="94"/>
                </a:cubicBezTo>
                <a:lnTo>
                  <a:pt x="90" y="94"/>
                </a:lnTo>
                <a:close/>
                <a:moveTo>
                  <a:pt x="111" y="55"/>
                </a:moveTo>
                <a:lnTo>
                  <a:pt x="109" y="65"/>
                </a:lnTo>
                <a:lnTo>
                  <a:pt x="115" y="65"/>
                </a:lnTo>
                <a:cubicBezTo>
                  <a:pt x="118" y="65"/>
                  <a:pt x="119" y="65"/>
                  <a:pt x="120" y="65"/>
                </a:cubicBezTo>
                <a:cubicBezTo>
                  <a:pt x="122" y="64"/>
                  <a:pt x="123" y="62"/>
                  <a:pt x="123" y="60"/>
                </a:cubicBezTo>
                <a:cubicBezTo>
                  <a:pt x="124" y="58"/>
                  <a:pt x="124" y="57"/>
                  <a:pt x="123" y="56"/>
                </a:cubicBezTo>
                <a:cubicBezTo>
                  <a:pt x="122" y="55"/>
                  <a:pt x="120" y="55"/>
                  <a:pt x="119" y="55"/>
                </a:cubicBezTo>
                <a:lnTo>
                  <a:pt x="111" y="55"/>
                </a:lnTo>
                <a:close/>
                <a:moveTo>
                  <a:pt x="107" y="74"/>
                </a:moveTo>
                <a:lnTo>
                  <a:pt x="105" y="85"/>
                </a:lnTo>
                <a:lnTo>
                  <a:pt x="112" y="85"/>
                </a:lnTo>
                <a:cubicBezTo>
                  <a:pt x="117" y="85"/>
                  <a:pt x="119" y="83"/>
                  <a:pt x="120" y="80"/>
                </a:cubicBezTo>
                <a:cubicBezTo>
                  <a:pt x="120" y="79"/>
                  <a:pt x="120" y="79"/>
                  <a:pt x="120" y="78"/>
                </a:cubicBezTo>
                <a:cubicBezTo>
                  <a:pt x="120" y="75"/>
                  <a:pt x="118" y="74"/>
                  <a:pt x="114" y="74"/>
                </a:cubicBezTo>
                <a:lnTo>
                  <a:pt x="107" y="74"/>
                </a:lnTo>
                <a:close/>
                <a:moveTo>
                  <a:pt x="138" y="94"/>
                </a:moveTo>
                <a:lnTo>
                  <a:pt x="148" y="46"/>
                </a:lnTo>
                <a:lnTo>
                  <a:pt x="170" y="46"/>
                </a:lnTo>
                <a:cubicBezTo>
                  <a:pt x="174" y="46"/>
                  <a:pt x="177" y="46"/>
                  <a:pt x="178" y="46"/>
                </a:cubicBezTo>
                <a:cubicBezTo>
                  <a:pt x="181" y="47"/>
                  <a:pt x="183" y="48"/>
                  <a:pt x="184" y="50"/>
                </a:cubicBezTo>
                <a:cubicBezTo>
                  <a:pt x="185" y="51"/>
                  <a:pt x="186" y="53"/>
                  <a:pt x="186" y="55"/>
                </a:cubicBezTo>
                <a:cubicBezTo>
                  <a:pt x="186" y="56"/>
                  <a:pt x="186" y="58"/>
                  <a:pt x="186" y="59"/>
                </a:cubicBezTo>
                <a:cubicBezTo>
                  <a:pt x="185" y="63"/>
                  <a:pt x="183" y="66"/>
                  <a:pt x="179" y="68"/>
                </a:cubicBezTo>
                <a:cubicBezTo>
                  <a:pt x="177" y="69"/>
                  <a:pt x="175" y="70"/>
                  <a:pt x="172" y="70"/>
                </a:cubicBezTo>
                <a:cubicBezTo>
                  <a:pt x="175" y="70"/>
                  <a:pt x="177" y="71"/>
                  <a:pt x="179" y="72"/>
                </a:cubicBezTo>
                <a:cubicBezTo>
                  <a:pt x="180" y="74"/>
                  <a:pt x="180" y="75"/>
                  <a:pt x="180" y="78"/>
                </a:cubicBezTo>
                <a:cubicBezTo>
                  <a:pt x="180" y="79"/>
                  <a:pt x="180" y="80"/>
                  <a:pt x="180" y="82"/>
                </a:cubicBezTo>
                <a:cubicBezTo>
                  <a:pt x="180" y="88"/>
                  <a:pt x="179" y="92"/>
                  <a:pt x="180" y="94"/>
                </a:cubicBezTo>
                <a:lnTo>
                  <a:pt x="165" y="94"/>
                </a:lnTo>
                <a:cubicBezTo>
                  <a:pt x="165" y="92"/>
                  <a:pt x="165" y="89"/>
                  <a:pt x="166" y="83"/>
                </a:cubicBezTo>
                <a:cubicBezTo>
                  <a:pt x="166" y="81"/>
                  <a:pt x="166" y="80"/>
                  <a:pt x="166" y="79"/>
                </a:cubicBezTo>
                <a:cubicBezTo>
                  <a:pt x="166" y="78"/>
                  <a:pt x="166" y="77"/>
                  <a:pt x="165" y="76"/>
                </a:cubicBezTo>
                <a:cubicBezTo>
                  <a:pt x="164" y="76"/>
                  <a:pt x="163" y="75"/>
                  <a:pt x="161" y="75"/>
                </a:cubicBezTo>
                <a:lnTo>
                  <a:pt x="155" y="75"/>
                </a:lnTo>
                <a:lnTo>
                  <a:pt x="151" y="94"/>
                </a:lnTo>
                <a:lnTo>
                  <a:pt x="138" y="94"/>
                </a:lnTo>
                <a:close/>
                <a:moveTo>
                  <a:pt x="160" y="55"/>
                </a:moveTo>
                <a:lnTo>
                  <a:pt x="157" y="67"/>
                </a:lnTo>
                <a:lnTo>
                  <a:pt x="162" y="67"/>
                </a:lnTo>
                <a:cubicBezTo>
                  <a:pt x="165" y="67"/>
                  <a:pt x="167" y="66"/>
                  <a:pt x="168" y="66"/>
                </a:cubicBezTo>
                <a:cubicBezTo>
                  <a:pt x="170" y="65"/>
                  <a:pt x="172" y="64"/>
                  <a:pt x="172" y="61"/>
                </a:cubicBezTo>
                <a:cubicBezTo>
                  <a:pt x="173" y="60"/>
                  <a:pt x="173" y="60"/>
                  <a:pt x="173" y="59"/>
                </a:cubicBezTo>
                <a:cubicBezTo>
                  <a:pt x="173" y="57"/>
                  <a:pt x="172" y="56"/>
                  <a:pt x="170" y="55"/>
                </a:cubicBezTo>
                <a:cubicBezTo>
                  <a:pt x="169" y="55"/>
                  <a:pt x="167" y="55"/>
                  <a:pt x="165" y="55"/>
                </a:cubicBezTo>
                <a:lnTo>
                  <a:pt x="160" y="55"/>
                </a:lnTo>
                <a:close/>
                <a:moveTo>
                  <a:pt x="182" y="94"/>
                </a:moveTo>
                <a:lnTo>
                  <a:pt x="211" y="46"/>
                </a:lnTo>
                <a:lnTo>
                  <a:pt x="227" y="46"/>
                </a:lnTo>
                <a:lnTo>
                  <a:pt x="236" y="94"/>
                </a:lnTo>
                <a:lnTo>
                  <a:pt x="221" y="94"/>
                </a:lnTo>
                <a:lnTo>
                  <a:pt x="220" y="84"/>
                </a:lnTo>
                <a:lnTo>
                  <a:pt x="201" y="84"/>
                </a:lnTo>
                <a:lnTo>
                  <a:pt x="195" y="94"/>
                </a:lnTo>
                <a:lnTo>
                  <a:pt x="182" y="94"/>
                </a:lnTo>
                <a:close/>
                <a:moveTo>
                  <a:pt x="206" y="76"/>
                </a:moveTo>
                <a:lnTo>
                  <a:pt x="219" y="76"/>
                </a:lnTo>
                <a:lnTo>
                  <a:pt x="217" y="55"/>
                </a:lnTo>
                <a:lnTo>
                  <a:pt x="216" y="55"/>
                </a:lnTo>
                <a:lnTo>
                  <a:pt x="206" y="76"/>
                </a:lnTo>
                <a:close/>
                <a:moveTo>
                  <a:pt x="241" y="94"/>
                </a:moveTo>
                <a:lnTo>
                  <a:pt x="251" y="46"/>
                </a:lnTo>
                <a:lnTo>
                  <a:pt x="287" y="46"/>
                </a:lnTo>
                <a:lnTo>
                  <a:pt x="285" y="55"/>
                </a:lnTo>
                <a:lnTo>
                  <a:pt x="263" y="55"/>
                </a:lnTo>
                <a:lnTo>
                  <a:pt x="260" y="65"/>
                </a:lnTo>
                <a:lnTo>
                  <a:pt x="282" y="65"/>
                </a:lnTo>
                <a:lnTo>
                  <a:pt x="280" y="74"/>
                </a:lnTo>
                <a:lnTo>
                  <a:pt x="258" y="74"/>
                </a:lnTo>
                <a:lnTo>
                  <a:pt x="256" y="85"/>
                </a:lnTo>
                <a:lnTo>
                  <a:pt x="280" y="85"/>
                </a:lnTo>
                <a:lnTo>
                  <a:pt x="278" y="94"/>
                </a:lnTo>
                <a:lnTo>
                  <a:pt x="241" y="94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DDDDDD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293688" y="304800"/>
            <a:ext cx="8575675" cy="6227763"/>
          </a:xfrm>
          <a:custGeom>
            <a:avLst/>
            <a:gdLst>
              <a:gd name="T0" fmla="*/ 17 w 803"/>
              <a:gd name="T1" fmla="*/ 0 h 544"/>
              <a:gd name="T2" fmla="*/ 786 w 803"/>
              <a:gd name="T3" fmla="*/ 0 h 544"/>
              <a:gd name="T4" fmla="*/ 803 w 803"/>
              <a:gd name="T5" fmla="*/ 17 h 544"/>
              <a:gd name="T6" fmla="*/ 803 w 803"/>
              <a:gd name="T7" fmla="*/ 527 h 544"/>
              <a:gd name="T8" fmla="*/ 786 w 803"/>
              <a:gd name="T9" fmla="*/ 544 h 544"/>
              <a:gd name="T10" fmla="*/ 17 w 803"/>
              <a:gd name="T11" fmla="*/ 544 h 544"/>
              <a:gd name="T12" fmla="*/ 0 w 803"/>
              <a:gd name="T13" fmla="*/ 527 h 544"/>
              <a:gd name="T14" fmla="*/ 0 w 803"/>
              <a:gd name="T15" fmla="*/ 17 h 544"/>
              <a:gd name="T16" fmla="*/ 17 w 803"/>
              <a:gd name="T17" fmla="*/ 0 h 544"/>
              <a:gd name="T18" fmla="*/ 0 w 803"/>
              <a:gd name="T19" fmla="*/ 0 h 544"/>
              <a:gd name="T20" fmla="*/ 803 w 803"/>
              <a:gd name="T21" fmla="*/ 544 h 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T18" t="T19" r="T20" b="T21"/>
            <a:pathLst>
              <a:path w="803" h="544">
                <a:moveTo>
                  <a:pt x="17" y="0"/>
                </a:moveTo>
                <a:lnTo>
                  <a:pt x="786" y="0"/>
                </a:lnTo>
                <a:cubicBezTo>
                  <a:pt x="795" y="0"/>
                  <a:pt x="803" y="8"/>
                  <a:pt x="803" y="17"/>
                </a:cubicBezTo>
                <a:lnTo>
                  <a:pt x="803" y="527"/>
                </a:lnTo>
                <a:cubicBezTo>
                  <a:pt x="803" y="536"/>
                  <a:pt x="795" y="544"/>
                  <a:pt x="786" y="544"/>
                </a:cubicBezTo>
                <a:lnTo>
                  <a:pt x="17" y="544"/>
                </a:lnTo>
                <a:cubicBezTo>
                  <a:pt x="8" y="544"/>
                  <a:pt x="0" y="536"/>
                  <a:pt x="0" y="527"/>
                </a:cubicBezTo>
                <a:lnTo>
                  <a:pt x="0" y="17"/>
                </a:lnTo>
                <a:cubicBezTo>
                  <a:pt x="0" y="8"/>
                  <a:pt x="8" y="0"/>
                  <a:pt x="17" y="0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7405688" y="5489575"/>
            <a:ext cx="1685925" cy="1395413"/>
          </a:xfrm>
          <a:custGeom>
            <a:avLst/>
            <a:gdLst>
              <a:gd name="T0" fmla="*/ 16 w 115"/>
              <a:gd name="T1" fmla="*/ 0 h 88"/>
              <a:gd name="T2" fmla="*/ 115 w 115"/>
              <a:gd name="T3" fmla="*/ 0 h 88"/>
              <a:gd name="T4" fmla="*/ 99 w 115"/>
              <a:gd name="T5" fmla="*/ 88 h 88"/>
              <a:gd name="T6" fmla="*/ 0 w 115"/>
              <a:gd name="T7" fmla="*/ 88 h 88"/>
              <a:gd name="T8" fmla="*/ 16 w 115"/>
              <a:gd name="T9" fmla="*/ 0 h 88"/>
              <a:gd name="T10" fmla="*/ 0 w 115"/>
              <a:gd name="T11" fmla="*/ 0 h 88"/>
              <a:gd name="T12" fmla="*/ 115 w 115"/>
              <a:gd name="T13" fmla="*/ 88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T10" t="T11" r="T12" b="T13"/>
            <a:pathLst>
              <a:path w="115" h="88">
                <a:moveTo>
                  <a:pt x="16" y="0"/>
                </a:moveTo>
                <a:lnTo>
                  <a:pt x="115" y="0"/>
                </a:lnTo>
                <a:lnTo>
                  <a:pt x="99" y="88"/>
                </a:lnTo>
                <a:lnTo>
                  <a:pt x="0" y="88"/>
                </a:lnTo>
                <a:lnTo>
                  <a:pt x="16" y="0"/>
                </a:lnTo>
                <a:close/>
              </a:path>
            </a:pathLst>
          </a:custGeom>
          <a:solidFill>
            <a:srgbClr val="0066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8877300" y="5127625"/>
            <a:ext cx="203200" cy="363538"/>
          </a:xfrm>
          <a:custGeom>
            <a:avLst/>
            <a:gdLst>
              <a:gd name="T0" fmla="*/ 0 w 8"/>
              <a:gd name="T1" fmla="*/ 0 h 13"/>
              <a:gd name="T2" fmla="*/ 0 w 8"/>
              <a:gd name="T3" fmla="*/ 13 h 13"/>
              <a:gd name="T4" fmla="*/ 8 w 8"/>
              <a:gd name="T5" fmla="*/ 13 h 13"/>
              <a:gd name="T6" fmla="*/ 0 w 8"/>
              <a:gd name="T7" fmla="*/ 0 h 13"/>
              <a:gd name="T8" fmla="*/ 0 w 8"/>
              <a:gd name="T9" fmla="*/ 0 h 13"/>
              <a:gd name="T10" fmla="*/ 8 w 8"/>
              <a:gd name="T11" fmla="*/ 1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8" h="13">
                <a:moveTo>
                  <a:pt x="0" y="0"/>
                </a:moveTo>
                <a:lnTo>
                  <a:pt x="0" y="13"/>
                </a:lnTo>
                <a:lnTo>
                  <a:pt x="8" y="1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4524375" y="6524625"/>
            <a:ext cx="2947988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200" b="1" i="1">
                <a:solidFill>
                  <a:srgbClr val="0066CC"/>
                </a:solidFill>
              </a:rPr>
              <a:t>0800 570 0800   /   www.sebrae.com.br</a:t>
            </a:r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7646988" y="5865813"/>
            <a:ext cx="1244600" cy="658812"/>
          </a:xfrm>
          <a:custGeom>
            <a:avLst/>
            <a:gdLst>
              <a:gd name="T0" fmla="*/ 13 w 287"/>
              <a:gd name="T1" fmla="*/ 81 h 140"/>
              <a:gd name="T2" fmla="*/ 28 w 287"/>
              <a:gd name="T3" fmla="*/ 79 h 140"/>
              <a:gd name="T4" fmla="*/ 5 w 287"/>
              <a:gd name="T5" fmla="*/ 63 h 140"/>
              <a:gd name="T6" fmla="*/ 28 w 287"/>
              <a:gd name="T7" fmla="*/ 45 h 140"/>
              <a:gd name="T8" fmla="*/ 31 w 287"/>
              <a:gd name="T9" fmla="*/ 60 h 140"/>
              <a:gd name="T10" fmla="*/ 21 w 287"/>
              <a:gd name="T11" fmla="*/ 55 h 140"/>
              <a:gd name="T12" fmla="*/ 23 w 287"/>
              <a:gd name="T13" fmla="*/ 63 h 140"/>
              <a:gd name="T14" fmla="*/ 43 w 287"/>
              <a:gd name="T15" fmla="*/ 76 h 140"/>
              <a:gd name="T16" fmla="*/ 18 w 287"/>
              <a:gd name="T17" fmla="*/ 95 h 140"/>
              <a:gd name="T18" fmla="*/ 0 w 287"/>
              <a:gd name="T19" fmla="*/ 79 h 140"/>
              <a:gd name="T20" fmla="*/ 174 w 287"/>
              <a:gd name="T21" fmla="*/ 117 h 140"/>
              <a:gd name="T22" fmla="*/ 84 w 287"/>
              <a:gd name="T23" fmla="*/ 125 h 140"/>
              <a:gd name="T24" fmla="*/ 80 w 287"/>
              <a:gd name="T25" fmla="*/ 140 h 140"/>
              <a:gd name="T26" fmla="*/ 199 w 287"/>
              <a:gd name="T27" fmla="*/ 0 h 140"/>
              <a:gd name="T28" fmla="*/ 110 w 287"/>
              <a:gd name="T29" fmla="*/ 0 h 140"/>
              <a:gd name="T30" fmla="*/ 191 w 287"/>
              <a:gd name="T31" fmla="*/ 38 h 140"/>
              <a:gd name="T32" fmla="*/ 47 w 287"/>
              <a:gd name="T33" fmla="*/ 94 h 140"/>
              <a:gd name="T34" fmla="*/ 91 w 287"/>
              <a:gd name="T35" fmla="*/ 55 h 140"/>
              <a:gd name="T36" fmla="*/ 87 w 287"/>
              <a:gd name="T37" fmla="*/ 65 h 140"/>
              <a:gd name="T38" fmla="*/ 62 w 287"/>
              <a:gd name="T39" fmla="*/ 85 h 140"/>
              <a:gd name="T40" fmla="*/ 47 w 287"/>
              <a:gd name="T41" fmla="*/ 94 h 140"/>
              <a:gd name="T42" fmla="*/ 119 w 287"/>
              <a:gd name="T43" fmla="*/ 46 h 140"/>
              <a:gd name="T44" fmla="*/ 137 w 287"/>
              <a:gd name="T45" fmla="*/ 56 h 140"/>
              <a:gd name="T46" fmla="*/ 124 w 287"/>
              <a:gd name="T47" fmla="*/ 69 h 140"/>
              <a:gd name="T48" fmla="*/ 125 w 287"/>
              <a:gd name="T49" fmla="*/ 92 h 140"/>
              <a:gd name="T50" fmla="*/ 111 w 287"/>
              <a:gd name="T51" fmla="*/ 55 h 140"/>
              <a:gd name="T52" fmla="*/ 120 w 287"/>
              <a:gd name="T53" fmla="*/ 65 h 140"/>
              <a:gd name="T54" fmla="*/ 119 w 287"/>
              <a:gd name="T55" fmla="*/ 55 h 140"/>
              <a:gd name="T56" fmla="*/ 105 w 287"/>
              <a:gd name="T57" fmla="*/ 85 h 140"/>
              <a:gd name="T58" fmla="*/ 120 w 287"/>
              <a:gd name="T59" fmla="*/ 78 h 140"/>
              <a:gd name="T60" fmla="*/ 138 w 287"/>
              <a:gd name="T61" fmla="*/ 94 h 140"/>
              <a:gd name="T62" fmla="*/ 178 w 287"/>
              <a:gd name="T63" fmla="*/ 46 h 140"/>
              <a:gd name="T64" fmla="*/ 186 w 287"/>
              <a:gd name="T65" fmla="*/ 59 h 140"/>
              <a:gd name="T66" fmla="*/ 172 w 287"/>
              <a:gd name="T67" fmla="*/ 70 h 140"/>
              <a:gd name="T68" fmla="*/ 180 w 287"/>
              <a:gd name="T69" fmla="*/ 82 h 140"/>
              <a:gd name="T70" fmla="*/ 166 w 287"/>
              <a:gd name="T71" fmla="*/ 83 h 140"/>
              <a:gd name="T72" fmla="*/ 161 w 287"/>
              <a:gd name="T73" fmla="*/ 75 h 140"/>
              <a:gd name="T74" fmla="*/ 138 w 287"/>
              <a:gd name="T75" fmla="*/ 94 h 140"/>
              <a:gd name="T76" fmla="*/ 162 w 287"/>
              <a:gd name="T77" fmla="*/ 67 h 140"/>
              <a:gd name="T78" fmla="*/ 173 w 287"/>
              <a:gd name="T79" fmla="*/ 59 h 140"/>
              <a:gd name="T80" fmla="*/ 160 w 287"/>
              <a:gd name="T81" fmla="*/ 55 h 140"/>
              <a:gd name="T82" fmla="*/ 227 w 287"/>
              <a:gd name="T83" fmla="*/ 46 h 140"/>
              <a:gd name="T84" fmla="*/ 220 w 287"/>
              <a:gd name="T85" fmla="*/ 84 h 140"/>
              <a:gd name="T86" fmla="*/ 182 w 287"/>
              <a:gd name="T87" fmla="*/ 94 h 140"/>
              <a:gd name="T88" fmla="*/ 217 w 287"/>
              <a:gd name="T89" fmla="*/ 55 h 140"/>
              <a:gd name="T90" fmla="*/ 241 w 287"/>
              <a:gd name="T91" fmla="*/ 94 h 140"/>
              <a:gd name="T92" fmla="*/ 285 w 287"/>
              <a:gd name="T93" fmla="*/ 55 h 140"/>
              <a:gd name="T94" fmla="*/ 282 w 287"/>
              <a:gd name="T95" fmla="*/ 65 h 140"/>
              <a:gd name="T96" fmla="*/ 256 w 287"/>
              <a:gd name="T97" fmla="*/ 85 h 140"/>
              <a:gd name="T98" fmla="*/ 241 w 287"/>
              <a:gd name="T99" fmla="*/ 94 h 140"/>
              <a:gd name="T100" fmla="*/ 0 w 287"/>
              <a:gd name="T101" fmla="*/ 0 h 140"/>
              <a:gd name="T102" fmla="*/ 287 w 287"/>
              <a:gd name="T103" fmla="*/ 140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T100" t="T101" r="T102" b="T103"/>
            <a:pathLst>
              <a:path w="287" h="140">
                <a:moveTo>
                  <a:pt x="0" y="79"/>
                </a:moveTo>
                <a:lnTo>
                  <a:pt x="14" y="79"/>
                </a:lnTo>
                <a:cubicBezTo>
                  <a:pt x="13" y="80"/>
                  <a:pt x="13" y="80"/>
                  <a:pt x="13" y="81"/>
                </a:cubicBezTo>
                <a:cubicBezTo>
                  <a:pt x="13" y="84"/>
                  <a:pt x="16" y="86"/>
                  <a:pt x="20" y="86"/>
                </a:cubicBezTo>
                <a:cubicBezTo>
                  <a:pt x="25" y="86"/>
                  <a:pt x="28" y="84"/>
                  <a:pt x="28" y="81"/>
                </a:cubicBezTo>
                <a:cubicBezTo>
                  <a:pt x="28" y="80"/>
                  <a:pt x="28" y="80"/>
                  <a:pt x="28" y="79"/>
                </a:cubicBezTo>
                <a:cubicBezTo>
                  <a:pt x="28" y="78"/>
                  <a:pt x="27" y="77"/>
                  <a:pt x="25" y="76"/>
                </a:cubicBezTo>
                <a:lnTo>
                  <a:pt x="14" y="73"/>
                </a:lnTo>
                <a:cubicBezTo>
                  <a:pt x="8" y="71"/>
                  <a:pt x="5" y="68"/>
                  <a:pt x="5" y="63"/>
                </a:cubicBezTo>
                <a:cubicBezTo>
                  <a:pt x="5" y="62"/>
                  <a:pt x="5" y="61"/>
                  <a:pt x="5" y="60"/>
                </a:cubicBezTo>
                <a:cubicBezTo>
                  <a:pt x="6" y="56"/>
                  <a:pt x="8" y="52"/>
                  <a:pt x="12" y="49"/>
                </a:cubicBezTo>
                <a:cubicBezTo>
                  <a:pt x="16" y="46"/>
                  <a:pt x="22" y="45"/>
                  <a:pt x="28" y="45"/>
                </a:cubicBezTo>
                <a:cubicBezTo>
                  <a:pt x="40" y="45"/>
                  <a:pt x="45" y="49"/>
                  <a:pt x="45" y="56"/>
                </a:cubicBezTo>
                <a:cubicBezTo>
                  <a:pt x="45" y="57"/>
                  <a:pt x="45" y="58"/>
                  <a:pt x="45" y="60"/>
                </a:cubicBezTo>
                <a:lnTo>
                  <a:pt x="31" y="60"/>
                </a:lnTo>
                <a:cubicBezTo>
                  <a:pt x="31" y="59"/>
                  <a:pt x="31" y="58"/>
                  <a:pt x="31" y="58"/>
                </a:cubicBezTo>
                <a:cubicBezTo>
                  <a:pt x="31" y="55"/>
                  <a:pt x="30" y="54"/>
                  <a:pt x="26" y="54"/>
                </a:cubicBezTo>
                <a:cubicBezTo>
                  <a:pt x="24" y="54"/>
                  <a:pt x="23" y="54"/>
                  <a:pt x="21" y="55"/>
                </a:cubicBezTo>
                <a:cubicBezTo>
                  <a:pt x="20" y="56"/>
                  <a:pt x="19" y="57"/>
                  <a:pt x="19" y="59"/>
                </a:cubicBezTo>
                <a:cubicBezTo>
                  <a:pt x="19" y="59"/>
                  <a:pt x="19" y="59"/>
                  <a:pt x="19" y="60"/>
                </a:cubicBezTo>
                <a:cubicBezTo>
                  <a:pt x="19" y="61"/>
                  <a:pt x="20" y="63"/>
                  <a:pt x="23" y="63"/>
                </a:cubicBezTo>
                <a:lnTo>
                  <a:pt x="31" y="66"/>
                </a:lnTo>
                <a:cubicBezTo>
                  <a:pt x="35" y="67"/>
                  <a:pt x="37" y="68"/>
                  <a:pt x="39" y="69"/>
                </a:cubicBezTo>
                <a:cubicBezTo>
                  <a:pt x="41" y="70"/>
                  <a:pt x="43" y="73"/>
                  <a:pt x="43" y="76"/>
                </a:cubicBezTo>
                <a:cubicBezTo>
                  <a:pt x="43" y="77"/>
                  <a:pt x="42" y="78"/>
                  <a:pt x="42" y="80"/>
                </a:cubicBezTo>
                <a:cubicBezTo>
                  <a:pt x="41" y="85"/>
                  <a:pt x="38" y="89"/>
                  <a:pt x="34" y="91"/>
                </a:cubicBezTo>
                <a:cubicBezTo>
                  <a:pt x="29" y="94"/>
                  <a:pt x="24" y="95"/>
                  <a:pt x="18" y="95"/>
                </a:cubicBezTo>
                <a:cubicBezTo>
                  <a:pt x="10" y="95"/>
                  <a:pt x="4" y="93"/>
                  <a:pt x="2" y="89"/>
                </a:cubicBezTo>
                <a:cubicBezTo>
                  <a:pt x="0" y="88"/>
                  <a:pt x="0" y="85"/>
                  <a:pt x="0" y="83"/>
                </a:cubicBezTo>
                <a:cubicBezTo>
                  <a:pt x="0" y="82"/>
                  <a:pt x="0" y="80"/>
                  <a:pt x="0" y="79"/>
                </a:cubicBezTo>
                <a:close/>
                <a:moveTo>
                  <a:pt x="89" y="102"/>
                </a:moveTo>
                <a:lnTo>
                  <a:pt x="177" y="102"/>
                </a:lnTo>
                <a:lnTo>
                  <a:pt x="174" y="117"/>
                </a:lnTo>
                <a:lnTo>
                  <a:pt x="85" y="117"/>
                </a:lnTo>
                <a:lnTo>
                  <a:pt x="89" y="102"/>
                </a:lnTo>
                <a:close/>
                <a:moveTo>
                  <a:pt x="84" y="125"/>
                </a:moveTo>
                <a:lnTo>
                  <a:pt x="173" y="125"/>
                </a:lnTo>
                <a:lnTo>
                  <a:pt x="169" y="140"/>
                </a:lnTo>
                <a:lnTo>
                  <a:pt x="80" y="140"/>
                </a:lnTo>
                <a:lnTo>
                  <a:pt x="84" y="125"/>
                </a:lnTo>
                <a:close/>
                <a:moveTo>
                  <a:pt x="110" y="0"/>
                </a:moveTo>
                <a:lnTo>
                  <a:pt x="199" y="0"/>
                </a:lnTo>
                <a:lnTo>
                  <a:pt x="196" y="15"/>
                </a:lnTo>
                <a:lnTo>
                  <a:pt x="107" y="15"/>
                </a:lnTo>
                <a:lnTo>
                  <a:pt x="110" y="0"/>
                </a:lnTo>
                <a:close/>
                <a:moveTo>
                  <a:pt x="105" y="23"/>
                </a:moveTo>
                <a:lnTo>
                  <a:pt x="194" y="23"/>
                </a:lnTo>
                <a:lnTo>
                  <a:pt x="191" y="38"/>
                </a:lnTo>
                <a:lnTo>
                  <a:pt x="102" y="38"/>
                </a:lnTo>
                <a:lnTo>
                  <a:pt x="105" y="23"/>
                </a:lnTo>
                <a:close/>
                <a:moveTo>
                  <a:pt x="47" y="94"/>
                </a:moveTo>
                <a:lnTo>
                  <a:pt x="57" y="46"/>
                </a:lnTo>
                <a:lnTo>
                  <a:pt x="93" y="46"/>
                </a:lnTo>
                <a:lnTo>
                  <a:pt x="91" y="55"/>
                </a:lnTo>
                <a:lnTo>
                  <a:pt x="68" y="55"/>
                </a:lnTo>
                <a:lnTo>
                  <a:pt x="66" y="65"/>
                </a:lnTo>
                <a:lnTo>
                  <a:pt x="87" y="65"/>
                </a:lnTo>
                <a:lnTo>
                  <a:pt x="85" y="74"/>
                </a:lnTo>
                <a:lnTo>
                  <a:pt x="64" y="74"/>
                </a:lnTo>
                <a:lnTo>
                  <a:pt x="62" y="85"/>
                </a:lnTo>
                <a:lnTo>
                  <a:pt x="85" y="85"/>
                </a:lnTo>
                <a:lnTo>
                  <a:pt x="83" y="94"/>
                </a:lnTo>
                <a:lnTo>
                  <a:pt x="47" y="94"/>
                </a:lnTo>
                <a:close/>
                <a:moveTo>
                  <a:pt x="90" y="94"/>
                </a:moveTo>
                <a:lnTo>
                  <a:pt x="100" y="46"/>
                </a:lnTo>
                <a:lnTo>
                  <a:pt x="119" y="46"/>
                </a:lnTo>
                <a:cubicBezTo>
                  <a:pt x="123" y="46"/>
                  <a:pt x="126" y="46"/>
                  <a:pt x="128" y="47"/>
                </a:cubicBezTo>
                <a:cubicBezTo>
                  <a:pt x="131" y="47"/>
                  <a:pt x="134" y="48"/>
                  <a:pt x="135" y="50"/>
                </a:cubicBezTo>
                <a:cubicBezTo>
                  <a:pt x="137" y="52"/>
                  <a:pt x="137" y="54"/>
                  <a:pt x="137" y="56"/>
                </a:cubicBezTo>
                <a:cubicBezTo>
                  <a:pt x="137" y="57"/>
                  <a:pt x="137" y="57"/>
                  <a:pt x="137" y="58"/>
                </a:cubicBezTo>
                <a:cubicBezTo>
                  <a:pt x="136" y="64"/>
                  <a:pt x="132" y="67"/>
                  <a:pt x="125" y="69"/>
                </a:cubicBezTo>
                <a:lnTo>
                  <a:pt x="124" y="69"/>
                </a:lnTo>
                <a:cubicBezTo>
                  <a:pt x="131" y="70"/>
                  <a:pt x="134" y="73"/>
                  <a:pt x="134" y="78"/>
                </a:cubicBezTo>
                <a:cubicBezTo>
                  <a:pt x="134" y="81"/>
                  <a:pt x="133" y="84"/>
                  <a:pt x="131" y="86"/>
                </a:cubicBezTo>
                <a:cubicBezTo>
                  <a:pt x="130" y="89"/>
                  <a:pt x="127" y="91"/>
                  <a:pt x="125" y="92"/>
                </a:cubicBezTo>
                <a:cubicBezTo>
                  <a:pt x="122" y="93"/>
                  <a:pt x="117" y="94"/>
                  <a:pt x="111" y="94"/>
                </a:cubicBezTo>
                <a:lnTo>
                  <a:pt x="90" y="94"/>
                </a:lnTo>
                <a:close/>
                <a:moveTo>
                  <a:pt x="111" y="55"/>
                </a:moveTo>
                <a:lnTo>
                  <a:pt x="109" y="65"/>
                </a:lnTo>
                <a:lnTo>
                  <a:pt x="115" y="65"/>
                </a:lnTo>
                <a:cubicBezTo>
                  <a:pt x="118" y="65"/>
                  <a:pt x="119" y="65"/>
                  <a:pt x="120" y="65"/>
                </a:cubicBezTo>
                <a:cubicBezTo>
                  <a:pt x="122" y="64"/>
                  <a:pt x="123" y="62"/>
                  <a:pt x="123" y="60"/>
                </a:cubicBezTo>
                <a:cubicBezTo>
                  <a:pt x="124" y="58"/>
                  <a:pt x="124" y="57"/>
                  <a:pt x="123" y="56"/>
                </a:cubicBezTo>
                <a:cubicBezTo>
                  <a:pt x="122" y="55"/>
                  <a:pt x="120" y="55"/>
                  <a:pt x="119" y="55"/>
                </a:cubicBezTo>
                <a:lnTo>
                  <a:pt x="111" y="55"/>
                </a:lnTo>
                <a:close/>
                <a:moveTo>
                  <a:pt x="107" y="74"/>
                </a:moveTo>
                <a:lnTo>
                  <a:pt x="105" y="85"/>
                </a:lnTo>
                <a:lnTo>
                  <a:pt x="112" y="85"/>
                </a:lnTo>
                <a:cubicBezTo>
                  <a:pt x="117" y="85"/>
                  <a:pt x="119" y="83"/>
                  <a:pt x="120" y="80"/>
                </a:cubicBezTo>
                <a:cubicBezTo>
                  <a:pt x="120" y="79"/>
                  <a:pt x="120" y="79"/>
                  <a:pt x="120" y="78"/>
                </a:cubicBezTo>
                <a:cubicBezTo>
                  <a:pt x="120" y="75"/>
                  <a:pt x="118" y="74"/>
                  <a:pt x="114" y="74"/>
                </a:cubicBezTo>
                <a:lnTo>
                  <a:pt x="107" y="74"/>
                </a:lnTo>
                <a:close/>
                <a:moveTo>
                  <a:pt x="138" y="94"/>
                </a:moveTo>
                <a:lnTo>
                  <a:pt x="148" y="46"/>
                </a:lnTo>
                <a:lnTo>
                  <a:pt x="170" y="46"/>
                </a:lnTo>
                <a:cubicBezTo>
                  <a:pt x="174" y="46"/>
                  <a:pt x="177" y="46"/>
                  <a:pt x="178" y="46"/>
                </a:cubicBezTo>
                <a:cubicBezTo>
                  <a:pt x="181" y="47"/>
                  <a:pt x="183" y="48"/>
                  <a:pt x="184" y="50"/>
                </a:cubicBezTo>
                <a:cubicBezTo>
                  <a:pt x="185" y="51"/>
                  <a:pt x="186" y="53"/>
                  <a:pt x="186" y="55"/>
                </a:cubicBezTo>
                <a:cubicBezTo>
                  <a:pt x="186" y="56"/>
                  <a:pt x="186" y="58"/>
                  <a:pt x="186" y="59"/>
                </a:cubicBezTo>
                <a:cubicBezTo>
                  <a:pt x="185" y="63"/>
                  <a:pt x="183" y="66"/>
                  <a:pt x="179" y="68"/>
                </a:cubicBezTo>
                <a:cubicBezTo>
                  <a:pt x="177" y="69"/>
                  <a:pt x="175" y="70"/>
                  <a:pt x="172" y="70"/>
                </a:cubicBezTo>
                <a:cubicBezTo>
                  <a:pt x="175" y="70"/>
                  <a:pt x="177" y="71"/>
                  <a:pt x="179" y="72"/>
                </a:cubicBezTo>
                <a:cubicBezTo>
                  <a:pt x="180" y="74"/>
                  <a:pt x="180" y="75"/>
                  <a:pt x="180" y="78"/>
                </a:cubicBezTo>
                <a:cubicBezTo>
                  <a:pt x="180" y="79"/>
                  <a:pt x="180" y="80"/>
                  <a:pt x="180" y="82"/>
                </a:cubicBezTo>
                <a:cubicBezTo>
                  <a:pt x="180" y="88"/>
                  <a:pt x="179" y="92"/>
                  <a:pt x="180" y="94"/>
                </a:cubicBezTo>
                <a:lnTo>
                  <a:pt x="165" y="94"/>
                </a:lnTo>
                <a:cubicBezTo>
                  <a:pt x="165" y="92"/>
                  <a:pt x="165" y="89"/>
                  <a:pt x="166" y="83"/>
                </a:cubicBezTo>
                <a:cubicBezTo>
                  <a:pt x="166" y="81"/>
                  <a:pt x="166" y="80"/>
                  <a:pt x="166" y="79"/>
                </a:cubicBezTo>
                <a:cubicBezTo>
                  <a:pt x="166" y="78"/>
                  <a:pt x="166" y="77"/>
                  <a:pt x="165" y="76"/>
                </a:cubicBezTo>
                <a:cubicBezTo>
                  <a:pt x="164" y="76"/>
                  <a:pt x="163" y="75"/>
                  <a:pt x="161" y="75"/>
                </a:cubicBezTo>
                <a:lnTo>
                  <a:pt x="155" y="75"/>
                </a:lnTo>
                <a:lnTo>
                  <a:pt x="151" y="94"/>
                </a:lnTo>
                <a:lnTo>
                  <a:pt x="138" y="94"/>
                </a:lnTo>
                <a:close/>
                <a:moveTo>
                  <a:pt x="160" y="55"/>
                </a:moveTo>
                <a:lnTo>
                  <a:pt x="157" y="67"/>
                </a:lnTo>
                <a:lnTo>
                  <a:pt x="162" y="67"/>
                </a:lnTo>
                <a:cubicBezTo>
                  <a:pt x="165" y="67"/>
                  <a:pt x="167" y="66"/>
                  <a:pt x="168" y="66"/>
                </a:cubicBezTo>
                <a:cubicBezTo>
                  <a:pt x="170" y="65"/>
                  <a:pt x="172" y="64"/>
                  <a:pt x="172" y="61"/>
                </a:cubicBezTo>
                <a:cubicBezTo>
                  <a:pt x="173" y="60"/>
                  <a:pt x="173" y="60"/>
                  <a:pt x="173" y="59"/>
                </a:cubicBezTo>
                <a:cubicBezTo>
                  <a:pt x="173" y="57"/>
                  <a:pt x="172" y="56"/>
                  <a:pt x="170" y="55"/>
                </a:cubicBezTo>
                <a:cubicBezTo>
                  <a:pt x="169" y="55"/>
                  <a:pt x="167" y="55"/>
                  <a:pt x="165" y="55"/>
                </a:cubicBezTo>
                <a:lnTo>
                  <a:pt x="160" y="55"/>
                </a:lnTo>
                <a:close/>
                <a:moveTo>
                  <a:pt x="182" y="94"/>
                </a:moveTo>
                <a:lnTo>
                  <a:pt x="211" y="46"/>
                </a:lnTo>
                <a:lnTo>
                  <a:pt x="227" y="46"/>
                </a:lnTo>
                <a:lnTo>
                  <a:pt x="236" y="94"/>
                </a:lnTo>
                <a:lnTo>
                  <a:pt x="221" y="94"/>
                </a:lnTo>
                <a:lnTo>
                  <a:pt x="220" y="84"/>
                </a:lnTo>
                <a:lnTo>
                  <a:pt x="201" y="84"/>
                </a:lnTo>
                <a:lnTo>
                  <a:pt x="195" y="94"/>
                </a:lnTo>
                <a:lnTo>
                  <a:pt x="182" y="94"/>
                </a:lnTo>
                <a:close/>
                <a:moveTo>
                  <a:pt x="206" y="76"/>
                </a:moveTo>
                <a:lnTo>
                  <a:pt x="219" y="76"/>
                </a:lnTo>
                <a:lnTo>
                  <a:pt x="217" y="55"/>
                </a:lnTo>
                <a:lnTo>
                  <a:pt x="216" y="55"/>
                </a:lnTo>
                <a:lnTo>
                  <a:pt x="206" y="76"/>
                </a:lnTo>
                <a:close/>
                <a:moveTo>
                  <a:pt x="241" y="94"/>
                </a:moveTo>
                <a:lnTo>
                  <a:pt x="251" y="46"/>
                </a:lnTo>
                <a:lnTo>
                  <a:pt x="287" y="46"/>
                </a:lnTo>
                <a:lnTo>
                  <a:pt x="285" y="55"/>
                </a:lnTo>
                <a:lnTo>
                  <a:pt x="263" y="55"/>
                </a:lnTo>
                <a:lnTo>
                  <a:pt x="260" y="65"/>
                </a:lnTo>
                <a:lnTo>
                  <a:pt x="282" y="65"/>
                </a:lnTo>
                <a:lnTo>
                  <a:pt x="280" y="74"/>
                </a:lnTo>
                <a:lnTo>
                  <a:pt x="258" y="74"/>
                </a:lnTo>
                <a:lnTo>
                  <a:pt x="256" y="85"/>
                </a:lnTo>
                <a:lnTo>
                  <a:pt x="280" y="85"/>
                </a:lnTo>
                <a:lnTo>
                  <a:pt x="278" y="94"/>
                </a:lnTo>
                <a:lnTo>
                  <a:pt x="241" y="94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AutoShape 1"/>
          <p:cNvSpPr>
            <a:spLocks noChangeArrowheads="1"/>
          </p:cNvSpPr>
          <p:nvPr/>
        </p:nvSpPr>
        <p:spPr bwMode="auto">
          <a:xfrm>
            <a:off x="293688" y="304800"/>
            <a:ext cx="8575675" cy="6227763"/>
          </a:xfrm>
          <a:custGeom>
            <a:avLst/>
            <a:gdLst>
              <a:gd name="T0" fmla="*/ 17 w 803"/>
              <a:gd name="T1" fmla="*/ 0 h 544"/>
              <a:gd name="T2" fmla="*/ 786 w 803"/>
              <a:gd name="T3" fmla="*/ 0 h 544"/>
              <a:gd name="T4" fmla="*/ 803 w 803"/>
              <a:gd name="T5" fmla="*/ 17 h 544"/>
              <a:gd name="T6" fmla="*/ 803 w 803"/>
              <a:gd name="T7" fmla="*/ 527 h 544"/>
              <a:gd name="T8" fmla="*/ 786 w 803"/>
              <a:gd name="T9" fmla="*/ 544 h 544"/>
              <a:gd name="T10" fmla="*/ 17 w 803"/>
              <a:gd name="T11" fmla="*/ 544 h 544"/>
              <a:gd name="T12" fmla="*/ 0 w 803"/>
              <a:gd name="T13" fmla="*/ 527 h 544"/>
              <a:gd name="T14" fmla="*/ 0 w 803"/>
              <a:gd name="T15" fmla="*/ 17 h 544"/>
              <a:gd name="T16" fmla="*/ 17 w 803"/>
              <a:gd name="T17" fmla="*/ 0 h 544"/>
              <a:gd name="T18" fmla="*/ 0 w 803"/>
              <a:gd name="T19" fmla="*/ 0 h 544"/>
              <a:gd name="T20" fmla="*/ 803 w 803"/>
              <a:gd name="T21" fmla="*/ 544 h 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T18" t="T19" r="T20" b="T21"/>
            <a:pathLst>
              <a:path w="803" h="544">
                <a:moveTo>
                  <a:pt x="17" y="0"/>
                </a:moveTo>
                <a:lnTo>
                  <a:pt x="786" y="0"/>
                </a:lnTo>
                <a:cubicBezTo>
                  <a:pt x="795" y="0"/>
                  <a:pt x="803" y="8"/>
                  <a:pt x="803" y="17"/>
                </a:cubicBezTo>
                <a:lnTo>
                  <a:pt x="803" y="527"/>
                </a:lnTo>
                <a:cubicBezTo>
                  <a:pt x="803" y="536"/>
                  <a:pt x="795" y="544"/>
                  <a:pt x="786" y="544"/>
                </a:cubicBezTo>
                <a:lnTo>
                  <a:pt x="17" y="544"/>
                </a:lnTo>
                <a:cubicBezTo>
                  <a:pt x="8" y="544"/>
                  <a:pt x="0" y="536"/>
                  <a:pt x="0" y="527"/>
                </a:cubicBezTo>
                <a:lnTo>
                  <a:pt x="0" y="17"/>
                </a:lnTo>
                <a:cubicBezTo>
                  <a:pt x="0" y="8"/>
                  <a:pt x="8" y="0"/>
                  <a:pt x="17" y="0"/>
                </a:cubicBezTo>
                <a:close/>
              </a:path>
            </a:pathLst>
          </a:custGeom>
          <a:solidFill>
            <a:srgbClr val="0066CC"/>
          </a:solidFill>
          <a:ln w="11160">
            <a:solidFill>
              <a:srgbClr val="006EC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7405688" y="5127625"/>
            <a:ext cx="1684337" cy="1755775"/>
            <a:chOff x="4665" y="3230"/>
            <a:chExt cx="1061" cy="1106"/>
          </a:xfrm>
        </p:grpSpPr>
        <p:sp>
          <p:nvSpPr>
            <p:cNvPr id="13315" name="AutoShape 3"/>
            <p:cNvSpPr>
              <a:spLocks noChangeArrowheads="1"/>
            </p:cNvSpPr>
            <p:nvPr/>
          </p:nvSpPr>
          <p:spPr bwMode="auto">
            <a:xfrm>
              <a:off x="4665" y="3457"/>
              <a:ext cx="1062" cy="879"/>
            </a:xfrm>
            <a:custGeom>
              <a:avLst/>
              <a:gdLst>
                <a:gd name="T0" fmla="*/ 16 w 115"/>
                <a:gd name="T1" fmla="*/ 0 h 88"/>
                <a:gd name="T2" fmla="*/ 115 w 115"/>
                <a:gd name="T3" fmla="*/ 0 h 88"/>
                <a:gd name="T4" fmla="*/ 99 w 115"/>
                <a:gd name="T5" fmla="*/ 88 h 88"/>
                <a:gd name="T6" fmla="*/ 0 w 115"/>
                <a:gd name="T7" fmla="*/ 88 h 88"/>
                <a:gd name="T8" fmla="*/ 16 w 115"/>
                <a:gd name="T9" fmla="*/ 0 h 88"/>
                <a:gd name="T10" fmla="*/ 0 w 115"/>
                <a:gd name="T11" fmla="*/ 0 h 88"/>
                <a:gd name="T12" fmla="*/ 115 w 115"/>
                <a:gd name="T13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T10" t="T11" r="T12" b="T13"/>
              <a:pathLst>
                <a:path w="115" h="88">
                  <a:moveTo>
                    <a:pt x="16" y="0"/>
                  </a:moveTo>
                  <a:lnTo>
                    <a:pt x="115" y="0"/>
                  </a:lnTo>
                  <a:lnTo>
                    <a:pt x="99" y="88"/>
                  </a:lnTo>
                  <a:lnTo>
                    <a:pt x="0" y="88"/>
                  </a:lnTo>
                  <a:lnTo>
                    <a:pt x="16" y="0"/>
                  </a:lnTo>
                  <a:close/>
                </a:path>
              </a:pathLst>
            </a:custGeom>
            <a:blipFill dpi="0" rotWithShape="0">
              <a:blip r:embed="rId13" cstate="print"/>
              <a:srcRect/>
              <a:stretch>
                <a:fillRect/>
              </a:stretch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3316" name="AutoShape 4"/>
            <p:cNvSpPr>
              <a:spLocks noChangeArrowheads="1"/>
            </p:cNvSpPr>
            <p:nvPr/>
          </p:nvSpPr>
          <p:spPr bwMode="auto">
            <a:xfrm>
              <a:off x="5592" y="3230"/>
              <a:ext cx="128" cy="229"/>
            </a:xfrm>
            <a:custGeom>
              <a:avLst/>
              <a:gdLst>
                <a:gd name="T0" fmla="*/ 0 w 8"/>
                <a:gd name="T1" fmla="*/ 0 h 13"/>
                <a:gd name="T2" fmla="*/ 0 w 8"/>
                <a:gd name="T3" fmla="*/ 13 h 13"/>
                <a:gd name="T4" fmla="*/ 8 w 8"/>
                <a:gd name="T5" fmla="*/ 13 h 13"/>
                <a:gd name="T6" fmla="*/ 0 w 8"/>
                <a:gd name="T7" fmla="*/ 0 h 13"/>
                <a:gd name="T8" fmla="*/ 0 w 8"/>
                <a:gd name="T9" fmla="*/ 0 h 13"/>
                <a:gd name="T10" fmla="*/ 8 w 8"/>
                <a:gd name="T11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8" h="13">
                  <a:moveTo>
                    <a:pt x="0" y="0"/>
                  </a:moveTo>
                  <a:lnTo>
                    <a:pt x="0" y="13"/>
                  </a:lnTo>
                  <a:lnTo>
                    <a:pt x="8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4524375" y="6524625"/>
            <a:ext cx="2947988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200" b="1" i="1">
                <a:solidFill>
                  <a:srgbClr val="0066CC"/>
                </a:solidFill>
              </a:rPr>
              <a:t>0800 570 0800   /   www.sebrae.com.br</a:t>
            </a:r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7646988" y="5865813"/>
            <a:ext cx="1244600" cy="658812"/>
          </a:xfrm>
          <a:custGeom>
            <a:avLst/>
            <a:gdLst>
              <a:gd name="T0" fmla="*/ 13 w 287"/>
              <a:gd name="T1" fmla="*/ 81 h 140"/>
              <a:gd name="T2" fmla="*/ 28 w 287"/>
              <a:gd name="T3" fmla="*/ 79 h 140"/>
              <a:gd name="T4" fmla="*/ 5 w 287"/>
              <a:gd name="T5" fmla="*/ 63 h 140"/>
              <a:gd name="T6" fmla="*/ 28 w 287"/>
              <a:gd name="T7" fmla="*/ 45 h 140"/>
              <a:gd name="T8" fmla="*/ 31 w 287"/>
              <a:gd name="T9" fmla="*/ 60 h 140"/>
              <a:gd name="T10" fmla="*/ 21 w 287"/>
              <a:gd name="T11" fmla="*/ 55 h 140"/>
              <a:gd name="T12" fmla="*/ 23 w 287"/>
              <a:gd name="T13" fmla="*/ 63 h 140"/>
              <a:gd name="T14" fmla="*/ 43 w 287"/>
              <a:gd name="T15" fmla="*/ 76 h 140"/>
              <a:gd name="T16" fmla="*/ 18 w 287"/>
              <a:gd name="T17" fmla="*/ 95 h 140"/>
              <a:gd name="T18" fmla="*/ 0 w 287"/>
              <a:gd name="T19" fmla="*/ 79 h 140"/>
              <a:gd name="T20" fmla="*/ 174 w 287"/>
              <a:gd name="T21" fmla="*/ 117 h 140"/>
              <a:gd name="T22" fmla="*/ 84 w 287"/>
              <a:gd name="T23" fmla="*/ 125 h 140"/>
              <a:gd name="T24" fmla="*/ 80 w 287"/>
              <a:gd name="T25" fmla="*/ 140 h 140"/>
              <a:gd name="T26" fmla="*/ 199 w 287"/>
              <a:gd name="T27" fmla="*/ 0 h 140"/>
              <a:gd name="T28" fmla="*/ 110 w 287"/>
              <a:gd name="T29" fmla="*/ 0 h 140"/>
              <a:gd name="T30" fmla="*/ 191 w 287"/>
              <a:gd name="T31" fmla="*/ 38 h 140"/>
              <a:gd name="T32" fmla="*/ 47 w 287"/>
              <a:gd name="T33" fmla="*/ 94 h 140"/>
              <a:gd name="T34" fmla="*/ 91 w 287"/>
              <a:gd name="T35" fmla="*/ 55 h 140"/>
              <a:gd name="T36" fmla="*/ 87 w 287"/>
              <a:gd name="T37" fmla="*/ 65 h 140"/>
              <a:gd name="T38" fmla="*/ 62 w 287"/>
              <a:gd name="T39" fmla="*/ 85 h 140"/>
              <a:gd name="T40" fmla="*/ 47 w 287"/>
              <a:gd name="T41" fmla="*/ 94 h 140"/>
              <a:gd name="T42" fmla="*/ 119 w 287"/>
              <a:gd name="T43" fmla="*/ 46 h 140"/>
              <a:gd name="T44" fmla="*/ 137 w 287"/>
              <a:gd name="T45" fmla="*/ 56 h 140"/>
              <a:gd name="T46" fmla="*/ 124 w 287"/>
              <a:gd name="T47" fmla="*/ 69 h 140"/>
              <a:gd name="T48" fmla="*/ 125 w 287"/>
              <a:gd name="T49" fmla="*/ 92 h 140"/>
              <a:gd name="T50" fmla="*/ 111 w 287"/>
              <a:gd name="T51" fmla="*/ 55 h 140"/>
              <a:gd name="T52" fmla="*/ 120 w 287"/>
              <a:gd name="T53" fmla="*/ 65 h 140"/>
              <a:gd name="T54" fmla="*/ 119 w 287"/>
              <a:gd name="T55" fmla="*/ 55 h 140"/>
              <a:gd name="T56" fmla="*/ 105 w 287"/>
              <a:gd name="T57" fmla="*/ 85 h 140"/>
              <a:gd name="T58" fmla="*/ 120 w 287"/>
              <a:gd name="T59" fmla="*/ 78 h 140"/>
              <a:gd name="T60" fmla="*/ 138 w 287"/>
              <a:gd name="T61" fmla="*/ 94 h 140"/>
              <a:gd name="T62" fmla="*/ 178 w 287"/>
              <a:gd name="T63" fmla="*/ 46 h 140"/>
              <a:gd name="T64" fmla="*/ 186 w 287"/>
              <a:gd name="T65" fmla="*/ 59 h 140"/>
              <a:gd name="T66" fmla="*/ 172 w 287"/>
              <a:gd name="T67" fmla="*/ 70 h 140"/>
              <a:gd name="T68" fmla="*/ 180 w 287"/>
              <a:gd name="T69" fmla="*/ 82 h 140"/>
              <a:gd name="T70" fmla="*/ 166 w 287"/>
              <a:gd name="T71" fmla="*/ 83 h 140"/>
              <a:gd name="T72" fmla="*/ 161 w 287"/>
              <a:gd name="T73" fmla="*/ 75 h 140"/>
              <a:gd name="T74" fmla="*/ 138 w 287"/>
              <a:gd name="T75" fmla="*/ 94 h 140"/>
              <a:gd name="T76" fmla="*/ 162 w 287"/>
              <a:gd name="T77" fmla="*/ 67 h 140"/>
              <a:gd name="T78" fmla="*/ 173 w 287"/>
              <a:gd name="T79" fmla="*/ 59 h 140"/>
              <a:gd name="T80" fmla="*/ 160 w 287"/>
              <a:gd name="T81" fmla="*/ 55 h 140"/>
              <a:gd name="T82" fmla="*/ 227 w 287"/>
              <a:gd name="T83" fmla="*/ 46 h 140"/>
              <a:gd name="T84" fmla="*/ 220 w 287"/>
              <a:gd name="T85" fmla="*/ 84 h 140"/>
              <a:gd name="T86" fmla="*/ 182 w 287"/>
              <a:gd name="T87" fmla="*/ 94 h 140"/>
              <a:gd name="T88" fmla="*/ 217 w 287"/>
              <a:gd name="T89" fmla="*/ 55 h 140"/>
              <a:gd name="T90" fmla="*/ 241 w 287"/>
              <a:gd name="T91" fmla="*/ 94 h 140"/>
              <a:gd name="T92" fmla="*/ 285 w 287"/>
              <a:gd name="T93" fmla="*/ 55 h 140"/>
              <a:gd name="T94" fmla="*/ 282 w 287"/>
              <a:gd name="T95" fmla="*/ 65 h 140"/>
              <a:gd name="T96" fmla="*/ 256 w 287"/>
              <a:gd name="T97" fmla="*/ 85 h 140"/>
              <a:gd name="T98" fmla="*/ 241 w 287"/>
              <a:gd name="T99" fmla="*/ 94 h 140"/>
              <a:gd name="T100" fmla="*/ 0 w 287"/>
              <a:gd name="T101" fmla="*/ 0 h 140"/>
              <a:gd name="T102" fmla="*/ 287 w 287"/>
              <a:gd name="T103" fmla="*/ 140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T100" t="T101" r="T102" b="T103"/>
            <a:pathLst>
              <a:path w="287" h="140">
                <a:moveTo>
                  <a:pt x="0" y="79"/>
                </a:moveTo>
                <a:lnTo>
                  <a:pt x="14" y="79"/>
                </a:lnTo>
                <a:cubicBezTo>
                  <a:pt x="13" y="80"/>
                  <a:pt x="13" y="80"/>
                  <a:pt x="13" y="81"/>
                </a:cubicBezTo>
                <a:cubicBezTo>
                  <a:pt x="13" y="84"/>
                  <a:pt x="16" y="86"/>
                  <a:pt x="20" y="86"/>
                </a:cubicBezTo>
                <a:cubicBezTo>
                  <a:pt x="25" y="86"/>
                  <a:pt x="28" y="84"/>
                  <a:pt x="28" y="81"/>
                </a:cubicBezTo>
                <a:cubicBezTo>
                  <a:pt x="28" y="80"/>
                  <a:pt x="28" y="80"/>
                  <a:pt x="28" y="79"/>
                </a:cubicBezTo>
                <a:cubicBezTo>
                  <a:pt x="28" y="78"/>
                  <a:pt x="27" y="77"/>
                  <a:pt x="25" y="76"/>
                </a:cubicBezTo>
                <a:lnTo>
                  <a:pt x="14" y="73"/>
                </a:lnTo>
                <a:cubicBezTo>
                  <a:pt x="8" y="71"/>
                  <a:pt x="5" y="68"/>
                  <a:pt x="5" y="63"/>
                </a:cubicBezTo>
                <a:cubicBezTo>
                  <a:pt x="5" y="62"/>
                  <a:pt x="5" y="61"/>
                  <a:pt x="5" y="60"/>
                </a:cubicBezTo>
                <a:cubicBezTo>
                  <a:pt x="6" y="56"/>
                  <a:pt x="8" y="52"/>
                  <a:pt x="12" y="49"/>
                </a:cubicBezTo>
                <a:cubicBezTo>
                  <a:pt x="16" y="46"/>
                  <a:pt x="22" y="45"/>
                  <a:pt x="28" y="45"/>
                </a:cubicBezTo>
                <a:cubicBezTo>
                  <a:pt x="40" y="45"/>
                  <a:pt x="45" y="49"/>
                  <a:pt x="45" y="56"/>
                </a:cubicBezTo>
                <a:cubicBezTo>
                  <a:pt x="45" y="57"/>
                  <a:pt x="45" y="58"/>
                  <a:pt x="45" y="60"/>
                </a:cubicBezTo>
                <a:lnTo>
                  <a:pt x="31" y="60"/>
                </a:lnTo>
                <a:cubicBezTo>
                  <a:pt x="31" y="59"/>
                  <a:pt x="31" y="58"/>
                  <a:pt x="31" y="58"/>
                </a:cubicBezTo>
                <a:cubicBezTo>
                  <a:pt x="31" y="55"/>
                  <a:pt x="30" y="54"/>
                  <a:pt x="26" y="54"/>
                </a:cubicBezTo>
                <a:cubicBezTo>
                  <a:pt x="24" y="54"/>
                  <a:pt x="23" y="54"/>
                  <a:pt x="21" y="55"/>
                </a:cubicBezTo>
                <a:cubicBezTo>
                  <a:pt x="20" y="56"/>
                  <a:pt x="19" y="57"/>
                  <a:pt x="19" y="59"/>
                </a:cubicBezTo>
                <a:cubicBezTo>
                  <a:pt x="19" y="59"/>
                  <a:pt x="19" y="59"/>
                  <a:pt x="19" y="60"/>
                </a:cubicBezTo>
                <a:cubicBezTo>
                  <a:pt x="19" y="61"/>
                  <a:pt x="20" y="63"/>
                  <a:pt x="23" y="63"/>
                </a:cubicBezTo>
                <a:lnTo>
                  <a:pt x="31" y="66"/>
                </a:lnTo>
                <a:cubicBezTo>
                  <a:pt x="35" y="67"/>
                  <a:pt x="37" y="68"/>
                  <a:pt x="39" y="69"/>
                </a:cubicBezTo>
                <a:cubicBezTo>
                  <a:pt x="41" y="70"/>
                  <a:pt x="43" y="73"/>
                  <a:pt x="43" y="76"/>
                </a:cubicBezTo>
                <a:cubicBezTo>
                  <a:pt x="43" y="77"/>
                  <a:pt x="42" y="78"/>
                  <a:pt x="42" y="80"/>
                </a:cubicBezTo>
                <a:cubicBezTo>
                  <a:pt x="41" y="85"/>
                  <a:pt x="38" y="89"/>
                  <a:pt x="34" y="91"/>
                </a:cubicBezTo>
                <a:cubicBezTo>
                  <a:pt x="29" y="94"/>
                  <a:pt x="24" y="95"/>
                  <a:pt x="18" y="95"/>
                </a:cubicBezTo>
                <a:cubicBezTo>
                  <a:pt x="10" y="95"/>
                  <a:pt x="4" y="93"/>
                  <a:pt x="2" y="89"/>
                </a:cubicBezTo>
                <a:cubicBezTo>
                  <a:pt x="0" y="88"/>
                  <a:pt x="0" y="85"/>
                  <a:pt x="0" y="83"/>
                </a:cubicBezTo>
                <a:cubicBezTo>
                  <a:pt x="0" y="82"/>
                  <a:pt x="0" y="80"/>
                  <a:pt x="0" y="79"/>
                </a:cubicBezTo>
                <a:close/>
                <a:moveTo>
                  <a:pt x="89" y="102"/>
                </a:moveTo>
                <a:lnTo>
                  <a:pt x="177" y="102"/>
                </a:lnTo>
                <a:lnTo>
                  <a:pt x="174" y="117"/>
                </a:lnTo>
                <a:lnTo>
                  <a:pt x="85" y="117"/>
                </a:lnTo>
                <a:lnTo>
                  <a:pt x="89" y="102"/>
                </a:lnTo>
                <a:close/>
                <a:moveTo>
                  <a:pt x="84" y="125"/>
                </a:moveTo>
                <a:lnTo>
                  <a:pt x="173" y="125"/>
                </a:lnTo>
                <a:lnTo>
                  <a:pt x="169" y="140"/>
                </a:lnTo>
                <a:lnTo>
                  <a:pt x="80" y="140"/>
                </a:lnTo>
                <a:lnTo>
                  <a:pt x="84" y="125"/>
                </a:lnTo>
                <a:close/>
                <a:moveTo>
                  <a:pt x="110" y="0"/>
                </a:moveTo>
                <a:lnTo>
                  <a:pt x="199" y="0"/>
                </a:lnTo>
                <a:lnTo>
                  <a:pt x="196" y="15"/>
                </a:lnTo>
                <a:lnTo>
                  <a:pt x="107" y="15"/>
                </a:lnTo>
                <a:lnTo>
                  <a:pt x="110" y="0"/>
                </a:lnTo>
                <a:close/>
                <a:moveTo>
                  <a:pt x="105" y="23"/>
                </a:moveTo>
                <a:lnTo>
                  <a:pt x="194" y="23"/>
                </a:lnTo>
                <a:lnTo>
                  <a:pt x="191" y="38"/>
                </a:lnTo>
                <a:lnTo>
                  <a:pt x="102" y="38"/>
                </a:lnTo>
                <a:lnTo>
                  <a:pt x="105" y="23"/>
                </a:lnTo>
                <a:close/>
                <a:moveTo>
                  <a:pt x="47" y="94"/>
                </a:moveTo>
                <a:lnTo>
                  <a:pt x="57" y="46"/>
                </a:lnTo>
                <a:lnTo>
                  <a:pt x="93" y="46"/>
                </a:lnTo>
                <a:lnTo>
                  <a:pt x="91" y="55"/>
                </a:lnTo>
                <a:lnTo>
                  <a:pt x="68" y="55"/>
                </a:lnTo>
                <a:lnTo>
                  <a:pt x="66" y="65"/>
                </a:lnTo>
                <a:lnTo>
                  <a:pt x="87" y="65"/>
                </a:lnTo>
                <a:lnTo>
                  <a:pt x="85" y="74"/>
                </a:lnTo>
                <a:lnTo>
                  <a:pt x="64" y="74"/>
                </a:lnTo>
                <a:lnTo>
                  <a:pt x="62" y="85"/>
                </a:lnTo>
                <a:lnTo>
                  <a:pt x="85" y="85"/>
                </a:lnTo>
                <a:lnTo>
                  <a:pt x="83" y="94"/>
                </a:lnTo>
                <a:lnTo>
                  <a:pt x="47" y="94"/>
                </a:lnTo>
                <a:close/>
                <a:moveTo>
                  <a:pt x="90" y="94"/>
                </a:moveTo>
                <a:lnTo>
                  <a:pt x="100" y="46"/>
                </a:lnTo>
                <a:lnTo>
                  <a:pt x="119" y="46"/>
                </a:lnTo>
                <a:cubicBezTo>
                  <a:pt x="123" y="46"/>
                  <a:pt x="126" y="46"/>
                  <a:pt x="128" y="47"/>
                </a:cubicBezTo>
                <a:cubicBezTo>
                  <a:pt x="131" y="47"/>
                  <a:pt x="134" y="48"/>
                  <a:pt x="135" y="50"/>
                </a:cubicBezTo>
                <a:cubicBezTo>
                  <a:pt x="137" y="52"/>
                  <a:pt x="137" y="54"/>
                  <a:pt x="137" y="56"/>
                </a:cubicBezTo>
                <a:cubicBezTo>
                  <a:pt x="137" y="57"/>
                  <a:pt x="137" y="57"/>
                  <a:pt x="137" y="58"/>
                </a:cubicBezTo>
                <a:cubicBezTo>
                  <a:pt x="136" y="64"/>
                  <a:pt x="132" y="67"/>
                  <a:pt x="125" y="69"/>
                </a:cubicBezTo>
                <a:lnTo>
                  <a:pt x="124" y="69"/>
                </a:lnTo>
                <a:cubicBezTo>
                  <a:pt x="131" y="70"/>
                  <a:pt x="134" y="73"/>
                  <a:pt x="134" y="78"/>
                </a:cubicBezTo>
                <a:cubicBezTo>
                  <a:pt x="134" y="81"/>
                  <a:pt x="133" y="84"/>
                  <a:pt x="131" y="86"/>
                </a:cubicBezTo>
                <a:cubicBezTo>
                  <a:pt x="130" y="89"/>
                  <a:pt x="127" y="91"/>
                  <a:pt x="125" y="92"/>
                </a:cubicBezTo>
                <a:cubicBezTo>
                  <a:pt x="122" y="93"/>
                  <a:pt x="117" y="94"/>
                  <a:pt x="111" y="94"/>
                </a:cubicBezTo>
                <a:lnTo>
                  <a:pt x="90" y="94"/>
                </a:lnTo>
                <a:close/>
                <a:moveTo>
                  <a:pt x="111" y="55"/>
                </a:moveTo>
                <a:lnTo>
                  <a:pt x="109" y="65"/>
                </a:lnTo>
                <a:lnTo>
                  <a:pt x="115" y="65"/>
                </a:lnTo>
                <a:cubicBezTo>
                  <a:pt x="118" y="65"/>
                  <a:pt x="119" y="65"/>
                  <a:pt x="120" y="65"/>
                </a:cubicBezTo>
                <a:cubicBezTo>
                  <a:pt x="122" y="64"/>
                  <a:pt x="123" y="62"/>
                  <a:pt x="123" y="60"/>
                </a:cubicBezTo>
                <a:cubicBezTo>
                  <a:pt x="124" y="58"/>
                  <a:pt x="124" y="57"/>
                  <a:pt x="123" y="56"/>
                </a:cubicBezTo>
                <a:cubicBezTo>
                  <a:pt x="122" y="55"/>
                  <a:pt x="120" y="55"/>
                  <a:pt x="119" y="55"/>
                </a:cubicBezTo>
                <a:lnTo>
                  <a:pt x="111" y="55"/>
                </a:lnTo>
                <a:close/>
                <a:moveTo>
                  <a:pt x="107" y="74"/>
                </a:moveTo>
                <a:lnTo>
                  <a:pt x="105" y="85"/>
                </a:lnTo>
                <a:lnTo>
                  <a:pt x="112" y="85"/>
                </a:lnTo>
                <a:cubicBezTo>
                  <a:pt x="117" y="85"/>
                  <a:pt x="119" y="83"/>
                  <a:pt x="120" y="80"/>
                </a:cubicBezTo>
                <a:cubicBezTo>
                  <a:pt x="120" y="79"/>
                  <a:pt x="120" y="79"/>
                  <a:pt x="120" y="78"/>
                </a:cubicBezTo>
                <a:cubicBezTo>
                  <a:pt x="120" y="75"/>
                  <a:pt x="118" y="74"/>
                  <a:pt x="114" y="74"/>
                </a:cubicBezTo>
                <a:lnTo>
                  <a:pt x="107" y="74"/>
                </a:lnTo>
                <a:close/>
                <a:moveTo>
                  <a:pt x="138" y="94"/>
                </a:moveTo>
                <a:lnTo>
                  <a:pt x="148" y="46"/>
                </a:lnTo>
                <a:lnTo>
                  <a:pt x="170" y="46"/>
                </a:lnTo>
                <a:cubicBezTo>
                  <a:pt x="174" y="46"/>
                  <a:pt x="177" y="46"/>
                  <a:pt x="178" y="46"/>
                </a:cubicBezTo>
                <a:cubicBezTo>
                  <a:pt x="181" y="47"/>
                  <a:pt x="183" y="48"/>
                  <a:pt x="184" y="50"/>
                </a:cubicBezTo>
                <a:cubicBezTo>
                  <a:pt x="185" y="51"/>
                  <a:pt x="186" y="53"/>
                  <a:pt x="186" y="55"/>
                </a:cubicBezTo>
                <a:cubicBezTo>
                  <a:pt x="186" y="56"/>
                  <a:pt x="186" y="58"/>
                  <a:pt x="186" y="59"/>
                </a:cubicBezTo>
                <a:cubicBezTo>
                  <a:pt x="185" y="63"/>
                  <a:pt x="183" y="66"/>
                  <a:pt x="179" y="68"/>
                </a:cubicBezTo>
                <a:cubicBezTo>
                  <a:pt x="177" y="69"/>
                  <a:pt x="175" y="70"/>
                  <a:pt x="172" y="70"/>
                </a:cubicBezTo>
                <a:cubicBezTo>
                  <a:pt x="175" y="70"/>
                  <a:pt x="177" y="71"/>
                  <a:pt x="179" y="72"/>
                </a:cubicBezTo>
                <a:cubicBezTo>
                  <a:pt x="180" y="74"/>
                  <a:pt x="180" y="75"/>
                  <a:pt x="180" y="78"/>
                </a:cubicBezTo>
                <a:cubicBezTo>
                  <a:pt x="180" y="79"/>
                  <a:pt x="180" y="80"/>
                  <a:pt x="180" y="82"/>
                </a:cubicBezTo>
                <a:cubicBezTo>
                  <a:pt x="180" y="88"/>
                  <a:pt x="179" y="92"/>
                  <a:pt x="180" y="94"/>
                </a:cubicBezTo>
                <a:lnTo>
                  <a:pt x="165" y="94"/>
                </a:lnTo>
                <a:cubicBezTo>
                  <a:pt x="165" y="92"/>
                  <a:pt x="165" y="89"/>
                  <a:pt x="166" y="83"/>
                </a:cubicBezTo>
                <a:cubicBezTo>
                  <a:pt x="166" y="81"/>
                  <a:pt x="166" y="80"/>
                  <a:pt x="166" y="79"/>
                </a:cubicBezTo>
                <a:cubicBezTo>
                  <a:pt x="166" y="78"/>
                  <a:pt x="166" y="77"/>
                  <a:pt x="165" y="76"/>
                </a:cubicBezTo>
                <a:cubicBezTo>
                  <a:pt x="164" y="76"/>
                  <a:pt x="163" y="75"/>
                  <a:pt x="161" y="75"/>
                </a:cubicBezTo>
                <a:lnTo>
                  <a:pt x="155" y="75"/>
                </a:lnTo>
                <a:lnTo>
                  <a:pt x="151" y="94"/>
                </a:lnTo>
                <a:lnTo>
                  <a:pt x="138" y="94"/>
                </a:lnTo>
                <a:close/>
                <a:moveTo>
                  <a:pt x="160" y="55"/>
                </a:moveTo>
                <a:lnTo>
                  <a:pt x="157" y="67"/>
                </a:lnTo>
                <a:lnTo>
                  <a:pt x="162" y="67"/>
                </a:lnTo>
                <a:cubicBezTo>
                  <a:pt x="165" y="67"/>
                  <a:pt x="167" y="66"/>
                  <a:pt x="168" y="66"/>
                </a:cubicBezTo>
                <a:cubicBezTo>
                  <a:pt x="170" y="65"/>
                  <a:pt x="172" y="64"/>
                  <a:pt x="172" y="61"/>
                </a:cubicBezTo>
                <a:cubicBezTo>
                  <a:pt x="173" y="60"/>
                  <a:pt x="173" y="60"/>
                  <a:pt x="173" y="59"/>
                </a:cubicBezTo>
                <a:cubicBezTo>
                  <a:pt x="173" y="57"/>
                  <a:pt x="172" y="56"/>
                  <a:pt x="170" y="55"/>
                </a:cubicBezTo>
                <a:cubicBezTo>
                  <a:pt x="169" y="55"/>
                  <a:pt x="167" y="55"/>
                  <a:pt x="165" y="55"/>
                </a:cubicBezTo>
                <a:lnTo>
                  <a:pt x="160" y="55"/>
                </a:lnTo>
                <a:close/>
                <a:moveTo>
                  <a:pt x="182" y="94"/>
                </a:moveTo>
                <a:lnTo>
                  <a:pt x="211" y="46"/>
                </a:lnTo>
                <a:lnTo>
                  <a:pt x="227" y="46"/>
                </a:lnTo>
                <a:lnTo>
                  <a:pt x="236" y="94"/>
                </a:lnTo>
                <a:lnTo>
                  <a:pt x="221" y="94"/>
                </a:lnTo>
                <a:lnTo>
                  <a:pt x="220" y="84"/>
                </a:lnTo>
                <a:lnTo>
                  <a:pt x="201" y="84"/>
                </a:lnTo>
                <a:lnTo>
                  <a:pt x="195" y="94"/>
                </a:lnTo>
                <a:lnTo>
                  <a:pt x="182" y="94"/>
                </a:lnTo>
                <a:close/>
                <a:moveTo>
                  <a:pt x="206" y="76"/>
                </a:moveTo>
                <a:lnTo>
                  <a:pt x="219" y="76"/>
                </a:lnTo>
                <a:lnTo>
                  <a:pt x="217" y="55"/>
                </a:lnTo>
                <a:lnTo>
                  <a:pt x="216" y="55"/>
                </a:lnTo>
                <a:lnTo>
                  <a:pt x="206" y="76"/>
                </a:lnTo>
                <a:close/>
                <a:moveTo>
                  <a:pt x="241" y="94"/>
                </a:moveTo>
                <a:lnTo>
                  <a:pt x="251" y="46"/>
                </a:lnTo>
                <a:lnTo>
                  <a:pt x="287" y="46"/>
                </a:lnTo>
                <a:lnTo>
                  <a:pt x="285" y="55"/>
                </a:lnTo>
                <a:lnTo>
                  <a:pt x="263" y="55"/>
                </a:lnTo>
                <a:lnTo>
                  <a:pt x="260" y="65"/>
                </a:lnTo>
                <a:lnTo>
                  <a:pt x="282" y="65"/>
                </a:lnTo>
                <a:lnTo>
                  <a:pt x="280" y="74"/>
                </a:lnTo>
                <a:lnTo>
                  <a:pt x="258" y="74"/>
                </a:lnTo>
                <a:lnTo>
                  <a:pt x="256" y="85"/>
                </a:lnTo>
                <a:lnTo>
                  <a:pt x="280" y="85"/>
                </a:lnTo>
                <a:lnTo>
                  <a:pt x="278" y="94"/>
                </a:lnTo>
                <a:lnTo>
                  <a:pt x="241" y="94"/>
                </a:lnTo>
                <a:close/>
              </a:path>
            </a:pathLst>
          </a:custGeom>
          <a:solidFill>
            <a:srgbClr val="0066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2" r:id="rId1"/>
    <p:sldLayoutId id="2147483813" r:id="rId2"/>
    <p:sldLayoutId id="2147483814" r:id="rId3"/>
    <p:sldLayoutId id="2147483815" r:id="rId4"/>
    <p:sldLayoutId id="2147483816" r:id="rId5"/>
    <p:sldLayoutId id="2147483817" r:id="rId6"/>
    <p:sldLayoutId id="2147483818" r:id="rId7"/>
    <p:sldLayoutId id="2147483819" r:id="rId8"/>
    <p:sldLayoutId id="2147483820" r:id="rId9"/>
    <p:sldLayoutId id="2147483821" r:id="rId10"/>
    <p:sldLayoutId id="2147483822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DDDDDD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293688" y="304800"/>
            <a:ext cx="8575675" cy="6227763"/>
          </a:xfrm>
          <a:custGeom>
            <a:avLst/>
            <a:gdLst>
              <a:gd name="T0" fmla="*/ 17 w 803"/>
              <a:gd name="T1" fmla="*/ 0 h 544"/>
              <a:gd name="T2" fmla="*/ 786 w 803"/>
              <a:gd name="T3" fmla="*/ 0 h 544"/>
              <a:gd name="T4" fmla="*/ 803 w 803"/>
              <a:gd name="T5" fmla="*/ 17 h 544"/>
              <a:gd name="T6" fmla="*/ 803 w 803"/>
              <a:gd name="T7" fmla="*/ 527 h 544"/>
              <a:gd name="T8" fmla="*/ 786 w 803"/>
              <a:gd name="T9" fmla="*/ 544 h 544"/>
              <a:gd name="T10" fmla="*/ 17 w 803"/>
              <a:gd name="T11" fmla="*/ 544 h 544"/>
              <a:gd name="T12" fmla="*/ 0 w 803"/>
              <a:gd name="T13" fmla="*/ 527 h 544"/>
              <a:gd name="T14" fmla="*/ 0 w 803"/>
              <a:gd name="T15" fmla="*/ 17 h 544"/>
              <a:gd name="T16" fmla="*/ 17 w 803"/>
              <a:gd name="T17" fmla="*/ 0 h 544"/>
              <a:gd name="T18" fmla="*/ 0 w 803"/>
              <a:gd name="T19" fmla="*/ 0 h 544"/>
              <a:gd name="T20" fmla="*/ 803 w 803"/>
              <a:gd name="T21" fmla="*/ 544 h 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T18" t="T19" r="T20" b="T21"/>
            <a:pathLst>
              <a:path w="803" h="544">
                <a:moveTo>
                  <a:pt x="17" y="0"/>
                </a:moveTo>
                <a:lnTo>
                  <a:pt x="786" y="0"/>
                </a:lnTo>
                <a:cubicBezTo>
                  <a:pt x="795" y="0"/>
                  <a:pt x="803" y="8"/>
                  <a:pt x="803" y="17"/>
                </a:cubicBezTo>
                <a:lnTo>
                  <a:pt x="803" y="527"/>
                </a:lnTo>
                <a:cubicBezTo>
                  <a:pt x="803" y="536"/>
                  <a:pt x="795" y="544"/>
                  <a:pt x="786" y="544"/>
                </a:cubicBezTo>
                <a:lnTo>
                  <a:pt x="17" y="544"/>
                </a:lnTo>
                <a:cubicBezTo>
                  <a:pt x="8" y="544"/>
                  <a:pt x="0" y="536"/>
                  <a:pt x="0" y="527"/>
                </a:cubicBezTo>
                <a:lnTo>
                  <a:pt x="0" y="17"/>
                </a:lnTo>
                <a:cubicBezTo>
                  <a:pt x="0" y="8"/>
                  <a:pt x="8" y="0"/>
                  <a:pt x="17" y="0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339" name="AutoShape 3"/>
          <p:cNvSpPr>
            <a:spLocks noChangeArrowheads="1"/>
          </p:cNvSpPr>
          <p:nvPr/>
        </p:nvSpPr>
        <p:spPr bwMode="auto">
          <a:xfrm>
            <a:off x="7405688" y="5489575"/>
            <a:ext cx="1685925" cy="1395413"/>
          </a:xfrm>
          <a:custGeom>
            <a:avLst/>
            <a:gdLst>
              <a:gd name="T0" fmla="*/ 16 w 115"/>
              <a:gd name="T1" fmla="*/ 0 h 88"/>
              <a:gd name="T2" fmla="*/ 115 w 115"/>
              <a:gd name="T3" fmla="*/ 0 h 88"/>
              <a:gd name="T4" fmla="*/ 99 w 115"/>
              <a:gd name="T5" fmla="*/ 88 h 88"/>
              <a:gd name="T6" fmla="*/ 0 w 115"/>
              <a:gd name="T7" fmla="*/ 88 h 88"/>
              <a:gd name="T8" fmla="*/ 16 w 115"/>
              <a:gd name="T9" fmla="*/ 0 h 88"/>
              <a:gd name="T10" fmla="*/ 0 w 115"/>
              <a:gd name="T11" fmla="*/ 0 h 88"/>
              <a:gd name="T12" fmla="*/ 115 w 115"/>
              <a:gd name="T13" fmla="*/ 88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T10" t="T11" r="T12" b="T13"/>
            <a:pathLst>
              <a:path w="115" h="88">
                <a:moveTo>
                  <a:pt x="16" y="0"/>
                </a:moveTo>
                <a:lnTo>
                  <a:pt x="115" y="0"/>
                </a:lnTo>
                <a:lnTo>
                  <a:pt x="99" y="88"/>
                </a:lnTo>
                <a:lnTo>
                  <a:pt x="0" y="88"/>
                </a:lnTo>
                <a:lnTo>
                  <a:pt x="16" y="0"/>
                </a:lnTo>
                <a:close/>
              </a:path>
            </a:pathLst>
          </a:custGeom>
          <a:solidFill>
            <a:srgbClr val="0066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8877300" y="5127625"/>
            <a:ext cx="203200" cy="363538"/>
          </a:xfrm>
          <a:custGeom>
            <a:avLst/>
            <a:gdLst>
              <a:gd name="T0" fmla="*/ 0 w 8"/>
              <a:gd name="T1" fmla="*/ 0 h 13"/>
              <a:gd name="T2" fmla="*/ 0 w 8"/>
              <a:gd name="T3" fmla="*/ 13 h 13"/>
              <a:gd name="T4" fmla="*/ 8 w 8"/>
              <a:gd name="T5" fmla="*/ 13 h 13"/>
              <a:gd name="T6" fmla="*/ 0 w 8"/>
              <a:gd name="T7" fmla="*/ 0 h 13"/>
              <a:gd name="T8" fmla="*/ 0 w 8"/>
              <a:gd name="T9" fmla="*/ 0 h 13"/>
              <a:gd name="T10" fmla="*/ 8 w 8"/>
              <a:gd name="T11" fmla="*/ 1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8" h="13">
                <a:moveTo>
                  <a:pt x="0" y="0"/>
                </a:moveTo>
                <a:lnTo>
                  <a:pt x="0" y="13"/>
                </a:lnTo>
                <a:lnTo>
                  <a:pt x="8" y="1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4524375" y="6524625"/>
            <a:ext cx="2947988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200" b="1" i="1">
                <a:solidFill>
                  <a:srgbClr val="0066CC"/>
                </a:solidFill>
              </a:rPr>
              <a:t>0800 570 0800   /   www.sebrae.com.br</a:t>
            </a:r>
          </a:p>
        </p:txBody>
      </p:sp>
      <p:sp>
        <p:nvSpPr>
          <p:cNvPr id="14342" name="AutoShape 6"/>
          <p:cNvSpPr>
            <a:spLocks noChangeArrowheads="1"/>
          </p:cNvSpPr>
          <p:nvPr/>
        </p:nvSpPr>
        <p:spPr bwMode="auto">
          <a:xfrm>
            <a:off x="7646988" y="5865813"/>
            <a:ext cx="1244600" cy="658812"/>
          </a:xfrm>
          <a:custGeom>
            <a:avLst/>
            <a:gdLst>
              <a:gd name="T0" fmla="*/ 13 w 287"/>
              <a:gd name="T1" fmla="*/ 81 h 140"/>
              <a:gd name="T2" fmla="*/ 28 w 287"/>
              <a:gd name="T3" fmla="*/ 79 h 140"/>
              <a:gd name="T4" fmla="*/ 5 w 287"/>
              <a:gd name="T5" fmla="*/ 63 h 140"/>
              <a:gd name="T6" fmla="*/ 28 w 287"/>
              <a:gd name="T7" fmla="*/ 45 h 140"/>
              <a:gd name="T8" fmla="*/ 31 w 287"/>
              <a:gd name="T9" fmla="*/ 60 h 140"/>
              <a:gd name="T10" fmla="*/ 21 w 287"/>
              <a:gd name="T11" fmla="*/ 55 h 140"/>
              <a:gd name="T12" fmla="*/ 23 w 287"/>
              <a:gd name="T13" fmla="*/ 63 h 140"/>
              <a:gd name="T14" fmla="*/ 43 w 287"/>
              <a:gd name="T15" fmla="*/ 76 h 140"/>
              <a:gd name="T16" fmla="*/ 18 w 287"/>
              <a:gd name="T17" fmla="*/ 95 h 140"/>
              <a:gd name="T18" fmla="*/ 0 w 287"/>
              <a:gd name="T19" fmla="*/ 79 h 140"/>
              <a:gd name="T20" fmla="*/ 174 w 287"/>
              <a:gd name="T21" fmla="*/ 117 h 140"/>
              <a:gd name="T22" fmla="*/ 84 w 287"/>
              <a:gd name="T23" fmla="*/ 125 h 140"/>
              <a:gd name="T24" fmla="*/ 80 w 287"/>
              <a:gd name="T25" fmla="*/ 140 h 140"/>
              <a:gd name="T26" fmla="*/ 199 w 287"/>
              <a:gd name="T27" fmla="*/ 0 h 140"/>
              <a:gd name="T28" fmla="*/ 110 w 287"/>
              <a:gd name="T29" fmla="*/ 0 h 140"/>
              <a:gd name="T30" fmla="*/ 191 w 287"/>
              <a:gd name="T31" fmla="*/ 38 h 140"/>
              <a:gd name="T32" fmla="*/ 47 w 287"/>
              <a:gd name="T33" fmla="*/ 94 h 140"/>
              <a:gd name="T34" fmla="*/ 91 w 287"/>
              <a:gd name="T35" fmla="*/ 55 h 140"/>
              <a:gd name="T36" fmla="*/ 87 w 287"/>
              <a:gd name="T37" fmla="*/ 65 h 140"/>
              <a:gd name="T38" fmla="*/ 62 w 287"/>
              <a:gd name="T39" fmla="*/ 85 h 140"/>
              <a:gd name="T40" fmla="*/ 47 w 287"/>
              <a:gd name="T41" fmla="*/ 94 h 140"/>
              <a:gd name="T42" fmla="*/ 119 w 287"/>
              <a:gd name="T43" fmla="*/ 46 h 140"/>
              <a:gd name="T44" fmla="*/ 137 w 287"/>
              <a:gd name="T45" fmla="*/ 56 h 140"/>
              <a:gd name="T46" fmla="*/ 124 w 287"/>
              <a:gd name="T47" fmla="*/ 69 h 140"/>
              <a:gd name="T48" fmla="*/ 125 w 287"/>
              <a:gd name="T49" fmla="*/ 92 h 140"/>
              <a:gd name="T50" fmla="*/ 111 w 287"/>
              <a:gd name="T51" fmla="*/ 55 h 140"/>
              <a:gd name="T52" fmla="*/ 120 w 287"/>
              <a:gd name="T53" fmla="*/ 65 h 140"/>
              <a:gd name="T54" fmla="*/ 119 w 287"/>
              <a:gd name="T55" fmla="*/ 55 h 140"/>
              <a:gd name="T56" fmla="*/ 105 w 287"/>
              <a:gd name="T57" fmla="*/ 85 h 140"/>
              <a:gd name="T58" fmla="*/ 120 w 287"/>
              <a:gd name="T59" fmla="*/ 78 h 140"/>
              <a:gd name="T60" fmla="*/ 138 w 287"/>
              <a:gd name="T61" fmla="*/ 94 h 140"/>
              <a:gd name="T62" fmla="*/ 178 w 287"/>
              <a:gd name="T63" fmla="*/ 46 h 140"/>
              <a:gd name="T64" fmla="*/ 186 w 287"/>
              <a:gd name="T65" fmla="*/ 59 h 140"/>
              <a:gd name="T66" fmla="*/ 172 w 287"/>
              <a:gd name="T67" fmla="*/ 70 h 140"/>
              <a:gd name="T68" fmla="*/ 180 w 287"/>
              <a:gd name="T69" fmla="*/ 82 h 140"/>
              <a:gd name="T70" fmla="*/ 166 w 287"/>
              <a:gd name="T71" fmla="*/ 83 h 140"/>
              <a:gd name="T72" fmla="*/ 161 w 287"/>
              <a:gd name="T73" fmla="*/ 75 h 140"/>
              <a:gd name="T74" fmla="*/ 138 w 287"/>
              <a:gd name="T75" fmla="*/ 94 h 140"/>
              <a:gd name="T76" fmla="*/ 162 w 287"/>
              <a:gd name="T77" fmla="*/ 67 h 140"/>
              <a:gd name="T78" fmla="*/ 173 w 287"/>
              <a:gd name="T79" fmla="*/ 59 h 140"/>
              <a:gd name="T80" fmla="*/ 160 w 287"/>
              <a:gd name="T81" fmla="*/ 55 h 140"/>
              <a:gd name="T82" fmla="*/ 227 w 287"/>
              <a:gd name="T83" fmla="*/ 46 h 140"/>
              <a:gd name="T84" fmla="*/ 220 w 287"/>
              <a:gd name="T85" fmla="*/ 84 h 140"/>
              <a:gd name="T86" fmla="*/ 182 w 287"/>
              <a:gd name="T87" fmla="*/ 94 h 140"/>
              <a:gd name="T88" fmla="*/ 217 w 287"/>
              <a:gd name="T89" fmla="*/ 55 h 140"/>
              <a:gd name="T90" fmla="*/ 241 w 287"/>
              <a:gd name="T91" fmla="*/ 94 h 140"/>
              <a:gd name="T92" fmla="*/ 285 w 287"/>
              <a:gd name="T93" fmla="*/ 55 h 140"/>
              <a:gd name="T94" fmla="*/ 282 w 287"/>
              <a:gd name="T95" fmla="*/ 65 h 140"/>
              <a:gd name="T96" fmla="*/ 256 w 287"/>
              <a:gd name="T97" fmla="*/ 85 h 140"/>
              <a:gd name="T98" fmla="*/ 241 w 287"/>
              <a:gd name="T99" fmla="*/ 94 h 140"/>
              <a:gd name="T100" fmla="*/ 0 w 287"/>
              <a:gd name="T101" fmla="*/ 0 h 140"/>
              <a:gd name="T102" fmla="*/ 287 w 287"/>
              <a:gd name="T103" fmla="*/ 140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T100" t="T101" r="T102" b="T103"/>
            <a:pathLst>
              <a:path w="287" h="140">
                <a:moveTo>
                  <a:pt x="0" y="79"/>
                </a:moveTo>
                <a:lnTo>
                  <a:pt x="14" y="79"/>
                </a:lnTo>
                <a:cubicBezTo>
                  <a:pt x="13" y="80"/>
                  <a:pt x="13" y="80"/>
                  <a:pt x="13" y="81"/>
                </a:cubicBezTo>
                <a:cubicBezTo>
                  <a:pt x="13" y="84"/>
                  <a:pt x="16" y="86"/>
                  <a:pt x="20" y="86"/>
                </a:cubicBezTo>
                <a:cubicBezTo>
                  <a:pt x="25" y="86"/>
                  <a:pt x="28" y="84"/>
                  <a:pt x="28" y="81"/>
                </a:cubicBezTo>
                <a:cubicBezTo>
                  <a:pt x="28" y="80"/>
                  <a:pt x="28" y="80"/>
                  <a:pt x="28" y="79"/>
                </a:cubicBezTo>
                <a:cubicBezTo>
                  <a:pt x="28" y="78"/>
                  <a:pt x="27" y="77"/>
                  <a:pt x="25" y="76"/>
                </a:cubicBezTo>
                <a:lnTo>
                  <a:pt x="14" y="73"/>
                </a:lnTo>
                <a:cubicBezTo>
                  <a:pt x="8" y="71"/>
                  <a:pt x="5" y="68"/>
                  <a:pt x="5" y="63"/>
                </a:cubicBezTo>
                <a:cubicBezTo>
                  <a:pt x="5" y="62"/>
                  <a:pt x="5" y="61"/>
                  <a:pt x="5" y="60"/>
                </a:cubicBezTo>
                <a:cubicBezTo>
                  <a:pt x="6" y="56"/>
                  <a:pt x="8" y="52"/>
                  <a:pt x="12" y="49"/>
                </a:cubicBezTo>
                <a:cubicBezTo>
                  <a:pt x="16" y="46"/>
                  <a:pt x="22" y="45"/>
                  <a:pt x="28" y="45"/>
                </a:cubicBezTo>
                <a:cubicBezTo>
                  <a:pt x="40" y="45"/>
                  <a:pt x="45" y="49"/>
                  <a:pt x="45" y="56"/>
                </a:cubicBezTo>
                <a:cubicBezTo>
                  <a:pt x="45" y="57"/>
                  <a:pt x="45" y="58"/>
                  <a:pt x="45" y="60"/>
                </a:cubicBezTo>
                <a:lnTo>
                  <a:pt x="31" y="60"/>
                </a:lnTo>
                <a:cubicBezTo>
                  <a:pt x="31" y="59"/>
                  <a:pt x="31" y="58"/>
                  <a:pt x="31" y="58"/>
                </a:cubicBezTo>
                <a:cubicBezTo>
                  <a:pt x="31" y="55"/>
                  <a:pt x="30" y="54"/>
                  <a:pt x="26" y="54"/>
                </a:cubicBezTo>
                <a:cubicBezTo>
                  <a:pt x="24" y="54"/>
                  <a:pt x="23" y="54"/>
                  <a:pt x="21" y="55"/>
                </a:cubicBezTo>
                <a:cubicBezTo>
                  <a:pt x="20" y="56"/>
                  <a:pt x="19" y="57"/>
                  <a:pt x="19" y="59"/>
                </a:cubicBezTo>
                <a:cubicBezTo>
                  <a:pt x="19" y="59"/>
                  <a:pt x="19" y="59"/>
                  <a:pt x="19" y="60"/>
                </a:cubicBezTo>
                <a:cubicBezTo>
                  <a:pt x="19" y="61"/>
                  <a:pt x="20" y="63"/>
                  <a:pt x="23" y="63"/>
                </a:cubicBezTo>
                <a:lnTo>
                  <a:pt x="31" y="66"/>
                </a:lnTo>
                <a:cubicBezTo>
                  <a:pt x="35" y="67"/>
                  <a:pt x="37" y="68"/>
                  <a:pt x="39" y="69"/>
                </a:cubicBezTo>
                <a:cubicBezTo>
                  <a:pt x="41" y="70"/>
                  <a:pt x="43" y="73"/>
                  <a:pt x="43" y="76"/>
                </a:cubicBezTo>
                <a:cubicBezTo>
                  <a:pt x="43" y="77"/>
                  <a:pt x="42" y="78"/>
                  <a:pt x="42" y="80"/>
                </a:cubicBezTo>
                <a:cubicBezTo>
                  <a:pt x="41" y="85"/>
                  <a:pt x="38" y="89"/>
                  <a:pt x="34" y="91"/>
                </a:cubicBezTo>
                <a:cubicBezTo>
                  <a:pt x="29" y="94"/>
                  <a:pt x="24" y="95"/>
                  <a:pt x="18" y="95"/>
                </a:cubicBezTo>
                <a:cubicBezTo>
                  <a:pt x="10" y="95"/>
                  <a:pt x="4" y="93"/>
                  <a:pt x="2" y="89"/>
                </a:cubicBezTo>
                <a:cubicBezTo>
                  <a:pt x="0" y="88"/>
                  <a:pt x="0" y="85"/>
                  <a:pt x="0" y="83"/>
                </a:cubicBezTo>
                <a:cubicBezTo>
                  <a:pt x="0" y="82"/>
                  <a:pt x="0" y="80"/>
                  <a:pt x="0" y="79"/>
                </a:cubicBezTo>
                <a:close/>
                <a:moveTo>
                  <a:pt x="89" y="102"/>
                </a:moveTo>
                <a:lnTo>
                  <a:pt x="177" y="102"/>
                </a:lnTo>
                <a:lnTo>
                  <a:pt x="174" y="117"/>
                </a:lnTo>
                <a:lnTo>
                  <a:pt x="85" y="117"/>
                </a:lnTo>
                <a:lnTo>
                  <a:pt x="89" y="102"/>
                </a:lnTo>
                <a:close/>
                <a:moveTo>
                  <a:pt x="84" y="125"/>
                </a:moveTo>
                <a:lnTo>
                  <a:pt x="173" y="125"/>
                </a:lnTo>
                <a:lnTo>
                  <a:pt x="169" y="140"/>
                </a:lnTo>
                <a:lnTo>
                  <a:pt x="80" y="140"/>
                </a:lnTo>
                <a:lnTo>
                  <a:pt x="84" y="125"/>
                </a:lnTo>
                <a:close/>
                <a:moveTo>
                  <a:pt x="110" y="0"/>
                </a:moveTo>
                <a:lnTo>
                  <a:pt x="199" y="0"/>
                </a:lnTo>
                <a:lnTo>
                  <a:pt x="196" y="15"/>
                </a:lnTo>
                <a:lnTo>
                  <a:pt x="107" y="15"/>
                </a:lnTo>
                <a:lnTo>
                  <a:pt x="110" y="0"/>
                </a:lnTo>
                <a:close/>
                <a:moveTo>
                  <a:pt x="105" y="23"/>
                </a:moveTo>
                <a:lnTo>
                  <a:pt x="194" y="23"/>
                </a:lnTo>
                <a:lnTo>
                  <a:pt x="191" y="38"/>
                </a:lnTo>
                <a:lnTo>
                  <a:pt x="102" y="38"/>
                </a:lnTo>
                <a:lnTo>
                  <a:pt x="105" y="23"/>
                </a:lnTo>
                <a:close/>
                <a:moveTo>
                  <a:pt x="47" y="94"/>
                </a:moveTo>
                <a:lnTo>
                  <a:pt x="57" y="46"/>
                </a:lnTo>
                <a:lnTo>
                  <a:pt x="93" y="46"/>
                </a:lnTo>
                <a:lnTo>
                  <a:pt x="91" y="55"/>
                </a:lnTo>
                <a:lnTo>
                  <a:pt x="68" y="55"/>
                </a:lnTo>
                <a:lnTo>
                  <a:pt x="66" y="65"/>
                </a:lnTo>
                <a:lnTo>
                  <a:pt x="87" y="65"/>
                </a:lnTo>
                <a:lnTo>
                  <a:pt x="85" y="74"/>
                </a:lnTo>
                <a:lnTo>
                  <a:pt x="64" y="74"/>
                </a:lnTo>
                <a:lnTo>
                  <a:pt x="62" y="85"/>
                </a:lnTo>
                <a:lnTo>
                  <a:pt x="85" y="85"/>
                </a:lnTo>
                <a:lnTo>
                  <a:pt x="83" y="94"/>
                </a:lnTo>
                <a:lnTo>
                  <a:pt x="47" y="94"/>
                </a:lnTo>
                <a:close/>
                <a:moveTo>
                  <a:pt x="90" y="94"/>
                </a:moveTo>
                <a:lnTo>
                  <a:pt x="100" y="46"/>
                </a:lnTo>
                <a:lnTo>
                  <a:pt x="119" y="46"/>
                </a:lnTo>
                <a:cubicBezTo>
                  <a:pt x="123" y="46"/>
                  <a:pt x="126" y="46"/>
                  <a:pt x="128" y="47"/>
                </a:cubicBezTo>
                <a:cubicBezTo>
                  <a:pt x="131" y="47"/>
                  <a:pt x="134" y="48"/>
                  <a:pt x="135" y="50"/>
                </a:cubicBezTo>
                <a:cubicBezTo>
                  <a:pt x="137" y="52"/>
                  <a:pt x="137" y="54"/>
                  <a:pt x="137" y="56"/>
                </a:cubicBezTo>
                <a:cubicBezTo>
                  <a:pt x="137" y="57"/>
                  <a:pt x="137" y="57"/>
                  <a:pt x="137" y="58"/>
                </a:cubicBezTo>
                <a:cubicBezTo>
                  <a:pt x="136" y="64"/>
                  <a:pt x="132" y="67"/>
                  <a:pt x="125" y="69"/>
                </a:cubicBezTo>
                <a:lnTo>
                  <a:pt x="124" y="69"/>
                </a:lnTo>
                <a:cubicBezTo>
                  <a:pt x="131" y="70"/>
                  <a:pt x="134" y="73"/>
                  <a:pt x="134" y="78"/>
                </a:cubicBezTo>
                <a:cubicBezTo>
                  <a:pt x="134" y="81"/>
                  <a:pt x="133" y="84"/>
                  <a:pt x="131" y="86"/>
                </a:cubicBezTo>
                <a:cubicBezTo>
                  <a:pt x="130" y="89"/>
                  <a:pt x="127" y="91"/>
                  <a:pt x="125" y="92"/>
                </a:cubicBezTo>
                <a:cubicBezTo>
                  <a:pt x="122" y="93"/>
                  <a:pt x="117" y="94"/>
                  <a:pt x="111" y="94"/>
                </a:cubicBezTo>
                <a:lnTo>
                  <a:pt x="90" y="94"/>
                </a:lnTo>
                <a:close/>
                <a:moveTo>
                  <a:pt x="111" y="55"/>
                </a:moveTo>
                <a:lnTo>
                  <a:pt x="109" y="65"/>
                </a:lnTo>
                <a:lnTo>
                  <a:pt x="115" y="65"/>
                </a:lnTo>
                <a:cubicBezTo>
                  <a:pt x="118" y="65"/>
                  <a:pt x="119" y="65"/>
                  <a:pt x="120" y="65"/>
                </a:cubicBezTo>
                <a:cubicBezTo>
                  <a:pt x="122" y="64"/>
                  <a:pt x="123" y="62"/>
                  <a:pt x="123" y="60"/>
                </a:cubicBezTo>
                <a:cubicBezTo>
                  <a:pt x="124" y="58"/>
                  <a:pt x="124" y="57"/>
                  <a:pt x="123" y="56"/>
                </a:cubicBezTo>
                <a:cubicBezTo>
                  <a:pt x="122" y="55"/>
                  <a:pt x="120" y="55"/>
                  <a:pt x="119" y="55"/>
                </a:cubicBezTo>
                <a:lnTo>
                  <a:pt x="111" y="55"/>
                </a:lnTo>
                <a:close/>
                <a:moveTo>
                  <a:pt x="107" y="74"/>
                </a:moveTo>
                <a:lnTo>
                  <a:pt x="105" y="85"/>
                </a:lnTo>
                <a:lnTo>
                  <a:pt x="112" y="85"/>
                </a:lnTo>
                <a:cubicBezTo>
                  <a:pt x="117" y="85"/>
                  <a:pt x="119" y="83"/>
                  <a:pt x="120" y="80"/>
                </a:cubicBezTo>
                <a:cubicBezTo>
                  <a:pt x="120" y="79"/>
                  <a:pt x="120" y="79"/>
                  <a:pt x="120" y="78"/>
                </a:cubicBezTo>
                <a:cubicBezTo>
                  <a:pt x="120" y="75"/>
                  <a:pt x="118" y="74"/>
                  <a:pt x="114" y="74"/>
                </a:cubicBezTo>
                <a:lnTo>
                  <a:pt x="107" y="74"/>
                </a:lnTo>
                <a:close/>
                <a:moveTo>
                  <a:pt x="138" y="94"/>
                </a:moveTo>
                <a:lnTo>
                  <a:pt x="148" y="46"/>
                </a:lnTo>
                <a:lnTo>
                  <a:pt x="170" y="46"/>
                </a:lnTo>
                <a:cubicBezTo>
                  <a:pt x="174" y="46"/>
                  <a:pt x="177" y="46"/>
                  <a:pt x="178" y="46"/>
                </a:cubicBezTo>
                <a:cubicBezTo>
                  <a:pt x="181" y="47"/>
                  <a:pt x="183" y="48"/>
                  <a:pt x="184" y="50"/>
                </a:cubicBezTo>
                <a:cubicBezTo>
                  <a:pt x="185" y="51"/>
                  <a:pt x="186" y="53"/>
                  <a:pt x="186" y="55"/>
                </a:cubicBezTo>
                <a:cubicBezTo>
                  <a:pt x="186" y="56"/>
                  <a:pt x="186" y="58"/>
                  <a:pt x="186" y="59"/>
                </a:cubicBezTo>
                <a:cubicBezTo>
                  <a:pt x="185" y="63"/>
                  <a:pt x="183" y="66"/>
                  <a:pt x="179" y="68"/>
                </a:cubicBezTo>
                <a:cubicBezTo>
                  <a:pt x="177" y="69"/>
                  <a:pt x="175" y="70"/>
                  <a:pt x="172" y="70"/>
                </a:cubicBezTo>
                <a:cubicBezTo>
                  <a:pt x="175" y="70"/>
                  <a:pt x="177" y="71"/>
                  <a:pt x="179" y="72"/>
                </a:cubicBezTo>
                <a:cubicBezTo>
                  <a:pt x="180" y="74"/>
                  <a:pt x="180" y="75"/>
                  <a:pt x="180" y="78"/>
                </a:cubicBezTo>
                <a:cubicBezTo>
                  <a:pt x="180" y="79"/>
                  <a:pt x="180" y="80"/>
                  <a:pt x="180" y="82"/>
                </a:cubicBezTo>
                <a:cubicBezTo>
                  <a:pt x="180" y="88"/>
                  <a:pt x="179" y="92"/>
                  <a:pt x="180" y="94"/>
                </a:cubicBezTo>
                <a:lnTo>
                  <a:pt x="165" y="94"/>
                </a:lnTo>
                <a:cubicBezTo>
                  <a:pt x="165" y="92"/>
                  <a:pt x="165" y="89"/>
                  <a:pt x="166" y="83"/>
                </a:cubicBezTo>
                <a:cubicBezTo>
                  <a:pt x="166" y="81"/>
                  <a:pt x="166" y="80"/>
                  <a:pt x="166" y="79"/>
                </a:cubicBezTo>
                <a:cubicBezTo>
                  <a:pt x="166" y="78"/>
                  <a:pt x="166" y="77"/>
                  <a:pt x="165" y="76"/>
                </a:cubicBezTo>
                <a:cubicBezTo>
                  <a:pt x="164" y="76"/>
                  <a:pt x="163" y="75"/>
                  <a:pt x="161" y="75"/>
                </a:cubicBezTo>
                <a:lnTo>
                  <a:pt x="155" y="75"/>
                </a:lnTo>
                <a:lnTo>
                  <a:pt x="151" y="94"/>
                </a:lnTo>
                <a:lnTo>
                  <a:pt x="138" y="94"/>
                </a:lnTo>
                <a:close/>
                <a:moveTo>
                  <a:pt x="160" y="55"/>
                </a:moveTo>
                <a:lnTo>
                  <a:pt x="157" y="67"/>
                </a:lnTo>
                <a:lnTo>
                  <a:pt x="162" y="67"/>
                </a:lnTo>
                <a:cubicBezTo>
                  <a:pt x="165" y="67"/>
                  <a:pt x="167" y="66"/>
                  <a:pt x="168" y="66"/>
                </a:cubicBezTo>
                <a:cubicBezTo>
                  <a:pt x="170" y="65"/>
                  <a:pt x="172" y="64"/>
                  <a:pt x="172" y="61"/>
                </a:cubicBezTo>
                <a:cubicBezTo>
                  <a:pt x="173" y="60"/>
                  <a:pt x="173" y="60"/>
                  <a:pt x="173" y="59"/>
                </a:cubicBezTo>
                <a:cubicBezTo>
                  <a:pt x="173" y="57"/>
                  <a:pt x="172" y="56"/>
                  <a:pt x="170" y="55"/>
                </a:cubicBezTo>
                <a:cubicBezTo>
                  <a:pt x="169" y="55"/>
                  <a:pt x="167" y="55"/>
                  <a:pt x="165" y="55"/>
                </a:cubicBezTo>
                <a:lnTo>
                  <a:pt x="160" y="55"/>
                </a:lnTo>
                <a:close/>
                <a:moveTo>
                  <a:pt x="182" y="94"/>
                </a:moveTo>
                <a:lnTo>
                  <a:pt x="211" y="46"/>
                </a:lnTo>
                <a:lnTo>
                  <a:pt x="227" y="46"/>
                </a:lnTo>
                <a:lnTo>
                  <a:pt x="236" y="94"/>
                </a:lnTo>
                <a:lnTo>
                  <a:pt x="221" y="94"/>
                </a:lnTo>
                <a:lnTo>
                  <a:pt x="220" y="84"/>
                </a:lnTo>
                <a:lnTo>
                  <a:pt x="201" y="84"/>
                </a:lnTo>
                <a:lnTo>
                  <a:pt x="195" y="94"/>
                </a:lnTo>
                <a:lnTo>
                  <a:pt x="182" y="94"/>
                </a:lnTo>
                <a:close/>
                <a:moveTo>
                  <a:pt x="206" y="76"/>
                </a:moveTo>
                <a:lnTo>
                  <a:pt x="219" y="76"/>
                </a:lnTo>
                <a:lnTo>
                  <a:pt x="217" y="55"/>
                </a:lnTo>
                <a:lnTo>
                  <a:pt x="216" y="55"/>
                </a:lnTo>
                <a:lnTo>
                  <a:pt x="206" y="76"/>
                </a:lnTo>
                <a:close/>
                <a:moveTo>
                  <a:pt x="241" y="94"/>
                </a:moveTo>
                <a:lnTo>
                  <a:pt x="251" y="46"/>
                </a:lnTo>
                <a:lnTo>
                  <a:pt x="287" y="46"/>
                </a:lnTo>
                <a:lnTo>
                  <a:pt x="285" y="55"/>
                </a:lnTo>
                <a:lnTo>
                  <a:pt x="263" y="55"/>
                </a:lnTo>
                <a:lnTo>
                  <a:pt x="260" y="65"/>
                </a:lnTo>
                <a:lnTo>
                  <a:pt x="282" y="65"/>
                </a:lnTo>
                <a:lnTo>
                  <a:pt x="280" y="74"/>
                </a:lnTo>
                <a:lnTo>
                  <a:pt x="258" y="74"/>
                </a:lnTo>
                <a:lnTo>
                  <a:pt x="256" y="85"/>
                </a:lnTo>
                <a:lnTo>
                  <a:pt x="280" y="85"/>
                </a:lnTo>
                <a:lnTo>
                  <a:pt x="278" y="94"/>
                </a:lnTo>
                <a:lnTo>
                  <a:pt x="241" y="94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DDDDDD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5362" name="AutoShape 2"/>
          <p:cNvSpPr>
            <a:spLocks noChangeArrowheads="1"/>
          </p:cNvSpPr>
          <p:nvPr/>
        </p:nvSpPr>
        <p:spPr bwMode="auto">
          <a:xfrm>
            <a:off x="293688" y="304800"/>
            <a:ext cx="8575675" cy="6227763"/>
          </a:xfrm>
          <a:custGeom>
            <a:avLst/>
            <a:gdLst>
              <a:gd name="T0" fmla="*/ 17 w 803"/>
              <a:gd name="T1" fmla="*/ 0 h 544"/>
              <a:gd name="T2" fmla="*/ 786 w 803"/>
              <a:gd name="T3" fmla="*/ 0 h 544"/>
              <a:gd name="T4" fmla="*/ 803 w 803"/>
              <a:gd name="T5" fmla="*/ 17 h 544"/>
              <a:gd name="T6" fmla="*/ 803 w 803"/>
              <a:gd name="T7" fmla="*/ 527 h 544"/>
              <a:gd name="T8" fmla="*/ 786 w 803"/>
              <a:gd name="T9" fmla="*/ 544 h 544"/>
              <a:gd name="T10" fmla="*/ 17 w 803"/>
              <a:gd name="T11" fmla="*/ 544 h 544"/>
              <a:gd name="T12" fmla="*/ 0 w 803"/>
              <a:gd name="T13" fmla="*/ 527 h 544"/>
              <a:gd name="T14" fmla="*/ 0 w 803"/>
              <a:gd name="T15" fmla="*/ 17 h 544"/>
              <a:gd name="T16" fmla="*/ 17 w 803"/>
              <a:gd name="T17" fmla="*/ 0 h 544"/>
              <a:gd name="T18" fmla="*/ 0 w 803"/>
              <a:gd name="T19" fmla="*/ 0 h 544"/>
              <a:gd name="T20" fmla="*/ 803 w 803"/>
              <a:gd name="T21" fmla="*/ 544 h 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T18" t="T19" r="T20" b="T21"/>
            <a:pathLst>
              <a:path w="803" h="544">
                <a:moveTo>
                  <a:pt x="17" y="0"/>
                </a:moveTo>
                <a:lnTo>
                  <a:pt x="786" y="0"/>
                </a:lnTo>
                <a:cubicBezTo>
                  <a:pt x="795" y="0"/>
                  <a:pt x="803" y="8"/>
                  <a:pt x="803" y="17"/>
                </a:cubicBezTo>
                <a:lnTo>
                  <a:pt x="803" y="527"/>
                </a:lnTo>
                <a:cubicBezTo>
                  <a:pt x="803" y="536"/>
                  <a:pt x="795" y="544"/>
                  <a:pt x="786" y="544"/>
                </a:cubicBezTo>
                <a:lnTo>
                  <a:pt x="17" y="544"/>
                </a:lnTo>
                <a:cubicBezTo>
                  <a:pt x="8" y="544"/>
                  <a:pt x="0" y="536"/>
                  <a:pt x="0" y="527"/>
                </a:cubicBezTo>
                <a:lnTo>
                  <a:pt x="0" y="17"/>
                </a:lnTo>
                <a:cubicBezTo>
                  <a:pt x="0" y="8"/>
                  <a:pt x="8" y="0"/>
                  <a:pt x="17" y="0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5363" name="AutoShape 3"/>
          <p:cNvSpPr>
            <a:spLocks noChangeArrowheads="1"/>
          </p:cNvSpPr>
          <p:nvPr/>
        </p:nvSpPr>
        <p:spPr bwMode="auto">
          <a:xfrm>
            <a:off x="7405688" y="5489575"/>
            <a:ext cx="1685925" cy="1395413"/>
          </a:xfrm>
          <a:custGeom>
            <a:avLst/>
            <a:gdLst>
              <a:gd name="T0" fmla="*/ 16 w 115"/>
              <a:gd name="T1" fmla="*/ 0 h 88"/>
              <a:gd name="T2" fmla="*/ 115 w 115"/>
              <a:gd name="T3" fmla="*/ 0 h 88"/>
              <a:gd name="T4" fmla="*/ 99 w 115"/>
              <a:gd name="T5" fmla="*/ 88 h 88"/>
              <a:gd name="T6" fmla="*/ 0 w 115"/>
              <a:gd name="T7" fmla="*/ 88 h 88"/>
              <a:gd name="T8" fmla="*/ 16 w 115"/>
              <a:gd name="T9" fmla="*/ 0 h 88"/>
              <a:gd name="T10" fmla="*/ 0 w 115"/>
              <a:gd name="T11" fmla="*/ 0 h 88"/>
              <a:gd name="T12" fmla="*/ 115 w 115"/>
              <a:gd name="T13" fmla="*/ 88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T10" t="T11" r="T12" b="T13"/>
            <a:pathLst>
              <a:path w="115" h="88">
                <a:moveTo>
                  <a:pt x="16" y="0"/>
                </a:moveTo>
                <a:lnTo>
                  <a:pt x="115" y="0"/>
                </a:lnTo>
                <a:lnTo>
                  <a:pt x="99" y="88"/>
                </a:lnTo>
                <a:lnTo>
                  <a:pt x="0" y="88"/>
                </a:lnTo>
                <a:lnTo>
                  <a:pt x="16" y="0"/>
                </a:lnTo>
                <a:close/>
              </a:path>
            </a:pathLst>
          </a:custGeom>
          <a:solidFill>
            <a:srgbClr val="0066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8877300" y="5127625"/>
            <a:ext cx="203200" cy="363538"/>
          </a:xfrm>
          <a:custGeom>
            <a:avLst/>
            <a:gdLst>
              <a:gd name="T0" fmla="*/ 0 w 8"/>
              <a:gd name="T1" fmla="*/ 0 h 13"/>
              <a:gd name="T2" fmla="*/ 0 w 8"/>
              <a:gd name="T3" fmla="*/ 13 h 13"/>
              <a:gd name="T4" fmla="*/ 8 w 8"/>
              <a:gd name="T5" fmla="*/ 13 h 13"/>
              <a:gd name="T6" fmla="*/ 0 w 8"/>
              <a:gd name="T7" fmla="*/ 0 h 13"/>
              <a:gd name="T8" fmla="*/ 0 w 8"/>
              <a:gd name="T9" fmla="*/ 0 h 13"/>
              <a:gd name="T10" fmla="*/ 8 w 8"/>
              <a:gd name="T11" fmla="*/ 1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8" h="13">
                <a:moveTo>
                  <a:pt x="0" y="0"/>
                </a:moveTo>
                <a:lnTo>
                  <a:pt x="0" y="13"/>
                </a:lnTo>
                <a:lnTo>
                  <a:pt x="8" y="1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4524375" y="6524625"/>
            <a:ext cx="2947988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200" b="1" i="1">
                <a:solidFill>
                  <a:srgbClr val="0066CC"/>
                </a:solidFill>
              </a:rPr>
              <a:t>0800 570 0800   /   www.sebrae.com.br</a:t>
            </a:r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7646988" y="5865813"/>
            <a:ext cx="1244600" cy="658812"/>
          </a:xfrm>
          <a:custGeom>
            <a:avLst/>
            <a:gdLst>
              <a:gd name="T0" fmla="*/ 13 w 287"/>
              <a:gd name="T1" fmla="*/ 81 h 140"/>
              <a:gd name="T2" fmla="*/ 28 w 287"/>
              <a:gd name="T3" fmla="*/ 79 h 140"/>
              <a:gd name="T4" fmla="*/ 5 w 287"/>
              <a:gd name="T5" fmla="*/ 63 h 140"/>
              <a:gd name="T6" fmla="*/ 28 w 287"/>
              <a:gd name="T7" fmla="*/ 45 h 140"/>
              <a:gd name="T8" fmla="*/ 31 w 287"/>
              <a:gd name="T9" fmla="*/ 60 h 140"/>
              <a:gd name="T10" fmla="*/ 21 w 287"/>
              <a:gd name="T11" fmla="*/ 55 h 140"/>
              <a:gd name="T12" fmla="*/ 23 w 287"/>
              <a:gd name="T13" fmla="*/ 63 h 140"/>
              <a:gd name="T14" fmla="*/ 43 w 287"/>
              <a:gd name="T15" fmla="*/ 76 h 140"/>
              <a:gd name="T16" fmla="*/ 18 w 287"/>
              <a:gd name="T17" fmla="*/ 95 h 140"/>
              <a:gd name="T18" fmla="*/ 0 w 287"/>
              <a:gd name="T19" fmla="*/ 79 h 140"/>
              <a:gd name="T20" fmla="*/ 174 w 287"/>
              <a:gd name="T21" fmla="*/ 117 h 140"/>
              <a:gd name="T22" fmla="*/ 84 w 287"/>
              <a:gd name="T23" fmla="*/ 125 h 140"/>
              <a:gd name="T24" fmla="*/ 80 w 287"/>
              <a:gd name="T25" fmla="*/ 140 h 140"/>
              <a:gd name="T26" fmla="*/ 199 w 287"/>
              <a:gd name="T27" fmla="*/ 0 h 140"/>
              <a:gd name="T28" fmla="*/ 110 w 287"/>
              <a:gd name="T29" fmla="*/ 0 h 140"/>
              <a:gd name="T30" fmla="*/ 191 w 287"/>
              <a:gd name="T31" fmla="*/ 38 h 140"/>
              <a:gd name="T32" fmla="*/ 47 w 287"/>
              <a:gd name="T33" fmla="*/ 94 h 140"/>
              <a:gd name="T34" fmla="*/ 91 w 287"/>
              <a:gd name="T35" fmla="*/ 55 h 140"/>
              <a:gd name="T36" fmla="*/ 87 w 287"/>
              <a:gd name="T37" fmla="*/ 65 h 140"/>
              <a:gd name="T38" fmla="*/ 62 w 287"/>
              <a:gd name="T39" fmla="*/ 85 h 140"/>
              <a:gd name="T40" fmla="*/ 47 w 287"/>
              <a:gd name="T41" fmla="*/ 94 h 140"/>
              <a:gd name="T42" fmla="*/ 119 w 287"/>
              <a:gd name="T43" fmla="*/ 46 h 140"/>
              <a:gd name="T44" fmla="*/ 137 w 287"/>
              <a:gd name="T45" fmla="*/ 56 h 140"/>
              <a:gd name="T46" fmla="*/ 124 w 287"/>
              <a:gd name="T47" fmla="*/ 69 h 140"/>
              <a:gd name="T48" fmla="*/ 125 w 287"/>
              <a:gd name="T49" fmla="*/ 92 h 140"/>
              <a:gd name="T50" fmla="*/ 111 w 287"/>
              <a:gd name="T51" fmla="*/ 55 h 140"/>
              <a:gd name="T52" fmla="*/ 120 w 287"/>
              <a:gd name="T53" fmla="*/ 65 h 140"/>
              <a:gd name="T54" fmla="*/ 119 w 287"/>
              <a:gd name="T55" fmla="*/ 55 h 140"/>
              <a:gd name="T56" fmla="*/ 105 w 287"/>
              <a:gd name="T57" fmla="*/ 85 h 140"/>
              <a:gd name="T58" fmla="*/ 120 w 287"/>
              <a:gd name="T59" fmla="*/ 78 h 140"/>
              <a:gd name="T60" fmla="*/ 138 w 287"/>
              <a:gd name="T61" fmla="*/ 94 h 140"/>
              <a:gd name="T62" fmla="*/ 178 w 287"/>
              <a:gd name="T63" fmla="*/ 46 h 140"/>
              <a:gd name="T64" fmla="*/ 186 w 287"/>
              <a:gd name="T65" fmla="*/ 59 h 140"/>
              <a:gd name="T66" fmla="*/ 172 w 287"/>
              <a:gd name="T67" fmla="*/ 70 h 140"/>
              <a:gd name="T68" fmla="*/ 180 w 287"/>
              <a:gd name="T69" fmla="*/ 82 h 140"/>
              <a:gd name="T70" fmla="*/ 166 w 287"/>
              <a:gd name="T71" fmla="*/ 83 h 140"/>
              <a:gd name="T72" fmla="*/ 161 w 287"/>
              <a:gd name="T73" fmla="*/ 75 h 140"/>
              <a:gd name="T74" fmla="*/ 138 w 287"/>
              <a:gd name="T75" fmla="*/ 94 h 140"/>
              <a:gd name="T76" fmla="*/ 162 w 287"/>
              <a:gd name="T77" fmla="*/ 67 h 140"/>
              <a:gd name="T78" fmla="*/ 173 w 287"/>
              <a:gd name="T79" fmla="*/ 59 h 140"/>
              <a:gd name="T80" fmla="*/ 160 w 287"/>
              <a:gd name="T81" fmla="*/ 55 h 140"/>
              <a:gd name="T82" fmla="*/ 227 w 287"/>
              <a:gd name="T83" fmla="*/ 46 h 140"/>
              <a:gd name="T84" fmla="*/ 220 w 287"/>
              <a:gd name="T85" fmla="*/ 84 h 140"/>
              <a:gd name="T86" fmla="*/ 182 w 287"/>
              <a:gd name="T87" fmla="*/ 94 h 140"/>
              <a:gd name="T88" fmla="*/ 217 w 287"/>
              <a:gd name="T89" fmla="*/ 55 h 140"/>
              <a:gd name="T90" fmla="*/ 241 w 287"/>
              <a:gd name="T91" fmla="*/ 94 h 140"/>
              <a:gd name="T92" fmla="*/ 285 w 287"/>
              <a:gd name="T93" fmla="*/ 55 h 140"/>
              <a:gd name="T94" fmla="*/ 282 w 287"/>
              <a:gd name="T95" fmla="*/ 65 h 140"/>
              <a:gd name="T96" fmla="*/ 256 w 287"/>
              <a:gd name="T97" fmla="*/ 85 h 140"/>
              <a:gd name="T98" fmla="*/ 241 w 287"/>
              <a:gd name="T99" fmla="*/ 94 h 140"/>
              <a:gd name="T100" fmla="*/ 0 w 287"/>
              <a:gd name="T101" fmla="*/ 0 h 140"/>
              <a:gd name="T102" fmla="*/ 287 w 287"/>
              <a:gd name="T103" fmla="*/ 140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T100" t="T101" r="T102" b="T103"/>
            <a:pathLst>
              <a:path w="287" h="140">
                <a:moveTo>
                  <a:pt x="0" y="79"/>
                </a:moveTo>
                <a:lnTo>
                  <a:pt x="14" y="79"/>
                </a:lnTo>
                <a:cubicBezTo>
                  <a:pt x="13" y="80"/>
                  <a:pt x="13" y="80"/>
                  <a:pt x="13" y="81"/>
                </a:cubicBezTo>
                <a:cubicBezTo>
                  <a:pt x="13" y="84"/>
                  <a:pt x="16" y="86"/>
                  <a:pt x="20" y="86"/>
                </a:cubicBezTo>
                <a:cubicBezTo>
                  <a:pt x="25" y="86"/>
                  <a:pt x="28" y="84"/>
                  <a:pt x="28" y="81"/>
                </a:cubicBezTo>
                <a:cubicBezTo>
                  <a:pt x="28" y="80"/>
                  <a:pt x="28" y="80"/>
                  <a:pt x="28" y="79"/>
                </a:cubicBezTo>
                <a:cubicBezTo>
                  <a:pt x="28" y="78"/>
                  <a:pt x="27" y="77"/>
                  <a:pt x="25" y="76"/>
                </a:cubicBezTo>
                <a:lnTo>
                  <a:pt x="14" y="73"/>
                </a:lnTo>
                <a:cubicBezTo>
                  <a:pt x="8" y="71"/>
                  <a:pt x="5" y="68"/>
                  <a:pt x="5" y="63"/>
                </a:cubicBezTo>
                <a:cubicBezTo>
                  <a:pt x="5" y="62"/>
                  <a:pt x="5" y="61"/>
                  <a:pt x="5" y="60"/>
                </a:cubicBezTo>
                <a:cubicBezTo>
                  <a:pt x="6" y="56"/>
                  <a:pt x="8" y="52"/>
                  <a:pt x="12" y="49"/>
                </a:cubicBezTo>
                <a:cubicBezTo>
                  <a:pt x="16" y="46"/>
                  <a:pt x="22" y="45"/>
                  <a:pt x="28" y="45"/>
                </a:cubicBezTo>
                <a:cubicBezTo>
                  <a:pt x="40" y="45"/>
                  <a:pt x="45" y="49"/>
                  <a:pt x="45" y="56"/>
                </a:cubicBezTo>
                <a:cubicBezTo>
                  <a:pt x="45" y="57"/>
                  <a:pt x="45" y="58"/>
                  <a:pt x="45" y="60"/>
                </a:cubicBezTo>
                <a:lnTo>
                  <a:pt x="31" y="60"/>
                </a:lnTo>
                <a:cubicBezTo>
                  <a:pt x="31" y="59"/>
                  <a:pt x="31" y="58"/>
                  <a:pt x="31" y="58"/>
                </a:cubicBezTo>
                <a:cubicBezTo>
                  <a:pt x="31" y="55"/>
                  <a:pt x="30" y="54"/>
                  <a:pt x="26" y="54"/>
                </a:cubicBezTo>
                <a:cubicBezTo>
                  <a:pt x="24" y="54"/>
                  <a:pt x="23" y="54"/>
                  <a:pt x="21" y="55"/>
                </a:cubicBezTo>
                <a:cubicBezTo>
                  <a:pt x="20" y="56"/>
                  <a:pt x="19" y="57"/>
                  <a:pt x="19" y="59"/>
                </a:cubicBezTo>
                <a:cubicBezTo>
                  <a:pt x="19" y="59"/>
                  <a:pt x="19" y="59"/>
                  <a:pt x="19" y="60"/>
                </a:cubicBezTo>
                <a:cubicBezTo>
                  <a:pt x="19" y="61"/>
                  <a:pt x="20" y="63"/>
                  <a:pt x="23" y="63"/>
                </a:cubicBezTo>
                <a:lnTo>
                  <a:pt x="31" y="66"/>
                </a:lnTo>
                <a:cubicBezTo>
                  <a:pt x="35" y="67"/>
                  <a:pt x="37" y="68"/>
                  <a:pt x="39" y="69"/>
                </a:cubicBezTo>
                <a:cubicBezTo>
                  <a:pt x="41" y="70"/>
                  <a:pt x="43" y="73"/>
                  <a:pt x="43" y="76"/>
                </a:cubicBezTo>
                <a:cubicBezTo>
                  <a:pt x="43" y="77"/>
                  <a:pt x="42" y="78"/>
                  <a:pt x="42" y="80"/>
                </a:cubicBezTo>
                <a:cubicBezTo>
                  <a:pt x="41" y="85"/>
                  <a:pt x="38" y="89"/>
                  <a:pt x="34" y="91"/>
                </a:cubicBezTo>
                <a:cubicBezTo>
                  <a:pt x="29" y="94"/>
                  <a:pt x="24" y="95"/>
                  <a:pt x="18" y="95"/>
                </a:cubicBezTo>
                <a:cubicBezTo>
                  <a:pt x="10" y="95"/>
                  <a:pt x="4" y="93"/>
                  <a:pt x="2" y="89"/>
                </a:cubicBezTo>
                <a:cubicBezTo>
                  <a:pt x="0" y="88"/>
                  <a:pt x="0" y="85"/>
                  <a:pt x="0" y="83"/>
                </a:cubicBezTo>
                <a:cubicBezTo>
                  <a:pt x="0" y="82"/>
                  <a:pt x="0" y="80"/>
                  <a:pt x="0" y="79"/>
                </a:cubicBezTo>
                <a:close/>
                <a:moveTo>
                  <a:pt x="89" y="102"/>
                </a:moveTo>
                <a:lnTo>
                  <a:pt x="177" y="102"/>
                </a:lnTo>
                <a:lnTo>
                  <a:pt x="174" y="117"/>
                </a:lnTo>
                <a:lnTo>
                  <a:pt x="85" y="117"/>
                </a:lnTo>
                <a:lnTo>
                  <a:pt x="89" y="102"/>
                </a:lnTo>
                <a:close/>
                <a:moveTo>
                  <a:pt x="84" y="125"/>
                </a:moveTo>
                <a:lnTo>
                  <a:pt x="173" y="125"/>
                </a:lnTo>
                <a:lnTo>
                  <a:pt x="169" y="140"/>
                </a:lnTo>
                <a:lnTo>
                  <a:pt x="80" y="140"/>
                </a:lnTo>
                <a:lnTo>
                  <a:pt x="84" y="125"/>
                </a:lnTo>
                <a:close/>
                <a:moveTo>
                  <a:pt x="110" y="0"/>
                </a:moveTo>
                <a:lnTo>
                  <a:pt x="199" y="0"/>
                </a:lnTo>
                <a:lnTo>
                  <a:pt x="196" y="15"/>
                </a:lnTo>
                <a:lnTo>
                  <a:pt x="107" y="15"/>
                </a:lnTo>
                <a:lnTo>
                  <a:pt x="110" y="0"/>
                </a:lnTo>
                <a:close/>
                <a:moveTo>
                  <a:pt x="105" y="23"/>
                </a:moveTo>
                <a:lnTo>
                  <a:pt x="194" y="23"/>
                </a:lnTo>
                <a:lnTo>
                  <a:pt x="191" y="38"/>
                </a:lnTo>
                <a:lnTo>
                  <a:pt x="102" y="38"/>
                </a:lnTo>
                <a:lnTo>
                  <a:pt x="105" y="23"/>
                </a:lnTo>
                <a:close/>
                <a:moveTo>
                  <a:pt x="47" y="94"/>
                </a:moveTo>
                <a:lnTo>
                  <a:pt x="57" y="46"/>
                </a:lnTo>
                <a:lnTo>
                  <a:pt x="93" y="46"/>
                </a:lnTo>
                <a:lnTo>
                  <a:pt x="91" y="55"/>
                </a:lnTo>
                <a:lnTo>
                  <a:pt x="68" y="55"/>
                </a:lnTo>
                <a:lnTo>
                  <a:pt x="66" y="65"/>
                </a:lnTo>
                <a:lnTo>
                  <a:pt x="87" y="65"/>
                </a:lnTo>
                <a:lnTo>
                  <a:pt x="85" y="74"/>
                </a:lnTo>
                <a:lnTo>
                  <a:pt x="64" y="74"/>
                </a:lnTo>
                <a:lnTo>
                  <a:pt x="62" y="85"/>
                </a:lnTo>
                <a:lnTo>
                  <a:pt x="85" y="85"/>
                </a:lnTo>
                <a:lnTo>
                  <a:pt x="83" y="94"/>
                </a:lnTo>
                <a:lnTo>
                  <a:pt x="47" y="94"/>
                </a:lnTo>
                <a:close/>
                <a:moveTo>
                  <a:pt x="90" y="94"/>
                </a:moveTo>
                <a:lnTo>
                  <a:pt x="100" y="46"/>
                </a:lnTo>
                <a:lnTo>
                  <a:pt x="119" y="46"/>
                </a:lnTo>
                <a:cubicBezTo>
                  <a:pt x="123" y="46"/>
                  <a:pt x="126" y="46"/>
                  <a:pt x="128" y="47"/>
                </a:cubicBezTo>
                <a:cubicBezTo>
                  <a:pt x="131" y="47"/>
                  <a:pt x="134" y="48"/>
                  <a:pt x="135" y="50"/>
                </a:cubicBezTo>
                <a:cubicBezTo>
                  <a:pt x="137" y="52"/>
                  <a:pt x="137" y="54"/>
                  <a:pt x="137" y="56"/>
                </a:cubicBezTo>
                <a:cubicBezTo>
                  <a:pt x="137" y="57"/>
                  <a:pt x="137" y="57"/>
                  <a:pt x="137" y="58"/>
                </a:cubicBezTo>
                <a:cubicBezTo>
                  <a:pt x="136" y="64"/>
                  <a:pt x="132" y="67"/>
                  <a:pt x="125" y="69"/>
                </a:cubicBezTo>
                <a:lnTo>
                  <a:pt x="124" y="69"/>
                </a:lnTo>
                <a:cubicBezTo>
                  <a:pt x="131" y="70"/>
                  <a:pt x="134" y="73"/>
                  <a:pt x="134" y="78"/>
                </a:cubicBezTo>
                <a:cubicBezTo>
                  <a:pt x="134" y="81"/>
                  <a:pt x="133" y="84"/>
                  <a:pt x="131" y="86"/>
                </a:cubicBezTo>
                <a:cubicBezTo>
                  <a:pt x="130" y="89"/>
                  <a:pt x="127" y="91"/>
                  <a:pt x="125" y="92"/>
                </a:cubicBezTo>
                <a:cubicBezTo>
                  <a:pt x="122" y="93"/>
                  <a:pt x="117" y="94"/>
                  <a:pt x="111" y="94"/>
                </a:cubicBezTo>
                <a:lnTo>
                  <a:pt x="90" y="94"/>
                </a:lnTo>
                <a:close/>
                <a:moveTo>
                  <a:pt x="111" y="55"/>
                </a:moveTo>
                <a:lnTo>
                  <a:pt x="109" y="65"/>
                </a:lnTo>
                <a:lnTo>
                  <a:pt x="115" y="65"/>
                </a:lnTo>
                <a:cubicBezTo>
                  <a:pt x="118" y="65"/>
                  <a:pt x="119" y="65"/>
                  <a:pt x="120" y="65"/>
                </a:cubicBezTo>
                <a:cubicBezTo>
                  <a:pt x="122" y="64"/>
                  <a:pt x="123" y="62"/>
                  <a:pt x="123" y="60"/>
                </a:cubicBezTo>
                <a:cubicBezTo>
                  <a:pt x="124" y="58"/>
                  <a:pt x="124" y="57"/>
                  <a:pt x="123" y="56"/>
                </a:cubicBezTo>
                <a:cubicBezTo>
                  <a:pt x="122" y="55"/>
                  <a:pt x="120" y="55"/>
                  <a:pt x="119" y="55"/>
                </a:cubicBezTo>
                <a:lnTo>
                  <a:pt x="111" y="55"/>
                </a:lnTo>
                <a:close/>
                <a:moveTo>
                  <a:pt x="107" y="74"/>
                </a:moveTo>
                <a:lnTo>
                  <a:pt x="105" y="85"/>
                </a:lnTo>
                <a:lnTo>
                  <a:pt x="112" y="85"/>
                </a:lnTo>
                <a:cubicBezTo>
                  <a:pt x="117" y="85"/>
                  <a:pt x="119" y="83"/>
                  <a:pt x="120" y="80"/>
                </a:cubicBezTo>
                <a:cubicBezTo>
                  <a:pt x="120" y="79"/>
                  <a:pt x="120" y="79"/>
                  <a:pt x="120" y="78"/>
                </a:cubicBezTo>
                <a:cubicBezTo>
                  <a:pt x="120" y="75"/>
                  <a:pt x="118" y="74"/>
                  <a:pt x="114" y="74"/>
                </a:cubicBezTo>
                <a:lnTo>
                  <a:pt x="107" y="74"/>
                </a:lnTo>
                <a:close/>
                <a:moveTo>
                  <a:pt x="138" y="94"/>
                </a:moveTo>
                <a:lnTo>
                  <a:pt x="148" y="46"/>
                </a:lnTo>
                <a:lnTo>
                  <a:pt x="170" y="46"/>
                </a:lnTo>
                <a:cubicBezTo>
                  <a:pt x="174" y="46"/>
                  <a:pt x="177" y="46"/>
                  <a:pt x="178" y="46"/>
                </a:cubicBezTo>
                <a:cubicBezTo>
                  <a:pt x="181" y="47"/>
                  <a:pt x="183" y="48"/>
                  <a:pt x="184" y="50"/>
                </a:cubicBezTo>
                <a:cubicBezTo>
                  <a:pt x="185" y="51"/>
                  <a:pt x="186" y="53"/>
                  <a:pt x="186" y="55"/>
                </a:cubicBezTo>
                <a:cubicBezTo>
                  <a:pt x="186" y="56"/>
                  <a:pt x="186" y="58"/>
                  <a:pt x="186" y="59"/>
                </a:cubicBezTo>
                <a:cubicBezTo>
                  <a:pt x="185" y="63"/>
                  <a:pt x="183" y="66"/>
                  <a:pt x="179" y="68"/>
                </a:cubicBezTo>
                <a:cubicBezTo>
                  <a:pt x="177" y="69"/>
                  <a:pt x="175" y="70"/>
                  <a:pt x="172" y="70"/>
                </a:cubicBezTo>
                <a:cubicBezTo>
                  <a:pt x="175" y="70"/>
                  <a:pt x="177" y="71"/>
                  <a:pt x="179" y="72"/>
                </a:cubicBezTo>
                <a:cubicBezTo>
                  <a:pt x="180" y="74"/>
                  <a:pt x="180" y="75"/>
                  <a:pt x="180" y="78"/>
                </a:cubicBezTo>
                <a:cubicBezTo>
                  <a:pt x="180" y="79"/>
                  <a:pt x="180" y="80"/>
                  <a:pt x="180" y="82"/>
                </a:cubicBezTo>
                <a:cubicBezTo>
                  <a:pt x="180" y="88"/>
                  <a:pt x="179" y="92"/>
                  <a:pt x="180" y="94"/>
                </a:cubicBezTo>
                <a:lnTo>
                  <a:pt x="165" y="94"/>
                </a:lnTo>
                <a:cubicBezTo>
                  <a:pt x="165" y="92"/>
                  <a:pt x="165" y="89"/>
                  <a:pt x="166" y="83"/>
                </a:cubicBezTo>
                <a:cubicBezTo>
                  <a:pt x="166" y="81"/>
                  <a:pt x="166" y="80"/>
                  <a:pt x="166" y="79"/>
                </a:cubicBezTo>
                <a:cubicBezTo>
                  <a:pt x="166" y="78"/>
                  <a:pt x="166" y="77"/>
                  <a:pt x="165" y="76"/>
                </a:cubicBezTo>
                <a:cubicBezTo>
                  <a:pt x="164" y="76"/>
                  <a:pt x="163" y="75"/>
                  <a:pt x="161" y="75"/>
                </a:cubicBezTo>
                <a:lnTo>
                  <a:pt x="155" y="75"/>
                </a:lnTo>
                <a:lnTo>
                  <a:pt x="151" y="94"/>
                </a:lnTo>
                <a:lnTo>
                  <a:pt x="138" y="94"/>
                </a:lnTo>
                <a:close/>
                <a:moveTo>
                  <a:pt x="160" y="55"/>
                </a:moveTo>
                <a:lnTo>
                  <a:pt x="157" y="67"/>
                </a:lnTo>
                <a:lnTo>
                  <a:pt x="162" y="67"/>
                </a:lnTo>
                <a:cubicBezTo>
                  <a:pt x="165" y="67"/>
                  <a:pt x="167" y="66"/>
                  <a:pt x="168" y="66"/>
                </a:cubicBezTo>
                <a:cubicBezTo>
                  <a:pt x="170" y="65"/>
                  <a:pt x="172" y="64"/>
                  <a:pt x="172" y="61"/>
                </a:cubicBezTo>
                <a:cubicBezTo>
                  <a:pt x="173" y="60"/>
                  <a:pt x="173" y="60"/>
                  <a:pt x="173" y="59"/>
                </a:cubicBezTo>
                <a:cubicBezTo>
                  <a:pt x="173" y="57"/>
                  <a:pt x="172" y="56"/>
                  <a:pt x="170" y="55"/>
                </a:cubicBezTo>
                <a:cubicBezTo>
                  <a:pt x="169" y="55"/>
                  <a:pt x="167" y="55"/>
                  <a:pt x="165" y="55"/>
                </a:cubicBezTo>
                <a:lnTo>
                  <a:pt x="160" y="55"/>
                </a:lnTo>
                <a:close/>
                <a:moveTo>
                  <a:pt x="182" y="94"/>
                </a:moveTo>
                <a:lnTo>
                  <a:pt x="211" y="46"/>
                </a:lnTo>
                <a:lnTo>
                  <a:pt x="227" y="46"/>
                </a:lnTo>
                <a:lnTo>
                  <a:pt x="236" y="94"/>
                </a:lnTo>
                <a:lnTo>
                  <a:pt x="221" y="94"/>
                </a:lnTo>
                <a:lnTo>
                  <a:pt x="220" y="84"/>
                </a:lnTo>
                <a:lnTo>
                  <a:pt x="201" y="84"/>
                </a:lnTo>
                <a:lnTo>
                  <a:pt x="195" y="94"/>
                </a:lnTo>
                <a:lnTo>
                  <a:pt x="182" y="94"/>
                </a:lnTo>
                <a:close/>
                <a:moveTo>
                  <a:pt x="206" y="76"/>
                </a:moveTo>
                <a:lnTo>
                  <a:pt x="219" y="76"/>
                </a:lnTo>
                <a:lnTo>
                  <a:pt x="217" y="55"/>
                </a:lnTo>
                <a:lnTo>
                  <a:pt x="216" y="55"/>
                </a:lnTo>
                <a:lnTo>
                  <a:pt x="206" y="76"/>
                </a:lnTo>
                <a:close/>
                <a:moveTo>
                  <a:pt x="241" y="94"/>
                </a:moveTo>
                <a:lnTo>
                  <a:pt x="251" y="46"/>
                </a:lnTo>
                <a:lnTo>
                  <a:pt x="287" y="46"/>
                </a:lnTo>
                <a:lnTo>
                  <a:pt x="285" y="55"/>
                </a:lnTo>
                <a:lnTo>
                  <a:pt x="263" y="55"/>
                </a:lnTo>
                <a:lnTo>
                  <a:pt x="260" y="65"/>
                </a:lnTo>
                <a:lnTo>
                  <a:pt x="282" y="65"/>
                </a:lnTo>
                <a:lnTo>
                  <a:pt x="280" y="74"/>
                </a:lnTo>
                <a:lnTo>
                  <a:pt x="258" y="74"/>
                </a:lnTo>
                <a:lnTo>
                  <a:pt x="256" y="85"/>
                </a:lnTo>
                <a:lnTo>
                  <a:pt x="280" y="85"/>
                </a:lnTo>
                <a:lnTo>
                  <a:pt x="278" y="94"/>
                </a:lnTo>
                <a:lnTo>
                  <a:pt x="241" y="94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DDDDDD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293688" y="304800"/>
            <a:ext cx="8575675" cy="6227763"/>
          </a:xfrm>
          <a:custGeom>
            <a:avLst/>
            <a:gdLst>
              <a:gd name="T0" fmla="*/ 17 w 803"/>
              <a:gd name="T1" fmla="*/ 0 h 544"/>
              <a:gd name="T2" fmla="*/ 786 w 803"/>
              <a:gd name="T3" fmla="*/ 0 h 544"/>
              <a:gd name="T4" fmla="*/ 803 w 803"/>
              <a:gd name="T5" fmla="*/ 17 h 544"/>
              <a:gd name="T6" fmla="*/ 803 w 803"/>
              <a:gd name="T7" fmla="*/ 527 h 544"/>
              <a:gd name="T8" fmla="*/ 786 w 803"/>
              <a:gd name="T9" fmla="*/ 544 h 544"/>
              <a:gd name="T10" fmla="*/ 17 w 803"/>
              <a:gd name="T11" fmla="*/ 544 h 544"/>
              <a:gd name="T12" fmla="*/ 0 w 803"/>
              <a:gd name="T13" fmla="*/ 527 h 544"/>
              <a:gd name="T14" fmla="*/ 0 w 803"/>
              <a:gd name="T15" fmla="*/ 17 h 544"/>
              <a:gd name="T16" fmla="*/ 17 w 803"/>
              <a:gd name="T17" fmla="*/ 0 h 544"/>
              <a:gd name="T18" fmla="*/ 0 w 803"/>
              <a:gd name="T19" fmla="*/ 0 h 544"/>
              <a:gd name="T20" fmla="*/ 803 w 803"/>
              <a:gd name="T21" fmla="*/ 544 h 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T18" t="T19" r="T20" b="T21"/>
            <a:pathLst>
              <a:path w="803" h="544">
                <a:moveTo>
                  <a:pt x="17" y="0"/>
                </a:moveTo>
                <a:lnTo>
                  <a:pt x="786" y="0"/>
                </a:lnTo>
                <a:cubicBezTo>
                  <a:pt x="795" y="0"/>
                  <a:pt x="803" y="8"/>
                  <a:pt x="803" y="17"/>
                </a:cubicBezTo>
                <a:lnTo>
                  <a:pt x="803" y="527"/>
                </a:lnTo>
                <a:cubicBezTo>
                  <a:pt x="803" y="536"/>
                  <a:pt x="795" y="544"/>
                  <a:pt x="786" y="544"/>
                </a:cubicBezTo>
                <a:lnTo>
                  <a:pt x="17" y="544"/>
                </a:lnTo>
                <a:cubicBezTo>
                  <a:pt x="8" y="544"/>
                  <a:pt x="0" y="536"/>
                  <a:pt x="0" y="527"/>
                </a:cubicBezTo>
                <a:lnTo>
                  <a:pt x="0" y="17"/>
                </a:lnTo>
                <a:cubicBezTo>
                  <a:pt x="0" y="8"/>
                  <a:pt x="8" y="0"/>
                  <a:pt x="17" y="0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7405688" y="5489575"/>
            <a:ext cx="1685925" cy="1395413"/>
          </a:xfrm>
          <a:custGeom>
            <a:avLst/>
            <a:gdLst>
              <a:gd name="T0" fmla="*/ 16 w 115"/>
              <a:gd name="T1" fmla="*/ 0 h 88"/>
              <a:gd name="T2" fmla="*/ 115 w 115"/>
              <a:gd name="T3" fmla="*/ 0 h 88"/>
              <a:gd name="T4" fmla="*/ 99 w 115"/>
              <a:gd name="T5" fmla="*/ 88 h 88"/>
              <a:gd name="T6" fmla="*/ 0 w 115"/>
              <a:gd name="T7" fmla="*/ 88 h 88"/>
              <a:gd name="T8" fmla="*/ 16 w 115"/>
              <a:gd name="T9" fmla="*/ 0 h 88"/>
              <a:gd name="T10" fmla="*/ 0 w 115"/>
              <a:gd name="T11" fmla="*/ 0 h 88"/>
              <a:gd name="T12" fmla="*/ 115 w 115"/>
              <a:gd name="T13" fmla="*/ 88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T10" t="T11" r="T12" b="T13"/>
            <a:pathLst>
              <a:path w="115" h="88">
                <a:moveTo>
                  <a:pt x="16" y="0"/>
                </a:moveTo>
                <a:lnTo>
                  <a:pt x="115" y="0"/>
                </a:lnTo>
                <a:lnTo>
                  <a:pt x="99" y="88"/>
                </a:lnTo>
                <a:lnTo>
                  <a:pt x="0" y="88"/>
                </a:lnTo>
                <a:lnTo>
                  <a:pt x="16" y="0"/>
                </a:lnTo>
                <a:close/>
              </a:path>
            </a:pathLst>
          </a:custGeom>
          <a:solidFill>
            <a:srgbClr val="0066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8877300" y="5127625"/>
            <a:ext cx="203200" cy="363538"/>
          </a:xfrm>
          <a:custGeom>
            <a:avLst/>
            <a:gdLst>
              <a:gd name="T0" fmla="*/ 0 w 8"/>
              <a:gd name="T1" fmla="*/ 0 h 13"/>
              <a:gd name="T2" fmla="*/ 0 w 8"/>
              <a:gd name="T3" fmla="*/ 13 h 13"/>
              <a:gd name="T4" fmla="*/ 8 w 8"/>
              <a:gd name="T5" fmla="*/ 13 h 13"/>
              <a:gd name="T6" fmla="*/ 0 w 8"/>
              <a:gd name="T7" fmla="*/ 0 h 13"/>
              <a:gd name="T8" fmla="*/ 0 w 8"/>
              <a:gd name="T9" fmla="*/ 0 h 13"/>
              <a:gd name="T10" fmla="*/ 8 w 8"/>
              <a:gd name="T11" fmla="*/ 1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8" h="13">
                <a:moveTo>
                  <a:pt x="0" y="0"/>
                </a:moveTo>
                <a:lnTo>
                  <a:pt x="0" y="13"/>
                </a:lnTo>
                <a:lnTo>
                  <a:pt x="8" y="1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4524375" y="6524625"/>
            <a:ext cx="2947988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200" b="1" i="1">
                <a:solidFill>
                  <a:srgbClr val="0066CC"/>
                </a:solidFill>
              </a:rPr>
              <a:t>0800 570 0800   /   www.sebrae.com.br</a:t>
            </a:r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7646988" y="5865813"/>
            <a:ext cx="1244600" cy="658812"/>
          </a:xfrm>
          <a:custGeom>
            <a:avLst/>
            <a:gdLst>
              <a:gd name="T0" fmla="*/ 13 w 287"/>
              <a:gd name="T1" fmla="*/ 81 h 140"/>
              <a:gd name="T2" fmla="*/ 28 w 287"/>
              <a:gd name="T3" fmla="*/ 79 h 140"/>
              <a:gd name="T4" fmla="*/ 5 w 287"/>
              <a:gd name="T5" fmla="*/ 63 h 140"/>
              <a:gd name="T6" fmla="*/ 28 w 287"/>
              <a:gd name="T7" fmla="*/ 45 h 140"/>
              <a:gd name="T8" fmla="*/ 31 w 287"/>
              <a:gd name="T9" fmla="*/ 60 h 140"/>
              <a:gd name="T10" fmla="*/ 21 w 287"/>
              <a:gd name="T11" fmla="*/ 55 h 140"/>
              <a:gd name="T12" fmla="*/ 23 w 287"/>
              <a:gd name="T13" fmla="*/ 63 h 140"/>
              <a:gd name="T14" fmla="*/ 43 w 287"/>
              <a:gd name="T15" fmla="*/ 76 h 140"/>
              <a:gd name="T16" fmla="*/ 18 w 287"/>
              <a:gd name="T17" fmla="*/ 95 h 140"/>
              <a:gd name="T18" fmla="*/ 0 w 287"/>
              <a:gd name="T19" fmla="*/ 79 h 140"/>
              <a:gd name="T20" fmla="*/ 174 w 287"/>
              <a:gd name="T21" fmla="*/ 117 h 140"/>
              <a:gd name="T22" fmla="*/ 84 w 287"/>
              <a:gd name="T23" fmla="*/ 125 h 140"/>
              <a:gd name="T24" fmla="*/ 80 w 287"/>
              <a:gd name="T25" fmla="*/ 140 h 140"/>
              <a:gd name="T26" fmla="*/ 199 w 287"/>
              <a:gd name="T27" fmla="*/ 0 h 140"/>
              <a:gd name="T28" fmla="*/ 110 w 287"/>
              <a:gd name="T29" fmla="*/ 0 h 140"/>
              <a:gd name="T30" fmla="*/ 191 w 287"/>
              <a:gd name="T31" fmla="*/ 38 h 140"/>
              <a:gd name="T32" fmla="*/ 47 w 287"/>
              <a:gd name="T33" fmla="*/ 94 h 140"/>
              <a:gd name="T34" fmla="*/ 91 w 287"/>
              <a:gd name="T35" fmla="*/ 55 h 140"/>
              <a:gd name="T36" fmla="*/ 87 w 287"/>
              <a:gd name="T37" fmla="*/ 65 h 140"/>
              <a:gd name="T38" fmla="*/ 62 w 287"/>
              <a:gd name="T39" fmla="*/ 85 h 140"/>
              <a:gd name="T40" fmla="*/ 47 w 287"/>
              <a:gd name="T41" fmla="*/ 94 h 140"/>
              <a:gd name="T42" fmla="*/ 119 w 287"/>
              <a:gd name="T43" fmla="*/ 46 h 140"/>
              <a:gd name="T44" fmla="*/ 137 w 287"/>
              <a:gd name="T45" fmla="*/ 56 h 140"/>
              <a:gd name="T46" fmla="*/ 124 w 287"/>
              <a:gd name="T47" fmla="*/ 69 h 140"/>
              <a:gd name="T48" fmla="*/ 125 w 287"/>
              <a:gd name="T49" fmla="*/ 92 h 140"/>
              <a:gd name="T50" fmla="*/ 111 w 287"/>
              <a:gd name="T51" fmla="*/ 55 h 140"/>
              <a:gd name="T52" fmla="*/ 120 w 287"/>
              <a:gd name="T53" fmla="*/ 65 h 140"/>
              <a:gd name="T54" fmla="*/ 119 w 287"/>
              <a:gd name="T55" fmla="*/ 55 h 140"/>
              <a:gd name="T56" fmla="*/ 105 w 287"/>
              <a:gd name="T57" fmla="*/ 85 h 140"/>
              <a:gd name="T58" fmla="*/ 120 w 287"/>
              <a:gd name="T59" fmla="*/ 78 h 140"/>
              <a:gd name="T60" fmla="*/ 138 w 287"/>
              <a:gd name="T61" fmla="*/ 94 h 140"/>
              <a:gd name="T62" fmla="*/ 178 w 287"/>
              <a:gd name="T63" fmla="*/ 46 h 140"/>
              <a:gd name="T64" fmla="*/ 186 w 287"/>
              <a:gd name="T65" fmla="*/ 59 h 140"/>
              <a:gd name="T66" fmla="*/ 172 w 287"/>
              <a:gd name="T67" fmla="*/ 70 h 140"/>
              <a:gd name="T68" fmla="*/ 180 w 287"/>
              <a:gd name="T69" fmla="*/ 82 h 140"/>
              <a:gd name="T70" fmla="*/ 166 w 287"/>
              <a:gd name="T71" fmla="*/ 83 h 140"/>
              <a:gd name="T72" fmla="*/ 161 w 287"/>
              <a:gd name="T73" fmla="*/ 75 h 140"/>
              <a:gd name="T74" fmla="*/ 138 w 287"/>
              <a:gd name="T75" fmla="*/ 94 h 140"/>
              <a:gd name="T76" fmla="*/ 162 w 287"/>
              <a:gd name="T77" fmla="*/ 67 h 140"/>
              <a:gd name="T78" fmla="*/ 173 w 287"/>
              <a:gd name="T79" fmla="*/ 59 h 140"/>
              <a:gd name="T80" fmla="*/ 160 w 287"/>
              <a:gd name="T81" fmla="*/ 55 h 140"/>
              <a:gd name="T82" fmla="*/ 227 w 287"/>
              <a:gd name="T83" fmla="*/ 46 h 140"/>
              <a:gd name="T84" fmla="*/ 220 w 287"/>
              <a:gd name="T85" fmla="*/ 84 h 140"/>
              <a:gd name="T86" fmla="*/ 182 w 287"/>
              <a:gd name="T87" fmla="*/ 94 h 140"/>
              <a:gd name="T88" fmla="*/ 217 w 287"/>
              <a:gd name="T89" fmla="*/ 55 h 140"/>
              <a:gd name="T90" fmla="*/ 241 w 287"/>
              <a:gd name="T91" fmla="*/ 94 h 140"/>
              <a:gd name="T92" fmla="*/ 285 w 287"/>
              <a:gd name="T93" fmla="*/ 55 h 140"/>
              <a:gd name="T94" fmla="*/ 282 w 287"/>
              <a:gd name="T95" fmla="*/ 65 h 140"/>
              <a:gd name="T96" fmla="*/ 256 w 287"/>
              <a:gd name="T97" fmla="*/ 85 h 140"/>
              <a:gd name="T98" fmla="*/ 241 w 287"/>
              <a:gd name="T99" fmla="*/ 94 h 140"/>
              <a:gd name="T100" fmla="*/ 0 w 287"/>
              <a:gd name="T101" fmla="*/ 0 h 140"/>
              <a:gd name="T102" fmla="*/ 287 w 287"/>
              <a:gd name="T103" fmla="*/ 140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T100" t="T101" r="T102" b="T103"/>
            <a:pathLst>
              <a:path w="287" h="140">
                <a:moveTo>
                  <a:pt x="0" y="79"/>
                </a:moveTo>
                <a:lnTo>
                  <a:pt x="14" y="79"/>
                </a:lnTo>
                <a:cubicBezTo>
                  <a:pt x="13" y="80"/>
                  <a:pt x="13" y="80"/>
                  <a:pt x="13" y="81"/>
                </a:cubicBezTo>
                <a:cubicBezTo>
                  <a:pt x="13" y="84"/>
                  <a:pt x="16" y="86"/>
                  <a:pt x="20" y="86"/>
                </a:cubicBezTo>
                <a:cubicBezTo>
                  <a:pt x="25" y="86"/>
                  <a:pt x="28" y="84"/>
                  <a:pt x="28" y="81"/>
                </a:cubicBezTo>
                <a:cubicBezTo>
                  <a:pt x="28" y="80"/>
                  <a:pt x="28" y="80"/>
                  <a:pt x="28" y="79"/>
                </a:cubicBezTo>
                <a:cubicBezTo>
                  <a:pt x="28" y="78"/>
                  <a:pt x="27" y="77"/>
                  <a:pt x="25" y="76"/>
                </a:cubicBezTo>
                <a:lnTo>
                  <a:pt x="14" y="73"/>
                </a:lnTo>
                <a:cubicBezTo>
                  <a:pt x="8" y="71"/>
                  <a:pt x="5" y="68"/>
                  <a:pt x="5" y="63"/>
                </a:cubicBezTo>
                <a:cubicBezTo>
                  <a:pt x="5" y="62"/>
                  <a:pt x="5" y="61"/>
                  <a:pt x="5" y="60"/>
                </a:cubicBezTo>
                <a:cubicBezTo>
                  <a:pt x="6" y="56"/>
                  <a:pt x="8" y="52"/>
                  <a:pt x="12" y="49"/>
                </a:cubicBezTo>
                <a:cubicBezTo>
                  <a:pt x="16" y="46"/>
                  <a:pt x="22" y="45"/>
                  <a:pt x="28" y="45"/>
                </a:cubicBezTo>
                <a:cubicBezTo>
                  <a:pt x="40" y="45"/>
                  <a:pt x="45" y="49"/>
                  <a:pt x="45" y="56"/>
                </a:cubicBezTo>
                <a:cubicBezTo>
                  <a:pt x="45" y="57"/>
                  <a:pt x="45" y="58"/>
                  <a:pt x="45" y="60"/>
                </a:cubicBezTo>
                <a:lnTo>
                  <a:pt x="31" y="60"/>
                </a:lnTo>
                <a:cubicBezTo>
                  <a:pt x="31" y="59"/>
                  <a:pt x="31" y="58"/>
                  <a:pt x="31" y="58"/>
                </a:cubicBezTo>
                <a:cubicBezTo>
                  <a:pt x="31" y="55"/>
                  <a:pt x="30" y="54"/>
                  <a:pt x="26" y="54"/>
                </a:cubicBezTo>
                <a:cubicBezTo>
                  <a:pt x="24" y="54"/>
                  <a:pt x="23" y="54"/>
                  <a:pt x="21" y="55"/>
                </a:cubicBezTo>
                <a:cubicBezTo>
                  <a:pt x="20" y="56"/>
                  <a:pt x="19" y="57"/>
                  <a:pt x="19" y="59"/>
                </a:cubicBezTo>
                <a:cubicBezTo>
                  <a:pt x="19" y="59"/>
                  <a:pt x="19" y="59"/>
                  <a:pt x="19" y="60"/>
                </a:cubicBezTo>
                <a:cubicBezTo>
                  <a:pt x="19" y="61"/>
                  <a:pt x="20" y="63"/>
                  <a:pt x="23" y="63"/>
                </a:cubicBezTo>
                <a:lnTo>
                  <a:pt x="31" y="66"/>
                </a:lnTo>
                <a:cubicBezTo>
                  <a:pt x="35" y="67"/>
                  <a:pt x="37" y="68"/>
                  <a:pt x="39" y="69"/>
                </a:cubicBezTo>
                <a:cubicBezTo>
                  <a:pt x="41" y="70"/>
                  <a:pt x="43" y="73"/>
                  <a:pt x="43" y="76"/>
                </a:cubicBezTo>
                <a:cubicBezTo>
                  <a:pt x="43" y="77"/>
                  <a:pt x="42" y="78"/>
                  <a:pt x="42" y="80"/>
                </a:cubicBezTo>
                <a:cubicBezTo>
                  <a:pt x="41" y="85"/>
                  <a:pt x="38" y="89"/>
                  <a:pt x="34" y="91"/>
                </a:cubicBezTo>
                <a:cubicBezTo>
                  <a:pt x="29" y="94"/>
                  <a:pt x="24" y="95"/>
                  <a:pt x="18" y="95"/>
                </a:cubicBezTo>
                <a:cubicBezTo>
                  <a:pt x="10" y="95"/>
                  <a:pt x="4" y="93"/>
                  <a:pt x="2" y="89"/>
                </a:cubicBezTo>
                <a:cubicBezTo>
                  <a:pt x="0" y="88"/>
                  <a:pt x="0" y="85"/>
                  <a:pt x="0" y="83"/>
                </a:cubicBezTo>
                <a:cubicBezTo>
                  <a:pt x="0" y="82"/>
                  <a:pt x="0" y="80"/>
                  <a:pt x="0" y="79"/>
                </a:cubicBezTo>
                <a:close/>
                <a:moveTo>
                  <a:pt x="89" y="102"/>
                </a:moveTo>
                <a:lnTo>
                  <a:pt x="177" y="102"/>
                </a:lnTo>
                <a:lnTo>
                  <a:pt x="174" y="117"/>
                </a:lnTo>
                <a:lnTo>
                  <a:pt x="85" y="117"/>
                </a:lnTo>
                <a:lnTo>
                  <a:pt x="89" y="102"/>
                </a:lnTo>
                <a:close/>
                <a:moveTo>
                  <a:pt x="84" y="125"/>
                </a:moveTo>
                <a:lnTo>
                  <a:pt x="173" y="125"/>
                </a:lnTo>
                <a:lnTo>
                  <a:pt x="169" y="140"/>
                </a:lnTo>
                <a:lnTo>
                  <a:pt x="80" y="140"/>
                </a:lnTo>
                <a:lnTo>
                  <a:pt x="84" y="125"/>
                </a:lnTo>
                <a:close/>
                <a:moveTo>
                  <a:pt x="110" y="0"/>
                </a:moveTo>
                <a:lnTo>
                  <a:pt x="199" y="0"/>
                </a:lnTo>
                <a:lnTo>
                  <a:pt x="196" y="15"/>
                </a:lnTo>
                <a:lnTo>
                  <a:pt x="107" y="15"/>
                </a:lnTo>
                <a:lnTo>
                  <a:pt x="110" y="0"/>
                </a:lnTo>
                <a:close/>
                <a:moveTo>
                  <a:pt x="105" y="23"/>
                </a:moveTo>
                <a:lnTo>
                  <a:pt x="194" y="23"/>
                </a:lnTo>
                <a:lnTo>
                  <a:pt x="191" y="38"/>
                </a:lnTo>
                <a:lnTo>
                  <a:pt x="102" y="38"/>
                </a:lnTo>
                <a:lnTo>
                  <a:pt x="105" y="23"/>
                </a:lnTo>
                <a:close/>
                <a:moveTo>
                  <a:pt x="47" y="94"/>
                </a:moveTo>
                <a:lnTo>
                  <a:pt x="57" y="46"/>
                </a:lnTo>
                <a:lnTo>
                  <a:pt x="93" y="46"/>
                </a:lnTo>
                <a:lnTo>
                  <a:pt x="91" y="55"/>
                </a:lnTo>
                <a:lnTo>
                  <a:pt x="68" y="55"/>
                </a:lnTo>
                <a:lnTo>
                  <a:pt x="66" y="65"/>
                </a:lnTo>
                <a:lnTo>
                  <a:pt x="87" y="65"/>
                </a:lnTo>
                <a:lnTo>
                  <a:pt x="85" y="74"/>
                </a:lnTo>
                <a:lnTo>
                  <a:pt x="64" y="74"/>
                </a:lnTo>
                <a:lnTo>
                  <a:pt x="62" y="85"/>
                </a:lnTo>
                <a:lnTo>
                  <a:pt x="85" y="85"/>
                </a:lnTo>
                <a:lnTo>
                  <a:pt x="83" y="94"/>
                </a:lnTo>
                <a:lnTo>
                  <a:pt x="47" y="94"/>
                </a:lnTo>
                <a:close/>
                <a:moveTo>
                  <a:pt x="90" y="94"/>
                </a:moveTo>
                <a:lnTo>
                  <a:pt x="100" y="46"/>
                </a:lnTo>
                <a:lnTo>
                  <a:pt x="119" y="46"/>
                </a:lnTo>
                <a:cubicBezTo>
                  <a:pt x="123" y="46"/>
                  <a:pt x="126" y="46"/>
                  <a:pt x="128" y="47"/>
                </a:cubicBezTo>
                <a:cubicBezTo>
                  <a:pt x="131" y="47"/>
                  <a:pt x="134" y="48"/>
                  <a:pt x="135" y="50"/>
                </a:cubicBezTo>
                <a:cubicBezTo>
                  <a:pt x="137" y="52"/>
                  <a:pt x="137" y="54"/>
                  <a:pt x="137" y="56"/>
                </a:cubicBezTo>
                <a:cubicBezTo>
                  <a:pt x="137" y="57"/>
                  <a:pt x="137" y="57"/>
                  <a:pt x="137" y="58"/>
                </a:cubicBezTo>
                <a:cubicBezTo>
                  <a:pt x="136" y="64"/>
                  <a:pt x="132" y="67"/>
                  <a:pt x="125" y="69"/>
                </a:cubicBezTo>
                <a:lnTo>
                  <a:pt x="124" y="69"/>
                </a:lnTo>
                <a:cubicBezTo>
                  <a:pt x="131" y="70"/>
                  <a:pt x="134" y="73"/>
                  <a:pt x="134" y="78"/>
                </a:cubicBezTo>
                <a:cubicBezTo>
                  <a:pt x="134" y="81"/>
                  <a:pt x="133" y="84"/>
                  <a:pt x="131" y="86"/>
                </a:cubicBezTo>
                <a:cubicBezTo>
                  <a:pt x="130" y="89"/>
                  <a:pt x="127" y="91"/>
                  <a:pt x="125" y="92"/>
                </a:cubicBezTo>
                <a:cubicBezTo>
                  <a:pt x="122" y="93"/>
                  <a:pt x="117" y="94"/>
                  <a:pt x="111" y="94"/>
                </a:cubicBezTo>
                <a:lnTo>
                  <a:pt x="90" y="94"/>
                </a:lnTo>
                <a:close/>
                <a:moveTo>
                  <a:pt x="111" y="55"/>
                </a:moveTo>
                <a:lnTo>
                  <a:pt x="109" y="65"/>
                </a:lnTo>
                <a:lnTo>
                  <a:pt x="115" y="65"/>
                </a:lnTo>
                <a:cubicBezTo>
                  <a:pt x="118" y="65"/>
                  <a:pt x="119" y="65"/>
                  <a:pt x="120" y="65"/>
                </a:cubicBezTo>
                <a:cubicBezTo>
                  <a:pt x="122" y="64"/>
                  <a:pt x="123" y="62"/>
                  <a:pt x="123" y="60"/>
                </a:cubicBezTo>
                <a:cubicBezTo>
                  <a:pt x="124" y="58"/>
                  <a:pt x="124" y="57"/>
                  <a:pt x="123" y="56"/>
                </a:cubicBezTo>
                <a:cubicBezTo>
                  <a:pt x="122" y="55"/>
                  <a:pt x="120" y="55"/>
                  <a:pt x="119" y="55"/>
                </a:cubicBezTo>
                <a:lnTo>
                  <a:pt x="111" y="55"/>
                </a:lnTo>
                <a:close/>
                <a:moveTo>
                  <a:pt x="107" y="74"/>
                </a:moveTo>
                <a:lnTo>
                  <a:pt x="105" y="85"/>
                </a:lnTo>
                <a:lnTo>
                  <a:pt x="112" y="85"/>
                </a:lnTo>
                <a:cubicBezTo>
                  <a:pt x="117" y="85"/>
                  <a:pt x="119" y="83"/>
                  <a:pt x="120" y="80"/>
                </a:cubicBezTo>
                <a:cubicBezTo>
                  <a:pt x="120" y="79"/>
                  <a:pt x="120" y="79"/>
                  <a:pt x="120" y="78"/>
                </a:cubicBezTo>
                <a:cubicBezTo>
                  <a:pt x="120" y="75"/>
                  <a:pt x="118" y="74"/>
                  <a:pt x="114" y="74"/>
                </a:cubicBezTo>
                <a:lnTo>
                  <a:pt x="107" y="74"/>
                </a:lnTo>
                <a:close/>
                <a:moveTo>
                  <a:pt x="138" y="94"/>
                </a:moveTo>
                <a:lnTo>
                  <a:pt x="148" y="46"/>
                </a:lnTo>
                <a:lnTo>
                  <a:pt x="170" y="46"/>
                </a:lnTo>
                <a:cubicBezTo>
                  <a:pt x="174" y="46"/>
                  <a:pt x="177" y="46"/>
                  <a:pt x="178" y="46"/>
                </a:cubicBezTo>
                <a:cubicBezTo>
                  <a:pt x="181" y="47"/>
                  <a:pt x="183" y="48"/>
                  <a:pt x="184" y="50"/>
                </a:cubicBezTo>
                <a:cubicBezTo>
                  <a:pt x="185" y="51"/>
                  <a:pt x="186" y="53"/>
                  <a:pt x="186" y="55"/>
                </a:cubicBezTo>
                <a:cubicBezTo>
                  <a:pt x="186" y="56"/>
                  <a:pt x="186" y="58"/>
                  <a:pt x="186" y="59"/>
                </a:cubicBezTo>
                <a:cubicBezTo>
                  <a:pt x="185" y="63"/>
                  <a:pt x="183" y="66"/>
                  <a:pt x="179" y="68"/>
                </a:cubicBezTo>
                <a:cubicBezTo>
                  <a:pt x="177" y="69"/>
                  <a:pt x="175" y="70"/>
                  <a:pt x="172" y="70"/>
                </a:cubicBezTo>
                <a:cubicBezTo>
                  <a:pt x="175" y="70"/>
                  <a:pt x="177" y="71"/>
                  <a:pt x="179" y="72"/>
                </a:cubicBezTo>
                <a:cubicBezTo>
                  <a:pt x="180" y="74"/>
                  <a:pt x="180" y="75"/>
                  <a:pt x="180" y="78"/>
                </a:cubicBezTo>
                <a:cubicBezTo>
                  <a:pt x="180" y="79"/>
                  <a:pt x="180" y="80"/>
                  <a:pt x="180" y="82"/>
                </a:cubicBezTo>
                <a:cubicBezTo>
                  <a:pt x="180" y="88"/>
                  <a:pt x="179" y="92"/>
                  <a:pt x="180" y="94"/>
                </a:cubicBezTo>
                <a:lnTo>
                  <a:pt x="165" y="94"/>
                </a:lnTo>
                <a:cubicBezTo>
                  <a:pt x="165" y="92"/>
                  <a:pt x="165" y="89"/>
                  <a:pt x="166" y="83"/>
                </a:cubicBezTo>
                <a:cubicBezTo>
                  <a:pt x="166" y="81"/>
                  <a:pt x="166" y="80"/>
                  <a:pt x="166" y="79"/>
                </a:cubicBezTo>
                <a:cubicBezTo>
                  <a:pt x="166" y="78"/>
                  <a:pt x="166" y="77"/>
                  <a:pt x="165" y="76"/>
                </a:cubicBezTo>
                <a:cubicBezTo>
                  <a:pt x="164" y="76"/>
                  <a:pt x="163" y="75"/>
                  <a:pt x="161" y="75"/>
                </a:cubicBezTo>
                <a:lnTo>
                  <a:pt x="155" y="75"/>
                </a:lnTo>
                <a:lnTo>
                  <a:pt x="151" y="94"/>
                </a:lnTo>
                <a:lnTo>
                  <a:pt x="138" y="94"/>
                </a:lnTo>
                <a:close/>
                <a:moveTo>
                  <a:pt x="160" y="55"/>
                </a:moveTo>
                <a:lnTo>
                  <a:pt x="157" y="67"/>
                </a:lnTo>
                <a:lnTo>
                  <a:pt x="162" y="67"/>
                </a:lnTo>
                <a:cubicBezTo>
                  <a:pt x="165" y="67"/>
                  <a:pt x="167" y="66"/>
                  <a:pt x="168" y="66"/>
                </a:cubicBezTo>
                <a:cubicBezTo>
                  <a:pt x="170" y="65"/>
                  <a:pt x="172" y="64"/>
                  <a:pt x="172" y="61"/>
                </a:cubicBezTo>
                <a:cubicBezTo>
                  <a:pt x="173" y="60"/>
                  <a:pt x="173" y="60"/>
                  <a:pt x="173" y="59"/>
                </a:cubicBezTo>
                <a:cubicBezTo>
                  <a:pt x="173" y="57"/>
                  <a:pt x="172" y="56"/>
                  <a:pt x="170" y="55"/>
                </a:cubicBezTo>
                <a:cubicBezTo>
                  <a:pt x="169" y="55"/>
                  <a:pt x="167" y="55"/>
                  <a:pt x="165" y="55"/>
                </a:cubicBezTo>
                <a:lnTo>
                  <a:pt x="160" y="55"/>
                </a:lnTo>
                <a:close/>
                <a:moveTo>
                  <a:pt x="182" y="94"/>
                </a:moveTo>
                <a:lnTo>
                  <a:pt x="211" y="46"/>
                </a:lnTo>
                <a:lnTo>
                  <a:pt x="227" y="46"/>
                </a:lnTo>
                <a:lnTo>
                  <a:pt x="236" y="94"/>
                </a:lnTo>
                <a:lnTo>
                  <a:pt x="221" y="94"/>
                </a:lnTo>
                <a:lnTo>
                  <a:pt x="220" y="84"/>
                </a:lnTo>
                <a:lnTo>
                  <a:pt x="201" y="84"/>
                </a:lnTo>
                <a:lnTo>
                  <a:pt x="195" y="94"/>
                </a:lnTo>
                <a:lnTo>
                  <a:pt x="182" y="94"/>
                </a:lnTo>
                <a:close/>
                <a:moveTo>
                  <a:pt x="206" y="76"/>
                </a:moveTo>
                <a:lnTo>
                  <a:pt x="219" y="76"/>
                </a:lnTo>
                <a:lnTo>
                  <a:pt x="217" y="55"/>
                </a:lnTo>
                <a:lnTo>
                  <a:pt x="216" y="55"/>
                </a:lnTo>
                <a:lnTo>
                  <a:pt x="206" y="76"/>
                </a:lnTo>
                <a:close/>
                <a:moveTo>
                  <a:pt x="241" y="94"/>
                </a:moveTo>
                <a:lnTo>
                  <a:pt x="251" y="46"/>
                </a:lnTo>
                <a:lnTo>
                  <a:pt x="287" y="46"/>
                </a:lnTo>
                <a:lnTo>
                  <a:pt x="285" y="55"/>
                </a:lnTo>
                <a:lnTo>
                  <a:pt x="263" y="55"/>
                </a:lnTo>
                <a:lnTo>
                  <a:pt x="260" y="65"/>
                </a:lnTo>
                <a:lnTo>
                  <a:pt x="282" y="65"/>
                </a:lnTo>
                <a:lnTo>
                  <a:pt x="280" y="74"/>
                </a:lnTo>
                <a:lnTo>
                  <a:pt x="258" y="74"/>
                </a:lnTo>
                <a:lnTo>
                  <a:pt x="256" y="85"/>
                </a:lnTo>
                <a:lnTo>
                  <a:pt x="280" y="85"/>
                </a:lnTo>
                <a:lnTo>
                  <a:pt x="278" y="94"/>
                </a:lnTo>
                <a:lnTo>
                  <a:pt x="241" y="94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DDDDDD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293688" y="304800"/>
            <a:ext cx="8575675" cy="6227763"/>
          </a:xfrm>
          <a:custGeom>
            <a:avLst/>
            <a:gdLst>
              <a:gd name="T0" fmla="*/ 17 w 803"/>
              <a:gd name="T1" fmla="*/ 0 h 544"/>
              <a:gd name="T2" fmla="*/ 786 w 803"/>
              <a:gd name="T3" fmla="*/ 0 h 544"/>
              <a:gd name="T4" fmla="*/ 803 w 803"/>
              <a:gd name="T5" fmla="*/ 17 h 544"/>
              <a:gd name="T6" fmla="*/ 803 w 803"/>
              <a:gd name="T7" fmla="*/ 527 h 544"/>
              <a:gd name="T8" fmla="*/ 786 w 803"/>
              <a:gd name="T9" fmla="*/ 544 h 544"/>
              <a:gd name="T10" fmla="*/ 17 w 803"/>
              <a:gd name="T11" fmla="*/ 544 h 544"/>
              <a:gd name="T12" fmla="*/ 0 w 803"/>
              <a:gd name="T13" fmla="*/ 527 h 544"/>
              <a:gd name="T14" fmla="*/ 0 w 803"/>
              <a:gd name="T15" fmla="*/ 17 h 544"/>
              <a:gd name="T16" fmla="*/ 17 w 803"/>
              <a:gd name="T17" fmla="*/ 0 h 544"/>
              <a:gd name="T18" fmla="*/ 0 w 803"/>
              <a:gd name="T19" fmla="*/ 0 h 544"/>
              <a:gd name="T20" fmla="*/ 803 w 803"/>
              <a:gd name="T21" fmla="*/ 544 h 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T18" t="T19" r="T20" b="T21"/>
            <a:pathLst>
              <a:path w="803" h="544">
                <a:moveTo>
                  <a:pt x="17" y="0"/>
                </a:moveTo>
                <a:lnTo>
                  <a:pt x="786" y="0"/>
                </a:lnTo>
                <a:cubicBezTo>
                  <a:pt x="795" y="0"/>
                  <a:pt x="803" y="8"/>
                  <a:pt x="803" y="17"/>
                </a:cubicBezTo>
                <a:lnTo>
                  <a:pt x="803" y="527"/>
                </a:lnTo>
                <a:cubicBezTo>
                  <a:pt x="803" y="536"/>
                  <a:pt x="795" y="544"/>
                  <a:pt x="786" y="544"/>
                </a:cubicBezTo>
                <a:lnTo>
                  <a:pt x="17" y="544"/>
                </a:lnTo>
                <a:cubicBezTo>
                  <a:pt x="8" y="544"/>
                  <a:pt x="0" y="536"/>
                  <a:pt x="0" y="527"/>
                </a:cubicBezTo>
                <a:lnTo>
                  <a:pt x="0" y="17"/>
                </a:lnTo>
                <a:cubicBezTo>
                  <a:pt x="0" y="8"/>
                  <a:pt x="8" y="0"/>
                  <a:pt x="17" y="0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7405688" y="5489575"/>
            <a:ext cx="1685925" cy="1395413"/>
          </a:xfrm>
          <a:custGeom>
            <a:avLst/>
            <a:gdLst>
              <a:gd name="T0" fmla="*/ 16 w 115"/>
              <a:gd name="T1" fmla="*/ 0 h 88"/>
              <a:gd name="T2" fmla="*/ 115 w 115"/>
              <a:gd name="T3" fmla="*/ 0 h 88"/>
              <a:gd name="T4" fmla="*/ 99 w 115"/>
              <a:gd name="T5" fmla="*/ 88 h 88"/>
              <a:gd name="T6" fmla="*/ 0 w 115"/>
              <a:gd name="T7" fmla="*/ 88 h 88"/>
              <a:gd name="T8" fmla="*/ 16 w 115"/>
              <a:gd name="T9" fmla="*/ 0 h 88"/>
              <a:gd name="T10" fmla="*/ 0 w 115"/>
              <a:gd name="T11" fmla="*/ 0 h 88"/>
              <a:gd name="T12" fmla="*/ 115 w 115"/>
              <a:gd name="T13" fmla="*/ 88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T10" t="T11" r="T12" b="T13"/>
            <a:pathLst>
              <a:path w="115" h="88">
                <a:moveTo>
                  <a:pt x="16" y="0"/>
                </a:moveTo>
                <a:lnTo>
                  <a:pt x="115" y="0"/>
                </a:lnTo>
                <a:lnTo>
                  <a:pt x="99" y="88"/>
                </a:lnTo>
                <a:lnTo>
                  <a:pt x="0" y="88"/>
                </a:lnTo>
                <a:lnTo>
                  <a:pt x="16" y="0"/>
                </a:lnTo>
                <a:close/>
              </a:path>
            </a:pathLst>
          </a:custGeom>
          <a:solidFill>
            <a:srgbClr val="0066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8877300" y="5127625"/>
            <a:ext cx="203200" cy="363538"/>
          </a:xfrm>
          <a:custGeom>
            <a:avLst/>
            <a:gdLst>
              <a:gd name="T0" fmla="*/ 0 w 8"/>
              <a:gd name="T1" fmla="*/ 0 h 13"/>
              <a:gd name="T2" fmla="*/ 0 w 8"/>
              <a:gd name="T3" fmla="*/ 13 h 13"/>
              <a:gd name="T4" fmla="*/ 8 w 8"/>
              <a:gd name="T5" fmla="*/ 13 h 13"/>
              <a:gd name="T6" fmla="*/ 0 w 8"/>
              <a:gd name="T7" fmla="*/ 0 h 13"/>
              <a:gd name="T8" fmla="*/ 0 w 8"/>
              <a:gd name="T9" fmla="*/ 0 h 13"/>
              <a:gd name="T10" fmla="*/ 8 w 8"/>
              <a:gd name="T11" fmla="*/ 1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8" h="13">
                <a:moveTo>
                  <a:pt x="0" y="0"/>
                </a:moveTo>
                <a:lnTo>
                  <a:pt x="0" y="13"/>
                </a:lnTo>
                <a:lnTo>
                  <a:pt x="8" y="1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4524375" y="6524625"/>
            <a:ext cx="2947988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200" b="1" i="1">
                <a:solidFill>
                  <a:srgbClr val="0066CC"/>
                </a:solidFill>
              </a:rPr>
              <a:t>0800 570 0800   /   www.sebrae.com.br</a:t>
            </a:r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7646988" y="5865813"/>
            <a:ext cx="1244600" cy="658812"/>
          </a:xfrm>
          <a:custGeom>
            <a:avLst/>
            <a:gdLst>
              <a:gd name="T0" fmla="*/ 13 w 287"/>
              <a:gd name="T1" fmla="*/ 81 h 140"/>
              <a:gd name="T2" fmla="*/ 28 w 287"/>
              <a:gd name="T3" fmla="*/ 79 h 140"/>
              <a:gd name="T4" fmla="*/ 5 w 287"/>
              <a:gd name="T5" fmla="*/ 63 h 140"/>
              <a:gd name="T6" fmla="*/ 28 w 287"/>
              <a:gd name="T7" fmla="*/ 45 h 140"/>
              <a:gd name="T8" fmla="*/ 31 w 287"/>
              <a:gd name="T9" fmla="*/ 60 h 140"/>
              <a:gd name="T10" fmla="*/ 21 w 287"/>
              <a:gd name="T11" fmla="*/ 55 h 140"/>
              <a:gd name="T12" fmla="*/ 23 w 287"/>
              <a:gd name="T13" fmla="*/ 63 h 140"/>
              <a:gd name="T14" fmla="*/ 43 w 287"/>
              <a:gd name="T15" fmla="*/ 76 h 140"/>
              <a:gd name="T16" fmla="*/ 18 w 287"/>
              <a:gd name="T17" fmla="*/ 95 h 140"/>
              <a:gd name="T18" fmla="*/ 0 w 287"/>
              <a:gd name="T19" fmla="*/ 79 h 140"/>
              <a:gd name="T20" fmla="*/ 174 w 287"/>
              <a:gd name="T21" fmla="*/ 117 h 140"/>
              <a:gd name="T22" fmla="*/ 84 w 287"/>
              <a:gd name="T23" fmla="*/ 125 h 140"/>
              <a:gd name="T24" fmla="*/ 80 w 287"/>
              <a:gd name="T25" fmla="*/ 140 h 140"/>
              <a:gd name="T26" fmla="*/ 199 w 287"/>
              <a:gd name="T27" fmla="*/ 0 h 140"/>
              <a:gd name="T28" fmla="*/ 110 w 287"/>
              <a:gd name="T29" fmla="*/ 0 h 140"/>
              <a:gd name="T30" fmla="*/ 191 w 287"/>
              <a:gd name="T31" fmla="*/ 38 h 140"/>
              <a:gd name="T32" fmla="*/ 47 w 287"/>
              <a:gd name="T33" fmla="*/ 94 h 140"/>
              <a:gd name="T34" fmla="*/ 91 w 287"/>
              <a:gd name="T35" fmla="*/ 55 h 140"/>
              <a:gd name="T36" fmla="*/ 87 w 287"/>
              <a:gd name="T37" fmla="*/ 65 h 140"/>
              <a:gd name="T38" fmla="*/ 62 w 287"/>
              <a:gd name="T39" fmla="*/ 85 h 140"/>
              <a:gd name="T40" fmla="*/ 47 w 287"/>
              <a:gd name="T41" fmla="*/ 94 h 140"/>
              <a:gd name="T42" fmla="*/ 119 w 287"/>
              <a:gd name="T43" fmla="*/ 46 h 140"/>
              <a:gd name="T44" fmla="*/ 137 w 287"/>
              <a:gd name="T45" fmla="*/ 56 h 140"/>
              <a:gd name="T46" fmla="*/ 124 w 287"/>
              <a:gd name="T47" fmla="*/ 69 h 140"/>
              <a:gd name="T48" fmla="*/ 125 w 287"/>
              <a:gd name="T49" fmla="*/ 92 h 140"/>
              <a:gd name="T50" fmla="*/ 111 w 287"/>
              <a:gd name="T51" fmla="*/ 55 h 140"/>
              <a:gd name="T52" fmla="*/ 120 w 287"/>
              <a:gd name="T53" fmla="*/ 65 h 140"/>
              <a:gd name="T54" fmla="*/ 119 w 287"/>
              <a:gd name="T55" fmla="*/ 55 h 140"/>
              <a:gd name="T56" fmla="*/ 105 w 287"/>
              <a:gd name="T57" fmla="*/ 85 h 140"/>
              <a:gd name="T58" fmla="*/ 120 w 287"/>
              <a:gd name="T59" fmla="*/ 78 h 140"/>
              <a:gd name="T60" fmla="*/ 138 w 287"/>
              <a:gd name="T61" fmla="*/ 94 h 140"/>
              <a:gd name="T62" fmla="*/ 178 w 287"/>
              <a:gd name="T63" fmla="*/ 46 h 140"/>
              <a:gd name="T64" fmla="*/ 186 w 287"/>
              <a:gd name="T65" fmla="*/ 59 h 140"/>
              <a:gd name="T66" fmla="*/ 172 w 287"/>
              <a:gd name="T67" fmla="*/ 70 h 140"/>
              <a:gd name="T68" fmla="*/ 180 w 287"/>
              <a:gd name="T69" fmla="*/ 82 h 140"/>
              <a:gd name="T70" fmla="*/ 166 w 287"/>
              <a:gd name="T71" fmla="*/ 83 h 140"/>
              <a:gd name="T72" fmla="*/ 161 w 287"/>
              <a:gd name="T73" fmla="*/ 75 h 140"/>
              <a:gd name="T74" fmla="*/ 138 w 287"/>
              <a:gd name="T75" fmla="*/ 94 h 140"/>
              <a:gd name="T76" fmla="*/ 162 w 287"/>
              <a:gd name="T77" fmla="*/ 67 h 140"/>
              <a:gd name="T78" fmla="*/ 173 w 287"/>
              <a:gd name="T79" fmla="*/ 59 h 140"/>
              <a:gd name="T80" fmla="*/ 160 w 287"/>
              <a:gd name="T81" fmla="*/ 55 h 140"/>
              <a:gd name="T82" fmla="*/ 227 w 287"/>
              <a:gd name="T83" fmla="*/ 46 h 140"/>
              <a:gd name="T84" fmla="*/ 220 w 287"/>
              <a:gd name="T85" fmla="*/ 84 h 140"/>
              <a:gd name="T86" fmla="*/ 182 w 287"/>
              <a:gd name="T87" fmla="*/ 94 h 140"/>
              <a:gd name="T88" fmla="*/ 217 w 287"/>
              <a:gd name="T89" fmla="*/ 55 h 140"/>
              <a:gd name="T90" fmla="*/ 241 w 287"/>
              <a:gd name="T91" fmla="*/ 94 h 140"/>
              <a:gd name="T92" fmla="*/ 285 w 287"/>
              <a:gd name="T93" fmla="*/ 55 h 140"/>
              <a:gd name="T94" fmla="*/ 282 w 287"/>
              <a:gd name="T95" fmla="*/ 65 h 140"/>
              <a:gd name="T96" fmla="*/ 256 w 287"/>
              <a:gd name="T97" fmla="*/ 85 h 140"/>
              <a:gd name="T98" fmla="*/ 241 w 287"/>
              <a:gd name="T99" fmla="*/ 94 h 140"/>
              <a:gd name="T100" fmla="*/ 0 w 287"/>
              <a:gd name="T101" fmla="*/ 0 h 140"/>
              <a:gd name="T102" fmla="*/ 287 w 287"/>
              <a:gd name="T103" fmla="*/ 140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T100" t="T101" r="T102" b="T103"/>
            <a:pathLst>
              <a:path w="287" h="140">
                <a:moveTo>
                  <a:pt x="0" y="79"/>
                </a:moveTo>
                <a:lnTo>
                  <a:pt x="14" y="79"/>
                </a:lnTo>
                <a:cubicBezTo>
                  <a:pt x="13" y="80"/>
                  <a:pt x="13" y="80"/>
                  <a:pt x="13" y="81"/>
                </a:cubicBezTo>
                <a:cubicBezTo>
                  <a:pt x="13" y="84"/>
                  <a:pt x="16" y="86"/>
                  <a:pt x="20" y="86"/>
                </a:cubicBezTo>
                <a:cubicBezTo>
                  <a:pt x="25" y="86"/>
                  <a:pt x="28" y="84"/>
                  <a:pt x="28" y="81"/>
                </a:cubicBezTo>
                <a:cubicBezTo>
                  <a:pt x="28" y="80"/>
                  <a:pt x="28" y="80"/>
                  <a:pt x="28" y="79"/>
                </a:cubicBezTo>
                <a:cubicBezTo>
                  <a:pt x="28" y="78"/>
                  <a:pt x="27" y="77"/>
                  <a:pt x="25" y="76"/>
                </a:cubicBezTo>
                <a:lnTo>
                  <a:pt x="14" y="73"/>
                </a:lnTo>
                <a:cubicBezTo>
                  <a:pt x="8" y="71"/>
                  <a:pt x="5" y="68"/>
                  <a:pt x="5" y="63"/>
                </a:cubicBezTo>
                <a:cubicBezTo>
                  <a:pt x="5" y="62"/>
                  <a:pt x="5" y="61"/>
                  <a:pt x="5" y="60"/>
                </a:cubicBezTo>
                <a:cubicBezTo>
                  <a:pt x="6" y="56"/>
                  <a:pt x="8" y="52"/>
                  <a:pt x="12" y="49"/>
                </a:cubicBezTo>
                <a:cubicBezTo>
                  <a:pt x="16" y="46"/>
                  <a:pt x="22" y="45"/>
                  <a:pt x="28" y="45"/>
                </a:cubicBezTo>
                <a:cubicBezTo>
                  <a:pt x="40" y="45"/>
                  <a:pt x="45" y="49"/>
                  <a:pt x="45" y="56"/>
                </a:cubicBezTo>
                <a:cubicBezTo>
                  <a:pt x="45" y="57"/>
                  <a:pt x="45" y="58"/>
                  <a:pt x="45" y="60"/>
                </a:cubicBezTo>
                <a:lnTo>
                  <a:pt x="31" y="60"/>
                </a:lnTo>
                <a:cubicBezTo>
                  <a:pt x="31" y="59"/>
                  <a:pt x="31" y="58"/>
                  <a:pt x="31" y="58"/>
                </a:cubicBezTo>
                <a:cubicBezTo>
                  <a:pt x="31" y="55"/>
                  <a:pt x="30" y="54"/>
                  <a:pt x="26" y="54"/>
                </a:cubicBezTo>
                <a:cubicBezTo>
                  <a:pt x="24" y="54"/>
                  <a:pt x="23" y="54"/>
                  <a:pt x="21" y="55"/>
                </a:cubicBezTo>
                <a:cubicBezTo>
                  <a:pt x="20" y="56"/>
                  <a:pt x="19" y="57"/>
                  <a:pt x="19" y="59"/>
                </a:cubicBezTo>
                <a:cubicBezTo>
                  <a:pt x="19" y="59"/>
                  <a:pt x="19" y="59"/>
                  <a:pt x="19" y="60"/>
                </a:cubicBezTo>
                <a:cubicBezTo>
                  <a:pt x="19" y="61"/>
                  <a:pt x="20" y="63"/>
                  <a:pt x="23" y="63"/>
                </a:cubicBezTo>
                <a:lnTo>
                  <a:pt x="31" y="66"/>
                </a:lnTo>
                <a:cubicBezTo>
                  <a:pt x="35" y="67"/>
                  <a:pt x="37" y="68"/>
                  <a:pt x="39" y="69"/>
                </a:cubicBezTo>
                <a:cubicBezTo>
                  <a:pt x="41" y="70"/>
                  <a:pt x="43" y="73"/>
                  <a:pt x="43" y="76"/>
                </a:cubicBezTo>
                <a:cubicBezTo>
                  <a:pt x="43" y="77"/>
                  <a:pt x="42" y="78"/>
                  <a:pt x="42" y="80"/>
                </a:cubicBezTo>
                <a:cubicBezTo>
                  <a:pt x="41" y="85"/>
                  <a:pt x="38" y="89"/>
                  <a:pt x="34" y="91"/>
                </a:cubicBezTo>
                <a:cubicBezTo>
                  <a:pt x="29" y="94"/>
                  <a:pt x="24" y="95"/>
                  <a:pt x="18" y="95"/>
                </a:cubicBezTo>
                <a:cubicBezTo>
                  <a:pt x="10" y="95"/>
                  <a:pt x="4" y="93"/>
                  <a:pt x="2" y="89"/>
                </a:cubicBezTo>
                <a:cubicBezTo>
                  <a:pt x="0" y="88"/>
                  <a:pt x="0" y="85"/>
                  <a:pt x="0" y="83"/>
                </a:cubicBezTo>
                <a:cubicBezTo>
                  <a:pt x="0" y="82"/>
                  <a:pt x="0" y="80"/>
                  <a:pt x="0" y="79"/>
                </a:cubicBezTo>
                <a:close/>
                <a:moveTo>
                  <a:pt x="89" y="102"/>
                </a:moveTo>
                <a:lnTo>
                  <a:pt x="177" y="102"/>
                </a:lnTo>
                <a:lnTo>
                  <a:pt x="174" y="117"/>
                </a:lnTo>
                <a:lnTo>
                  <a:pt x="85" y="117"/>
                </a:lnTo>
                <a:lnTo>
                  <a:pt x="89" y="102"/>
                </a:lnTo>
                <a:close/>
                <a:moveTo>
                  <a:pt x="84" y="125"/>
                </a:moveTo>
                <a:lnTo>
                  <a:pt x="173" y="125"/>
                </a:lnTo>
                <a:lnTo>
                  <a:pt x="169" y="140"/>
                </a:lnTo>
                <a:lnTo>
                  <a:pt x="80" y="140"/>
                </a:lnTo>
                <a:lnTo>
                  <a:pt x="84" y="125"/>
                </a:lnTo>
                <a:close/>
                <a:moveTo>
                  <a:pt x="110" y="0"/>
                </a:moveTo>
                <a:lnTo>
                  <a:pt x="199" y="0"/>
                </a:lnTo>
                <a:lnTo>
                  <a:pt x="196" y="15"/>
                </a:lnTo>
                <a:lnTo>
                  <a:pt x="107" y="15"/>
                </a:lnTo>
                <a:lnTo>
                  <a:pt x="110" y="0"/>
                </a:lnTo>
                <a:close/>
                <a:moveTo>
                  <a:pt x="105" y="23"/>
                </a:moveTo>
                <a:lnTo>
                  <a:pt x="194" y="23"/>
                </a:lnTo>
                <a:lnTo>
                  <a:pt x="191" y="38"/>
                </a:lnTo>
                <a:lnTo>
                  <a:pt x="102" y="38"/>
                </a:lnTo>
                <a:lnTo>
                  <a:pt x="105" y="23"/>
                </a:lnTo>
                <a:close/>
                <a:moveTo>
                  <a:pt x="47" y="94"/>
                </a:moveTo>
                <a:lnTo>
                  <a:pt x="57" y="46"/>
                </a:lnTo>
                <a:lnTo>
                  <a:pt x="93" y="46"/>
                </a:lnTo>
                <a:lnTo>
                  <a:pt x="91" y="55"/>
                </a:lnTo>
                <a:lnTo>
                  <a:pt x="68" y="55"/>
                </a:lnTo>
                <a:lnTo>
                  <a:pt x="66" y="65"/>
                </a:lnTo>
                <a:lnTo>
                  <a:pt x="87" y="65"/>
                </a:lnTo>
                <a:lnTo>
                  <a:pt x="85" y="74"/>
                </a:lnTo>
                <a:lnTo>
                  <a:pt x="64" y="74"/>
                </a:lnTo>
                <a:lnTo>
                  <a:pt x="62" y="85"/>
                </a:lnTo>
                <a:lnTo>
                  <a:pt x="85" y="85"/>
                </a:lnTo>
                <a:lnTo>
                  <a:pt x="83" y="94"/>
                </a:lnTo>
                <a:lnTo>
                  <a:pt x="47" y="94"/>
                </a:lnTo>
                <a:close/>
                <a:moveTo>
                  <a:pt x="90" y="94"/>
                </a:moveTo>
                <a:lnTo>
                  <a:pt x="100" y="46"/>
                </a:lnTo>
                <a:lnTo>
                  <a:pt x="119" y="46"/>
                </a:lnTo>
                <a:cubicBezTo>
                  <a:pt x="123" y="46"/>
                  <a:pt x="126" y="46"/>
                  <a:pt x="128" y="47"/>
                </a:cubicBezTo>
                <a:cubicBezTo>
                  <a:pt x="131" y="47"/>
                  <a:pt x="134" y="48"/>
                  <a:pt x="135" y="50"/>
                </a:cubicBezTo>
                <a:cubicBezTo>
                  <a:pt x="137" y="52"/>
                  <a:pt x="137" y="54"/>
                  <a:pt x="137" y="56"/>
                </a:cubicBezTo>
                <a:cubicBezTo>
                  <a:pt x="137" y="57"/>
                  <a:pt x="137" y="57"/>
                  <a:pt x="137" y="58"/>
                </a:cubicBezTo>
                <a:cubicBezTo>
                  <a:pt x="136" y="64"/>
                  <a:pt x="132" y="67"/>
                  <a:pt x="125" y="69"/>
                </a:cubicBezTo>
                <a:lnTo>
                  <a:pt x="124" y="69"/>
                </a:lnTo>
                <a:cubicBezTo>
                  <a:pt x="131" y="70"/>
                  <a:pt x="134" y="73"/>
                  <a:pt x="134" y="78"/>
                </a:cubicBezTo>
                <a:cubicBezTo>
                  <a:pt x="134" y="81"/>
                  <a:pt x="133" y="84"/>
                  <a:pt x="131" y="86"/>
                </a:cubicBezTo>
                <a:cubicBezTo>
                  <a:pt x="130" y="89"/>
                  <a:pt x="127" y="91"/>
                  <a:pt x="125" y="92"/>
                </a:cubicBezTo>
                <a:cubicBezTo>
                  <a:pt x="122" y="93"/>
                  <a:pt x="117" y="94"/>
                  <a:pt x="111" y="94"/>
                </a:cubicBezTo>
                <a:lnTo>
                  <a:pt x="90" y="94"/>
                </a:lnTo>
                <a:close/>
                <a:moveTo>
                  <a:pt x="111" y="55"/>
                </a:moveTo>
                <a:lnTo>
                  <a:pt x="109" y="65"/>
                </a:lnTo>
                <a:lnTo>
                  <a:pt x="115" y="65"/>
                </a:lnTo>
                <a:cubicBezTo>
                  <a:pt x="118" y="65"/>
                  <a:pt x="119" y="65"/>
                  <a:pt x="120" y="65"/>
                </a:cubicBezTo>
                <a:cubicBezTo>
                  <a:pt x="122" y="64"/>
                  <a:pt x="123" y="62"/>
                  <a:pt x="123" y="60"/>
                </a:cubicBezTo>
                <a:cubicBezTo>
                  <a:pt x="124" y="58"/>
                  <a:pt x="124" y="57"/>
                  <a:pt x="123" y="56"/>
                </a:cubicBezTo>
                <a:cubicBezTo>
                  <a:pt x="122" y="55"/>
                  <a:pt x="120" y="55"/>
                  <a:pt x="119" y="55"/>
                </a:cubicBezTo>
                <a:lnTo>
                  <a:pt x="111" y="55"/>
                </a:lnTo>
                <a:close/>
                <a:moveTo>
                  <a:pt x="107" y="74"/>
                </a:moveTo>
                <a:lnTo>
                  <a:pt x="105" y="85"/>
                </a:lnTo>
                <a:lnTo>
                  <a:pt x="112" y="85"/>
                </a:lnTo>
                <a:cubicBezTo>
                  <a:pt x="117" y="85"/>
                  <a:pt x="119" y="83"/>
                  <a:pt x="120" y="80"/>
                </a:cubicBezTo>
                <a:cubicBezTo>
                  <a:pt x="120" y="79"/>
                  <a:pt x="120" y="79"/>
                  <a:pt x="120" y="78"/>
                </a:cubicBezTo>
                <a:cubicBezTo>
                  <a:pt x="120" y="75"/>
                  <a:pt x="118" y="74"/>
                  <a:pt x="114" y="74"/>
                </a:cubicBezTo>
                <a:lnTo>
                  <a:pt x="107" y="74"/>
                </a:lnTo>
                <a:close/>
                <a:moveTo>
                  <a:pt x="138" y="94"/>
                </a:moveTo>
                <a:lnTo>
                  <a:pt x="148" y="46"/>
                </a:lnTo>
                <a:lnTo>
                  <a:pt x="170" y="46"/>
                </a:lnTo>
                <a:cubicBezTo>
                  <a:pt x="174" y="46"/>
                  <a:pt x="177" y="46"/>
                  <a:pt x="178" y="46"/>
                </a:cubicBezTo>
                <a:cubicBezTo>
                  <a:pt x="181" y="47"/>
                  <a:pt x="183" y="48"/>
                  <a:pt x="184" y="50"/>
                </a:cubicBezTo>
                <a:cubicBezTo>
                  <a:pt x="185" y="51"/>
                  <a:pt x="186" y="53"/>
                  <a:pt x="186" y="55"/>
                </a:cubicBezTo>
                <a:cubicBezTo>
                  <a:pt x="186" y="56"/>
                  <a:pt x="186" y="58"/>
                  <a:pt x="186" y="59"/>
                </a:cubicBezTo>
                <a:cubicBezTo>
                  <a:pt x="185" y="63"/>
                  <a:pt x="183" y="66"/>
                  <a:pt x="179" y="68"/>
                </a:cubicBezTo>
                <a:cubicBezTo>
                  <a:pt x="177" y="69"/>
                  <a:pt x="175" y="70"/>
                  <a:pt x="172" y="70"/>
                </a:cubicBezTo>
                <a:cubicBezTo>
                  <a:pt x="175" y="70"/>
                  <a:pt x="177" y="71"/>
                  <a:pt x="179" y="72"/>
                </a:cubicBezTo>
                <a:cubicBezTo>
                  <a:pt x="180" y="74"/>
                  <a:pt x="180" y="75"/>
                  <a:pt x="180" y="78"/>
                </a:cubicBezTo>
                <a:cubicBezTo>
                  <a:pt x="180" y="79"/>
                  <a:pt x="180" y="80"/>
                  <a:pt x="180" y="82"/>
                </a:cubicBezTo>
                <a:cubicBezTo>
                  <a:pt x="180" y="88"/>
                  <a:pt x="179" y="92"/>
                  <a:pt x="180" y="94"/>
                </a:cubicBezTo>
                <a:lnTo>
                  <a:pt x="165" y="94"/>
                </a:lnTo>
                <a:cubicBezTo>
                  <a:pt x="165" y="92"/>
                  <a:pt x="165" y="89"/>
                  <a:pt x="166" y="83"/>
                </a:cubicBezTo>
                <a:cubicBezTo>
                  <a:pt x="166" y="81"/>
                  <a:pt x="166" y="80"/>
                  <a:pt x="166" y="79"/>
                </a:cubicBezTo>
                <a:cubicBezTo>
                  <a:pt x="166" y="78"/>
                  <a:pt x="166" y="77"/>
                  <a:pt x="165" y="76"/>
                </a:cubicBezTo>
                <a:cubicBezTo>
                  <a:pt x="164" y="76"/>
                  <a:pt x="163" y="75"/>
                  <a:pt x="161" y="75"/>
                </a:cubicBezTo>
                <a:lnTo>
                  <a:pt x="155" y="75"/>
                </a:lnTo>
                <a:lnTo>
                  <a:pt x="151" y="94"/>
                </a:lnTo>
                <a:lnTo>
                  <a:pt x="138" y="94"/>
                </a:lnTo>
                <a:close/>
                <a:moveTo>
                  <a:pt x="160" y="55"/>
                </a:moveTo>
                <a:lnTo>
                  <a:pt x="157" y="67"/>
                </a:lnTo>
                <a:lnTo>
                  <a:pt x="162" y="67"/>
                </a:lnTo>
                <a:cubicBezTo>
                  <a:pt x="165" y="67"/>
                  <a:pt x="167" y="66"/>
                  <a:pt x="168" y="66"/>
                </a:cubicBezTo>
                <a:cubicBezTo>
                  <a:pt x="170" y="65"/>
                  <a:pt x="172" y="64"/>
                  <a:pt x="172" y="61"/>
                </a:cubicBezTo>
                <a:cubicBezTo>
                  <a:pt x="173" y="60"/>
                  <a:pt x="173" y="60"/>
                  <a:pt x="173" y="59"/>
                </a:cubicBezTo>
                <a:cubicBezTo>
                  <a:pt x="173" y="57"/>
                  <a:pt x="172" y="56"/>
                  <a:pt x="170" y="55"/>
                </a:cubicBezTo>
                <a:cubicBezTo>
                  <a:pt x="169" y="55"/>
                  <a:pt x="167" y="55"/>
                  <a:pt x="165" y="55"/>
                </a:cubicBezTo>
                <a:lnTo>
                  <a:pt x="160" y="55"/>
                </a:lnTo>
                <a:close/>
                <a:moveTo>
                  <a:pt x="182" y="94"/>
                </a:moveTo>
                <a:lnTo>
                  <a:pt x="211" y="46"/>
                </a:lnTo>
                <a:lnTo>
                  <a:pt x="227" y="46"/>
                </a:lnTo>
                <a:lnTo>
                  <a:pt x="236" y="94"/>
                </a:lnTo>
                <a:lnTo>
                  <a:pt x="221" y="94"/>
                </a:lnTo>
                <a:lnTo>
                  <a:pt x="220" y="84"/>
                </a:lnTo>
                <a:lnTo>
                  <a:pt x="201" y="84"/>
                </a:lnTo>
                <a:lnTo>
                  <a:pt x="195" y="94"/>
                </a:lnTo>
                <a:lnTo>
                  <a:pt x="182" y="94"/>
                </a:lnTo>
                <a:close/>
                <a:moveTo>
                  <a:pt x="206" y="76"/>
                </a:moveTo>
                <a:lnTo>
                  <a:pt x="219" y="76"/>
                </a:lnTo>
                <a:lnTo>
                  <a:pt x="217" y="55"/>
                </a:lnTo>
                <a:lnTo>
                  <a:pt x="216" y="55"/>
                </a:lnTo>
                <a:lnTo>
                  <a:pt x="206" y="76"/>
                </a:lnTo>
                <a:close/>
                <a:moveTo>
                  <a:pt x="241" y="94"/>
                </a:moveTo>
                <a:lnTo>
                  <a:pt x="251" y="46"/>
                </a:lnTo>
                <a:lnTo>
                  <a:pt x="287" y="46"/>
                </a:lnTo>
                <a:lnTo>
                  <a:pt x="285" y="55"/>
                </a:lnTo>
                <a:lnTo>
                  <a:pt x="263" y="55"/>
                </a:lnTo>
                <a:lnTo>
                  <a:pt x="260" y="65"/>
                </a:lnTo>
                <a:lnTo>
                  <a:pt x="282" y="65"/>
                </a:lnTo>
                <a:lnTo>
                  <a:pt x="280" y="74"/>
                </a:lnTo>
                <a:lnTo>
                  <a:pt x="258" y="74"/>
                </a:lnTo>
                <a:lnTo>
                  <a:pt x="256" y="85"/>
                </a:lnTo>
                <a:lnTo>
                  <a:pt x="280" y="85"/>
                </a:lnTo>
                <a:lnTo>
                  <a:pt x="278" y="94"/>
                </a:lnTo>
                <a:lnTo>
                  <a:pt x="241" y="94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DDDDDD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293688" y="304800"/>
            <a:ext cx="8575675" cy="6227763"/>
          </a:xfrm>
          <a:custGeom>
            <a:avLst/>
            <a:gdLst>
              <a:gd name="T0" fmla="*/ 17 w 803"/>
              <a:gd name="T1" fmla="*/ 0 h 544"/>
              <a:gd name="T2" fmla="*/ 786 w 803"/>
              <a:gd name="T3" fmla="*/ 0 h 544"/>
              <a:gd name="T4" fmla="*/ 803 w 803"/>
              <a:gd name="T5" fmla="*/ 17 h 544"/>
              <a:gd name="T6" fmla="*/ 803 w 803"/>
              <a:gd name="T7" fmla="*/ 527 h 544"/>
              <a:gd name="T8" fmla="*/ 786 w 803"/>
              <a:gd name="T9" fmla="*/ 544 h 544"/>
              <a:gd name="T10" fmla="*/ 17 w 803"/>
              <a:gd name="T11" fmla="*/ 544 h 544"/>
              <a:gd name="T12" fmla="*/ 0 w 803"/>
              <a:gd name="T13" fmla="*/ 527 h 544"/>
              <a:gd name="T14" fmla="*/ 0 w 803"/>
              <a:gd name="T15" fmla="*/ 17 h 544"/>
              <a:gd name="T16" fmla="*/ 17 w 803"/>
              <a:gd name="T17" fmla="*/ 0 h 544"/>
              <a:gd name="T18" fmla="*/ 0 w 803"/>
              <a:gd name="T19" fmla="*/ 0 h 544"/>
              <a:gd name="T20" fmla="*/ 803 w 803"/>
              <a:gd name="T21" fmla="*/ 544 h 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T18" t="T19" r="T20" b="T21"/>
            <a:pathLst>
              <a:path w="803" h="544">
                <a:moveTo>
                  <a:pt x="17" y="0"/>
                </a:moveTo>
                <a:lnTo>
                  <a:pt x="786" y="0"/>
                </a:lnTo>
                <a:cubicBezTo>
                  <a:pt x="795" y="0"/>
                  <a:pt x="803" y="8"/>
                  <a:pt x="803" y="17"/>
                </a:cubicBezTo>
                <a:lnTo>
                  <a:pt x="803" y="527"/>
                </a:lnTo>
                <a:cubicBezTo>
                  <a:pt x="803" y="536"/>
                  <a:pt x="795" y="544"/>
                  <a:pt x="786" y="544"/>
                </a:cubicBezTo>
                <a:lnTo>
                  <a:pt x="17" y="544"/>
                </a:lnTo>
                <a:cubicBezTo>
                  <a:pt x="8" y="544"/>
                  <a:pt x="0" y="536"/>
                  <a:pt x="0" y="527"/>
                </a:cubicBezTo>
                <a:lnTo>
                  <a:pt x="0" y="17"/>
                </a:lnTo>
                <a:cubicBezTo>
                  <a:pt x="0" y="8"/>
                  <a:pt x="8" y="0"/>
                  <a:pt x="17" y="0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8435" name="AutoShape 3"/>
          <p:cNvSpPr>
            <a:spLocks noChangeArrowheads="1"/>
          </p:cNvSpPr>
          <p:nvPr/>
        </p:nvSpPr>
        <p:spPr bwMode="auto">
          <a:xfrm>
            <a:off x="7405688" y="5489575"/>
            <a:ext cx="1685925" cy="1395413"/>
          </a:xfrm>
          <a:custGeom>
            <a:avLst/>
            <a:gdLst>
              <a:gd name="T0" fmla="*/ 16 w 115"/>
              <a:gd name="T1" fmla="*/ 0 h 88"/>
              <a:gd name="T2" fmla="*/ 115 w 115"/>
              <a:gd name="T3" fmla="*/ 0 h 88"/>
              <a:gd name="T4" fmla="*/ 99 w 115"/>
              <a:gd name="T5" fmla="*/ 88 h 88"/>
              <a:gd name="T6" fmla="*/ 0 w 115"/>
              <a:gd name="T7" fmla="*/ 88 h 88"/>
              <a:gd name="T8" fmla="*/ 16 w 115"/>
              <a:gd name="T9" fmla="*/ 0 h 88"/>
              <a:gd name="T10" fmla="*/ 0 w 115"/>
              <a:gd name="T11" fmla="*/ 0 h 88"/>
              <a:gd name="T12" fmla="*/ 115 w 115"/>
              <a:gd name="T13" fmla="*/ 88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T10" t="T11" r="T12" b="T13"/>
            <a:pathLst>
              <a:path w="115" h="88">
                <a:moveTo>
                  <a:pt x="16" y="0"/>
                </a:moveTo>
                <a:lnTo>
                  <a:pt x="115" y="0"/>
                </a:lnTo>
                <a:lnTo>
                  <a:pt x="99" y="88"/>
                </a:lnTo>
                <a:lnTo>
                  <a:pt x="0" y="88"/>
                </a:lnTo>
                <a:lnTo>
                  <a:pt x="16" y="0"/>
                </a:lnTo>
                <a:close/>
              </a:path>
            </a:pathLst>
          </a:custGeom>
          <a:solidFill>
            <a:srgbClr val="0066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8877300" y="5127625"/>
            <a:ext cx="203200" cy="363538"/>
          </a:xfrm>
          <a:custGeom>
            <a:avLst/>
            <a:gdLst>
              <a:gd name="T0" fmla="*/ 0 w 8"/>
              <a:gd name="T1" fmla="*/ 0 h 13"/>
              <a:gd name="T2" fmla="*/ 0 w 8"/>
              <a:gd name="T3" fmla="*/ 13 h 13"/>
              <a:gd name="T4" fmla="*/ 8 w 8"/>
              <a:gd name="T5" fmla="*/ 13 h 13"/>
              <a:gd name="T6" fmla="*/ 0 w 8"/>
              <a:gd name="T7" fmla="*/ 0 h 13"/>
              <a:gd name="T8" fmla="*/ 0 w 8"/>
              <a:gd name="T9" fmla="*/ 0 h 13"/>
              <a:gd name="T10" fmla="*/ 8 w 8"/>
              <a:gd name="T11" fmla="*/ 1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8" h="13">
                <a:moveTo>
                  <a:pt x="0" y="0"/>
                </a:moveTo>
                <a:lnTo>
                  <a:pt x="0" y="13"/>
                </a:lnTo>
                <a:lnTo>
                  <a:pt x="8" y="1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4524375" y="6524625"/>
            <a:ext cx="2947988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200" b="1" i="1">
                <a:solidFill>
                  <a:srgbClr val="0066CC"/>
                </a:solidFill>
              </a:rPr>
              <a:t>0800 570 0800   /   www.sebrae.com.br</a:t>
            </a:r>
          </a:p>
        </p:txBody>
      </p:sp>
      <p:sp>
        <p:nvSpPr>
          <p:cNvPr id="18438" name="AutoShape 6"/>
          <p:cNvSpPr>
            <a:spLocks noChangeArrowheads="1"/>
          </p:cNvSpPr>
          <p:nvPr/>
        </p:nvSpPr>
        <p:spPr bwMode="auto">
          <a:xfrm>
            <a:off x="7646988" y="5865813"/>
            <a:ext cx="1244600" cy="658812"/>
          </a:xfrm>
          <a:custGeom>
            <a:avLst/>
            <a:gdLst>
              <a:gd name="T0" fmla="*/ 13 w 287"/>
              <a:gd name="T1" fmla="*/ 81 h 140"/>
              <a:gd name="T2" fmla="*/ 28 w 287"/>
              <a:gd name="T3" fmla="*/ 79 h 140"/>
              <a:gd name="T4" fmla="*/ 5 w 287"/>
              <a:gd name="T5" fmla="*/ 63 h 140"/>
              <a:gd name="T6" fmla="*/ 28 w 287"/>
              <a:gd name="T7" fmla="*/ 45 h 140"/>
              <a:gd name="T8" fmla="*/ 31 w 287"/>
              <a:gd name="T9" fmla="*/ 60 h 140"/>
              <a:gd name="T10" fmla="*/ 21 w 287"/>
              <a:gd name="T11" fmla="*/ 55 h 140"/>
              <a:gd name="T12" fmla="*/ 23 w 287"/>
              <a:gd name="T13" fmla="*/ 63 h 140"/>
              <a:gd name="T14" fmla="*/ 43 w 287"/>
              <a:gd name="T15" fmla="*/ 76 h 140"/>
              <a:gd name="T16" fmla="*/ 18 w 287"/>
              <a:gd name="T17" fmla="*/ 95 h 140"/>
              <a:gd name="T18" fmla="*/ 0 w 287"/>
              <a:gd name="T19" fmla="*/ 79 h 140"/>
              <a:gd name="T20" fmla="*/ 174 w 287"/>
              <a:gd name="T21" fmla="*/ 117 h 140"/>
              <a:gd name="T22" fmla="*/ 84 w 287"/>
              <a:gd name="T23" fmla="*/ 125 h 140"/>
              <a:gd name="T24" fmla="*/ 80 w 287"/>
              <a:gd name="T25" fmla="*/ 140 h 140"/>
              <a:gd name="T26" fmla="*/ 199 w 287"/>
              <a:gd name="T27" fmla="*/ 0 h 140"/>
              <a:gd name="T28" fmla="*/ 110 w 287"/>
              <a:gd name="T29" fmla="*/ 0 h 140"/>
              <a:gd name="T30" fmla="*/ 191 w 287"/>
              <a:gd name="T31" fmla="*/ 38 h 140"/>
              <a:gd name="T32" fmla="*/ 47 w 287"/>
              <a:gd name="T33" fmla="*/ 94 h 140"/>
              <a:gd name="T34" fmla="*/ 91 w 287"/>
              <a:gd name="T35" fmla="*/ 55 h 140"/>
              <a:gd name="T36" fmla="*/ 87 w 287"/>
              <a:gd name="T37" fmla="*/ 65 h 140"/>
              <a:gd name="T38" fmla="*/ 62 w 287"/>
              <a:gd name="T39" fmla="*/ 85 h 140"/>
              <a:gd name="T40" fmla="*/ 47 w 287"/>
              <a:gd name="T41" fmla="*/ 94 h 140"/>
              <a:gd name="T42" fmla="*/ 119 w 287"/>
              <a:gd name="T43" fmla="*/ 46 h 140"/>
              <a:gd name="T44" fmla="*/ 137 w 287"/>
              <a:gd name="T45" fmla="*/ 56 h 140"/>
              <a:gd name="T46" fmla="*/ 124 w 287"/>
              <a:gd name="T47" fmla="*/ 69 h 140"/>
              <a:gd name="T48" fmla="*/ 125 w 287"/>
              <a:gd name="T49" fmla="*/ 92 h 140"/>
              <a:gd name="T50" fmla="*/ 111 w 287"/>
              <a:gd name="T51" fmla="*/ 55 h 140"/>
              <a:gd name="T52" fmla="*/ 120 w 287"/>
              <a:gd name="T53" fmla="*/ 65 h 140"/>
              <a:gd name="T54" fmla="*/ 119 w 287"/>
              <a:gd name="T55" fmla="*/ 55 h 140"/>
              <a:gd name="T56" fmla="*/ 105 w 287"/>
              <a:gd name="T57" fmla="*/ 85 h 140"/>
              <a:gd name="T58" fmla="*/ 120 w 287"/>
              <a:gd name="T59" fmla="*/ 78 h 140"/>
              <a:gd name="T60" fmla="*/ 138 w 287"/>
              <a:gd name="T61" fmla="*/ 94 h 140"/>
              <a:gd name="T62" fmla="*/ 178 w 287"/>
              <a:gd name="T63" fmla="*/ 46 h 140"/>
              <a:gd name="T64" fmla="*/ 186 w 287"/>
              <a:gd name="T65" fmla="*/ 59 h 140"/>
              <a:gd name="T66" fmla="*/ 172 w 287"/>
              <a:gd name="T67" fmla="*/ 70 h 140"/>
              <a:gd name="T68" fmla="*/ 180 w 287"/>
              <a:gd name="T69" fmla="*/ 82 h 140"/>
              <a:gd name="T70" fmla="*/ 166 w 287"/>
              <a:gd name="T71" fmla="*/ 83 h 140"/>
              <a:gd name="T72" fmla="*/ 161 w 287"/>
              <a:gd name="T73" fmla="*/ 75 h 140"/>
              <a:gd name="T74" fmla="*/ 138 w 287"/>
              <a:gd name="T75" fmla="*/ 94 h 140"/>
              <a:gd name="T76" fmla="*/ 162 w 287"/>
              <a:gd name="T77" fmla="*/ 67 h 140"/>
              <a:gd name="T78" fmla="*/ 173 w 287"/>
              <a:gd name="T79" fmla="*/ 59 h 140"/>
              <a:gd name="T80" fmla="*/ 160 w 287"/>
              <a:gd name="T81" fmla="*/ 55 h 140"/>
              <a:gd name="T82" fmla="*/ 227 w 287"/>
              <a:gd name="T83" fmla="*/ 46 h 140"/>
              <a:gd name="T84" fmla="*/ 220 w 287"/>
              <a:gd name="T85" fmla="*/ 84 h 140"/>
              <a:gd name="T86" fmla="*/ 182 w 287"/>
              <a:gd name="T87" fmla="*/ 94 h 140"/>
              <a:gd name="T88" fmla="*/ 217 w 287"/>
              <a:gd name="T89" fmla="*/ 55 h 140"/>
              <a:gd name="T90" fmla="*/ 241 w 287"/>
              <a:gd name="T91" fmla="*/ 94 h 140"/>
              <a:gd name="T92" fmla="*/ 285 w 287"/>
              <a:gd name="T93" fmla="*/ 55 h 140"/>
              <a:gd name="T94" fmla="*/ 282 w 287"/>
              <a:gd name="T95" fmla="*/ 65 h 140"/>
              <a:gd name="T96" fmla="*/ 256 w 287"/>
              <a:gd name="T97" fmla="*/ 85 h 140"/>
              <a:gd name="T98" fmla="*/ 241 w 287"/>
              <a:gd name="T99" fmla="*/ 94 h 140"/>
              <a:gd name="T100" fmla="*/ 0 w 287"/>
              <a:gd name="T101" fmla="*/ 0 h 140"/>
              <a:gd name="T102" fmla="*/ 287 w 287"/>
              <a:gd name="T103" fmla="*/ 140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T100" t="T101" r="T102" b="T103"/>
            <a:pathLst>
              <a:path w="287" h="140">
                <a:moveTo>
                  <a:pt x="0" y="79"/>
                </a:moveTo>
                <a:lnTo>
                  <a:pt x="14" y="79"/>
                </a:lnTo>
                <a:cubicBezTo>
                  <a:pt x="13" y="80"/>
                  <a:pt x="13" y="80"/>
                  <a:pt x="13" y="81"/>
                </a:cubicBezTo>
                <a:cubicBezTo>
                  <a:pt x="13" y="84"/>
                  <a:pt x="16" y="86"/>
                  <a:pt x="20" y="86"/>
                </a:cubicBezTo>
                <a:cubicBezTo>
                  <a:pt x="25" y="86"/>
                  <a:pt x="28" y="84"/>
                  <a:pt x="28" y="81"/>
                </a:cubicBezTo>
                <a:cubicBezTo>
                  <a:pt x="28" y="80"/>
                  <a:pt x="28" y="80"/>
                  <a:pt x="28" y="79"/>
                </a:cubicBezTo>
                <a:cubicBezTo>
                  <a:pt x="28" y="78"/>
                  <a:pt x="27" y="77"/>
                  <a:pt x="25" y="76"/>
                </a:cubicBezTo>
                <a:lnTo>
                  <a:pt x="14" y="73"/>
                </a:lnTo>
                <a:cubicBezTo>
                  <a:pt x="8" y="71"/>
                  <a:pt x="5" y="68"/>
                  <a:pt x="5" y="63"/>
                </a:cubicBezTo>
                <a:cubicBezTo>
                  <a:pt x="5" y="62"/>
                  <a:pt x="5" y="61"/>
                  <a:pt x="5" y="60"/>
                </a:cubicBezTo>
                <a:cubicBezTo>
                  <a:pt x="6" y="56"/>
                  <a:pt x="8" y="52"/>
                  <a:pt x="12" y="49"/>
                </a:cubicBezTo>
                <a:cubicBezTo>
                  <a:pt x="16" y="46"/>
                  <a:pt x="22" y="45"/>
                  <a:pt x="28" y="45"/>
                </a:cubicBezTo>
                <a:cubicBezTo>
                  <a:pt x="40" y="45"/>
                  <a:pt x="45" y="49"/>
                  <a:pt x="45" y="56"/>
                </a:cubicBezTo>
                <a:cubicBezTo>
                  <a:pt x="45" y="57"/>
                  <a:pt x="45" y="58"/>
                  <a:pt x="45" y="60"/>
                </a:cubicBezTo>
                <a:lnTo>
                  <a:pt x="31" y="60"/>
                </a:lnTo>
                <a:cubicBezTo>
                  <a:pt x="31" y="59"/>
                  <a:pt x="31" y="58"/>
                  <a:pt x="31" y="58"/>
                </a:cubicBezTo>
                <a:cubicBezTo>
                  <a:pt x="31" y="55"/>
                  <a:pt x="30" y="54"/>
                  <a:pt x="26" y="54"/>
                </a:cubicBezTo>
                <a:cubicBezTo>
                  <a:pt x="24" y="54"/>
                  <a:pt x="23" y="54"/>
                  <a:pt x="21" y="55"/>
                </a:cubicBezTo>
                <a:cubicBezTo>
                  <a:pt x="20" y="56"/>
                  <a:pt x="19" y="57"/>
                  <a:pt x="19" y="59"/>
                </a:cubicBezTo>
                <a:cubicBezTo>
                  <a:pt x="19" y="59"/>
                  <a:pt x="19" y="59"/>
                  <a:pt x="19" y="60"/>
                </a:cubicBezTo>
                <a:cubicBezTo>
                  <a:pt x="19" y="61"/>
                  <a:pt x="20" y="63"/>
                  <a:pt x="23" y="63"/>
                </a:cubicBezTo>
                <a:lnTo>
                  <a:pt x="31" y="66"/>
                </a:lnTo>
                <a:cubicBezTo>
                  <a:pt x="35" y="67"/>
                  <a:pt x="37" y="68"/>
                  <a:pt x="39" y="69"/>
                </a:cubicBezTo>
                <a:cubicBezTo>
                  <a:pt x="41" y="70"/>
                  <a:pt x="43" y="73"/>
                  <a:pt x="43" y="76"/>
                </a:cubicBezTo>
                <a:cubicBezTo>
                  <a:pt x="43" y="77"/>
                  <a:pt x="42" y="78"/>
                  <a:pt x="42" y="80"/>
                </a:cubicBezTo>
                <a:cubicBezTo>
                  <a:pt x="41" y="85"/>
                  <a:pt x="38" y="89"/>
                  <a:pt x="34" y="91"/>
                </a:cubicBezTo>
                <a:cubicBezTo>
                  <a:pt x="29" y="94"/>
                  <a:pt x="24" y="95"/>
                  <a:pt x="18" y="95"/>
                </a:cubicBezTo>
                <a:cubicBezTo>
                  <a:pt x="10" y="95"/>
                  <a:pt x="4" y="93"/>
                  <a:pt x="2" y="89"/>
                </a:cubicBezTo>
                <a:cubicBezTo>
                  <a:pt x="0" y="88"/>
                  <a:pt x="0" y="85"/>
                  <a:pt x="0" y="83"/>
                </a:cubicBezTo>
                <a:cubicBezTo>
                  <a:pt x="0" y="82"/>
                  <a:pt x="0" y="80"/>
                  <a:pt x="0" y="79"/>
                </a:cubicBezTo>
                <a:close/>
                <a:moveTo>
                  <a:pt x="89" y="102"/>
                </a:moveTo>
                <a:lnTo>
                  <a:pt x="177" y="102"/>
                </a:lnTo>
                <a:lnTo>
                  <a:pt x="174" y="117"/>
                </a:lnTo>
                <a:lnTo>
                  <a:pt x="85" y="117"/>
                </a:lnTo>
                <a:lnTo>
                  <a:pt x="89" y="102"/>
                </a:lnTo>
                <a:close/>
                <a:moveTo>
                  <a:pt x="84" y="125"/>
                </a:moveTo>
                <a:lnTo>
                  <a:pt x="173" y="125"/>
                </a:lnTo>
                <a:lnTo>
                  <a:pt x="169" y="140"/>
                </a:lnTo>
                <a:lnTo>
                  <a:pt x="80" y="140"/>
                </a:lnTo>
                <a:lnTo>
                  <a:pt x="84" y="125"/>
                </a:lnTo>
                <a:close/>
                <a:moveTo>
                  <a:pt x="110" y="0"/>
                </a:moveTo>
                <a:lnTo>
                  <a:pt x="199" y="0"/>
                </a:lnTo>
                <a:lnTo>
                  <a:pt x="196" y="15"/>
                </a:lnTo>
                <a:lnTo>
                  <a:pt x="107" y="15"/>
                </a:lnTo>
                <a:lnTo>
                  <a:pt x="110" y="0"/>
                </a:lnTo>
                <a:close/>
                <a:moveTo>
                  <a:pt x="105" y="23"/>
                </a:moveTo>
                <a:lnTo>
                  <a:pt x="194" y="23"/>
                </a:lnTo>
                <a:lnTo>
                  <a:pt x="191" y="38"/>
                </a:lnTo>
                <a:lnTo>
                  <a:pt x="102" y="38"/>
                </a:lnTo>
                <a:lnTo>
                  <a:pt x="105" y="23"/>
                </a:lnTo>
                <a:close/>
                <a:moveTo>
                  <a:pt x="47" y="94"/>
                </a:moveTo>
                <a:lnTo>
                  <a:pt x="57" y="46"/>
                </a:lnTo>
                <a:lnTo>
                  <a:pt x="93" y="46"/>
                </a:lnTo>
                <a:lnTo>
                  <a:pt x="91" y="55"/>
                </a:lnTo>
                <a:lnTo>
                  <a:pt x="68" y="55"/>
                </a:lnTo>
                <a:lnTo>
                  <a:pt x="66" y="65"/>
                </a:lnTo>
                <a:lnTo>
                  <a:pt x="87" y="65"/>
                </a:lnTo>
                <a:lnTo>
                  <a:pt x="85" y="74"/>
                </a:lnTo>
                <a:lnTo>
                  <a:pt x="64" y="74"/>
                </a:lnTo>
                <a:lnTo>
                  <a:pt x="62" y="85"/>
                </a:lnTo>
                <a:lnTo>
                  <a:pt x="85" y="85"/>
                </a:lnTo>
                <a:lnTo>
                  <a:pt x="83" y="94"/>
                </a:lnTo>
                <a:lnTo>
                  <a:pt x="47" y="94"/>
                </a:lnTo>
                <a:close/>
                <a:moveTo>
                  <a:pt x="90" y="94"/>
                </a:moveTo>
                <a:lnTo>
                  <a:pt x="100" y="46"/>
                </a:lnTo>
                <a:lnTo>
                  <a:pt x="119" y="46"/>
                </a:lnTo>
                <a:cubicBezTo>
                  <a:pt x="123" y="46"/>
                  <a:pt x="126" y="46"/>
                  <a:pt x="128" y="47"/>
                </a:cubicBezTo>
                <a:cubicBezTo>
                  <a:pt x="131" y="47"/>
                  <a:pt x="134" y="48"/>
                  <a:pt x="135" y="50"/>
                </a:cubicBezTo>
                <a:cubicBezTo>
                  <a:pt x="137" y="52"/>
                  <a:pt x="137" y="54"/>
                  <a:pt x="137" y="56"/>
                </a:cubicBezTo>
                <a:cubicBezTo>
                  <a:pt x="137" y="57"/>
                  <a:pt x="137" y="57"/>
                  <a:pt x="137" y="58"/>
                </a:cubicBezTo>
                <a:cubicBezTo>
                  <a:pt x="136" y="64"/>
                  <a:pt x="132" y="67"/>
                  <a:pt x="125" y="69"/>
                </a:cubicBezTo>
                <a:lnTo>
                  <a:pt x="124" y="69"/>
                </a:lnTo>
                <a:cubicBezTo>
                  <a:pt x="131" y="70"/>
                  <a:pt x="134" y="73"/>
                  <a:pt x="134" y="78"/>
                </a:cubicBezTo>
                <a:cubicBezTo>
                  <a:pt x="134" y="81"/>
                  <a:pt x="133" y="84"/>
                  <a:pt x="131" y="86"/>
                </a:cubicBezTo>
                <a:cubicBezTo>
                  <a:pt x="130" y="89"/>
                  <a:pt x="127" y="91"/>
                  <a:pt x="125" y="92"/>
                </a:cubicBezTo>
                <a:cubicBezTo>
                  <a:pt x="122" y="93"/>
                  <a:pt x="117" y="94"/>
                  <a:pt x="111" y="94"/>
                </a:cubicBezTo>
                <a:lnTo>
                  <a:pt x="90" y="94"/>
                </a:lnTo>
                <a:close/>
                <a:moveTo>
                  <a:pt x="111" y="55"/>
                </a:moveTo>
                <a:lnTo>
                  <a:pt x="109" y="65"/>
                </a:lnTo>
                <a:lnTo>
                  <a:pt x="115" y="65"/>
                </a:lnTo>
                <a:cubicBezTo>
                  <a:pt x="118" y="65"/>
                  <a:pt x="119" y="65"/>
                  <a:pt x="120" y="65"/>
                </a:cubicBezTo>
                <a:cubicBezTo>
                  <a:pt x="122" y="64"/>
                  <a:pt x="123" y="62"/>
                  <a:pt x="123" y="60"/>
                </a:cubicBezTo>
                <a:cubicBezTo>
                  <a:pt x="124" y="58"/>
                  <a:pt x="124" y="57"/>
                  <a:pt x="123" y="56"/>
                </a:cubicBezTo>
                <a:cubicBezTo>
                  <a:pt x="122" y="55"/>
                  <a:pt x="120" y="55"/>
                  <a:pt x="119" y="55"/>
                </a:cubicBezTo>
                <a:lnTo>
                  <a:pt x="111" y="55"/>
                </a:lnTo>
                <a:close/>
                <a:moveTo>
                  <a:pt x="107" y="74"/>
                </a:moveTo>
                <a:lnTo>
                  <a:pt x="105" y="85"/>
                </a:lnTo>
                <a:lnTo>
                  <a:pt x="112" y="85"/>
                </a:lnTo>
                <a:cubicBezTo>
                  <a:pt x="117" y="85"/>
                  <a:pt x="119" y="83"/>
                  <a:pt x="120" y="80"/>
                </a:cubicBezTo>
                <a:cubicBezTo>
                  <a:pt x="120" y="79"/>
                  <a:pt x="120" y="79"/>
                  <a:pt x="120" y="78"/>
                </a:cubicBezTo>
                <a:cubicBezTo>
                  <a:pt x="120" y="75"/>
                  <a:pt x="118" y="74"/>
                  <a:pt x="114" y="74"/>
                </a:cubicBezTo>
                <a:lnTo>
                  <a:pt x="107" y="74"/>
                </a:lnTo>
                <a:close/>
                <a:moveTo>
                  <a:pt x="138" y="94"/>
                </a:moveTo>
                <a:lnTo>
                  <a:pt x="148" y="46"/>
                </a:lnTo>
                <a:lnTo>
                  <a:pt x="170" y="46"/>
                </a:lnTo>
                <a:cubicBezTo>
                  <a:pt x="174" y="46"/>
                  <a:pt x="177" y="46"/>
                  <a:pt x="178" y="46"/>
                </a:cubicBezTo>
                <a:cubicBezTo>
                  <a:pt x="181" y="47"/>
                  <a:pt x="183" y="48"/>
                  <a:pt x="184" y="50"/>
                </a:cubicBezTo>
                <a:cubicBezTo>
                  <a:pt x="185" y="51"/>
                  <a:pt x="186" y="53"/>
                  <a:pt x="186" y="55"/>
                </a:cubicBezTo>
                <a:cubicBezTo>
                  <a:pt x="186" y="56"/>
                  <a:pt x="186" y="58"/>
                  <a:pt x="186" y="59"/>
                </a:cubicBezTo>
                <a:cubicBezTo>
                  <a:pt x="185" y="63"/>
                  <a:pt x="183" y="66"/>
                  <a:pt x="179" y="68"/>
                </a:cubicBezTo>
                <a:cubicBezTo>
                  <a:pt x="177" y="69"/>
                  <a:pt x="175" y="70"/>
                  <a:pt x="172" y="70"/>
                </a:cubicBezTo>
                <a:cubicBezTo>
                  <a:pt x="175" y="70"/>
                  <a:pt x="177" y="71"/>
                  <a:pt x="179" y="72"/>
                </a:cubicBezTo>
                <a:cubicBezTo>
                  <a:pt x="180" y="74"/>
                  <a:pt x="180" y="75"/>
                  <a:pt x="180" y="78"/>
                </a:cubicBezTo>
                <a:cubicBezTo>
                  <a:pt x="180" y="79"/>
                  <a:pt x="180" y="80"/>
                  <a:pt x="180" y="82"/>
                </a:cubicBezTo>
                <a:cubicBezTo>
                  <a:pt x="180" y="88"/>
                  <a:pt x="179" y="92"/>
                  <a:pt x="180" y="94"/>
                </a:cubicBezTo>
                <a:lnTo>
                  <a:pt x="165" y="94"/>
                </a:lnTo>
                <a:cubicBezTo>
                  <a:pt x="165" y="92"/>
                  <a:pt x="165" y="89"/>
                  <a:pt x="166" y="83"/>
                </a:cubicBezTo>
                <a:cubicBezTo>
                  <a:pt x="166" y="81"/>
                  <a:pt x="166" y="80"/>
                  <a:pt x="166" y="79"/>
                </a:cubicBezTo>
                <a:cubicBezTo>
                  <a:pt x="166" y="78"/>
                  <a:pt x="166" y="77"/>
                  <a:pt x="165" y="76"/>
                </a:cubicBezTo>
                <a:cubicBezTo>
                  <a:pt x="164" y="76"/>
                  <a:pt x="163" y="75"/>
                  <a:pt x="161" y="75"/>
                </a:cubicBezTo>
                <a:lnTo>
                  <a:pt x="155" y="75"/>
                </a:lnTo>
                <a:lnTo>
                  <a:pt x="151" y="94"/>
                </a:lnTo>
                <a:lnTo>
                  <a:pt x="138" y="94"/>
                </a:lnTo>
                <a:close/>
                <a:moveTo>
                  <a:pt x="160" y="55"/>
                </a:moveTo>
                <a:lnTo>
                  <a:pt x="157" y="67"/>
                </a:lnTo>
                <a:lnTo>
                  <a:pt x="162" y="67"/>
                </a:lnTo>
                <a:cubicBezTo>
                  <a:pt x="165" y="67"/>
                  <a:pt x="167" y="66"/>
                  <a:pt x="168" y="66"/>
                </a:cubicBezTo>
                <a:cubicBezTo>
                  <a:pt x="170" y="65"/>
                  <a:pt x="172" y="64"/>
                  <a:pt x="172" y="61"/>
                </a:cubicBezTo>
                <a:cubicBezTo>
                  <a:pt x="173" y="60"/>
                  <a:pt x="173" y="60"/>
                  <a:pt x="173" y="59"/>
                </a:cubicBezTo>
                <a:cubicBezTo>
                  <a:pt x="173" y="57"/>
                  <a:pt x="172" y="56"/>
                  <a:pt x="170" y="55"/>
                </a:cubicBezTo>
                <a:cubicBezTo>
                  <a:pt x="169" y="55"/>
                  <a:pt x="167" y="55"/>
                  <a:pt x="165" y="55"/>
                </a:cubicBezTo>
                <a:lnTo>
                  <a:pt x="160" y="55"/>
                </a:lnTo>
                <a:close/>
                <a:moveTo>
                  <a:pt x="182" y="94"/>
                </a:moveTo>
                <a:lnTo>
                  <a:pt x="211" y="46"/>
                </a:lnTo>
                <a:lnTo>
                  <a:pt x="227" y="46"/>
                </a:lnTo>
                <a:lnTo>
                  <a:pt x="236" y="94"/>
                </a:lnTo>
                <a:lnTo>
                  <a:pt x="221" y="94"/>
                </a:lnTo>
                <a:lnTo>
                  <a:pt x="220" y="84"/>
                </a:lnTo>
                <a:lnTo>
                  <a:pt x="201" y="84"/>
                </a:lnTo>
                <a:lnTo>
                  <a:pt x="195" y="94"/>
                </a:lnTo>
                <a:lnTo>
                  <a:pt x="182" y="94"/>
                </a:lnTo>
                <a:close/>
                <a:moveTo>
                  <a:pt x="206" y="76"/>
                </a:moveTo>
                <a:lnTo>
                  <a:pt x="219" y="76"/>
                </a:lnTo>
                <a:lnTo>
                  <a:pt x="217" y="55"/>
                </a:lnTo>
                <a:lnTo>
                  <a:pt x="216" y="55"/>
                </a:lnTo>
                <a:lnTo>
                  <a:pt x="206" y="76"/>
                </a:lnTo>
                <a:close/>
                <a:moveTo>
                  <a:pt x="241" y="94"/>
                </a:moveTo>
                <a:lnTo>
                  <a:pt x="251" y="46"/>
                </a:lnTo>
                <a:lnTo>
                  <a:pt x="287" y="46"/>
                </a:lnTo>
                <a:lnTo>
                  <a:pt x="285" y="55"/>
                </a:lnTo>
                <a:lnTo>
                  <a:pt x="263" y="55"/>
                </a:lnTo>
                <a:lnTo>
                  <a:pt x="260" y="65"/>
                </a:lnTo>
                <a:lnTo>
                  <a:pt x="282" y="65"/>
                </a:lnTo>
                <a:lnTo>
                  <a:pt x="280" y="74"/>
                </a:lnTo>
                <a:lnTo>
                  <a:pt x="258" y="74"/>
                </a:lnTo>
                <a:lnTo>
                  <a:pt x="256" y="85"/>
                </a:lnTo>
                <a:lnTo>
                  <a:pt x="280" y="85"/>
                </a:lnTo>
                <a:lnTo>
                  <a:pt x="278" y="94"/>
                </a:lnTo>
                <a:lnTo>
                  <a:pt x="241" y="94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do título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da estrutura de tópicos</a:t>
            </a:r>
          </a:p>
          <a:p>
            <a:pPr lvl="1"/>
            <a:r>
              <a:rPr lang="en-GB" smtClean="0"/>
              <a:t>2º Nível da estrutura de tópicos</a:t>
            </a:r>
          </a:p>
          <a:p>
            <a:pPr lvl="2"/>
            <a:r>
              <a:rPr lang="en-GB" smtClean="0"/>
              <a:t>3º Nível da estrutura de tópicos</a:t>
            </a:r>
          </a:p>
          <a:p>
            <a:pPr lvl="3"/>
            <a:r>
              <a:rPr lang="en-GB" smtClean="0"/>
              <a:t>4º Nível da estrutura de tópicos</a:t>
            </a:r>
          </a:p>
          <a:p>
            <a:pPr lvl="4"/>
            <a:r>
              <a:rPr lang="en-GB" smtClean="0"/>
              <a:t>5º Nível da estrutura de tópicos</a:t>
            </a:r>
          </a:p>
          <a:p>
            <a:pPr lvl="4"/>
            <a:r>
              <a:rPr lang="en-GB" smtClean="0"/>
              <a:t>6º Nível da estrutura de tópicos</a:t>
            </a:r>
          </a:p>
          <a:p>
            <a:pPr lvl="4"/>
            <a:r>
              <a:rPr lang="en-GB" smtClean="0"/>
              <a:t>7º Nível da estrutura de tópicos</a:t>
            </a:r>
          </a:p>
          <a:p>
            <a:pPr lvl="4"/>
            <a:r>
              <a:rPr lang="en-GB" smtClean="0"/>
              <a:t>8º Nível da estrutura de tópicos</a:t>
            </a:r>
          </a:p>
          <a:p>
            <a:pPr lvl="4"/>
            <a:r>
              <a:rPr lang="en-GB" smtClean="0"/>
              <a:t>9º Nível da estrutura de tópicos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fld id="{61173A40-35BE-48EB-A24D-51E733132EA0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do título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da estrutura de tópicos</a:t>
            </a:r>
          </a:p>
          <a:p>
            <a:pPr lvl="1"/>
            <a:r>
              <a:rPr lang="en-GB" smtClean="0"/>
              <a:t>2º Nível da estrutura de tópicos</a:t>
            </a:r>
          </a:p>
          <a:p>
            <a:pPr lvl="2"/>
            <a:r>
              <a:rPr lang="en-GB" smtClean="0"/>
              <a:t>3º Nível da estrutura de tópicos</a:t>
            </a:r>
          </a:p>
          <a:p>
            <a:pPr lvl="3"/>
            <a:r>
              <a:rPr lang="en-GB" smtClean="0"/>
              <a:t>4º Nível da estrutura de tópicos</a:t>
            </a:r>
          </a:p>
          <a:p>
            <a:pPr lvl="4"/>
            <a:r>
              <a:rPr lang="en-GB" smtClean="0"/>
              <a:t>5º Nível da estrutura de tópicos</a:t>
            </a:r>
          </a:p>
          <a:p>
            <a:pPr lvl="4"/>
            <a:r>
              <a:rPr lang="en-GB" smtClean="0"/>
              <a:t>6º Nível da estrutura de tópicos</a:t>
            </a:r>
          </a:p>
          <a:p>
            <a:pPr lvl="4"/>
            <a:r>
              <a:rPr lang="en-GB" smtClean="0"/>
              <a:t>7º Nível da estrutura de tópicos</a:t>
            </a:r>
          </a:p>
          <a:p>
            <a:pPr lvl="4"/>
            <a:r>
              <a:rPr lang="en-GB" smtClean="0"/>
              <a:t>8º Nível da estrutura de tópicos</a:t>
            </a:r>
          </a:p>
          <a:p>
            <a:pPr lvl="4"/>
            <a:r>
              <a:rPr lang="en-GB" smtClean="0"/>
              <a:t>9º Nível da estrutura de tópicos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fld id="{2101BAD6-119E-42C3-A3AD-15823D102C9B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2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do título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da estrutura de tópicos</a:t>
            </a:r>
          </a:p>
          <a:p>
            <a:pPr lvl="1"/>
            <a:r>
              <a:rPr lang="en-GB" smtClean="0"/>
              <a:t>2º Nível da estrutura de tópicos</a:t>
            </a:r>
          </a:p>
          <a:p>
            <a:pPr lvl="2"/>
            <a:r>
              <a:rPr lang="en-GB" smtClean="0"/>
              <a:t>3º Nível da estrutura de tópicos</a:t>
            </a:r>
          </a:p>
          <a:p>
            <a:pPr lvl="3"/>
            <a:r>
              <a:rPr lang="en-GB" smtClean="0"/>
              <a:t>4º Nível da estrutura de tópicos</a:t>
            </a:r>
          </a:p>
          <a:p>
            <a:pPr lvl="4"/>
            <a:r>
              <a:rPr lang="en-GB" smtClean="0"/>
              <a:t>5º Nível da estrutura de tópicos</a:t>
            </a:r>
          </a:p>
          <a:p>
            <a:pPr lvl="4"/>
            <a:r>
              <a:rPr lang="en-GB" smtClean="0"/>
              <a:t>6º Nível da estrutura de tópicos</a:t>
            </a:r>
          </a:p>
          <a:p>
            <a:pPr lvl="4"/>
            <a:r>
              <a:rPr lang="en-GB" smtClean="0"/>
              <a:t>7º Nível da estrutura de tópicos</a:t>
            </a:r>
          </a:p>
          <a:p>
            <a:pPr lvl="4"/>
            <a:r>
              <a:rPr lang="en-GB" smtClean="0"/>
              <a:t>8º Nível da estrutura de tópicos</a:t>
            </a:r>
          </a:p>
          <a:p>
            <a:pPr lvl="4"/>
            <a:r>
              <a:rPr lang="en-GB" smtClean="0"/>
              <a:t>9º Nível da estrutura de tópicos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fld id="{8910991D-895F-4691-8A08-43814F5D3FB8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3" r:id="rId1"/>
    <p:sldLayoutId id="2147483934" r:id="rId2"/>
    <p:sldLayoutId id="2147483935" r:id="rId3"/>
    <p:sldLayoutId id="2147483936" r:id="rId4"/>
    <p:sldLayoutId id="2147483937" r:id="rId5"/>
    <p:sldLayoutId id="2147483938" r:id="rId6"/>
    <p:sldLayoutId id="2147483939" r:id="rId7"/>
    <p:sldLayoutId id="2147483940" r:id="rId8"/>
    <p:sldLayoutId id="2147483941" r:id="rId9"/>
    <p:sldLayoutId id="2147483942" r:id="rId10"/>
    <p:sldLayoutId id="2147483943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293688" y="304800"/>
            <a:ext cx="8575675" cy="6227763"/>
          </a:xfrm>
          <a:custGeom>
            <a:avLst/>
            <a:gdLst>
              <a:gd name="T0" fmla="*/ 17 w 803"/>
              <a:gd name="T1" fmla="*/ 0 h 544"/>
              <a:gd name="T2" fmla="*/ 786 w 803"/>
              <a:gd name="T3" fmla="*/ 0 h 544"/>
              <a:gd name="T4" fmla="*/ 803 w 803"/>
              <a:gd name="T5" fmla="*/ 17 h 544"/>
              <a:gd name="T6" fmla="*/ 803 w 803"/>
              <a:gd name="T7" fmla="*/ 527 h 544"/>
              <a:gd name="T8" fmla="*/ 786 w 803"/>
              <a:gd name="T9" fmla="*/ 544 h 544"/>
              <a:gd name="T10" fmla="*/ 17 w 803"/>
              <a:gd name="T11" fmla="*/ 544 h 544"/>
              <a:gd name="T12" fmla="*/ 0 w 803"/>
              <a:gd name="T13" fmla="*/ 527 h 544"/>
              <a:gd name="T14" fmla="*/ 0 w 803"/>
              <a:gd name="T15" fmla="*/ 17 h 544"/>
              <a:gd name="T16" fmla="*/ 17 w 803"/>
              <a:gd name="T17" fmla="*/ 0 h 544"/>
              <a:gd name="T18" fmla="*/ 0 w 803"/>
              <a:gd name="T19" fmla="*/ 0 h 544"/>
              <a:gd name="T20" fmla="*/ 803 w 803"/>
              <a:gd name="T21" fmla="*/ 544 h 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T18" t="T19" r="T20" b="T21"/>
            <a:pathLst>
              <a:path w="803" h="544">
                <a:moveTo>
                  <a:pt x="17" y="0"/>
                </a:moveTo>
                <a:lnTo>
                  <a:pt x="786" y="0"/>
                </a:lnTo>
                <a:cubicBezTo>
                  <a:pt x="795" y="0"/>
                  <a:pt x="803" y="8"/>
                  <a:pt x="803" y="17"/>
                </a:cubicBezTo>
                <a:lnTo>
                  <a:pt x="803" y="527"/>
                </a:lnTo>
                <a:cubicBezTo>
                  <a:pt x="803" y="536"/>
                  <a:pt x="795" y="544"/>
                  <a:pt x="786" y="544"/>
                </a:cubicBezTo>
                <a:lnTo>
                  <a:pt x="17" y="544"/>
                </a:lnTo>
                <a:cubicBezTo>
                  <a:pt x="8" y="544"/>
                  <a:pt x="0" y="536"/>
                  <a:pt x="0" y="527"/>
                </a:cubicBezTo>
                <a:lnTo>
                  <a:pt x="0" y="17"/>
                </a:lnTo>
                <a:cubicBezTo>
                  <a:pt x="0" y="8"/>
                  <a:pt x="8" y="0"/>
                  <a:pt x="17" y="0"/>
                </a:cubicBezTo>
                <a:close/>
              </a:path>
            </a:pathLst>
          </a:custGeom>
          <a:solidFill>
            <a:srgbClr val="0066CC"/>
          </a:solidFill>
          <a:ln w="11160">
            <a:solidFill>
              <a:srgbClr val="006EC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7405688" y="5127625"/>
            <a:ext cx="1684337" cy="1755775"/>
            <a:chOff x="4665" y="3230"/>
            <a:chExt cx="1061" cy="1106"/>
          </a:xfrm>
        </p:grpSpPr>
        <p:sp>
          <p:nvSpPr>
            <p:cNvPr id="3075" name="AutoShape 3"/>
            <p:cNvSpPr>
              <a:spLocks noChangeArrowheads="1"/>
            </p:cNvSpPr>
            <p:nvPr/>
          </p:nvSpPr>
          <p:spPr bwMode="auto">
            <a:xfrm>
              <a:off x="4665" y="3457"/>
              <a:ext cx="1062" cy="879"/>
            </a:xfrm>
            <a:custGeom>
              <a:avLst/>
              <a:gdLst>
                <a:gd name="T0" fmla="*/ 16 w 115"/>
                <a:gd name="T1" fmla="*/ 0 h 88"/>
                <a:gd name="T2" fmla="*/ 115 w 115"/>
                <a:gd name="T3" fmla="*/ 0 h 88"/>
                <a:gd name="T4" fmla="*/ 99 w 115"/>
                <a:gd name="T5" fmla="*/ 88 h 88"/>
                <a:gd name="T6" fmla="*/ 0 w 115"/>
                <a:gd name="T7" fmla="*/ 88 h 88"/>
                <a:gd name="T8" fmla="*/ 16 w 115"/>
                <a:gd name="T9" fmla="*/ 0 h 88"/>
                <a:gd name="T10" fmla="*/ 0 w 115"/>
                <a:gd name="T11" fmla="*/ 0 h 88"/>
                <a:gd name="T12" fmla="*/ 115 w 115"/>
                <a:gd name="T13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T10" t="T11" r="T12" b="T13"/>
              <a:pathLst>
                <a:path w="115" h="88">
                  <a:moveTo>
                    <a:pt x="16" y="0"/>
                  </a:moveTo>
                  <a:lnTo>
                    <a:pt x="115" y="0"/>
                  </a:lnTo>
                  <a:lnTo>
                    <a:pt x="99" y="88"/>
                  </a:lnTo>
                  <a:lnTo>
                    <a:pt x="0" y="88"/>
                  </a:lnTo>
                  <a:lnTo>
                    <a:pt x="16" y="0"/>
                  </a:lnTo>
                  <a:close/>
                </a:path>
              </a:pathLst>
            </a:custGeom>
            <a:blipFill dpi="0" rotWithShape="0">
              <a:blip r:embed="rId13" cstate="print"/>
              <a:srcRect/>
              <a:stretch>
                <a:fillRect/>
              </a:stretch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6" name="AutoShape 4"/>
            <p:cNvSpPr>
              <a:spLocks noChangeArrowheads="1"/>
            </p:cNvSpPr>
            <p:nvPr/>
          </p:nvSpPr>
          <p:spPr bwMode="auto">
            <a:xfrm>
              <a:off x="5592" y="3230"/>
              <a:ext cx="128" cy="229"/>
            </a:xfrm>
            <a:custGeom>
              <a:avLst/>
              <a:gdLst>
                <a:gd name="T0" fmla="*/ 0 w 8"/>
                <a:gd name="T1" fmla="*/ 0 h 13"/>
                <a:gd name="T2" fmla="*/ 0 w 8"/>
                <a:gd name="T3" fmla="*/ 13 h 13"/>
                <a:gd name="T4" fmla="*/ 8 w 8"/>
                <a:gd name="T5" fmla="*/ 13 h 13"/>
                <a:gd name="T6" fmla="*/ 0 w 8"/>
                <a:gd name="T7" fmla="*/ 0 h 13"/>
                <a:gd name="T8" fmla="*/ 0 w 8"/>
                <a:gd name="T9" fmla="*/ 0 h 13"/>
                <a:gd name="T10" fmla="*/ 8 w 8"/>
                <a:gd name="T11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8" h="13">
                  <a:moveTo>
                    <a:pt x="0" y="0"/>
                  </a:moveTo>
                  <a:lnTo>
                    <a:pt x="0" y="13"/>
                  </a:lnTo>
                  <a:lnTo>
                    <a:pt x="8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524375" y="6524625"/>
            <a:ext cx="2947988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200" b="1" i="1">
                <a:solidFill>
                  <a:srgbClr val="0066CC"/>
                </a:solidFill>
              </a:rPr>
              <a:t>0800 570 0800   /   www.sebrae.com.br</a:t>
            </a:r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7646988" y="5865813"/>
            <a:ext cx="1244600" cy="658812"/>
          </a:xfrm>
          <a:custGeom>
            <a:avLst/>
            <a:gdLst>
              <a:gd name="T0" fmla="*/ 13 w 287"/>
              <a:gd name="T1" fmla="*/ 81 h 140"/>
              <a:gd name="T2" fmla="*/ 28 w 287"/>
              <a:gd name="T3" fmla="*/ 79 h 140"/>
              <a:gd name="T4" fmla="*/ 5 w 287"/>
              <a:gd name="T5" fmla="*/ 63 h 140"/>
              <a:gd name="T6" fmla="*/ 28 w 287"/>
              <a:gd name="T7" fmla="*/ 45 h 140"/>
              <a:gd name="T8" fmla="*/ 31 w 287"/>
              <a:gd name="T9" fmla="*/ 60 h 140"/>
              <a:gd name="T10" fmla="*/ 21 w 287"/>
              <a:gd name="T11" fmla="*/ 55 h 140"/>
              <a:gd name="T12" fmla="*/ 23 w 287"/>
              <a:gd name="T13" fmla="*/ 63 h 140"/>
              <a:gd name="T14" fmla="*/ 43 w 287"/>
              <a:gd name="T15" fmla="*/ 76 h 140"/>
              <a:gd name="T16" fmla="*/ 18 w 287"/>
              <a:gd name="T17" fmla="*/ 95 h 140"/>
              <a:gd name="T18" fmla="*/ 0 w 287"/>
              <a:gd name="T19" fmla="*/ 79 h 140"/>
              <a:gd name="T20" fmla="*/ 174 w 287"/>
              <a:gd name="T21" fmla="*/ 117 h 140"/>
              <a:gd name="T22" fmla="*/ 84 w 287"/>
              <a:gd name="T23" fmla="*/ 125 h 140"/>
              <a:gd name="T24" fmla="*/ 80 w 287"/>
              <a:gd name="T25" fmla="*/ 140 h 140"/>
              <a:gd name="T26" fmla="*/ 199 w 287"/>
              <a:gd name="T27" fmla="*/ 0 h 140"/>
              <a:gd name="T28" fmla="*/ 110 w 287"/>
              <a:gd name="T29" fmla="*/ 0 h 140"/>
              <a:gd name="T30" fmla="*/ 191 w 287"/>
              <a:gd name="T31" fmla="*/ 38 h 140"/>
              <a:gd name="T32" fmla="*/ 47 w 287"/>
              <a:gd name="T33" fmla="*/ 94 h 140"/>
              <a:gd name="T34" fmla="*/ 91 w 287"/>
              <a:gd name="T35" fmla="*/ 55 h 140"/>
              <a:gd name="T36" fmla="*/ 87 w 287"/>
              <a:gd name="T37" fmla="*/ 65 h 140"/>
              <a:gd name="T38" fmla="*/ 62 w 287"/>
              <a:gd name="T39" fmla="*/ 85 h 140"/>
              <a:gd name="T40" fmla="*/ 47 w 287"/>
              <a:gd name="T41" fmla="*/ 94 h 140"/>
              <a:gd name="T42" fmla="*/ 119 w 287"/>
              <a:gd name="T43" fmla="*/ 46 h 140"/>
              <a:gd name="T44" fmla="*/ 137 w 287"/>
              <a:gd name="T45" fmla="*/ 56 h 140"/>
              <a:gd name="T46" fmla="*/ 124 w 287"/>
              <a:gd name="T47" fmla="*/ 69 h 140"/>
              <a:gd name="T48" fmla="*/ 125 w 287"/>
              <a:gd name="T49" fmla="*/ 92 h 140"/>
              <a:gd name="T50" fmla="*/ 111 w 287"/>
              <a:gd name="T51" fmla="*/ 55 h 140"/>
              <a:gd name="T52" fmla="*/ 120 w 287"/>
              <a:gd name="T53" fmla="*/ 65 h 140"/>
              <a:gd name="T54" fmla="*/ 119 w 287"/>
              <a:gd name="T55" fmla="*/ 55 h 140"/>
              <a:gd name="T56" fmla="*/ 105 w 287"/>
              <a:gd name="T57" fmla="*/ 85 h 140"/>
              <a:gd name="T58" fmla="*/ 120 w 287"/>
              <a:gd name="T59" fmla="*/ 78 h 140"/>
              <a:gd name="T60" fmla="*/ 138 w 287"/>
              <a:gd name="T61" fmla="*/ 94 h 140"/>
              <a:gd name="T62" fmla="*/ 178 w 287"/>
              <a:gd name="T63" fmla="*/ 46 h 140"/>
              <a:gd name="T64" fmla="*/ 186 w 287"/>
              <a:gd name="T65" fmla="*/ 59 h 140"/>
              <a:gd name="T66" fmla="*/ 172 w 287"/>
              <a:gd name="T67" fmla="*/ 70 h 140"/>
              <a:gd name="T68" fmla="*/ 180 w 287"/>
              <a:gd name="T69" fmla="*/ 82 h 140"/>
              <a:gd name="T70" fmla="*/ 166 w 287"/>
              <a:gd name="T71" fmla="*/ 83 h 140"/>
              <a:gd name="T72" fmla="*/ 161 w 287"/>
              <a:gd name="T73" fmla="*/ 75 h 140"/>
              <a:gd name="T74" fmla="*/ 138 w 287"/>
              <a:gd name="T75" fmla="*/ 94 h 140"/>
              <a:gd name="T76" fmla="*/ 162 w 287"/>
              <a:gd name="T77" fmla="*/ 67 h 140"/>
              <a:gd name="T78" fmla="*/ 173 w 287"/>
              <a:gd name="T79" fmla="*/ 59 h 140"/>
              <a:gd name="T80" fmla="*/ 160 w 287"/>
              <a:gd name="T81" fmla="*/ 55 h 140"/>
              <a:gd name="T82" fmla="*/ 227 w 287"/>
              <a:gd name="T83" fmla="*/ 46 h 140"/>
              <a:gd name="T84" fmla="*/ 220 w 287"/>
              <a:gd name="T85" fmla="*/ 84 h 140"/>
              <a:gd name="T86" fmla="*/ 182 w 287"/>
              <a:gd name="T87" fmla="*/ 94 h 140"/>
              <a:gd name="T88" fmla="*/ 217 w 287"/>
              <a:gd name="T89" fmla="*/ 55 h 140"/>
              <a:gd name="T90" fmla="*/ 241 w 287"/>
              <a:gd name="T91" fmla="*/ 94 h 140"/>
              <a:gd name="T92" fmla="*/ 285 w 287"/>
              <a:gd name="T93" fmla="*/ 55 h 140"/>
              <a:gd name="T94" fmla="*/ 282 w 287"/>
              <a:gd name="T95" fmla="*/ 65 h 140"/>
              <a:gd name="T96" fmla="*/ 256 w 287"/>
              <a:gd name="T97" fmla="*/ 85 h 140"/>
              <a:gd name="T98" fmla="*/ 241 w 287"/>
              <a:gd name="T99" fmla="*/ 94 h 140"/>
              <a:gd name="T100" fmla="*/ 0 w 287"/>
              <a:gd name="T101" fmla="*/ 0 h 140"/>
              <a:gd name="T102" fmla="*/ 287 w 287"/>
              <a:gd name="T103" fmla="*/ 140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T100" t="T101" r="T102" b="T103"/>
            <a:pathLst>
              <a:path w="287" h="140">
                <a:moveTo>
                  <a:pt x="0" y="79"/>
                </a:moveTo>
                <a:lnTo>
                  <a:pt x="14" y="79"/>
                </a:lnTo>
                <a:cubicBezTo>
                  <a:pt x="13" y="80"/>
                  <a:pt x="13" y="80"/>
                  <a:pt x="13" y="81"/>
                </a:cubicBezTo>
                <a:cubicBezTo>
                  <a:pt x="13" y="84"/>
                  <a:pt x="16" y="86"/>
                  <a:pt x="20" y="86"/>
                </a:cubicBezTo>
                <a:cubicBezTo>
                  <a:pt x="25" y="86"/>
                  <a:pt x="28" y="84"/>
                  <a:pt x="28" y="81"/>
                </a:cubicBezTo>
                <a:cubicBezTo>
                  <a:pt x="28" y="80"/>
                  <a:pt x="28" y="80"/>
                  <a:pt x="28" y="79"/>
                </a:cubicBezTo>
                <a:cubicBezTo>
                  <a:pt x="28" y="78"/>
                  <a:pt x="27" y="77"/>
                  <a:pt x="25" y="76"/>
                </a:cubicBezTo>
                <a:lnTo>
                  <a:pt x="14" y="73"/>
                </a:lnTo>
                <a:cubicBezTo>
                  <a:pt x="8" y="71"/>
                  <a:pt x="5" y="68"/>
                  <a:pt x="5" y="63"/>
                </a:cubicBezTo>
                <a:cubicBezTo>
                  <a:pt x="5" y="62"/>
                  <a:pt x="5" y="61"/>
                  <a:pt x="5" y="60"/>
                </a:cubicBezTo>
                <a:cubicBezTo>
                  <a:pt x="6" y="56"/>
                  <a:pt x="8" y="52"/>
                  <a:pt x="12" y="49"/>
                </a:cubicBezTo>
                <a:cubicBezTo>
                  <a:pt x="16" y="46"/>
                  <a:pt x="22" y="45"/>
                  <a:pt x="28" y="45"/>
                </a:cubicBezTo>
                <a:cubicBezTo>
                  <a:pt x="40" y="45"/>
                  <a:pt x="45" y="49"/>
                  <a:pt x="45" y="56"/>
                </a:cubicBezTo>
                <a:cubicBezTo>
                  <a:pt x="45" y="57"/>
                  <a:pt x="45" y="58"/>
                  <a:pt x="45" y="60"/>
                </a:cubicBezTo>
                <a:lnTo>
                  <a:pt x="31" y="60"/>
                </a:lnTo>
                <a:cubicBezTo>
                  <a:pt x="31" y="59"/>
                  <a:pt x="31" y="58"/>
                  <a:pt x="31" y="58"/>
                </a:cubicBezTo>
                <a:cubicBezTo>
                  <a:pt x="31" y="55"/>
                  <a:pt x="30" y="54"/>
                  <a:pt x="26" y="54"/>
                </a:cubicBezTo>
                <a:cubicBezTo>
                  <a:pt x="24" y="54"/>
                  <a:pt x="23" y="54"/>
                  <a:pt x="21" y="55"/>
                </a:cubicBezTo>
                <a:cubicBezTo>
                  <a:pt x="20" y="56"/>
                  <a:pt x="19" y="57"/>
                  <a:pt x="19" y="59"/>
                </a:cubicBezTo>
                <a:cubicBezTo>
                  <a:pt x="19" y="59"/>
                  <a:pt x="19" y="59"/>
                  <a:pt x="19" y="60"/>
                </a:cubicBezTo>
                <a:cubicBezTo>
                  <a:pt x="19" y="61"/>
                  <a:pt x="20" y="63"/>
                  <a:pt x="23" y="63"/>
                </a:cubicBezTo>
                <a:lnTo>
                  <a:pt x="31" y="66"/>
                </a:lnTo>
                <a:cubicBezTo>
                  <a:pt x="35" y="67"/>
                  <a:pt x="37" y="68"/>
                  <a:pt x="39" y="69"/>
                </a:cubicBezTo>
                <a:cubicBezTo>
                  <a:pt x="41" y="70"/>
                  <a:pt x="43" y="73"/>
                  <a:pt x="43" y="76"/>
                </a:cubicBezTo>
                <a:cubicBezTo>
                  <a:pt x="43" y="77"/>
                  <a:pt x="42" y="78"/>
                  <a:pt x="42" y="80"/>
                </a:cubicBezTo>
                <a:cubicBezTo>
                  <a:pt x="41" y="85"/>
                  <a:pt x="38" y="89"/>
                  <a:pt x="34" y="91"/>
                </a:cubicBezTo>
                <a:cubicBezTo>
                  <a:pt x="29" y="94"/>
                  <a:pt x="24" y="95"/>
                  <a:pt x="18" y="95"/>
                </a:cubicBezTo>
                <a:cubicBezTo>
                  <a:pt x="10" y="95"/>
                  <a:pt x="4" y="93"/>
                  <a:pt x="2" y="89"/>
                </a:cubicBezTo>
                <a:cubicBezTo>
                  <a:pt x="0" y="88"/>
                  <a:pt x="0" y="85"/>
                  <a:pt x="0" y="83"/>
                </a:cubicBezTo>
                <a:cubicBezTo>
                  <a:pt x="0" y="82"/>
                  <a:pt x="0" y="80"/>
                  <a:pt x="0" y="79"/>
                </a:cubicBezTo>
                <a:close/>
                <a:moveTo>
                  <a:pt x="89" y="102"/>
                </a:moveTo>
                <a:lnTo>
                  <a:pt x="177" y="102"/>
                </a:lnTo>
                <a:lnTo>
                  <a:pt x="174" y="117"/>
                </a:lnTo>
                <a:lnTo>
                  <a:pt x="85" y="117"/>
                </a:lnTo>
                <a:lnTo>
                  <a:pt x="89" y="102"/>
                </a:lnTo>
                <a:close/>
                <a:moveTo>
                  <a:pt x="84" y="125"/>
                </a:moveTo>
                <a:lnTo>
                  <a:pt x="173" y="125"/>
                </a:lnTo>
                <a:lnTo>
                  <a:pt x="169" y="140"/>
                </a:lnTo>
                <a:lnTo>
                  <a:pt x="80" y="140"/>
                </a:lnTo>
                <a:lnTo>
                  <a:pt x="84" y="125"/>
                </a:lnTo>
                <a:close/>
                <a:moveTo>
                  <a:pt x="110" y="0"/>
                </a:moveTo>
                <a:lnTo>
                  <a:pt x="199" y="0"/>
                </a:lnTo>
                <a:lnTo>
                  <a:pt x="196" y="15"/>
                </a:lnTo>
                <a:lnTo>
                  <a:pt x="107" y="15"/>
                </a:lnTo>
                <a:lnTo>
                  <a:pt x="110" y="0"/>
                </a:lnTo>
                <a:close/>
                <a:moveTo>
                  <a:pt x="105" y="23"/>
                </a:moveTo>
                <a:lnTo>
                  <a:pt x="194" y="23"/>
                </a:lnTo>
                <a:lnTo>
                  <a:pt x="191" y="38"/>
                </a:lnTo>
                <a:lnTo>
                  <a:pt x="102" y="38"/>
                </a:lnTo>
                <a:lnTo>
                  <a:pt x="105" y="23"/>
                </a:lnTo>
                <a:close/>
                <a:moveTo>
                  <a:pt x="47" y="94"/>
                </a:moveTo>
                <a:lnTo>
                  <a:pt x="57" y="46"/>
                </a:lnTo>
                <a:lnTo>
                  <a:pt x="93" y="46"/>
                </a:lnTo>
                <a:lnTo>
                  <a:pt x="91" y="55"/>
                </a:lnTo>
                <a:lnTo>
                  <a:pt x="68" y="55"/>
                </a:lnTo>
                <a:lnTo>
                  <a:pt x="66" y="65"/>
                </a:lnTo>
                <a:lnTo>
                  <a:pt x="87" y="65"/>
                </a:lnTo>
                <a:lnTo>
                  <a:pt x="85" y="74"/>
                </a:lnTo>
                <a:lnTo>
                  <a:pt x="64" y="74"/>
                </a:lnTo>
                <a:lnTo>
                  <a:pt x="62" y="85"/>
                </a:lnTo>
                <a:lnTo>
                  <a:pt x="85" y="85"/>
                </a:lnTo>
                <a:lnTo>
                  <a:pt x="83" y="94"/>
                </a:lnTo>
                <a:lnTo>
                  <a:pt x="47" y="94"/>
                </a:lnTo>
                <a:close/>
                <a:moveTo>
                  <a:pt x="90" y="94"/>
                </a:moveTo>
                <a:lnTo>
                  <a:pt x="100" y="46"/>
                </a:lnTo>
                <a:lnTo>
                  <a:pt x="119" y="46"/>
                </a:lnTo>
                <a:cubicBezTo>
                  <a:pt x="123" y="46"/>
                  <a:pt x="126" y="46"/>
                  <a:pt x="128" y="47"/>
                </a:cubicBezTo>
                <a:cubicBezTo>
                  <a:pt x="131" y="47"/>
                  <a:pt x="134" y="48"/>
                  <a:pt x="135" y="50"/>
                </a:cubicBezTo>
                <a:cubicBezTo>
                  <a:pt x="137" y="52"/>
                  <a:pt x="137" y="54"/>
                  <a:pt x="137" y="56"/>
                </a:cubicBezTo>
                <a:cubicBezTo>
                  <a:pt x="137" y="57"/>
                  <a:pt x="137" y="57"/>
                  <a:pt x="137" y="58"/>
                </a:cubicBezTo>
                <a:cubicBezTo>
                  <a:pt x="136" y="64"/>
                  <a:pt x="132" y="67"/>
                  <a:pt x="125" y="69"/>
                </a:cubicBezTo>
                <a:lnTo>
                  <a:pt x="124" y="69"/>
                </a:lnTo>
                <a:cubicBezTo>
                  <a:pt x="131" y="70"/>
                  <a:pt x="134" y="73"/>
                  <a:pt x="134" y="78"/>
                </a:cubicBezTo>
                <a:cubicBezTo>
                  <a:pt x="134" y="81"/>
                  <a:pt x="133" y="84"/>
                  <a:pt x="131" y="86"/>
                </a:cubicBezTo>
                <a:cubicBezTo>
                  <a:pt x="130" y="89"/>
                  <a:pt x="127" y="91"/>
                  <a:pt x="125" y="92"/>
                </a:cubicBezTo>
                <a:cubicBezTo>
                  <a:pt x="122" y="93"/>
                  <a:pt x="117" y="94"/>
                  <a:pt x="111" y="94"/>
                </a:cubicBezTo>
                <a:lnTo>
                  <a:pt x="90" y="94"/>
                </a:lnTo>
                <a:close/>
                <a:moveTo>
                  <a:pt x="111" y="55"/>
                </a:moveTo>
                <a:lnTo>
                  <a:pt x="109" y="65"/>
                </a:lnTo>
                <a:lnTo>
                  <a:pt x="115" y="65"/>
                </a:lnTo>
                <a:cubicBezTo>
                  <a:pt x="118" y="65"/>
                  <a:pt x="119" y="65"/>
                  <a:pt x="120" y="65"/>
                </a:cubicBezTo>
                <a:cubicBezTo>
                  <a:pt x="122" y="64"/>
                  <a:pt x="123" y="62"/>
                  <a:pt x="123" y="60"/>
                </a:cubicBezTo>
                <a:cubicBezTo>
                  <a:pt x="124" y="58"/>
                  <a:pt x="124" y="57"/>
                  <a:pt x="123" y="56"/>
                </a:cubicBezTo>
                <a:cubicBezTo>
                  <a:pt x="122" y="55"/>
                  <a:pt x="120" y="55"/>
                  <a:pt x="119" y="55"/>
                </a:cubicBezTo>
                <a:lnTo>
                  <a:pt x="111" y="55"/>
                </a:lnTo>
                <a:close/>
                <a:moveTo>
                  <a:pt x="107" y="74"/>
                </a:moveTo>
                <a:lnTo>
                  <a:pt x="105" y="85"/>
                </a:lnTo>
                <a:lnTo>
                  <a:pt x="112" y="85"/>
                </a:lnTo>
                <a:cubicBezTo>
                  <a:pt x="117" y="85"/>
                  <a:pt x="119" y="83"/>
                  <a:pt x="120" y="80"/>
                </a:cubicBezTo>
                <a:cubicBezTo>
                  <a:pt x="120" y="79"/>
                  <a:pt x="120" y="79"/>
                  <a:pt x="120" y="78"/>
                </a:cubicBezTo>
                <a:cubicBezTo>
                  <a:pt x="120" y="75"/>
                  <a:pt x="118" y="74"/>
                  <a:pt x="114" y="74"/>
                </a:cubicBezTo>
                <a:lnTo>
                  <a:pt x="107" y="74"/>
                </a:lnTo>
                <a:close/>
                <a:moveTo>
                  <a:pt x="138" y="94"/>
                </a:moveTo>
                <a:lnTo>
                  <a:pt x="148" y="46"/>
                </a:lnTo>
                <a:lnTo>
                  <a:pt x="170" y="46"/>
                </a:lnTo>
                <a:cubicBezTo>
                  <a:pt x="174" y="46"/>
                  <a:pt x="177" y="46"/>
                  <a:pt x="178" y="46"/>
                </a:cubicBezTo>
                <a:cubicBezTo>
                  <a:pt x="181" y="47"/>
                  <a:pt x="183" y="48"/>
                  <a:pt x="184" y="50"/>
                </a:cubicBezTo>
                <a:cubicBezTo>
                  <a:pt x="185" y="51"/>
                  <a:pt x="186" y="53"/>
                  <a:pt x="186" y="55"/>
                </a:cubicBezTo>
                <a:cubicBezTo>
                  <a:pt x="186" y="56"/>
                  <a:pt x="186" y="58"/>
                  <a:pt x="186" y="59"/>
                </a:cubicBezTo>
                <a:cubicBezTo>
                  <a:pt x="185" y="63"/>
                  <a:pt x="183" y="66"/>
                  <a:pt x="179" y="68"/>
                </a:cubicBezTo>
                <a:cubicBezTo>
                  <a:pt x="177" y="69"/>
                  <a:pt x="175" y="70"/>
                  <a:pt x="172" y="70"/>
                </a:cubicBezTo>
                <a:cubicBezTo>
                  <a:pt x="175" y="70"/>
                  <a:pt x="177" y="71"/>
                  <a:pt x="179" y="72"/>
                </a:cubicBezTo>
                <a:cubicBezTo>
                  <a:pt x="180" y="74"/>
                  <a:pt x="180" y="75"/>
                  <a:pt x="180" y="78"/>
                </a:cubicBezTo>
                <a:cubicBezTo>
                  <a:pt x="180" y="79"/>
                  <a:pt x="180" y="80"/>
                  <a:pt x="180" y="82"/>
                </a:cubicBezTo>
                <a:cubicBezTo>
                  <a:pt x="180" y="88"/>
                  <a:pt x="179" y="92"/>
                  <a:pt x="180" y="94"/>
                </a:cubicBezTo>
                <a:lnTo>
                  <a:pt x="165" y="94"/>
                </a:lnTo>
                <a:cubicBezTo>
                  <a:pt x="165" y="92"/>
                  <a:pt x="165" y="89"/>
                  <a:pt x="166" y="83"/>
                </a:cubicBezTo>
                <a:cubicBezTo>
                  <a:pt x="166" y="81"/>
                  <a:pt x="166" y="80"/>
                  <a:pt x="166" y="79"/>
                </a:cubicBezTo>
                <a:cubicBezTo>
                  <a:pt x="166" y="78"/>
                  <a:pt x="166" y="77"/>
                  <a:pt x="165" y="76"/>
                </a:cubicBezTo>
                <a:cubicBezTo>
                  <a:pt x="164" y="76"/>
                  <a:pt x="163" y="75"/>
                  <a:pt x="161" y="75"/>
                </a:cubicBezTo>
                <a:lnTo>
                  <a:pt x="155" y="75"/>
                </a:lnTo>
                <a:lnTo>
                  <a:pt x="151" y="94"/>
                </a:lnTo>
                <a:lnTo>
                  <a:pt x="138" y="94"/>
                </a:lnTo>
                <a:close/>
                <a:moveTo>
                  <a:pt x="160" y="55"/>
                </a:moveTo>
                <a:lnTo>
                  <a:pt x="157" y="67"/>
                </a:lnTo>
                <a:lnTo>
                  <a:pt x="162" y="67"/>
                </a:lnTo>
                <a:cubicBezTo>
                  <a:pt x="165" y="67"/>
                  <a:pt x="167" y="66"/>
                  <a:pt x="168" y="66"/>
                </a:cubicBezTo>
                <a:cubicBezTo>
                  <a:pt x="170" y="65"/>
                  <a:pt x="172" y="64"/>
                  <a:pt x="172" y="61"/>
                </a:cubicBezTo>
                <a:cubicBezTo>
                  <a:pt x="173" y="60"/>
                  <a:pt x="173" y="60"/>
                  <a:pt x="173" y="59"/>
                </a:cubicBezTo>
                <a:cubicBezTo>
                  <a:pt x="173" y="57"/>
                  <a:pt x="172" y="56"/>
                  <a:pt x="170" y="55"/>
                </a:cubicBezTo>
                <a:cubicBezTo>
                  <a:pt x="169" y="55"/>
                  <a:pt x="167" y="55"/>
                  <a:pt x="165" y="55"/>
                </a:cubicBezTo>
                <a:lnTo>
                  <a:pt x="160" y="55"/>
                </a:lnTo>
                <a:close/>
                <a:moveTo>
                  <a:pt x="182" y="94"/>
                </a:moveTo>
                <a:lnTo>
                  <a:pt x="211" y="46"/>
                </a:lnTo>
                <a:lnTo>
                  <a:pt x="227" y="46"/>
                </a:lnTo>
                <a:lnTo>
                  <a:pt x="236" y="94"/>
                </a:lnTo>
                <a:lnTo>
                  <a:pt x="221" y="94"/>
                </a:lnTo>
                <a:lnTo>
                  <a:pt x="220" y="84"/>
                </a:lnTo>
                <a:lnTo>
                  <a:pt x="201" y="84"/>
                </a:lnTo>
                <a:lnTo>
                  <a:pt x="195" y="94"/>
                </a:lnTo>
                <a:lnTo>
                  <a:pt x="182" y="94"/>
                </a:lnTo>
                <a:close/>
                <a:moveTo>
                  <a:pt x="206" y="76"/>
                </a:moveTo>
                <a:lnTo>
                  <a:pt x="219" y="76"/>
                </a:lnTo>
                <a:lnTo>
                  <a:pt x="217" y="55"/>
                </a:lnTo>
                <a:lnTo>
                  <a:pt x="216" y="55"/>
                </a:lnTo>
                <a:lnTo>
                  <a:pt x="206" y="76"/>
                </a:lnTo>
                <a:close/>
                <a:moveTo>
                  <a:pt x="241" y="94"/>
                </a:moveTo>
                <a:lnTo>
                  <a:pt x="251" y="46"/>
                </a:lnTo>
                <a:lnTo>
                  <a:pt x="287" y="46"/>
                </a:lnTo>
                <a:lnTo>
                  <a:pt x="285" y="55"/>
                </a:lnTo>
                <a:lnTo>
                  <a:pt x="263" y="55"/>
                </a:lnTo>
                <a:lnTo>
                  <a:pt x="260" y="65"/>
                </a:lnTo>
                <a:lnTo>
                  <a:pt x="282" y="65"/>
                </a:lnTo>
                <a:lnTo>
                  <a:pt x="280" y="74"/>
                </a:lnTo>
                <a:lnTo>
                  <a:pt x="258" y="74"/>
                </a:lnTo>
                <a:lnTo>
                  <a:pt x="256" y="85"/>
                </a:lnTo>
                <a:lnTo>
                  <a:pt x="280" y="85"/>
                </a:lnTo>
                <a:lnTo>
                  <a:pt x="278" y="94"/>
                </a:lnTo>
                <a:lnTo>
                  <a:pt x="241" y="94"/>
                </a:lnTo>
                <a:close/>
              </a:path>
            </a:pathLst>
          </a:custGeom>
          <a:solidFill>
            <a:srgbClr val="0066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do título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da estrutura de tópicos</a:t>
            </a:r>
          </a:p>
          <a:p>
            <a:pPr lvl="1"/>
            <a:r>
              <a:rPr lang="en-GB" smtClean="0"/>
              <a:t>2º Nível da estrutura de tópicos</a:t>
            </a:r>
          </a:p>
          <a:p>
            <a:pPr lvl="2"/>
            <a:r>
              <a:rPr lang="en-GB" smtClean="0"/>
              <a:t>3º Nível da estrutura de tópicos</a:t>
            </a:r>
          </a:p>
          <a:p>
            <a:pPr lvl="3"/>
            <a:r>
              <a:rPr lang="en-GB" smtClean="0"/>
              <a:t>4º Nível da estrutura de tópicos</a:t>
            </a:r>
          </a:p>
          <a:p>
            <a:pPr lvl="4"/>
            <a:r>
              <a:rPr lang="en-GB" smtClean="0"/>
              <a:t>5º Nível da estrutura de tópicos</a:t>
            </a:r>
          </a:p>
          <a:p>
            <a:pPr lvl="4"/>
            <a:r>
              <a:rPr lang="en-GB" smtClean="0"/>
              <a:t>6º Nível da estrutura de tópicos</a:t>
            </a:r>
          </a:p>
          <a:p>
            <a:pPr lvl="4"/>
            <a:r>
              <a:rPr lang="en-GB" smtClean="0"/>
              <a:t>7º Nível da estrutura de tópicos</a:t>
            </a:r>
          </a:p>
          <a:p>
            <a:pPr lvl="4"/>
            <a:r>
              <a:rPr lang="en-GB" smtClean="0"/>
              <a:t>8º Nível da estrutura de tópicos</a:t>
            </a:r>
          </a:p>
          <a:p>
            <a:pPr lvl="4"/>
            <a:r>
              <a:rPr lang="en-GB" smtClean="0"/>
              <a:t>9º Nível da estrutura de tópicos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fld id="{88C641C3-574E-4BB9-BDEB-E132B263CFA3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do título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da estrutura de tópicos</a:t>
            </a:r>
          </a:p>
          <a:p>
            <a:pPr lvl="1"/>
            <a:r>
              <a:rPr lang="en-GB" smtClean="0"/>
              <a:t>2º Nível da estrutura de tópicos</a:t>
            </a:r>
          </a:p>
          <a:p>
            <a:pPr lvl="2"/>
            <a:r>
              <a:rPr lang="en-GB" smtClean="0"/>
              <a:t>3º Nível da estrutura de tópicos</a:t>
            </a:r>
          </a:p>
          <a:p>
            <a:pPr lvl="3"/>
            <a:r>
              <a:rPr lang="en-GB" smtClean="0"/>
              <a:t>4º Nível da estrutura de tópicos</a:t>
            </a:r>
          </a:p>
          <a:p>
            <a:pPr lvl="4"/>
            <a:r>
              <a:rPr lang="en-GB" smtClean="0"/>
              <a:t>5º Nível da estrutura de tópicos</a:t>
            </a:r>
          </a:p>
          <a:p>
            <a:pPr lvl="4"/>
            <a:r>
              <a:rPr lang="en-GB" smtClean="0"/>
              <a:t>6º Nível da estrutura de tópicos</a:t>
            </a:r>
          </a:p>
          <a:p>
            <a:pPr lvl="4"/>
            <a:r>
              <a:rPr lang="en-GB" smtClean="0"/>
              <a:t>7º Nível da estrutura de tópicos</a:t>
            </a:r>
          </a:p>
          <a:p>
            <a:pPr lvl="4"/>
            <a:r>
              <a:rPr lang="en-GB" smtClean="0"/>
              <a:t>8º Nível da estrutura de tópicos</a:t>
            </a:r>
          </a:p>
          <a:p>
            <a:pPr lvl="4"/>
            <a:r>
              <a:rPr lang="en-GB" smtClean="0"/>
              <a:t>9º Nível da estrutura de tópicos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fld id="{89BD5EC0-EF5B-4692-916E-C7C6C5C4113E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6" r:id="rId1"/>
    <p:sldLayoutId id="2147483967" r:id="rId2"/>
    <p:sldLayoutId id="2147483968" r:id="rId3"/>
    <p:sldLayoutId id="2147483969" r:id="rId4"/>
    <p:sldLayoutId id="2147483970" r:id="rId5"/>
    <p:sldLayoutId id="2147483971" r:id="rId6"/>
    <p:sldLayoutId id="2147483972" r:id="rId7"/>
    <p:sldLayoutId id="2147483973" r:id="rId8"/>
    <p:sldLayoutId id="2147483974" r:id="rId9"/>
    <p:sldLayoutId id="2147483975" r:id="rId10"/>
    <p:sldLayoutId id="2147483976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do título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da estrutura de tópicos</a:t>
            </a:r>
          </a:p>
          <a:p>
            <a:pPr lvl="1"/>
            <a:r>
              <a:rPr lang="en-GB" smtClean="0"/>
              <a:t>2º Nível da estrutura de tópicos</a:t>
            </a:r>
          </a:p>
          <a:p>
            <a:pPr lvl="2"/>
            <a:r>
              <a:rPr lang="en-GB" smtClean="0"/>
              <a:t>3º Nível da estrutura de tópicos</a:t>
            </a:r>
          </a:p>
          <a:p>
            <a:pPr lvl="3"/>
            <a:r>
              <a:rPr lang="en-GB" smtClean="0"/>
              <a:t>4º Nível da estrutura de tópicos</a:t>
            </a:r>
          </a:p>
          <a:p>
            <a:pPr lvl="4"/>
            <a:r>
              <a:rPr lang="en-GB" smtClean="0"/>
              <a:t>5º Nível da estrutura de tópicos</a:t>
            </a:r>
          </a:p>
          <a:p>
            <a:pPr lvl="4"/>
            <a:r>
              <a:rPr lang="en-GB" smtClean="0"/>
              <a:t>6º Nível da estrutura de tópicos</a:t>
            </a:r>
          </a:p>
          <a:p>
            <a:pPr lvl="4"/>
            <a:r>
              <a:rPr lang="en-GB" smtClean="0"/>
              <a:t>7º Nível da estrutura de tópicos</a:t>
            </a:r>
          </a:p>
          <a:p>
            <a:pPr lvl="4"/>
            <a:r>
              <a:rPr lang="en-GB" smtClean="0"/>
              <a:t>8º Nível da estrutura de tópicos</a:t>
            </a:r>
          </a:p>
          <a:p>
            <a:pPr lvl="4"/>
            <a:r>
              <a:rPr lang="en-GB" smtClean="0"/>
              <a:t>9º Nível da estrutura de tópicos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fld id="{C9016173-0814-4B01-AEF9-97A81AEBC1CB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8" r:id="rId1"/>
    <p:sldLayoutId id="2147483989" r:id="rId2"/>
    <p:sldLayoutId id="2147483990" r:id="rId3"/>
    <p:sldLayoutId id="2147483991" r:id="rId4"/>
    <p:sldLayoutId id="2147483992" r:id="rId5"/>
    <p:sldLayoutId id="2147483993" r:id="rId6"/>
    <p:sldLayoutId id="2147483994" r:id="rId7"/>
    <p:sldLayoutId id="2147483995" r:id="rId8"/>
    <p:sldLayoutId id="2147483996" r:id="rId9"/>
    <p:sldLayoutId id="2147483997" r:id="rId10"/>
    <p:sldLayoutId id="2147483998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do título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da estrutura de tópicos</a:t>
            </a:r>
          </a:p>
          <a:p>
            <a:pPr lvl="1"/>
            <a:r>
              <a:rPr lang="en-GB" smtClean="0"/>
              <a:t>2º Nível da estrutura de tópicos</a:t>
            </a:r>
          </a:p>
          <a:p>
            <a:pPr lvl="2"/>
            <a:r>
              <a:rPr lang="en-GB" smtClean="0"/>
              <a:t>3º Nível da estrutura de tópicos</a:t>
            </a:r>
          </a:p>
          <a:p>
            <a:pPr lvl="3"/>
            <a:r>
              <a:rPr lang="en-GB" smtClean="0"/>
              <a:t>4º Nível da estrutura de tópicos</a:t>
            </a:r>
          </a:p>
          <a:p>
            <a:pPr lvl="4"/>
            <a:r>
              <a:rPr lang="en-GB" smtClean="0"/>
              <a:t>5º Nível da estrutura de tópicos</a:t>
            </a:r>
          </a:p>
          <a:p>
            <a:pPr lvl="4"/>
            <a:r>
              <a:rPr lang="en-GB" smtClean="0"/>
              <a:t>6º Nível da estrutura de tópicos</a:t>
            </a:r>
          </a:p>
          <a:p>
            <a:pPr lvl="4"/>
            <a:r>
              <a:rPr lang="en-GB" smtClean="0"/>
              <a:t>7º Nível da estrutura de tópicos</a:t>
            </a:r>
          </a:p>
          <a:p>
            <a:pPr lvl="4"/>
            <a:r>
              <a:rPr lang="en-GB" smtClean="0"/>
              <a:t>8º Nível da estrutura de tópicos</a:t>
            </a:r>
          </a:p>
          <a:p>
            <a:pPr lvl="4"/>
            <a:r>
              <a:rPr lang="en-GB" smtClean="0"/>
              <a:t>9º Nível da estrutura de tópicos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fld id="{78511FDC-02AC-417F-9720-E43A6F9F7018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9" r:id="rId1"/>
    <p:sldLayoutId id="2147484000" r:id="rId2"/>
    <p:sldLayoutId id="2147484001" r:id="rId3"/>
    <p:sldLayoutId id="2147484002" r:id="rId4"/>
    <p:sldLayoutId id="2147484003" r:id="rId5"/>
    <p:sldLayoutId id="2147484004" r:id="rId6"/>
    <p:sldLayoutId id="2147484005" r:id="rId7"/>
    <p:sldLayoutId id="2147484006" r:id="rId8"/>
    <p:sldLayoutId id="2147484007" r:id="rId9"/>
    <p:sldLayoutId id="2147484008" r:id="rId10"/>
    <p:sldLayoutId id="214748400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do título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da estrutura de tópicos</a:t>
            </a:r>
          </a:p>
          <a:p>
            <a:pPr lvl="1"/>
            <a:r>
              <a:rPr lang="en-GB" smtClean="0"/>
              <a:t>2º Nível da estrutura de tópicos</a:t>
            </a:r>
          </a:p>
          <a:p>
            <a:pPr lvl="2"/>
            <a:r>
              <a:rPr lang="en-GB" smtClean="0"/>
              <a:t>3º Nível da estrutura de tópicos</a:t>
            </a:r>
          </a:p>
          <a:p>
            <a:pPr lvl="3"/>
            <a:r>
              <a:rPr lang="en-GB" smtClean="0"/>
              <a:t>4º Nível da estrutura de tópicos</a:t>
            </a:r>
          </a:p>
          <a:p>
            <a:pPr lvl="4"/>
            <a:r>
              <a:rPr lang="en-GB" smtClean="0"/>
              <a:t>5º Nível da estrutura de tópicos</a:t>
            </a:r>
          </a:p>
          <a:p>
            <a:pPr lvl="4"/>
            <a:r>
              <a:rPr lang="en-GB" smtClean="0"/>
              <a:t>6º Nível da estrutura de tópicos</a:t>
            </a:r>
          </a:p>
          <a:p>
            <a:pPr lvl="4"/>
            <a:r>
              <a:rPr lang="en-GB" smtClean="0"/>
              <a:t>7º Nível da estrutura de tópicos</a:t>
            </a:r>
          </a:p>
          <a:p>
            <a:pPr lvl="4"/>
            <a:r>
              <a:rPr lang="en-GB" smtClean="0"/>
              <a:t>8º Nível da estrutura de tópicos</a:t>
            </a:r>
          </a:p>
          <a:p>
            <a:pPr lvl="4"/>
            <a:r>
              <a:rPr lang="en-GB" smtClean="0"/>
              <a:t>9º Nível da estrutura de tópicos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fld id="{C78FD1A4-E596-4F0D-A32D-37A7511903CD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0" r:id="rId1"/>
    <p:sldLayoutId id="2147484011" r:id="rId2"/>
    <p:sldLayoutId id="2147484012" r:id="rId3"/>
    <p:sldLayoutId id="2147484013" r:id="rId4"/>
    <p:sldLayoutId id="2147484014" r:id="rId5"/>
    <p:sldLayoutId id="2147484015" r:id="rId6"/>
    <p:sldLayoutId id="2147484016" r:id="rId7"/>
    <p:sldLayoutId id="2147484017" r:id="rId8"/>
    <p:sldLayoutId id="2147484018" r:id="rId9"/>
    <p:sldLayoutId id="2147484019" r:id="rId10"/>
    <p:sldLayoutId id="2147484020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do título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da estrutura de tópicos</a:t>
            </a:r>
          </a:p>
          <a:p>
            <a:pPr lvl="1"/>
            <a:r>
              <a:rPr lang="en-GB" smtClean="0"/>
              <a:t>2º Nível da estrutura de tópicos</a:t>
            </a:r>
          </a:p>
          <a:p>
            <a:pPr lvl="2"/>
            <a:r>
              <a:rPr lang="en-GB" smtClean="0"/>
              <a:t>3º Nível da estrutura de tópicos</a:t>
            </a:r>
          </a:p>
          <a:p>
            <a:pPr lvl="3"/>
            <a:r>
              <a:rPr lang="en-GB" smtClean="0"/>
              <a:t>4º Nível da estrutura de tópicos</a:t>
            </a:r>
          </a:p>
          <a:p>
            <a:pPr lvl="4"/>
            <a:r>
              <a:rPr lang="en-GB" smtClean="0"/>
              <a:t>5º Nível da estrutura de tópicos</a:t>
            </a:r>
          </a:p>
          <a:p>
            <a:pPr lvl="4"/>
            <a:r>
              <a:rPr lang="en-GB" smtClean="0"/>
              <a:t>6º Nível da estrutura de tópicos</a:t>
            </a:r>
          </a:p>
          <a:p>
            <a:pPr lvl="4"/>
            <a:r>
              <a:rPr lang="en-GB" smtClean="0"/>
              <a:t>7º Nível da estrutura de tópicos</a:t>
            </a:r>
          </a:p>
          <a:p>
            <a:pPr lvl="4"/>
            <a:r>
              <a:rPr lang="en-GB" smtClean="0"/>
              <a:t>8º Nível da estrutura de tópicos</a:t>
            </a:r>
          </a:p>
          <a:p>
            <a:pPr lvl="4"/>
            <a:r>
              <a:rPr lang="en-GB" smtClean="0"/>
              <a:t>9º Nível da estrutura de tópicos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fld id="{6D52AFDA-D54C-4819-A789-52220D53D8C1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AutoShape 1"/>
          <p:cNvSpPr>
            <a:spLocks noChangeArrowheads="1"/>
          </p:cNvSpPr>
          <p:nvPr/>
        </p:nvSpPr>
        <p:spPr bwMode="auto">
          <a:xfrm>
            <a:off x="293688" y="304800"/>
            <a:ext cx="8575675" cy="6227763"/>
          </a:xfrm>
          <a:custGeom>
            <a:avLst/>
            <a:gdLst>
              <a:gd name="T0" fmla="*/ 17 w 803"/>
              <a:gd name="T1" fmla="*/ 0 h 544"/>
              <a:gd name="T2" fmla="*/ 786 w 803"/>
              <a:gd name="T3" fmla="*/ 0 h 544"/>
              <a:gd name="T4" fmla="*/ 803 w 803"/>
              <a:gd name="T5" fmla="*/ 17 h 544"/>
              <a:gd name="T6" fmla="*/ 803 w 803"/>
              <a:gd name="T7" fmla="*/ 527 h 544"/>
              <a:gd name="T8" fmla="*/ 786 w 803"/>
              <a:gd name="T9" fmla="*/ 544 h 544"/>
              <a:gd name="T10" fmla="*/ 17 w 803"/>
              <a:gd name="T11" fmla="*/ 544 h 544"/>
              <a:gd name="T12" fmla="*/ 0 w 803"/>
              <a:gd name="T13" fmla="*/ 527 h 544"/>
              <a:gd name="T14" fmla="*/ 0 w 803"/>
              <a:gd name="T15" fmla="*/ 17 h 544"/>
              <a:gd name="T16" fmla="*/ 17 w 803"/>
              <a:gd name="T17" fmla="*/ 0 h 544"/>
              <a:gd name="T18" fmla="*/ 0 w 803"/>
              <a:gd name="T19" fmla="*/ 0 h 544"/>
              <a:gd name="T20" fmla="*/ 803 w 803"/>
              <a:gd name="T21" fmla="*/ 544 h 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T18" t="T19" r="T20" b="T21"/>
            <a:pathLst>
              <a:path w="803" h="544">
                <a:moveTo>
                  <a:pt x="17" y="0"/>
                </a:moveTo>
                <a:lnTo>
                  <a:pt x="786" y="0"/>
                </a:lnTo>
                <a:cubicBezTo>
                  <a:pt x="795" y="0"/>
                  <a:pt x="803" y="8"/>
                  <a:pt x="803" y="17"/>
                </a:cubicBezTo>
                <a:lnTo>
                  <a:pt x="803" y="527"/>
                </a:lnTo>
                <a:cubicBezTo>
                  <a:pt x="803" y="536"/>
                  <a:pt x="795" y="544"/>
                  <a:pt x="786" y="544"/>
                </a:cubicBezTo>
                <a:lnTo>
                  <a:pt x="17" y="544"/>
                </a:lnTo>
                <a:cubicBezTo>
                  <a:pt x="8" y="544"/>
                  <a:pt x="0" y="536"/>
                  <a:pt x="0" y="527"/>
                </a:cubicBezTo>
                <a:lnTo>
                  <a:pt x="0" y="17"/>
                </a:lnTo>
                <a:cubicBezTo>
                  <a:pt x="0" y="8"/>
                  <a:pt x="8" y="0"/>
                  <a:pt x="17" y="0"/>
                </a:cubicBezTo>
                <a:close/>
              </a:path>
            </a:pathLst>
          </a:custGeom>
          <a:solidFill>
            <a:srgbClr val="0066CC"/>
          </a:solidFill>
          <a:ln w="11160">
            <a:solidFill>
              <a:srgbClr val="006EC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7405688" y="5127625"/>
            <a:ext cx="1684337" cy="1755775"/>
            <a:chOff x="4665" y="3230"/>
            <a:chExt cx="1061" cy="1106"/>
          </a:xfrm>
        </p:grpSpPr>
        <p:sp>
          <p:nvSpPr>
            <p:cNvPr id="5123" name="AutoShape 3"/>
            <p:cNvSpPr>
              <a:spLocks noChangeArrowheads="1"/>
            </p:cNvSpPr>
            <p:nvPr/>
          </p:nvSpPr>
          <p:spPr bwMode="auto">
            <a:xfrm>
              <a:off x="4665" y="3457"/>
              <a:ext cx="1062" cy="879"/>
            </a:xfrm>
            <a:custGeom>
              <a:avLst/>
              <a:gdLst>
                <a:gd name="T0" fmla="*/ 16 w 115"/>
                <a:gd name="T1" fmla="*/ 0 h 88"/>
                <a:gd name="T2" fmla="*/ 115 w 115"/>
                <a:gd name="T3" fmla="*/ 0 h 88"/>
                <a:gd name="T4" fmla="*/ 99 w 115"/>
                <a:gd name="T5" fmla="*/ 88 h 88"/>
                <a:gd name="T6" fmla="*/ 0 w 115"/>
                <a:gd name="T7" fmla="*/ 88 h 88"/>
                <a:gd name="T8" fmla="*/ 16 w 115"/>
                <a:gd name="T9" fmla="*/ 0 h 88"/>
                <a:gd name="T10" fmla="*/ 0 w 115"/>
                <a:gd name="T11" fmla="*/ 0 h 88"/>
                <a:gd name="T12" fmla="*/ 115 w 115"/>
                <a:gd name="T13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T10" t="T11" r="T12" b="T13"/>
              <a:pathLst>
                <a:path w="115" h="88">
                  <a:moveTo>
                    <a:pt x="16" y="0"/>
                  </a:moveTo>
                  <a:lnTo>
                    <a:pt x="115" y="0"/>
                  </a:lnTo>
                  <a:lnTo>
                    <a:pt x="99" y="88"/>
                  </a:lnTo>
                  <a:lnTo>
                    <a:pt x="0" y="88"/>
                  </a:lnTo>
                  <a:lnTo>
                    <a:pt x="16" y="0"/>
                  </a:lnTo>
                  <a:close/>
                </a:path>
              </a:pathLst>
            </a:custGeom>
            <a:blipFill dpi="0" rotWithShape="0">
              <a:blip r:embed="rId13" cstate="print"/>
              <a:srcRect/>
              <a:stretch>
                <a:fillRect/>
              </a:stretch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124" name="AutoShape 4"/>
            <p:cNvSpPr>
              <a:spLocks noChangeArrowheads="1"/>
            </p:cNvSpPr>
            <p:nvPr/>
          </p:nvSpPr>
          <p:spPr bwMode="auto">
            <a:xfrm>
              <a:off x="5592" y="3230"/>
              <a:ext cx="128" cy="229"/>
            </a:xfrm>
            <a:custGeom>
              <a:avLst/>
              <a:gdLst>
                <a:gd name="T0" fmla="*/ 0 w 8"/>
                <a:gd name="T1" fmla="*/ 0 h 13"/>
                <a:gd name="T2" fmla="*/ 0 w 8"/>
                <a:gd name="T3" fmla="*/ 13 h 13"/>
                <a:gd name="T4" fmla="*/ 8 w 8"/>
                <a:gd name="T5" fmla="*/ 13 h 13"/>
                <a:gd name="T6" fmla="*/ 0 w 8"/>
                <a:gd name="T7" fmla="*/ 0 h 13"/>
                <a:gd name="T8" fmla="*/ 0 w 8"/>
                <a:gd name="T9" fmla="*/ 0 h 13"/>
                <a:gd name="T10" fmla="*/ 8 w 8"/>
                <a:gd name="T11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8" h="13">
                  <a:moveTo>
                    <a:pt x="0" y="0"/>
                  </a:moveTo>
                  <a:lnTo>
                    <a:pt x="0" y="13"/>
                  </a:lnTo>
                  <a:lnTo>
                    <a:pt x="8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4524375" y="6524625"/>
            <a:ext cx="2947988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200" b="1" i="1">
                <a:solidFill>
                  <a:srgbClr val="0066CC"/>
                </a:solidFill>
              </a:rPr>
              <a:t>0800 570 0800   /   www.sebrae.com.br</a:t>
            </a:r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7646988" y="5865813"/>
            <a:ext cx="1244600" cy="658812"/>
          </a:xfrm>
          <a:custGeom>
            <a:avLst/>
            <a:gdLst>
              <a:gd name="T0" fmla="*/ 13 w 287"/>
              <a:gd name="T1" fmla="*/ 81 h 140"/>
              <a:gd name="T2" fmla="*/ 28 w 287"/>
              <a:gd name="T3" fmla="*/ 79 h 140"/>
              <a:gd name="T4" fmla="*/ 5 w 287"/>
              <a:gd name="T5" fmla="*/ 63 h 140"/>
              <a:gd name="T6" fmla="*/ 28 w 287"/>
              <a:gd name="T7" fmla="*/ 45 h 140"/>
              <a:gd name="T8" fmla="*/ 31 w 287"/>
              <a:gd name="T9" fmla="*/ 60 h 140"/>
              <a:gd name="T10" fmla="*/ 21 w 287"/>
              <a:gd name="T11" fmla="*/ 55 h 140"/>
              <a:gd name="T12" fmla="*/ 23 w 287"/>
              <a:gd name="T13" fmla="*/ 63 h 140"/>
              <a:gd name="T14" fmla="*/ 43 w 287"/>
              <a:gd name="T15" fmla="*/ 76 h 140"/>
              <a:gd name="T16" fmla="*/ 18 w 287"/>
              <a:gd name="T17" fmla="*/ 95 h 140"/>
              <a:gd name="T18" fmla="*/ 0 w 287"/>
              <a:gd name="T19" fmla="*/ 79 h 140"/>
              <a:gd name="T20" fmla="*/ 174 w 287"/>
              <a:gd name="T21" fmla="*/ 117 h 140"/>
              <a:gd name="T22" fmla="*/ 84 w 287"/>
              <a:gd name="T23" fmla="*/ 125 h 140"/>
              <a:gd name="T24" fmla="*/ 80 w 287"/>
              <a:gd name="T25" fmla="*/ 140 h 140"/>
              <a:gd name="T26" fmla="*/ 199 w 287"/>
              <a:gd name="T27" fmla="*/ 0 h 140"/>
              <a:gd name="T28" fmla="*/ 110 w 287"/>
              <a:gd name="T29" fmla="*/ 0 h 140"/>
              <a:gd name="T30" fmla="*/ 191 w 287"/>
              <a:gd name="T31" fmla="*/ 38 h 140"/>
              <a:gd name="T32" fmla="*/ 47 w 287"/>
              <a:gd name="T33" fmla="*/ 94 h 140"/>
              <a:gd name="T34" fmla="*/ 91 w 287"/>
              <a:gd name="T35" fmla="*/ 55 h 140"/>
              <a:gd name="T36" fmla="*/ 87 w 287"/>
              <a:gd name="T37" fmla="*/ 65 h 140"/>
              <a:gd name="T38" fmla="*/ 62 w 287"/>
              <a:gd name="T39" fmla="*/ 85 h 140"/>
              <a:gd name="T40" fmla="*/ 47 w 287"/>
              <a:gd name="T41" fmla="*/ 94 h 140"/>
              <a:gd name="T42" fmla="*/ 119 w 287"/>
              <a:gd name="T43" fmla="*/ 46 h 140"/>
              <a:gd name="T44" fmla="*/ 137 w 287"/>
              <a:gd name="T45" fmla="*/ 56 h 140"/>
              <a:gd name="T46" fmla="*/ 124 w 287"/>
              <a:gd name="T47" fmla="*/ 69 h 140"/>
              <a:gd name="T48" fmla="*/ 125 w 287"/>
              <a:gd name="T49" fmla="*/ 92 h 140"/>
              <a:gd name="T50" fmla="*/ 111 w 287"/>
              <a:gd name="T51" fmla="*/ 55 h 140"/>
              <a:gd name="T52" fmla="*/ 120 w 287"/>
              <a:gd name="T53" fmla="*/ 65 h 140"/>
              <a:gd name="T54" fmla="*/ 119 w 287"/>
              <a:gd name="T55" fmla="*/ 55 h 140"/>
              <a:gd name="T56" fmla="*/ 105 w 287"/>
              <a:gd name="T57" fmla="*/ 85 h 140"/>
              <a:gd name="T58" fmla="*/ 120 w 287"/>
              <a:gd name="T59" fmla="*/ 78 h 140"/>
              <a:gd name="T60" fmla="*/ 138 w 287"/>
              <a:gd name="T61" fmla="*/ 94 h 140"/>
              <a:gd name="T62" fmla="*/ 178 w 287"/>
              <a:gd name="T63" fmla="*/ 46 h 140"/>
              <a:gd name="T64" fmla="*/ 186 w 287"/>
              <a:gd name="T65" fmla="*/ 59 h 140"/>
              <a:gd name="T66" fmla="*/ 172 w 287"/>
              <a:gd name="T67" fmla="*/ 70 h 140"/>
              <a:gd name="T68" fmla="*/ 180 w 287"/>
              <a:gd name="T69" fmla="*/ 82 h 140"/>
              <a:gd name="T70" fmla="*/ 166 w 287"/>
              <a:gd name="T71" fmla="*/ 83 h 140"/>
              <a:gd name="T72" fmla="*/ 161 w 287"/>
              <a:gd name="T73" fmla="*/ 75 h 140"/>
              <a:gd name="T74" fmla="*/ 138 w 287"/>
              <a:gd name="T75" fmla="*/ 94 h 140"/>
              <a:gd name="T76" fmla="*/ 162 w 287"/>
              <a:gd name="T77" fmla="*/ 67 h 140"/>
              <a:gd name="T78" fmla="*/ 173 w 287"/>
              <a:gd name="T79" fmla="*/ 59 h 140"/>
              <a:gd name="T80" fmla="*/ 160 w 287"/>
              <a:gd name="T81" fmla="*/ 55 h 140"/>
              <a:gd name="T82" fmla="*/ 227 w 287"/>
              <a:gd name="T83" fmla="*/ 46 h 140"/>
              <a:gd name="T84" fmla="*/ 220 w 287"/>
              <a:gd name="T85" fmla="*/ 84 h 140"/>
              <a:gd name="T86" fmla="*/ 182 w 287"/>
              <a:gd name="T87" fmla="*/ 94 h 140"/>
              <a:gd name="T88" fmla="*/ 217 w 287"/>
              <a:gd name="T89" fmla="*/ 55 h 140"/>
              <a:gd name="T90" fmla="*/ 241 w 287"/>
              <a:gd name="T91" fmla="*/ 94 h 140"/>
              <a:gd name="T92" fmla="*/ 285 w 287"/>
              <a:gd name="T93" fmla="*/ 55 h 140"/>
              <a:gd name="T94" fmla="*/ 282 w 287"/>
              <a:gd name="T95" fmla="*/ 65 h 140"/>
              <a:gd name="T96" fmla="*/ 256 w 287"/>
              <a:gd name="T97" fmla="*/ 85 h 140"/>
              <a:gd name="T98" fmla="*/ 241 w 287"/>
              <a:gd name="T99" fmla="*/ 94 h 140"/>
              <a:gd name="T100" fmla="*/ 0 w 287"/>
              <a:gd name="T101" fmla="*/ 0 h 140"/>
              <a:gd name="T102" fmla="*/ 287 w 287"/>
              <a:gd name="T103" fmla="*/ 140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T100" t="T101" r="T102" b="T103"/>
            <a:pathLst>
              <a:path w="287" h="140">
                <a:moveTo>
                  <a:pt x="0" y="79"/>
                </a:moveTo>
                <a:lnTo>
                  <a:pt x="14" y="79"/>
                </a:lnTo>
                <a:cubicBezTo>
                  <a:pt x="13" y="80"/>
                  <a:pt x="13" y="80"/>
                  <a:pt x="13" y="81"/>
                </a:cubicBezTo>
                <a:cubicBezTo>
                  <a:pt x="13" y="84"/>
                  <a:pt x="16" y="86"/>
                  <a:pt x="20" y="86"/>
                </a:cubicBezTo>
                <a:cubicBezTo>
                  <a:pt x="25" y="86"/>
                  <a:pt x="28" y="84"/>
                  <a:pt x="28" y="81"/>
                </a:cubicBezTo>
                <a:cubicBezTo>
                  <a:pt x="28" y="80"/>
                  <a:pt x="28" y="80"/>
                  <a:pt x="28" y="79"/>
                </a:cubicBezTo>
                <a:cubicBezTo>
                  <a:pt x="28" y="78"/>
                  <a:pt x="27" y="77"/>
                  <a:pt x="25" y="76"/>
                </a:cubicBezTo>
                <a:lnTo>
                  <a:pt x="14" y="73"/>
                </a:lnTo>
                <a:cubicBezTo>
                  <a:pt x="8" y="71"/>
                  <a:pt x="5" y="68"/>
                  <a:pt x="5" y="63"/>
                </a:cubicBezTo>
                <a:cubicBezTo>
                  <a:pt x="5" y="62"/>
                  <a:pt x="5" y="61"/>
                  <a:pt x="5" y="60"/>
                </a:cubicBezTo>
                <a:cubicBezTo>
                  <a:pt x="6" y="56"/>
                  <a:pt x="8" y="52"/>
                  <a:pt x="12" y="49"/>
                </a:cubicBezTo>
                <a:cubicBezTo>
                  <a:pt x="16" y="46"/>
                  <a:pt x="22" y="45"/>
                  <a:pt x="28" y="45"/>
                </a:cubicBezTo>
                <a:cubicBezTo>
                  <a:pt x="40" y="45"/>
                  <a:pt x="45" y="49"/>
                  <a:pt x="45" y="56"/>
                </a:cubicBezTo>
                <a:cubicBezTo>
                  <a:pt x="45" y="57"/>
                  <a:pt x="45" y="58"/>
                  <a:pt x="45" y="60"/>
                </a:cubicBezTo>
                <a:lnTo>
                  <a:pt x="31" y="60"/>
                </a:lnTo>
                <a:cubicBezTo>
                  <a:pt x="31" y="59"/>
                  <a:pt x="31" y="58"/>
                  <a:pt x="31" y="58"/>
                </a:cubicBezTo>
                <a:cubicBezTo>
                  <a:pt x="31" y="55"/>
                  <a:pt x="30" y="54"/>
                  <a:pt x="26" y="54"/>
                </a:cubicBezTo>
                <a:cubicBezTo>
                  <a:pt x="24" y="54"/>
                  <a:pt x="23" y="54"/>
                  <a:pt x="21" y="55"/>
                </a:cubicBezTo>
                <a:cubicBezTo>
                  <a:pt x="20" y="56"/>
                  <a:pt x="19" y="57"/>
                  <a:pt x="19" y="59"/>
                </a:cubicBezTo>
                <a:cubicBezTo>
                  <a:pt x="19" y="59"/>
                  <a:pt x="19" y="59"/>
                  <a:pt x="19" y="60"/>
                </a:cubicBezTo>
                <a:cubicBezTo>
                  <a:pt x="19" y="61"/>
                  <a:pt x="20" y="63"/>
                  <a:pt x="23" y="63"/>
                </a:cubicBezTo>
                <a:lnTo>
                  <a:pt x="31" y="66"/>
                </a:lnTo>
                <a:cubicBezTo>
                  <a:pt x="35" y="67"/>
                  <a:pt x="37" y="68"/>
                  <a:pt x="39" y="69"/>
                </a:cubicBezTo>
                <a:cubicBezTo>
                  <a:pt x="41" y="70"/>
                  <a:pt x="43" y="73"/>
                  <a:pt x="43" y="76"/>
                </a:cubicBezTo>
                <a:cubicBezTo>
                  <a:pt x="43" y="77"/>
                  <a:pt x="42" y="78"/>
                  <a:pt x="42" y="80"/>
                </a:cubicBezTo>
                <a:cubicBezTo>
                  <a:pt x="41" y="85"/>
                  <a:pt x="38" y="89"/>
                  <a:pt x="34" y="91"/>
                </a:cubicBezTo>
                <a:cubicBezTo>
                  <a:pt x="29" y="94"/>
                  <a:pt x="24" y="95"/>
                  <a:pt x="18" y="95"/>
                </a:cubicBezTo>
                <a:cubicBezTo>
                  <a:pt x="10" y="95"/>
                  <a:pt x="4" y="93"/>
                  <a:pt x="2" y="89"/>
                </a:cubicBezTo>
                <a:cubicBezTo>
                  <a:pt x="0" y="88"/>
                  <a:pt x="0" y="85"/>
                  <a:pt x="0" y="83"/>
                </a:cubicBezTo>
                <a:cubicBezTo>
                  <a:pt x="0" y="82"/>
                  <a:pt x="0" y="80"/>
                  <a:pt x="0" y="79"/>
                </a:cubicBezTo>
                <a:close/>
                <a:moveTo>
                  <a:pt x="89" y="102"/>
                </a:moveTo>
                <a:lnTo>
                  <a:pt x="177" y="102"/>
                </a:lnTo>
                <a:lnTo>
                  <a:pt x="174" y="117"/>
                </a:lnTo>
                <a:lnTo>
                  <a:pt x="85" y="117"/>
                </a:lnTo>
                <a:lnTo>
                  <a:pt x="89" y="102"/>
                </a:lnTo>
                <a:close/>
                <a:moveTo>
                  <a:pt x="84" y="125"/>
                </a:moveTo>
                <a:lnTo>
                  <a:pt x="173" y="125"/>
                </a:lnTo>
                <a:lnTo>
                  <a:pt x="169" y="140"/>
                </a:lnTo>
                <a:lnTo>
                  <a:pt x="80" y="140"/>
                </a:lnTo>
                <a:lnTo>
                  <a:pt x="84" y="125"/>
                </a:lnTo>
                <a:close/>
                <a:moveTo>
                  <a:pt x="110" y="0"/>
                </a:moveTo>
                <a:lnTo>
                  <a:pt x="199" y="0"/>
                </a:lnTo>
                <a:lnTo>
                  <a:pt x="196" y="15"/>
                </a:lnTo>
                <a:lnTo>
                  <a:pt x="107" y="15"/>
                </a:lnTo>
                <a:lnTo>
                  <a:pt x="110" y="0"/>
                </a:lnTo>
                <a:close/>
                <a:moveTo>
                  <a:pt x="105" y="23"/>
                </a:moveTo>
                <a:lnTo>
                  <a:pt x="194" y="23"/>
                </a:lnTo>
                <a:lnTo>
                  <a:pt x="191" y="38"/>
                </a:lnTo>
                <a:lnTo>
                  <a:pt x="102" y="38"/>
                </a:lnTo>
                <a:lnTo>
                  <a:pt x="105" y="23"/>
                </a:lnTo>
                <a:close/>
                <a:moveTo>
                  <a:pt x="47" y="94"/>
                </a:moveTo>
                <a:lnTo>
                  <a:pt x="57" y="46"/>
                </a:lnTo>
                <a:lnTo>
                  <a:pt x="93" y="46"/>
                </a:lnTo>
                <a:lnTo>
                  <a:pt x="91" y="55"/>
                </a:lnTo>
                <a:lnTo>
                  <a:pt x="68" y="55"/>
                </a:lnTo>
                <a:lnTo>
                  <a:pt x="66" y="65"/>
                </a:lnTo>
                <a:lnTo>
                  <a:pt x="87" y="65"/>
                </a:lnTo>
                <a:lnTo>
                  <a:pt x="85" y="74"/>
                </a:lnTo>
                <a:lnTo>
                  <a:pt x="64" y="74"/>
                </a:lnTo>
                <a:lnTo>
                  <a:pt x="62" y="85"/>
                </a:lnTo>
                <a:lnTo>
                  <a:pt x="85" y="85"/>
                </a:lnTo>
                <a:lnTo>
                  <a:pt x="83" y="94"/>
                </a:lnTo>
                <a:lnTo>
                  <a:pt x="47" y="94"/>
                </a:lnTo>
                <a:close/>
                <a:moveTo>
                  <a:pt x="90" y="94"/>
                </a:moveTo>
                <a:lnTo>
                  <a:pt x="100" y="46"/>
                </a:lnTo>
                <a:lnTo>
                  <a:pt x="119" y="46"/>
                </a:lnTo>
                <a:cubicBezTo>
                  <a:pt x="123" y="46"/>
                  <a:pt x="126" y="46"/>
                  <a:pt x="128" y="47"/>
                </a:cubicBezTo>
                <a:cubicBezTo>
                  <a:pt x="131" y="47"/>
                  <a:pt x="134" y="48"/>
                  <a:pt x="135" y="50"/>
                </a:cubicBezTo>
                <a:cubicBezTo>
                  <a:pt x="137" y="52"/>
                  <a:pt x="137" y="54"/>
                  <a:pt x="137" y="56"/>
                </a:cubicBezTo>
                <a:cubicBezTo>
                  <a:pt x="137" y="57"/>
                  <a:pt x="137" y="57"/>
                  <a:pt x="137" y="58"/>
                </a:cubicBezTo>
                <a:cubicBezTo>
                  <a:pt x="136" y="64"/>
                  <a:pt x="132" y="67"/>
                  <a:pt x="125" y="69"/>
                </a:cubicBezTo>
                <a:lnTo>
                  <a:pt x="124" y="69"/>
                </a:lnTo>
                <a:cubicBezTo>
                  <a:pt x="131" y="70"/>
                  <a:pt x="134" y="73"/>
                  <a:pt x="134" y="78"/>
                </a:cubicBezTo>
                <a:cubicBezTo>
                  <a:pt x="134" y="81"/>
                  <a:pt x="133" y="84"/>
                  <a:pt x="131" y="86"/>
                </a:cubicBezTo>
                <a:cubicBezTo>
                  <a:pt x="130" y="89"/>
                  <a:pt x="127" y="91"/>
                  <a:pt x="125" y="92"/>
                </a:cubicBezTo>
                <a:cubicBezTo>
                  <a:pt x="122" y="93"/>
                  <a:pt x="117" y="94"/>
                  <a:pt x="111" y="94"/>
                </a:cubicBezTo>
                <a:lnTo>
                  <a:pt x="90" y="94"/>
                </a:lnTo>
                <a:close/>
                <a:moveTo>
                  <a:pt x="111" y="55"/>
                </a:moveTo>
                <a:lnTo>
                  <a:pt x="109" y="65"/>
                </a:lnTo>
                <a:lnTo>
                  <a:pt x="115" y="65"/>
                </a:lnTo>
                <a:cubicBezTo>
                  <a:pt x="118" y="65"/>
                  <a:pt x="119" y="65"/>
                  <a:pt x="120" y="65"/>
                </a:cubicBezTo>
                <a:cubicBezTo>
                  <a:pt x="122" y="64"/>
                  <a:pt x="123" y="62"/>
                  <a:pt x="123" y="60"/>
                </a:cubicBezTo>
                <a:cubicBezTo>
                  <a:pt x="124" y="58"/>
                  <a:pt x="124" y="57"/>
                  <a:pt x="123" y="56"/>
                </a:cubicBezTo>
                <a:cubicBezTo>
                  <a:pt x="122" y="55"/>
                  <a:pt x="120" y="55"/>
                  <a:pt x="119" y="55"/>
                </a:cubicBezTo>
                <a:lnTo>
                  <a:pt x="111" y="55"/>
                </a:lnTo>
                <a:close/>
                <a:moveTo>
                  <a:pt x="107" y="74"/>
                </a:moveTo>
                <a:lnTo>
                  <a:pt x="105" y="85"/>
                </a:lnTo>
                <a:lnTo>
                  <a:pt x="112" y="85"/>
                </a:lnTo>
                <a:cubicBezTo>
                  <a:pt x="117" y="85"/>
                  <a:pt x="119" y="83"/>
                  <a:pt x="120" y="80"/>
                </a:cubicBezTo>
                <a:cubicBezTo>
                  <a:pt x="120" y="79"/>
                  <a:pt x="120" y="79"/>
                  <a:pt x="120" y="78"/>
                </a:cubicBezTo>
                <a:cubicBezTo>
                  <a:pt x="120" y="75"/>
                  <a:pt x="118" y="74"/>
                  <a:pt x="114" y="74"/>
                </a:cubicBezTo>
                <a:lnTo>
                  <a:pt x="107" y="74"/>
                </a:lnTo>
                <a:close/>
                <a:moveTo>
                  <a:pt x="138" y="94"/>
                </a:moveTo>
                <a:lnTo>
                  <a:pt x="148" y="46"/>
                </a:lnTo>
                <a:lnTo>
                  <a:pt x="170" y="46"/>
                </a:lnTo>
                <a:cubicBezTo>
                  <a:pt x="174" y="46"/>
                  <a:pt x="177" y="46"/>
                  <a:pt x="178" y="46"/>
                </a:cubicBezTo>
                <a:cubicBezTo>
                  <a:pt x="181" y="47"/>
                  <a:pt x="183" y="48"/>
                  <a:pt x="184" y="50"/>
                </a:cubicBezTo>
                <a:cubicBezTo>
                  <a:pt x="185" y="51"/>
                  <a:pt x="186" y="53"/>
                  <a:pt x="186" y="55"/>
                </a:cubicBezTo>
                <a:cubicBezTo>
                  <a:pt x="186" y="56"/>
                  <a:pt x="186" y="58"/>
                  <a:pt x="186" y="59"/>
                </a:cubicBezTo>
                <a:cubicBezTo>
                  <a:pt x="185" y="63"/>
                  <a:pt x="183" y="66"/>
                  <a:pt x="179" y="68"/>
                </a:cubicBezTo>
                <a:cubicBezTo>
                  <a:pt x="177" y="69"/>
                  <a:pt x="175" y="70"/>
                  <a:pt x="172" y="70"/>
                </a:cubicBezTo>
                <a:cubicBezTo>
                  <a:pt x="175" y="70"/>
                  <a:pt x="177" y="71"/>
                  <a:pt x="179" y="72"/>
                </a:cubicBezTo>
                <a:cubicBezTo>
                  <a:pt x="180" y="74"/>
                  <a:pt x="180" y="75"/>
                  <a:pt x="180" y="78"/>
                </a:cubicBezTo>
                <a:cubicBezTo>
                  <a:pt x="180" y="79"/>
                  <a:pt x="180" y="80"/>
                  <a:pt x="180" y="82"/>
                </a:cubicBezTo>
                <a:cubicBezTo>
                  <a:pt x="180" y="88"/>
                  <a:pt x="179" y="92"/>
                  <a:pt x="180" y="94"/>
                </a:cubicBezTo>
                <a:lnTo>
                  <a:pt x="165" y="94"/>
                </a:lnTo>
                <a:cubicBezTo>
                  <a:pt x="165" y="92"/>
                  <a:pt x="165" y="89"/>
                  <a:pt x="166" y="83"/>
                </a:cubicBezTo>
                <a:cubicBezTo>
                  <a:pt x="166" y="81"/>
                  <a:pt x="166" y="80"/>
                  <a:pt x="166" y="79"/>
                </a:cubicBezTo>
                <a:cubicBezTo>
                  <a:pt x="166" y="78"/>
                  <a:pt x="166" y="77"/>
                  <a:pt x="165" y="76"/>
                </a:cubicBezTo>
                <a:cubicBezTo>
                  <a:pt x="164" y="76"/>
                  <a:pt x="163" y="75"/>
                  <a:pt x="161" y="75"/>
                </a:cubicBezTo>
                <a:lnTo>
                  <a:pt x="155" y="75"/>
                </a:lnTo>
                <a:lnTo>
                  <a:pt x="151" y="94"/>
                </a:lnTo>
                <a:lnTo>
                  <a:pt x="138" y="94"/>
                </a:lnTo>
                <a:close/>
                <a:moveTo>
                  <a:pt x="160" y="55"/>
                </a:moveTo>
                <a:lnTo>
                  <a:pt x="157" y="67"/>
                </a:lnTo>
                <a:lnTo>
                  <a:pt x="162" y="67"/>
                </a:lnTo>
                <a:cubicBezTo>
                  <a:pt x="165" y="67"/>
                  <a:pt x="167" y="66"/>
                  <a:pt x="168" y="66"/>
                </a:cubicBezTo>
                <a:cubicBezTo>
                  <a:pt x="170" y="65"/>
                  <a:pt x="172" y="64"/>
                  <a:pt x="172" y="61"/>
                </a:cubicBezTo>
                <a:cubicBezTo>
                  <a:pt x="173" y="60"/>
                  <a:pt x="173" y="60"/>
                  <a:pt x="173" y="59"/>
                </a:cubicBezTo>
                <a:cubicBezTo>
                  <a:pt x="173" y="57"/>
                  <a:pt x="172" y="56"/>
                  <a:pt x="170" y="55"/>
                </a:cubicBezTo>
                <a:cubicBezTo>
                  <a:pt x="169" y="55"/>
                  <a:pt x="167" y="55"/>
                  <a:pt x="165" y="55"/>
                </a:cubicBezTo>
                <a:lnTo>
                  <a:pt x="160" y="55"/>
                </a:lnTo>
                <a:close/>
                <a:moveTo>
                  <a:pt x="182" y="94"/>
                </a:moveTo>
                <a:lnTo>
                  <a:pt x="211" y="46"/>
                </a:lnTo>
                <a:lnTo>
                  <a:pt x="227" y="46"/>
                </a:lnTo>
                <a:lnTo>
                  <a:pt x="236" y="94"/>
                </a:lnTo>
                <a:lnTo>
                  <a:pt x="221" y="94"/>
                </a:lnTo>
                <a:lnTo>
                  <a:pt x="220" y="84"/>
                </a:lnTo>
                <a:lnTo>
                  <a:pt x="201" y="84"/>
                </a:lnTo>
                <a:lnTo>
                  <a:pt x="195" y="94"/>
                </a:lnTo>
                <a:lnTo>
                  <a:pt x="182" y="94"/>
                </a:lnTo>
                <a:close/>
                <a:moveTo>
                  <a:pt x="206" y="76"/>
                </a:moveTo>
                <a:lnTo>
                  <a:pt x="219" y="76"/>
                </a:lnTo>
                <a:lnTo>
                  <a:pt x="217" y="55"/>
                </a:lnTo>
                <a:lnTo>
                  <a:pt x="216" y="55"/>
                </a:lnTo>
                <a:lnTo>
                  <a:pt x="206" y="76"/>
                </a:lnTo>
                <a:close/>
                <a:moveTo>
                  <a:pt x="241" y="94"/>
                </a:moveTo>
                <a:lnTo>
                  <a:pt x="251" y="46"/>
                </a:lnTo>
                <a:lnTo>
                  <a:pt x="287" y="46"/>
                </a:lnTo>
                <a:lnTo>
                  <a:pt x="285" y="55"/>
                </a:lnTo>
                <a:lnTo>
                  <a:pt x="263" y="55"/>
                </a:lnTo>
                <a:lnTo>
                  <a:pt x="260" y="65"/>
                </a:lnTo>
                <a:lnTo>
                  <a:pt x="282" y="65"/>
                </a:lnTo>
                <a:lnTo>
                  <a:pt x="280" y="74"/>
                </a:lnTo>
                <a:lnTo>
                  <a:pt x="258" y="74"/>
                </a:lnTo>
                <a:lnTo>
                  <a:pt x="256" y="85"/>
                </a:lnTo>
                <a:lnTo>
                  <a:pt x="280" y="85"/>
                </a:lnTo>
                <a:lnTo>
                  <a:pt x="278" y="94"/>
                </a:lnTo>
                <a:lnTo>
                  <a:pt x="241" y="94"/>
                </a:lnTo>
                <a:close/>
              </a:path>
            </a:pathLst>
          </a:custGeom>
          <a:solidFill>
            <a:srgbClr val="0066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DDDDDD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293688" y="304800"/>
            <a:ext cx="8575675" cy="6227763"/>
          </a:xfrm>
          <a:custGeom>
            <a:avLst/>
            <a:gdLst>
              <a:gd name="T0" fmla="*/ 17 w 803"/>
              <a:gd name="T1" fmla="*/ 0 h 544"/>
              <a:gd name="T2" fmla="*/ 786 w 803"/>
              <a:gd name="T3" fmla="*/ 0 h 544"/>
              <a:gd name="T4" fmla="*/ 803 w 803"/>
              <a:gd name="T5" fmla="*/ 17 h 544"/>
              <a:gd name="T6" fmla="*/ 803 w 803"/>
              <a:gd name="T7" fmla="*/ 527 h 544"/>
              <a:gd name="T8" fmla="*/ 786 w 803"/>
              <a:gd name="T9" fmla="*/ 544 h 544"/>
              <a:gd name="T10" fmla="*/ 17 w 803"/>
              <a:gd name="T11" fmla="*/ 544 h 544"/>
              <a:gd name="T12" fmla="*/ 0 w 803"/>
              <a:gd name="T13" fmla="*/ 527 h 544"/>
              <a:gd name="T14" fmla="*/ 0 w 803"/>
              <a:gd name="T15" fmla="*/ 17 h 544"/>
              <a:gd name="T16" fmla="*/ 17 w 803"/>
              <a:gd name="T17" fmla="*/ 0 h 544"/>
              <a:gd name="T18" fmla="*/ 0 w 803"/>
              <a:gd name="T19" fmla="*/ 0 h 544"/>
              <a:gd name="T20" fmla="*/ 803 w 803"/>
              <a:gd name="T21" fmla="*/ 544 h 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T18" t="T19" r="T20" b="T21"/>
            <a:pathLst>
              <a:path w="803" h="544">
                <a:moveTo>
                  <a:pt x="17" y="0"/>
                </a:moveTo>
                <a:lnTo>
                  <a:pt x="786" y="0"/>
                </a:lnTo>
                <a:cubicBezTo>
                  <a:pt x="795" y="0"/>
                  <a:pt x="803" y="8"/>
                  <a:pt x="803" y="17"/>
                </a:cubicBezTo>
                <a:lnTo>
                  <a:pt x="803" y="527"/>
                </a:lnTo>
                <a:cubicBezTo>
                  <a:pt x="803" y="536"/>
                  <a:pt x="795" y="544"/>
                  <a:pt x="786" y="544"/>
                </a:cubicBezTo>
                <a:lnTo>
                  <a:pt x="17" y="544"/>
                </a:lnTo>
                <a:cubicBezTo>
                  <a:pt x="8" y="544"/>
                  <a:pt x="0" y="536"/>
                  <a:pt x="0" y="527"/>
                </a:cubicBezTo>
                <a:lnTo>
                  <a:pt x="0" y="17"/>
                </a:lnTo>
                <a:cubicBezTo>
                  <a:pt x="0" y="8"/>
                  <a:pt x="8" y="0"/>
                  <a:pt x="17" y="0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7405688" y="5489575"/>
            <a:ext cx="1685925" cy="1395413"/>
          </a:xfrm>
          <a:custGeom>
            <a:avLst/>
            <a:gdLst>
              <a:gd name="T0" fmla="*/ 16 w 115"/>
              <a:gd name="T1" fmla="*/ 0 h 88"/>
              <a:gd name="T2" fmla="*/ 115 w 115"/>
              <a:gd name="T3" fmla="*/ 0 h 88"/>
              <a:gd name="T4" fmla="*/ 99 w 115"/>
              <a:gd name="T5" fmla="*/ 88 h 88"/>
              <a:gd name="T6" fmla="*/ 0 w 115"/>
              <a:gd name="T7" fmla="*/ 88 h 88"/>
              <a:gd name="T8" fmla="*/ 16 w 115"/>
              <a:gd name="T9" fmla="*/ 0 h 88"/>
              <a:gd name="T10" fmla="*/ 0 w 115"/>
              <a:gd name="T11" fmla="*/ 0 h 88"/>
              <a:gd name="T12" fmla="*/ 115 w 115"/>
              <a:gd name="T13" fmla="*/ 88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T10" t="T11" r="T12" b="T13"/>
            <a:pathLst>
              <a:path w="115" h="88">
                <a:moveTo>
                  <a:pt x="16" y="0"/>
                </a:moveTo>
                <a:lnTo>
                  <a:pt x="115" y="0"/>
                </a:lnTo>
                <a:lnTo>
                  <a:pt x="99" y="88"/>
                </a:lnTo>
                <a:lnTo>
                  <a:pt x="0" y="88"/>
                </a:lnTo>
                <a:lnTo>
                  <a:pt x="16" y="0"/>
                </a:lnTo>
                <a:close/>
              </a:path>
            </a:pathLst>
          </a:custGeom>
          <a:solidFill>
            <a:srgbClr val="0066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8877300" y="5127625"/>
            <a:ext cx="203200" cy="363538"/>
          </a:xfrm>
          <a:custGeom>
            <a:avLst/>
            <a:gdLst>
              <a:gd name="T0" fmla="*/ 0 w 8"/>
              <a:gd name="T1" fmla="*/ 0 h 13"/>
              <a:gd name="T2" fmla="*/ 0 w 8"/>
              <a:gd name="T3" fmla="*/ 13 h 13"/>
              <a:gd name="T4" fmla="*/ 8 w 8"/>
              <a:gd name="T5" fmla="*/ 13 h 13"/>
              <a:gd name="T6" fmla="*/ 0 w 8"/>
              <a:gd name="T7" fmla="*/ 0 h 13"/>
              <a:gd name="T8" fmla="*/ 0 w 8"/>
              <a:gd name="T9" fmla="*/ 0 h 13"/>
              <a:gd name="T10" fmla="*/ 8 w 8"/>
              <a:gd name="T11" fmla="*/ 1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8" h="13">
                <a:moveTo>
                  <a:pt x="0" y="0"/>
                </a:moveTo>
                <a:lnTo>
                  <a:pt x="0" y="13"/>
                </a:lnTo>
                <a:lnTo>
                  <a:pt x="8" y="1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4524375" y="6524625"/>
            <a:ext cx="2947988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200" b="1" i="1">
                <a:solidFill>
                  <a:srgbClr val="0066CC"/>
                </a:solidFill>
              </a:rPr>
              <a:t>0800 570 0800   /   www.sebrae.com.br</a:t>
            </a:r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7646988" y="5865813"/>
            <a:ext cx="1244600" cy="658812"/>
          </a:xfrm>
          <a:custGeom>
            <a:avLst/>
            <a:gdLst>
              <a:gd name="T0" fmla="*/ 13 w 287"/>
              <a:gd name="T1" fmla="*/ 81 h 140"/>
              <a:gd name="T2" fmla="*/ 28 w 287"/>
              <a:gd name="T3" fmla="*/ 79 h 140"/>
              <a:gd name="T4" fmla="*/ 5 w 287"/>
              <a:gd name="T5" fmla="*/ 63 h 140"/>
              <a:gd name="T6" fmla="*/ 28 w 287"/>
              <a:gd name="T7" fmla="*/ 45 h 140"/>
              <a:gd name="T8" fmla="*/ 31 w 287"/>
              <a:gd name="T9" fmla="*/ 60 h 140"/>
              <a:gd name="T10" fmla="*/ 21 w 287"/>
              <a:gd name="T11" fmla="*/ 55 h 140"/>
              <a:gd name="T12" fmla="*/ 23 w 287"/>
              <a:gd name="T13" fmla="*/ 63 h 140"/>
              <a:gd name="T14" fmla="*/ 43 w 287"/>
              <a:gd name="T15" fmla="*/ 76 h 140"/>
              <a:gd name="T16" fmla="*/ 18 w 287"/>
              <a:gd name="T17" fmla="*/ 95 h 140"/>
              <a:gd name="T18" fmla="*/ 0 w 287"/>
              <a:gd name="T19" fmla="*/ 79 h 140"/>
              <a:gd name="T20" fmla="*/ 174 w 287"/>
              <a:gd name="T21" fmla="*/ 117 h 140"/>
              <a:gd name="T22" fmla="*/ 84 w 287"/>
              <a:gd name="T23" fmla="*/ 125 h 140"/>
              <a:gd name="T24" fmla="*/ 80 w 287"/>
              <a:gd name="T25" fmla="*/ 140 h 140"/>
              <a:gd name="T26" fmla="*/ 199 w 287"/>
              <a:gd name="T27" fmla="*/ 0 h 140"/>
              <a:gd name="T28" fmla="*/ 110 w 287"/>
              <a:gd name="T29" fmla="*/ 0 h 140"/>
              <a:gd name="T30" fmla="*/ 191 w 287"/>
              <a:gd name="T31" fmla="*/ 38 h 140"/>
              <a:gd name="T32" fmla="*/ 47 w 287"/>
              <a:gd name="T33" fmla="*/ 94 h 140"/>
              <a:gd name="T34" fmla="*/ 91 w 287"/>
              <a:gd name="T35" fmla="*/ 55 h 140"/>
              <a:gd name="T36" fmla="*/ 87 w 287"/>
              <a:gd name="T37" fmla="*/ 65 h 140"/>
              <a:gd name="T38" fmla="*/ 62 w 287"/>
              <a:gd name="T39" fmla="*/ 85 h 140"/>
              <a:gd name="T40" fmla="*/ 47 w 287"/>
              <a:gd name="T41" fmla="*/ 94 h 140"/>
              <a:gd name="T42" fmla="*/ 119 w 287"/>
              <a:gd name="T43" fmla="*/ 46 h 140"/>
              <a:gd name="T44" fmla="*/ 137 w 287"/>
              <a:gd name="T45" fmla="*/ 56 h 140"/>
              <a:gd name="T46" fmla="*/ 124 w 287"/>
              <a:gd name="T47" fmla="*/ 69 h 140"/>
              <a:gd name="T48" fmla="*/ 125 w 287"/>
              <a:gd name="T49" fmla="*/ 92 h 140"/>
              <a:gd name="T50" fmla="*/ 111 w 287"/>
              <a:gd name="T51" fmla="*/ 55 h 140"/>
              <a:gd name="T52" fmla="*/ 120 w 287"/>
              <a:gd name="T53" fmla="*/ 65 h 140"/>
              <a:gd name="T54" fmla="*/ 119 w 287"/>
              <a:gd name="T55" fmla="*/ 55 h 140"/>
              <a:gd name="T56" fmla="*/ 105 w 287"/>
              <a:gd name="T57" fmla="*/ 85 h 140"/>
              <a:gd name="T58" fmla="*/ 120 w 287"/>
              <a:gd name="T59" fmla="*/ 78 h 140"/>
              <a:gd name="T60" fmla="*/ 138 w 287"/>
              <a:gd name="T61" fmla="*/ 94 h 140"/>
              <a:gd name="T62" fmla="*/ 178 w 287"/>
              <a:gd name="T63" fmla="*/ 46 h 140"/>
              <a:gd name="T64" fmla="*/ 186 w 287"/>
              <a:gd name="T65" fmla="*/ 59 h 140"/>
              <a:gd name="T66" fmla="*/ 172 w 287"/>
              <a:gd name="T67" fmla="*/ 70 h 140"/>
              <a:gd name="T68" fmla="*/ 180 w 287"/>
              <a:gd name="T69" fmla="*/ 82 h 140"/>
              <a:gd name="T70" fmla="*/ 166 w 287"/>
              <a:gd name="T71" fmla="*/ 83 h 140"/>
              <a:gd name="T72" fmla="*/ 161 w 287"/>
              <a:gd name="T73" fmla="*/ 75 h 140"/>
              <a:gd name="T74" fmla="*/ 138 w 287"/>
              <a:gd name="T75" fmla="*/ 94 h 140"/>
              <a:gd name="T76" fmla="*/ 162 w 287"/>
              <a:gd name="T77" fmla="*/ 67 h 140"/>
              <a:gd name="T78" fmla="*/ 173 w 287"/>
              <a:gd name="T79" fmla="*/ 59 h 140"/>
              <a:gd name="T80" fmla="*/ 160 w 287"/>
              <a:gd name="T81" fmla="*/ 55 h 140"/>
              <a:gd name="T82" fmla="*/ 227 w 287"/>
              <a:gd name="T83" fmla="*/ 46 h 140"/>
              <a:gd name="T84" fmla="*/ 220 w 287"/>
              <a:gd name="T85" fmla="*/ 84 h 140"/>
              <a:gd name="T86" fmla="*/ 182 w 287"/>
              <a:gd name="T87" fmla="*/ 94 h 140"/>
              <a:gd name="T88" fmla="*/ 217 w 287"/>
              <a:gd name="T89" fmla="*/ 55 h 140"/>
              <a:gd name="T90" fmla="*/ 241 w 287"/>
              <a:gd name="T91" fmla="*/ 94 h 140"/>
              <a:gd name="T92" fmla="*/ 285 w 287"/>
              <a:gd name="T93" fmla="*/ 55 h 140"/>
              <a:gd name="T94" fmla="*/ 282 w 287"/>
              <a:gd name="T95" fmla="*/ 65 h 140"/>
              <a:gd name="T96" fmla="*/ 256 w 287"/>
              <a:gd name="T97" fmla="*/ 85 h 140"/>
              <a:gd name="T98" fmla="*/ 241 w 287"/>
              <a:gd name="T99" fmla="*/ 94 h 140"/>
              <a:gd name="T100" fmla="*/ 0 w 287"/>
              <a:gd name="T101" fmla="*/ 0 h 140"/>
              <a:gd name="T102" fmla="*/ 287 w 287"/>
              <a:gd name="T103" fmla="*/ 140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T100" t="T101" r="T102" b="T103"/>
            <a:pathLst>
              <a:path w="287" h="140">
                <a:moveTo>
                  <a:pt x="0" y="79"/>
                </a:moveTo>
                <a:lnTo>
                  <a:pt x="14" y="79"/>
                </a:lnTo>
                <a:cubicBezTo>
                  <a:pt x="13" y="80"/>
                  <a:pt x="13" y="80"/>
                  <a:pt x="13" y="81"/>
                </a:cubicBezTo>
                <a:cubicBezTo>
                  <a:pt x="13" y="84"/>
                  <a:pt x="16" y="86"/>
                  <a:pt x="20" y="86"/>
                </a:cubicBezTo>
                <a:cubicBezTo>
                  <a:pt x="25" y="86"/>
                  <a:pt x="28" y="84"/>
                  <a:pt x="28" y="81"/>
                </a:cubicBezTo>
                <a:cubicBezTo>
                  <a:pt x="28" y="80"/>
                  <a:pt x="28" y="80"/>
                  <a:pt x="28" y="79"/>
                </a:cubicBezTo>
                <a:cubicBezTo>
                  <a:pt x="28" y="78"/>
                  <a:pt x="27" y="77"/>
                  <a:pt x="25" y="76"/>
                </a:cubicBezTo>
                <a:lnTo>
                  <a:pt x="14" y="73"/>
                </a:lnTo>
                <a:cubicBezTo>
                  <a:pt x="8" y="71"/>
                  <a:pt x="5" y="68"/>
                  <a:pt x="5" y="63"/>
                </a:cubicBezTo>
                <a:cubicBezTo>
                  <a:pt x="5" y="62"/>
                  <a:pt x="5" y="61"/>
                  <a:pt x="5" y="60"/>
                </a:cubicBezTo>
                <a:cubicBezTo>
                  <a:pt x="6" y="56"/>
                  <a:pt x="8" y="52"/>
                  <a:pt x="12" y="49"/>
                </a:cubicBezTo>
                <a:cubicBezTo>
                  <a:pt x="16" y="46"/>
                  <a:pt x="22" y="45"/>
                  <a:pt x="28" y="45"/>
                </a:cubicBezTo>
                <a:cubicBezTo>
                  <a:pt x="40" y="45"/>
                  <a:pt x="45" y="49"/>
                  <a:pt x="45" y="56"/>
                </a:cubicBezTo>
                <a:cubicBezTo>
                  <a:pt x="45" y="57"/>
                  <a:pt x="45" y="58"/>
                  <a:pt x="45" y="60"/>
                </a:cubicBezTo>
                <a:lnTo>
                  <a:pt x="31" y="60"/>
                </a:lnTo>
                <a:cubicBezTo>
                  <a:pt x="31" y="59"/>
                  <a:pt x="31" y="58"/>
                  <a:pt x="31" y="58"/>
                </a:cubicBezTo>
                <a:cubicBezTo>
                  <a:pt x="31" y="55"/>
                  <a:pt x="30" y="54"/>
                  <a:pt x="26" y="54"/>
                </a:cubicBezTo>
                <a:cubicBezTo>
                  <a:pt x="24" y="54"/>
                  <a:pt x="23" y="54"/>
                  <a:pt x="21" y="55"/>
                </a:cubicBezTo>
                <a:cubicBezTo>
                  <a:pt x="20" y="56"/>
                  <a:pt x="19" y="57"/>
                  <a:pt x="19" y="59"/>
                </a:cubicBezTo>
                <a:cubicBezTo>
                  <a:pt x="19" y="59"/>
                  <a:pt x="19" y="59"/>
                  <a:pt x="19" y="60"/>
                </a:cubicBezTo>
                <a:cubicBezTo>
                  <a:pt x="19" y="61"/>
                  <a:pt x="20" y="63"/>
                  <a:pt x="23" y="63"/>
                </a:cubicBezTo>
                <a:lnTo>
                  <a:pt x="31" y="66"/>
                </a:lnTo>
                <a:cubicBezTo>
                  <a:pt x="35" y="67"/>
                  <a:pt x="37" y="68"/>
                  <a:pt x="39" y="69"/>
                </a:cubicBezTo>
                <a:cubicBezTo>
                  <a:pt x="41" y="70"/>
                  <a:pt x="43" y="73"/>
                  <a:pt x="43" y="76"/>
                </a:cubicBezTo>
                <a:cubicBezTo>
                  <a:pt x="43" y="77"/>
                  <a:pt x="42" y="78"/>
                  <a:pt x="42" y="80"/>
                </a:cubicBezTo>
                <a:cubicBezTo>
                  <a:pt x="41" y="85"/>
                  <a:pt x="38" y="89"/>
                  <a:pt x="34" y="91"/>
                </a:cubicBezTo>
                <a:cubicBezTo>
                  <a:pt x="29" y="94"/>
                  <a:pt x="24" y="95"/>
                  <a:pt x="18" y="95"/>
                </a:cubicBezTo>
                <a:cubicBezTo>
                  <a:pt x="10" y="95"/>
                  <a:pt x="4" y="93"/>
                  <a:pt x="2" y="89"/>
                </a:cubicBezTo>
                <a:cubicBezTo>
                  <a:pt x="0" y="88"/>
                  <a:pt x="0" y="85"/>
                  <a:pt x="0" y="83"/>
                </a:cubicBezTo>
                <a:cubicBezTo>
                  <a:pt x="0" y="82"/>
                  <a:pt x="0" y="80"/>
                  <a:pt x="0" y="79"/>
                </a:cubicBezTo>
                <a:close/>
                <a:moveTo>
                  <a:pt x="89" y="102"/>
                </a:moveTo>
                <a:lnTo>
                  <a:pt x="177" y="102"/>
                </a:lnTo>
                <a:lnTo>
                  <a:pt x="174" y="117"/>
                </a:lnTo>
                <a:lnTo>
                  <a:pt x="85" y="117"/>
                </a:lnTo>
                <a:lnTo>
                  <a:pt x="89" y="102"/>
                </a:lnTo>
                <a:close/>
                <a:moveTo>
                  <a:pt x="84" y="125"/>
                </a:moveTo>
                <a:lnTo>
                  <a:pt x="173" y="125"/>
                </a:lnTo>
                <a:lnTo>
                  <a:pt x="169" y="140"/>
                </a:lnTo>
                <a:lnTo>
                  <a:pt x="80" y="140"/>
                </a:lnTo>
                <a:lnTo>
                  <a:pt x="84" y="125"/>
                </a:lnTo>
                <a:close/>
                <a:moveTo>
                  <a:pt x="110" y="0"/>
                </a:moveTo>
                <a:lnTo>
                  <a:pt x="199" y="0"/>
                </a:lnTo>
                <a:lnTo>
                  <a:pt x="196" y="15"/>
                </a:lnTo>
                <a:lnTo>
                  <a:pt x="107" y="15"/>
                </a:lnTo>
                <a:lnTo>
                  <a:pt x="110" y="0"/>
                </a:lnTo>
                <a:close/>
                <a:moveTo>
                  <a:pt x="105" y="23"/>
                </a:moveTo>
                <a:lnTo>
                  <a:pt x="194" y="23"/>
                </a:lnTo>
                <a:lnTo>
                  <a:pt x="191" y="38"/>
                </a:lnTo>
                <a:lnTo>
                  <a:pt x="102" y="38"/>
                </a:lnTo>
                <a:lnTo>
                  <a:pt x="105" y="23"/>
                </a:lnTo>
                <a:close/>
                <a:moveTo>
                  <a:pt x="47" y="94"/>
                </a:moveTo>
                <a:lnTo>
                  <a:pt x="57" y="46"/>
                </a:lnTo>
                <a:lnTo>
                  <a:pt x="93" y="46"/>
                </a:lnTo>
                <a:lnTo>
                  <a:pt x="91" y="55"/>
                </a:lnTo>
                <a:lnTo>
                  <a:pt x="68" y="55"/>
                </a:lnTo>
                <a:lnTo>
                  <a:pt x="66" y="65"/>
                </a:lnTo>
                <a:lnTo>
                  <a:pt x="87" y="65"/>
                </a:lnTo>
                <a:lnTo>
                  <a:pt x="85" y="74"/>
                </a:lnTo>
                <a:lnTo>
                  <a:pt x="64" y="74"/>
                </a:lnTo>
                <a:lnTo>
                  <a:pt x="62" y="85"/>
                </a:lnTo>
                <a:lnTo>
                  <a:pt x="85" y="85"/>
                </a:lnTo>
                <a:lnTo>
                  <a:pt x="83" y="94"/>
                </a:lnTo>
                <a:lnTo>
                  <a:pt x="47" y="94"/>
                </a:lnTo>
                <a:close/>
                <a:moveTo>
                  <a:pt x="90" y="94"/>
                </a:moveTo>
                <a:lnTo>
                  <a:pt x="100" y="46"/>
                </a:lnTo>
                <a:lnTo>
                  <a:pt x="119" y="46"/>
                </a:lnTo>
                <a:cubicBezTo>
                  <a:pt x="123" y="46"/>
                  <a:pt x="126" y="46"/>
                  <a:pt x="128" y="47"/>
                </a:cubicBezTo>
                <a:cubicBezTo>
                  <a:pt x="131" y="47"/>
                  <a:pt x="134" y="48"/>
                  <a:pt x="135" y="50"/>
                </a:cubicBezTo>
                <a:cubicBezTo>
                  <a:pt x="137" y="52"/>
                  <a:pt x="137" y="54"/>
                  <a:pt x="137" y="56"/>
                </a:cubicBezTo>
                <a:cubicBezTo>
                  <a:pt x="137" y="57"/>
                  <a:pt x="137" y="57"/>
                  <a:pt x="137" y="58"/>
                </a:cubicBezTo>
                <a:cubicBezTo>
                  <a:pt x="136" y="64"/>
                  <a:pt x="132" y="67"/>
                  <a:pt x="125" y="69"/>
                </a:cubicBezTo>
                <a:lnTo>
                  <a:pt x="124" y="69"/>
                </a:lnTo>
                <a:cubicBezTo>
                  <a:pt x="131" y="70"/>
                  <a:pt x="134" y="73"/>
                  <a:pt x="134" y="78"/>
                </a:cubicBezTo>
                <a:cubicBezTo>
                  <a:pt x="134" y="81"/>
                  <a:pt x="133" y="84"/>
                  <a:pt x="131" y="86"/>
                </a:cubicBezTo>
                <a:cubicBezTo>
                  <a:pt x="130" y="89"/>
                  <a:pt x="127" y="91"/>
                  <a:pt x="125" y="92"/>
                </a:cubicBezTo>
                <a:cubicBezTo>
                  <a:pt x="122" y="93"/>
                  <a:pt x="117" y="94"/>
                  <a:pt x="111" y="94"/>
                </a:cubicBezTo>
                <a:lnTo>
                  <a:pt x="90" y="94"/>
                </a:lnTo>
                <a:close/>
                <a:moveTo>
                  <a:pt x="111" y="55"/>
                </a:moveTo>
                <a:lnTo>
                  <a:pt x="109" y="65"/>
                </a:lnTo>
                <a:lnTo>
                  <a:pt x="115" y="65"/>
                </a:lnTo>
                <a:cubicBezTo>
                  <a:pt x="118" y="65"/>
                  <a:pt x="119" y="65"/>
                  <a:pt x="120" y="65"/>
                </a:cubicBezTo>
                <a:cubicBezTo>
                  <a:pt x="122" y="64"/>
                  <a:pt x="123" y="62"/>
                  <a:pt x="123" y="60"/>
                </a:cubicBezTo>
                <a:cubicBezTo>
                  <a:pt x="124" y="58"/>
                  <a:pt x="124" y="57"/>
                  <a:pt x="123" y="56"/>
                </a:cubicBezTo>
                <a:cubicBezTo>
                  <a:pt x="122" y="55"/>
                  <a:pt x="120" y="55"/>
                  <a:pt x="119" y="55"/>
                </a:cubicBezTo>
                <a:lnTo>
                  <a:pt x="111" y="55"/>
                </a:lnTo>
                <a:close/>
                <a:moveTo>
                  <a:pt x="107" y="74"/>
                </a:moveTo>
                <a:lnTo>
                  <a:pt x="105" y="85"/>
                </a:lnTo>
                <a:lnTo>
                  <a:pt x="112" y="85"/>
                </a:lnTo>
                <a:cubicBezTo>
                  <a:pt x="117" y="85"/>
                  <a:pt x="119" y="83"/>
                  <a:pt x="120" y="80"/>
                </a:cubicBezTo>
                <a:cubicBezTo>
                  <a:pt x="120" y="79"/>
                  <a:pt x="120" y="79"/>
                  <a:pt x="120" y="78"/>
                </a:cubicBezTo>
                <a:cubicBezTo>
                  <a:pt x="120" y="75"/>
                  <a:pt x="118" y="74"/>
                  <a:pt x="114" y="74"/>
                </a:cubicBezTo>
                <a:lnTo>
                  <a:pt x="107" y="74"/>
                </a:lnTo>
                <a:close/>
                <a:moveTo>
                  <a:pt x="138" y="94"/>
                </a:moveTo>
                <a:lnTo>
                  <a:pt x="148" y="46"/>
                </a:lnTo>
                <a:lnTo>
                  <a:pt x="170" y="46"/>
                </a:lnTo>
                <a:cubicBezTo>
                  <a:pt x="174" y="46"/>
                  <a:pt x="177" y="46"/>
                  <a:pt x="178" y="46"/>
                </a:cubicBezTo>
                <a:cubicBezTo>
                  <a:pt x="181" y="47"/>
                  <a:pt x="183" y="48"/>
                  <a:pt x="184" y="50"/>
                </a:cubicBezTo>
                <a:cubicBezTo>
                  <a:pt x="185" y="51"/>
                  <a:pt x="186" y="53"/>
                  <a:pt x="186" y="55"/>
                </a:cubicBezTo>
                <a:cubicBezTo>
                  <a:pt x="186" y="56"/>
                  <a:pt x="186" y="58"/>
                  <a:pt x="186" y="59"/>
                </a:cubicBezTo>
                <a:cubicBezTo>
                  <a:pt x="185" y="63"/>
                  <a:pt x="183" y="66"/>
                  <a:pt x="179" y="68"/>
                </a:cubicBezTo>
                <a:cubicBezTo>
                  <a:pt x="177" y="69"/>
                  <a:pt x="175" y="70"/>
                  <a:pt x="172" y="70"/>
                </a:cubicBezTo>
                <a:cubicBezTo>
                  <a:pt x="175" y="70"/>
                  <a:pt x="177" y="71"/>
                  <a:pt x="179" y="72"/>
                </a:cubicBezTo>
                <a:cubicBezTo>
                  <a:pt x="180" y="74"/>
                  <a:pt x="180" y="75"/>
                  <a:pt x="180" y="78"/>
                </a:cubicBezTo>
                <a:cubicBezTo>
                  <a:pt x="180" y="79"/>
                  <a:pt x="180" y="80"/>
                  <a:pt x="180" y="82"/>
                </a:cubicBezTo>
                <a:cubicBezTo>
                  <a:pt x="180" y="88"/>
                  <a:pt x="179" y="92"/>
                  <a:pt x="180" y="94"/>
                </a:cubicBezTo>
                <a:lnTo>
                  <a:pt x="165" y="94"/>
                </a:lnTo>
                <a:cubicBezTo>
                  <a:pt x="165" y="92"/>
                  <a:pt x="165" y="89"/>
                  <a:pt x="166" y="83"/>
                </a:cubicBezTo>
                <a:cubicBezTo>
                  <a:pt x="166" y="81"/>
                  <a:pt x="166" y="80"/>
                  <a:pt x="166" y="79"/>
                </a:cubicBezTo>
                <a:cubicBezTo>
                  <a:pt x="166" y="78"/>
                  <a:pt x="166" y="77"/>
                  <a:pt x="165" y="76"/>
                </a:cubicBezTo>
                <a:cubicBezTo>
                  <a:pt x="164" y="76"/>
                  <a:pt x="163" y="75"/>
                  <a:pt x="161" y="75"/>
                </a:cubicBezTo>
                <a:lnTo>
                  <a:pt x="155" y="75"/>
                </a:lnTo>
                <a:lnTo>
                  <a:pt x="151" y="94"/>
                </a:lnTo>
                <a:lnTo>
                  <a:pt x="138" y="94"/>
                </a:lnTo>
                <a:close/>
                <a:moveTo>
                  <a:pt x="160" y="55"/>
                </a:moveTo>
                <a:lnTo>
                  <a:pt x="157" y="67"/>
                </a:lnTo>
                <a:lnTo>
                  <a:pt x="162" y="67"/>
                </a:lnTo>
                <a:cubicBezTo>
                  <a:pt x="165" y="67"/>
                  <a:pt x="167" y="66"/>
                  <a:pt x="168" y="66"/>
                </a:cubicBezTo>
                <a:cubicBezTo>
                  <a:pt x="170" y="65"/>
                  <a:pt x="172" y="64"/>
                  <a:pt x="172" y="61"/>
                </a:cubicBezTo>
                <a:cubicBezTo>
                  <a:pt x="173" y="60"/>
                  <a:pt x="173" y="60"/>
                  <a:pt x="173" y="59"/>
                </a:cubicBezTo>
                <a:cubicBezTo>
                  <a:pt x="173" y="57"/>
                  <a:pt x="172" y="56"/>
                  <a:pt x="170" y="55"/>
                </a:cubicBezTo>
                <a:cubicBezTo>
                  <a:pt x="169" y="55"/>
                  <a:pt x="167" y="55"/>
                  <a:pt x="165" y="55"/>
                </a:cubicBezTo>
                <a:lnTo>
                  <a:pt x="160" y="55"/>
                </a:lnTo>
                <a:close/>
                <a:moveTo>
                  <a:pt x="182" y="94"/>
                </a:moveTo>
                <a:lnTo>
                  <a:pt x="211" y="46"/>
                </a:lnTo>
                <a:lnTo>
                  <a:pt x="227" y="46"/>
                </a:lnTo>
                <a:lnTo>
                  <a:pt x="236" y="94"/>
                </a:lnTo>
                <a:lnTo>
                  <a:pt x="221" y="94"/>
                </a:lnTo>
                <a:lnTo>
                  <a:pt x="220" y="84"/>
                </a:lnTo>
                <a:lnTo>
                  <a:pt x="201" y="84"/>
                </a:lnTo>
                <a:lnTo>
                  <a:pt x="195" y="94"/>
                </a:lnTo>
                <a:lnTo>
                  <a:pt x="182" y="94"/>
                </a:lnTo>
                <a:close/>
                <a:moveTo>
                  <a:pt x="206" y="76"/>
                </a:moveTo>
                <a:lnTo>
                  <a:pt x="219" y="76"/>
                </a:lnTo>
                <a:lnTo>
                  <a:pt x="217" y="55"/>
                </a:lnTo>
                <a:lnTo>
                  <a:pt x="216" y="55"/>
                </a:lnTo>
                <a:lnTo>
                  <a:pt x="206" y="76"/>
                </a:lnTo>
                <a:close/>
                <a:moveTo>
                  <a:pt x="241" y="94"/>
                </a:moveTo>
                <a:lnTo>
                  <a:pt x="251" y="46"/>
                </a:lnTo>
                <a:lnTo>
                  <a:pt x="287" y="46"/>
                </a:lnTo>
                <a:lnTo>
                  <a:pt x="285" y="55"/>
                </a:lnTo>
                <a:lnTo>
                  <a:pt x="263" y="55"/>
                </a:lnTo>
                <a:lnTo>
                  <a:pt x="260" y="65"/>
                </a:lnTo>
                <a:lnTo>
                  <a:pt x="282" y="65"/>
                </a:lnTo>
                <a:lnTo>
                  <a:pt x="280" y="74"/>
                </a:lnTo>
                <a:lnTo>
                  <a:pt x="258" y="74"/>
                </a:lnTo>
                <a:lnTo>
                  <a:pt x="256" y="85"/>
                </a:lnTo>
                <a:lnTo>
                  <a:pt x="280" y="85"/>
                </a:lnTo>
                <a:lnTo>
                  <a:pt x="278" y="94"/>
                </a:lnTo>
                <a:lnTo>
                  <a:pt x="241" y="94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AutoShape 1"/>
          <p:cNvSpPr>
            <a:spLocks noChangeArrowheads="1"/>
          </p:cNvSpPr>
          <p:nvPr/>
        </p:nvSpPr>
        <p:spPr bwMode="auto">
          <a:xfrm>
            <a:off x="293688" y="304800"/>
            <a:ext cx="8575675" cy="6227763"/>
          </a:xfrm>
          <a:custGeom>
            <a:avLst/>
            <a:gdLst>
              <a:gd name="T0" fmla="*/ 17 w 803"/>
              <a:gd name="T1" fmla="*/ 0 h 544"/>
              <a:gd name="T2" fmla="*/ 786 w 803"/>
              <a:gd name="T3" fmla="*/ 0 h 544"/>
              <a:gd name="T4" fmla="*/ 803 w 803"/>
              <a:gd name="T5" fmla="*/ 17 h 544"/>
              <a:gd name="T6" fmla="*/ 803 w 803"/>
              <a:gd name="T7" fmla="*/ 527 h 544"/>
              <a:gd name="T8" fmla="*/ 786 w 803"/>
              <a:gd name="T9" fmla="*/ 544 h 544"/>
              <a:gd name="T10" fmla="*/ 17 w 803"/>
              <a:gd name="T11" fmla="*/ 544 h 544"/>
              <a:gd name="T12" fmla="*/ 0 w 803"/>
              <a:gd name="T13" fmla="*/ 527 h 544"/>
              <a:gd name="T14" fmla="*/ 0 w 803"/>
              <a:gd name="T15" fmla="*/ 17 h 544"/>
              <a:gd name="T16" fmla="*/ 17 w 803"/>
              <a:gd name="T17" fmla="*/ 0 h 544"/>
              <a:gd name="T18" fmla="*/ 0 w 803"/>
              <a:gd name="T19" fmla="*/ 0 h 544"/>
              <a:gd name="T20" fmla="*/ 803 w 803"/>
              <a:gd name="T21" fmla="*/ 544 h 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T18" t="T19" r="T20" b="T21"/>
            <a:pathLst>
              <a:path w="803" h="544">
                <a:moveTo>
                  <a:pt x="17" y="0"/>
                </a:moveTo>
                <a:lnTo>
                  <a:pt x="786" y="0"/>
                </a:lnTo>
                <a:cubicBezTo>
                  <a:pt x="795" y="0"/>
                  <a:pt x="803" y="8"/>
                  <a:pt x="803" y="17"/>
                </a:cubicBezTo>
                <a:lnTo>
                  <a:pt x="803" y="527"/>
                </a:lnTo>
                <a:cubicBezTo>
                  <a:pt x="803" y="536"/>
                  <a:pt x="795" y="544"/>
                  <a:pt x="786" y="544"/>
                </a:cubicBezTo>
                <a:lnTo>
                  <a:pt x="17" y="544"/>
                </a:lnTo>
                <a:cubicBezTo>
                  <a:pt x="8" y="544"/>
                  <a:pt x="0" y="536"/>
                  <a:pt x="0" y="527"/>
                </a:cubicBezTo>
                <a:lnTo>
                  <a:pt x="0" y="17"/>
                </a:lnTo>
                <a:cubicBezTo>
                  <a:pt x="0" y="8"/>
                  <a:pt x="8" y="0"/>
                  <a:pt x="17" y="0"/>
                </a:cubicBezTo>
                <a:close/>
              </a:path>
            </a:pathLst>
          </a:custGeom>
          <a:solidFill>
            <a:srgbClr val="0066CC"/>
          </a:solidFill>
          <a:ln w="11160">
            <a:solidFill>
              <a:srgbClr val="006EC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7405688" y="5127625"/>
            <a:ext cx="1684337" cy="1755775"/>
            <a:chOff x="4665" y="3230"/>
            <a:chExt cx="1061" cy="1106"/>
          </a:xfrm>
        </p:grpSpPr>
        <p:sp>
          <p:nvSpPr>
            <p:cNvPr id="7171" name="AutoShape 3"/>
            <p:cNvSpPr>
              <a:spLocks noChangeArrowheads="1"/>
            </p:cNvSpPr>
            <p:nvPr/>
          </p:nvSpPr>
          <p:spPr bwMode="auto">
            <a:xfrm>
              <a:off x="4665" y="3457"/>
              <a:ext cx="1062" cy="879"/>
            </a:xfrm>
            <a:custGeom>
              <a:avLst/>
              <a:gdLst>
                <a:gd name="T0" fmla="*/ 16 w 115"/>
                <a:gd name="T1" fmla="*/ 0 h 88"/>
                <a:gd name="T2" fmla="*/ 115 w 115"/>
                <a:gd name="T3" fmla="*/ 0 h 88"/>
                <a:gd name="T4" fmla="*/ 99 w 115"/>
                <a:gd name="T5" fmla="*/ 88 h 88"/>
                <a:gd name="T6" fmla="*/ 0 w 115"/>
                <a:gd name="T7" fmla="*/ 88 h 88"/>
                <a:gd name="T8" fmla="*/ 16 w 115"/>
                <a:gd name="T9" fmla="*/ 0 h 88"/>
                <a:gd name="T10" fmla="*/ 0 w 115"/>
                <a:gd name="T11" fmla="*/ 0 h 88"/>
                <a:gd name="T12" fmla="*/ 115 w 115"/>
                <a:gd name="T13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T10" t="T11" r="T12" b="T13"/>
              <a:pathLst>
                <a:path w="115" h="88">
                  <a:moveTo>
                    <a:pt x="16" y="0"/>
                  </a:moveTo>
                  <a:lnTo>
                    <a:pt x="115" y="0"/>
                  </a:lnTo>
                  <a:lnTo>
                    <a:pt x="99" y="88"/>
                  </a:lnTo>
                  <a:lnTo>
                    <a:pt x="0" y="88"/>
                  </a:lnTo>
                  <a:lnTo>
                    <a:pt x="16" y="0"/>
                  </a:lnTo>
                  <a:close/>
                </a:path>
              </a:pathLst>
            </a:custGeom>
            <a:blipFill dpi="0" rotWithShape="0">
              <a:blip r:embed="rId13" cstate="print"/>
              <a:srcRect/>
              <a:stretch>
                <a:fillRect/>
              </a:stretch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7172" name="AutoShape 4"/>
            <p:cNvSpPr>
              <a:spLocks noChangeArrowheads="1"/>
            </p:cNvSpPr>
            <p:nvPr/>
          </p:nvSpPr>
          <p:spPr bwMode="auto">
            <a:xfrm>
              <a:off x="5592" y="3230"/>
              <a:ext cx="128" cy="229"/>
            </a:xfrm>
            <a:custGeom>
              <a:avLst/>
              <a:gdLst>
                <a:gd name="T0" fmla="*/ 0 w 8"/>
                <a:gd name="T1" fmla="*/ 0 h 13"/>
                <a:gd name="T2" fmla="*/ 0 w 8"/>
                <a:gd name="T3" fmla="*/ 13 h 13"/>
                <a:gd name="T4" fmla="*/ 8 w 8"/>
                <a:gd name="T5" fmla="*/ 13 h 13"/>
                <a:gd name="T6" fmla="*/ 0 w 8"/>
                <a:gd name="T7" fmla="*/ 0 h 13"/>
                <a:gd name="T8" fmla="*/ 0 w 8"/>
                <a:gd name="T9" fmla="*/ 0 h 13"/>
                <a:gd name="T10" fmla="*/ 8 w 8"/>
                <a:gd name="T11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8" h="13">
                  <a:moveTo>
                    <a:pt x="0" y="0"/>
                  </a:moveTo>
                  <a:lnTo>
                    <a:pt x="0" y="13"/>
                  </a:lnTo>
                  <a:lnTo>
                    <a:pt x="8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4524375" y="6524625"/>
            <a:ext cx="2947988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200" b="1" i="1">
                <a:solidFill>
                  <a:srgbClr val="0066CC"/>
                </a:solidFill>
              </a:rPr>
              <a:t>0800 570 0800   /   www.sebrae.com.br</a:t>
            </a:r>
          </a:p>
        </p:txBody>
      </p:sp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7646988" y="5865813"/>
            <a:ext cx="1244600" cy="658812"/>
          </a:xfrm>
          <a:custGeom>
            <a:avLst/>
            <a:gdLst>
              <a:gd name="T0" fmla="*/ 13 w 287"/>
              <a:gd name="T1" fmla="*/ 81 h 140"/>
              <a:gd name="T2" fmla="*/ 28 w 287"/>
              <a:gd name="T3" fmla="*/ 79 h 140"/>
              <a:gd name="T4" fmla="*/ 5 w 287"/>
              <a:gd name="T5" fmla="*/ 63 h 140"/>
              <a:gd name="T6" fmla="*/ 28 w 287"/>
              <a:gd name="T7" fmla="*/ 45 h 140"/>
              <a:gd name="T8" fmla="*/ 31 w 287"/>
              <a:gd name="T9" fmla="*/ 60 h 140"/>
              <a:gd name="T10" fmla="*/ 21 w 287"/>
              <a:gd name="T11" fmla="*/ 55 h 140"/>
              <a:gd name="T12" fmla="*/ 23 w 287"/>
              <a:gd name="T13" fmla="*/ 63 h 140"/>
              <a:gd name="T14" fmla="*/ 43 w 287"/>
              <a:gd name="T15" fmla="*/ 76 h 140"/>
              <a:gd name="T16" fmla="*/ 18 w 287"/>
              <a:gd name="T17" fmla="*/ 95 h 140"/>
              <a:gd name="T18" fmla="*/ 0 w 287"/>
              <a:gd name="T19" fmla="*/ 79 h 140"/>
              <a:gd name="T20" fmla="*/ 174 w 287"/>
              <a:gd name="T21" fmla="*/ 117 h 140"/>
              <a:gd name="T22" fmla="*/ 84 w 287"/>
              <a:gd name="T23" fmla="*/ 125 h 140"/>
              <a:gd name="T24" fmla="*/ 80 w 287"/>
              <a:gd name="T25" fmla="*/ 140 h 140"/>
              <a:gd name="T26" fmla="*/ 199 w 287"/>
              <a:gd name="T27" fmla="*/ 0 h 140"/>
              <a:gd name="T28" fmla="*/ 110 w 287"/>
              <a:gd name="T29" fmla="*/ 0 h 140"/>
              <a:gd name="T30" fmla="*/ 191 w 287"/>
              <a:gd name="T31" fmla="*/ 38 h 140"/>
              <a:gd name="T32" fmla="*/ 47 w 287"/>
              <a:gd name="T33" fmla="*/ 94 h 140"/>
              <a:gd name="T34" fmla="*/ 91 w 287"/>
              <a:gd name="T35" fmla="*/ 55 h 140"/>
              <a:gd name="T36" fmla="*/ 87 w 287"/>
              <a:gd name="T37" fmla="*/ 65 h 140"/>
              <a:gd name="T38" fmla="*/ 62 w 287"/>
              <a:gd name="T39" fmla="*/ 85 h 140"/>
              <a:gd name="T40" fmla="*/ 47 w 287"/>
              <a:gd name="T41" fmla="*/ 94 h 140"/>
              <a:gd name="T42" fmla="*/ 119 w 287"/>
              <a:gd name="T43" fmla="*/ 46 h 140"/>
              <a:gd name="T44" fmla="*/ 137 w 287"/>
              <a:gd name="T45" fmla="*/ 56 h 140"/>
              <a:gd name="T46" fmla="*/ 124 w 287"/>
              <a:gd name="T47" fmla="*/ 69 h 140"/>
              <a:gd name="T48" fmla="*/ 125 w 287"/>
              <a:gd name="T49" fmla="*/ 92 h 140"/>
              <a:gd name="T50" fmla="*/ 111 w 287"/>
              <a:gd name="T51" fmla="*/ 55 h 140"/>
              <a:gd name="T52" fmla="*/ 120 w 287"/>
              <a:gd name="T53" fmla="*/ 65 h 140"/>
              <a:gd name="T54" fmla="*/ 119 w 287"/>
              <a:gd name="T55" fmla="*/ 55 h 140"/>
              <a:gd name="T56" fmla="*/ 105 w 287"/>
              <a:gd name="T57" fmla="*/ 85 h 140"/>
              <a:gd name="T58" fmla="*/ 120 w 287"/>
              <a:gd name="T59" fmla="*/ 78 h 140"/>
              <a:gd name="T60" fmla="*/ 138 w 287"/>
              <a:gd name="T61" fmla="*/ 94 h 140"/>
              <a:gd name="T62" fmla="*/ 178 w 287"/>
              <a:gd name="T63" fmla="*/ 46 h 140"/>
              <a:gd name="T64" fmla="*/ 186 w 287"/>
              <a:gd name="T65" fmla="*/ 59 h 140"/>
              <a:gd name="T66" fmla="*/ 172 w 287"/>
              <a:gd name="T67" fmla="*/ 70 h 140"/>
              <a:gd name="T68" fmla="*/ 180 w 287"/>
              <a:gd name="T69" fmla="*/ 82 h 140"/>
              <a:gd name="T70" fmla="*/ 166 w 287"/>
              <a:gd name="T71" fmla="*/ 83 h 140"/>
              <a:gd name="T72" fmla="*/ 161 w 287"/>
              <a:gd name="T73" fmla="*/ 75 h 140"/>
              <a:gd name="T74" fmla="*/ 138 w 287"/>
              <a:gd name="T75" fmla="*/ 94 h 140"/>
              <a:gd name="T76" fmla="*/ 162 w 287"/>
              <a:gd name="T77" fmla="*/ 67 h 140"/>
              <a:gd name="T78" fmla="*/ 173 w 287"/>
              <a:gd name="T79" fmla="*/ 59 h 140"/>
              <a:gd name="T80" fmla="*/ 160 w 287"/>
              <a:gd name="T81" fmla="*/ 55 h 140"/>
              <a:gd name="T82" fmla="*/ 227 w 287"/>
              <a:gd name="T83" fmla="*/ 46 h 140"/>
              <a:gd name="T84" fmla="*/ 220 w 287"/>
              <a:gd name="T85" fmla="*/ 84 h 140"/>
              <a:gd name="T86" fmla="*/ 182 w 287"/>
              <a:gd name="T87" fmla="*/ 94 h 140"/>
              <a:gd name="T88" fmla="*/ 217 w 287"/>
              <a:gd name="T89" fmla="*/ 55 h 140"/>
              <a:gd name="T90" fmla="*/ 241 w 287"/>
              <a:gd name="T91" fmla="*/ 94 h 140"/>
              <a:gd name="T92" fmla="*/ 285 w 287"/>
              <a:gd name="T93" fmla="*/ 55 h 140"/>
              <a:gd name="T94" fmla="*/ 282 w 287"/>
              <a:gd name="T95" fmla="*/ 65 h 140"/>
              <a:gd name="T96" fmla="*/ 256 w 287"/>
              <a:gd name="T97" fmla="*/ 85 h 140"/>
              <a:gd name="T98" fmla="*/ 241 w 287"/>
              <a:gd name="T99" fmla="*/ 94 h 140"/>
              <a:gd name="T100" fmla="*/ 0 w 287"/>
              <a:gd name="T101" fmla="*/ 0 h 140"/>
              <a:gd name="T102" fmla="*/ 287 w 287"/>
              <a:gd name="T103" fmla="*/ 140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T100" t="T101" r="T102" b="T103"/>
            <a:pathLst>
              <a:path w="287" h="140">
                <a:moveTo>
                  <a:pt x="0" y="79"/>
                </a:moveTo>
                <a:lnTo>
                  <a:pt x="14" y="79"/>
                </a:lnTo>
                <a:cubicBezTo>
                  <a:pt x="13" y="80"/>
                  <a:pt x="13" y="80"/>
                  <a:pt x="13" y="81"/>
                </a:cubicBezTo>
                <a:cubicBezTo>
                  <a:pt x="13" y="84"/>
                  <a:pt x="16" y="86"/>
                  <a:pt x="20" y="86"/>
                </a:cubicBezTo>
                <a:cubicBezTo>
                  <a:pt x="25" y="86"/>
                  <a:pt x="28" y="84"/>
                  <a:pt x="28" y="81"/>
                </a:cubicBezTo>
                <a:cubicBezTo>
                  <a:pt x="28" y="80"/>
                  <a:pt x="28" y="80"/>
                  <a:pt x="28" y="79"/>
                </a:cubicBezTo>
                <a:cubicBezTo>
                  <a:pt x="28" y="78"/>
                  <a:pt x="27" y="77"/>
                  <a:pt x="25" y="76"/>
                </a:cubicBezTo>
                <a:lnTo>
                  <a:pt x="14" y="73"/>
                </a:lnTo>
                <a:cubicBezTo>
                  <a:pt x="8" y="71"/>
                  <a:pt x="5" y="68"/>
                  <a:pt x="5" y="63"/>
                </a:cubicBezTo>
                <a:cubicBezTo>
                  <a:pt x="5" y="62"/>
                  <a:pt x="5" y="61"/>
                  <a:pt x="5" y="60"/>
                </a:cubicBezTo>
                <a:cubicBezTo>
                  <a:pt x="6" y="56"/>
                  <a:pt x="8" y="52"/>
                  <a:pt x="12" y="49"/>
                </a:cubicBezTo>
                <a:cubicBezTo>
                  <a:pt x="16" y="46"/>
                  <a:pt x="22" y="45"/>
                  <a:pt x="28" y="45"/>
                </a:cubicBezTo>
                <a:cubicBezTo>
                  <a:pt x="40" y="45"/>
                  <a:pt x="45" y="49"/>
                  <a:pt x="45" y="56"/>
                </a:cubicBezTo>
                <a:cubicBezTo>
                  <a:pt x="45" y="57"/>
                  <a:pt x="45" y="58"/>
                  <a:pt x="45" y="60"/>
                </a:cubicBezTo>
                <a:lnTo>
                  <a:pt x="31" y="60"/>
                </a:lnTo>
                <a:cubicBezTo>
                  <a:pt x="31" y="59"/>
                  <a:pt x="31" y="58"/>
                  <a:pt x="31" y="58"/>
                </a:cubicBezTo>
                <a:cubicBezTo>
                  <a:pt x="31" y="55"/>
                  <a:pt x="30" y="54"/>
                  <a:pt x="26" y="54"/>
                </a:cubicBezTo>
                <a:cubicBezTo>
                  <a:pt x="24" y="54"/>
                  <a:pt x="23" y="54"/>
                  <a:pt x="21" y="55"/>
                </a:cubicBezTo>
                <a:cubicBezTo>
                  <a:pt x="20" y="56"/>
                  <a:pt x="19" y="57"/>
                  <a:pt x="19" y="59"/>
                </a:cubicBezTo>
                <a:cubicBezTo>
                  <a:pt x="19" y="59"/>
                  <a:pt x="19" y="59"/>
                  <a:pt x="19" y="60"/>
                </a:cubicBezTo>
                <a:cubicBezTo>
                  <a:pt x="19" y="61"/>
                  <a:pt x="20" y="63"/>
                  <a:pt x="23" y="63"/>
                </a:cubicBezTo>
                <a:lnTo>
                  <a:pt x="31" y="66"/>
                </a:lnTo>
                <a:cubicBezTo>
                  <a:pt x="35" y="67"/>
                  <a:pt x="37" y="68"/>
                  <a:pt x="39" y="69"/>
                </a:cubicBezTo>
                <a:cubicBezTo>
                  <a:pt x="41" y="70"/>
                  <a:pt x="43" y="73"/>
                  <a:pt x="43" y="76"/>
                </a:cubicBezTo>
                <a:cubicBezTo>
                  <a:pt x="43" y="77"/>
                  <a:pt x="42" y="78"/>
                  <a:pt x="42" y="80"/>
                </a:cubicBezTo>
                <a:cubicBezTo>
                  <a:pt x="41" y="85"/>
                  <a:pt x="38" y="89"/>
                  <a:pt x="34" y="91"/>
                </a:cubicBezTo>
                <a:cubicBezTo>
                  <a:pt x="29" y="94"/>
                  <a:pt x="24" y="95"/>
                  <a:pt x="18" y="95"/>
                </a:cubicBezTo>
                <a:cubicBezTo>
                  <a:pt x="10" y="95"/>
                  <a:pt x="4" y="93"/>
                  <a:pt x="2" y="89"/>
                </a:cubicBezTo>
                <a:cubicBezTo>
                  <a:pt x="0" y="88"/>
                  <a:pt x="0" y="85"/>
                  <a:pt x="0" y="83"/>
                </a:cubicBezTo>
                <a:cubicBezTo>
                  <a:pt x="0" y="82"/>
                  <a:pt x="0" y="80"/>
                  <a:pt x="0" y="79"/>
                </a:cubicBezTo>
                <a:close/>
                <a:moveTo>
                  <a:pt x="89" y="102"/>
                </a:moveTo>
                <a:lnTo>
                  <a:pt x="177" y="102"/>
                </a:lnTo>
                <a:lnTo>
                  <a:pt x="174" y="117"/>
                </a:lnTo>
                <a:lnTo>
                  <a:pt x="85" y="117"/>
                </a:lnTo>
                <a:lnTo>
                  <a:pt x="89" y="102"/>
                </a:lnTo>
                <a:close/>
                <a:moveTo>
                  <a:pt x="84" y="125"/>
                </a:moveTo>
                <a:lnTo>
                  <a:pt x="173" y="125"/>
                </a:lnTo>
                <a:lnTo>
                  <a:pt x="169" y="140"/>
                </a:lnTo>
                <a:lnTo>
                  <a:pt x="80" y="140"/>
                </a:lnTo>
                <a:lnTo>
                  <a:pt x="84" y="125"/>
                </a:lnTo>
                <a:close/>
                <a:moveTo>
                  <a:pt x="110" y="0"/>
                </a:moveTo>
                <a:lnTo>
                  <a:pt x="199" y="0"/>
                </a:lnTo>
                <a:lnTo>
                  <a:pt x="196" y="15"/>
                </a:lnTo>
                <a:lnTo>
                  <a:pt x="107" y="15"/>
                </a:lnTo>
                <a:lnTo>
                  <a:pt x="110" y="0"/>
                </a:lnTo>
                <a:close/>
                <a:moveTo>
                  <a:pt x="105" y="23"/>
                </a:moveTo>
                <a:lnTo>
                  <a:pt x="194" y="23"/>
                </a:lnTo>
                <a:lnTo>
                  <a:pt x="191" y="38"/>
                </a:lnTo>
                <a:lnTo>
                  <a:pt x="102" y="38"/>
                </a:lnTo>
                <a:lnTo>
                  <a:pt x="105" y="23"/>
                </a:lnTo>
                <a:close/>
                <a:moveTo>
                  <a:pt x="47" y="94"/>
                </a:moveTo>
                <a:lnTo>
                  <a:pt x="57" y="46"/>
                </a:lnTo>
                <a:lnTo>
                  <a:pt x="93" y="46"/>
                </a:lnTo>
                <a:lnTo>
                  <a:pt x="91" y="55"/>
                </a:lnTo>
                <a:lnTo>
                  <a:pt x="68" y="55"/>
                </a:lnTo>
                <a:lnTo>
                  <a:pt x="66" y="65"/>
                </a:lnTo>
                <a:lnTo>
                  <a:pt x="87" y="65"/>
                </a:lnTo>
                <a:lnTo>
                  <a:pt x="85" y="74"/>
                </a:lnTo>
                <a:lnTo>
                  <a:pt x="64" y="74"/>
                </a:lnTo>
                <a:lnTo>
                  <a:pt x="62" y="85"/>
                </a:lnTo>
                <a:lnTo>
                  <a:pt x="85" y="85"/>
                </a:lnTo>
                <a:lnTo>
                  <a:pt x="83" y="94"/>
                </a:lnTo>
                <a:lnTo>
                  <a:pt x="47" y="94"/>
                </a:lnTo>
                <a:close/>
                <a:moveTo>
                  <a:pt x="90" y="94"/>
                </a:moveTo>
                <a:lnTo>
                  <a:pt x="100" y="46"/>
                </a:lnTo>
                <a:lnTo>
                  <a:pt x="119" y="46"/>
                </a:lnTo>
                <a:cubicBezTo>
                  <a:pt x="123" y="46"/>
                  <a:pt x="126" y="46"/>
                  <a:pt x="128" y="47"/>
                </a:cubicBezTo>
                <a:cubicBezTo>
                  <a:pt x="131" y="47"/>
                  <a:pt x="134" y="48"/>
                  <a:pt x="135" y="50"/>
                </a:cubicBezTo>
                <a:cubicBezTo>
                  <a:pt x="137" y="52"/>
                  <a:pt x="137" y="54"/>
                  <a:pt x="137" y="56"/>
                </a:cubicBezTo>
                <a:cubicBezTo>
                  <a:pt x="137" y="57"/>
                  <a:pt x="137" y="57"/>
                  <a:pt x="137" y="58"/>
                </a:cubicBezTo>
                <a:cubicBezTo>
                  <a:pt x="136" y="64"/>
                  <a:pt x="132" y="67"/>
                  <a:pt x="125" y="69"/>
                </a:cubicBezTo>
                <a:lnTo>
                  <a:pt x="124" y="69"/>
                </a:lnTo>
                <a:cubicBezTo>
                  <a:pt x="131" y="70"/>
                  <a:pt x="134" y="73"/>
                  <a:pt x="134" y="78"/>
                </a:cubicBezTo>
                <a:cubicBezTo>
                  <a:pt x="134" y="81"/>
                  <a:pt x="133" y="84"/>
                  <a:pt x="131" y="86"/>
                </a:cubicBezTo>
                <a:cubicBezTo>
                  <a:pt x="130" y="89"/>
                  <a:pt x="127" y="91"/>
                  <a:pt x="125" y="92"/>
                </a:cubicBezTo>
                <a:cubicBezTo>
                  <a:pt x="122" y="93"/>
                  <a:pt x="117" y="94"/>
                  <a:pt x="111" y="94"/>
                </a:cubicBezTo>
                <a:lnTo>
                  <a:pt x="90" y="94"/>
                </a:lnTo>
                <a:close/>
                <a:moveTo>
                  <a:pt x="111" y="55"/>
                </a:moveTo>
                <a:lnTo>
                  <a:pt x="109" y="65"/>
                </a:lnTo>
                <a:lnTo>
                  <a:pt x="115" y="65"/>
                </a:lnTo>
                <a:cubicBezTo>
                  <a:pt x="118" y="65"/>
                  <a:pt x="119" y="65"/>
                  <a:pt x="120" y="65"/>
                </a:cubicBezTo>
                <a:cubicBezTo>
                  <a:pt x="122" y="64"/>
                  <a:pt x="123" y="62"/>
                  <a:pt x="123" y="60"/>
                </a:cubicBezTo>
                <a:cubicBezTo>
                  <a:pt x="124" y="58"/>
                  <a:pt x="124" y="57"/>
                  <a:pt x="123" y="56"/>
                </a:cubicBezTo>
                <a:cubicBezTo>
                  <a:pt x="122" y="55"/>
                  <a:pt x="120" y="55"/>
                  <a:pt x="119" y="55"/>
                </a:cubicBezTo>
                <a:lnTo>
                  <a:pt x="111" y="55"/>
                </a:lnTo>
                <a:close/>
                <a:moveTo>
                  <a:pt x="107" y="74"/>
                </a:moveTo>
                <a:lnTo>
                  <a:pt x="105" y="85"/>
                </a:lnTo>
                <a:lnTo>
                  <a:pt x="112" y="85"/>
                </a:lnTo>
                <a:cubicBezTo>
                  <a:pt x="117" y="85"/>
                  <a:pt x="119" y="83"/>
                  <a:pt x="120" y="80"/>
                </a:cubicBezTo>
                <a:cubicBezTo>
                  <a:pt x="120" y="79"/>
                  <a:pt x="120" y="79"/>
                  <a:pt x="120" y="78"/>
                </a:cubicBezTo>
                <a:cubicBezTo>
                  <a:pt x="120" y="75"/>
                  <a:pt x="118" y="74"/>
                  <a:pt x="114" y="74"/>
                </a:cubicBezTo>
                <a:lnTo>
                  <a:pt x="107" y="74"/>
                </a:lnTo>
                <a:close/>
                <a:moveTo>
                  <a:pt x="138" y="94"/>
                </a:moveTo>
                <a:lnTo>
                  <a:pt x="148" y="46"/>
                </a:lnTo>
                <a:lnTo>
                  <a:pt x="170" y="46"/>
                </a:lnTo>
                <a:cubicBezTo>
                  <a:pt x="174" y="46"/>
                  <a:pt x="177" y="46"/>
                  <a:pt x="178" y="46"/>
                </a:cubicBezTo>
                <a:cubicBezTo>
                  <a:pt x="181" y="47"/>
                  <a:pt x="183" y="48"/>
                  <a:pt x="184" y="50"/>
                </a:cubicBezTo>
                <a:cubicBezTo>
                  <a:pt x="185" y="51"/>
                  <a:pt x="186" y="53"/>
                  <a:pt x="186" y="55"/>
                </a:cubicBezTo>
                <a:cubicBezTo>
                  <a:pt x="186" y="56"/>
                  <a:pt x="186" y="58"/>
                  <a:pt x="186" y="59"/>
                </a:cubicBezTo>
                <a:cubicBezTo>
                  <a:pt x="185" y="63"/>
                  <a:pt x="183" y="66"/>
                  <a:pt x="179" y="68"/>
                </a:cubicBezTo>
                <a:cubicBezTo>
                  <a:pt x="177" y="69"/>
                  <a:pt x="175" y="70"/>
                  <a:pt x="172" y="70"/>
                </a:cubicBezTo>
                <a:cubicBezTo>
                  <a:pt x="175" y="70"/>
                  <a:pt x="177" y="71"/>
                  <a:pt x="179" y="72"/>
                </a:cubicBezTo>
                <a:cubicBezTo>
                  <a:pt x="180" y="74"/>
                  <a:pt x="180" y="75"/>
                  <a:pt x="180" y="78"/>
                </a:cubicBezTo>
                <a:cubicBezTo>
                  <a:pt x="180" y="79"/>
                  <a:pt x="180" y="80"/>
                  <a:pt x="180" y="82"/>
                </a:cubicBezTo>
                <a:cubicBezTo>
                  <a:pt x="180" y="88"/>
                  <a:pt x="179" y="92"/>
                  <a:pt x="180" y="94"/>
                </a:cubicBezTo>
                <a:lnTo>
                  <a:pt x="165" y="94"/>
                </a:lnTo>
                <a:cubicBezTo>
                  <a:pt x="165" y="92"/>
                  <a:pt x="165" y="89"/>
                  <a:pt x="166" y="83"/>
                </a:cubicBezTo>
                <a:cubicBezTo>
                  <a:pt x="166" y="81"/>
                  <a:pt x="166" y="80"/>
                  <a:pt x="166" y="79"/>
                </a:cubicBezTo>
                <a:cubicBezTo>
                  <a:pt x="166" y="78"/>
                  <a:pt x="166" y="77"/>
                  <a:pt x="165" y="76"/>
                </a:cubicBezTo>
                <a:cubicBezTo>
                  <a:pt x="164" y="76"/>
                  <a:pt x="163" y="75"/>
                  <a:pt x="161" y="75"/>
                </a:cubicBezTo>
                <a:lnTo>
                  <a:pt x="155" y="75"/>
                </a:lnTo>
                <a:lnTo>
                  <a:pt x="151" y="94"/>
                </a:lnTo>
                <a:lnTo>
                  <a:pt x="138" y="94"/>
                </a:lnTo>
                <a:close/>
                <a:moveTo>
                  <a:pt x="160" y="55"/>
                </a:moveTo>
                <a:lnTo>
                  <a:pt x="157" y="67"/>
                </a:lnTo>
                <a:lnTo>
                  <a:pt x="162" y="67"/>
                </a:lnTo>
                <a:cubicBezTo>
                  <a:pt x="165" y="67"/>
                  <a:pt x="167" y="66"/>
                  <a:pt x="168" y="66"/>
                </a:cubicBezTo>
                <a:cubicBezTo>
                  <a:pt x="170" y="65"/>
                  <a:pt x="172" y="64"/>
                  <a:pt x="172" y="61"/>
                </a:cubicBezTo>
                <a:cubicBezTo>
                  <a:pt x="173" y="60"/>
                  <a:pt x="173" y="60"/>
                  <a:pt x="173" y="59"/>
                </a:cubicBezTo>
                <a:cubicBezTo>
                  <a:pt x="173" y="57"/>
                  <a:pt x="172" y="56"/>
                  <a:pt x="170" y="55"/>
                </a:cubicBezTo>
                <a:cubicBezTo>
                  <a:pt x="169" y="55"/>
                  <a:pt x="167" y="55"/>
                  <a:pt x="165" y="55"/>
                </a:cubicBezTo>
                <a:lnTo>
                  <a:pt x="160" y="55"/>
                </a:lnTo>
                <a:close/>
                <a:moveTo>
                  <a:pt x="182" y="94"/>
                </a:moveTo>
                <a:lnTo>
                  <a:pt x="211" y="46"/>
                </a:lnTo>
                <a:lnTo>
                  <a:pt x="227" y="46"/>
                </a:lnTo>
                <a:lnTo>
                  <a:pt x="236" y="94"/>
                </a:lnTo>
                <a:lnTo>
                  <a:pt x="221" y="94"/>
                </a:lnTo>
                <a:lnTo>
                  <a:pt x="220" y="84"/>
                </a:lnTo>
                <a:lnTo>
                  <a:pt x="201" y="84"/>
                </a:lnTo>
                <a:lnTo>
                  <a:pt x="195" y="94"/>
                </a:lnTo>
                <a:lnTo>
                  <a:pt x="182" y="94"/>
                </a:lnTo>
                <a:close/>
                <a:moveTo>
                  <a:pt x="206" y="76"/>
                </a:moveTo>
                <a:lnTo>
                  <a:pt x="219" y="76"/>
                </a:lnTo>
                <a:lnTo>
                  <a:pt x="217" y="55"/>
                </a:lnTo>
                <a:lnTo>
                  <a:pt x="216" y="55"/>
                </a:lnTo>
                <a:lnTo>
                  <a:pt x="206" y="76"/>
                </a:lnTo>
                <a:close/>
                <a:moveTo>
                  <a:pt x="241" y="94"/>
                </a:moveTo>
                <a:lnTo>
                  <a:pt x="251" y="46"/>
                </a:lnTo>
                <a:lnTo>
                  <a:pt x="287" y="46"/>
                </a:lnTo>
                <a:lnTo>
                  <a:pt x="285" y="55"/>
                </a:lnTo>
                <a:lnTo>
                  <a:pt x="263" y="55"/>
                </a:lnTo>
                <a:lnTo>
                  <a:pt x="260" y="65"/>
                </a:lnTo>
                <a:lnTo>
                  <a:pt x="282" y="65"/>
                </a:lnTo>
                <a:lnTo>
                  <a:pt x="280" y="74"/>
                </a:lnTo>
                <a:lnTo>
                  <a:pt x="258" y="74"/>
                </a:lnTo>
                <a:lnTo>
                  <a:pt x="256" y="85"/>
                </a:lnTo>
                <a:lnTo>
                  <a:pt x="280" y="85"/>
                </a:lnTo>
                <a:lnTo>
                  <a:pt x="278" y="94"/>
                </a:lnTo>
                <a:lnTo>
                  <a:pt x="241" y="94"/>
                </a:lnTo>
                <a:close/>
              </a:path>
            </a:pathLst>
          </a:custGeom>
          <a:solidFill>
            <a:srgbClr val="0066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DDDDDD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194" name="AutoShape 2"/>
          <p:cNvSpPr>
            <a:spLocks noChangeArrowheads="1"/>
          </p:cNvSpPr>
          <p:nvPr/>
        </p:nvSpPr>
        <p:spPr bwMode="auto">
          <a:xfrm>
            <a:off x="293688" y="304800"/>
            <a:ext cx="8575675" cy="6227763"/>
          </a:xfrm>
          <a:custGeom>
            <a:avLst/>
            <a:gdLst>
              <a:gd name="T0" fmla="*/ 17 w 803"/>
              <a:gd name="T1" fmla="*/ 0 h 544"/>
              <a:gd name="T2" fmla="*/ 786 w 803"/>
              <a:gd name="T3" fmla="*/ 0 h 544"/>
              <a:gd name="T4" fmla="*/ 803 w 803"/>
              <a:gd name="T5" fmla="*/ 17 h 544"/>
              <a:gd name="T6" fmla="*/ 803 w 803"/>
              <a:gd name="T7" fmla="*/ 527 h 544"/>
              <a:gd name="T8" fmla="*/ 786 w 803"/>
              <a:gd name="T9" fmla="*/ 544 h 544"/>
              <a:gd name="T10" fmla="*/ 17 w 803"/>
              <a:gd name="T11" fmla="*/ 544 h 544"/>
              <a:gd name="T12" fmla="*/ 0 w 803"/>
              <a:gd name="T13" fmla="*/ 527 h 544"/>
              <a:gd name="T14" fmla="*/ 0 w 803"/>
              <a:gd name="T15" fmla="*/ 17 h 544"/>
              <a:gd name="T16" fmla="*/ 17 w 803"/>
              <a:gd name="T17" fmla="*/ 0 h 544"/>
              <a:gd name="T18" fmla="*/ 0 w 803"/>
              <a:gd name="T19" fmla="*/ 0 h 544"/>
              <a:gd name="T20" fmla="*/ 803 w 803"/>
              <a:gd name="T21" fmla="*/ 544 h 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T18" t="T19" r="T20" b="T21"/>
            <a:pathLst>
              <a:path w="803" h="544">
                <a:moveTo>
                  <a:pt x="17" y="0"/>
                </a:moveTo>
                <a:lnTo>
                  <a:pt x="786" y="0"/>
                </a:lnTo>
                <a:cubicBezTo>
                  <a:pt x="795" y="0"/>
                  <a:pt x="803" y="8"/>
                  <a:pt x="803" y="17"/>
                </a:cubicBezTo>
                <a:lnTo>
                  <a:pt x="803" y="527"/>
                </a:lnTo>
                <a:cubicBezTo>
                  <a:pt x="803" y="536"/>
                  <a:pt x="795" y="544"/>
                  <a:pt x="786" y="544"/>
                </a:cubicBezTo>
                <a:lnTo>
                  <a:pt x="17" y="544"/>
                </a:lnTo>
                <a:cubicBezTo>
                  <a:pt x="8" y="544"/>
                  <a:pt x="0" y="536"/>
                  <a:pt x="0" y="527"/>
                </a:cubicBezTo>
                <a:lnTo>
                  <a:pt x="0" y="17"/>
                </a:lnTo>
                <a:cubicBezTo>
                  <a:pt x="0" y="8"/>
                  <a:pt x="8" y="0"/>
                  <a:pt x="17" y="0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195" name="AutoShape 3"/>
          <p:cNvSpPr>
            <a:spLocks noChangeArrowheads="1"/>
          </p:cNvSpPr>
          <p:nvPr/>
        </p:nvSpPr>
        <p:spPr bwMode="auto">
          <a:xfrm>
            <a:off x="7405688" y="5489575"/>
            <a:ext cx="1685925" cy="1395413"/>
          </a:xfrm>
          <a:custGeom>
            <a:avLst/>
            <a:gdLst>
              <a:gd name="T0" fmla="*/ 16 w 115"/>
              <a:gd name="T1" fmla="*/ 0 h 88"/>
              <a:gd name="T2" fmla="*/ 115 w 115"/>
              <a:gd name="T3" fmla="*/ 0 h 88"/>
              <a:gd name="T4" fmla="*/ 99 w 115"/>
              <a:gd name="T5" fmla="*/ 88 h 88"/>
              <a:gd name="T6" fmla="*/ 0 w 115"/>
              <a:gd name="T7" fmla="*/ 88 h 88"/>
              <a:gd name="T8" fmla="*/ 16 w 115"/>
              <a:gd name="T9" fmla="*/ 0 h 88"/>
              <a:gd name="T10" fmla="*/ 0 w 115"/>
              <a:gd name="T11" fmla="*/ 0 h 88"/>
              <a:gd name="T12" fmla="*/ 115 w 115"/>
              <a:gd name="T13" fmla="*/ 88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T10" t="T11" r="T12" b="T13"/>
            <a:pathLst>
              <a:path w="115" h="88">
                <a:moveTo>
                  <a:pt x="16" y="0"/>
                </a:moveTo>
                <a:lnTo>
                  <a:pt x="115" y="0"/>
                </a:lnTo>
                <a:lnTo>
                  <a:pt x="99" y="88"/>
                </a:lnTo>
                <a:lnTo>
                  <a:pt x="0" y="88"/>
                </a:lnTo>
                <a:lnTo>
                  <a:pt x="16" y="0"/>
                </a:lnTo>
                <a:close/>
              </a:path>
            </a:pathLst>
          </a:custGeom>
          <a:solidFill>
            <a:srgbClr val="0066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8877300" y="5127625"/>
            <a:ext cx="203200" cy="363538"/>
          </a:xfrm>
          <a:custGeom>
            <a:avLst/>
            <a:gdLst>
              <a:gd name="T0" fmla="*/ 0 w 8"/>
              <a:gd name="T1" fmla="*/ 0 h 13"/>
              <a:gd name="T2" fmla="*/ 0 w 8"/>
              <a:gd name="T3" fmla="*/ 13 h 13"/>
              <a:gd name="T4" fmla="*/ 8 w 8"/>
              <a:gd name="T5" fmla="*/ 13 h 13"/>
              <a:gd name="T6" fmla="*/ 0 w 8"/>
              <a:gd name="T7" fmla="*/ 0 h 13"/>
              <a:gd name="T8" fmla="*/ 0 w 8"/>
              <a:gd name="T9" fmla="*/ 0 h 13"/>
              <a:gd name="T10" fmla="*/ 8 w 8"/>
              <a:gd name="T11" fmla="*/ 1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8" h="13">
                <a:moveTo>
                  <a:pt x="0" y="0"/>
                </a:moveTo>
                <a:lnTo>
                  <a:pt x="0" y="13"/>
                </a:lnTo>
                <a:lnTo>
                  <a:pt x="8" y="1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4524375" y="6524625"/>
            <a:ext cx="2947988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200" b="1" i="1">
                <a:solidFill>
                  <a:srgbClr val="0066CC"/>
                </a:solidFill>
              </a:rPr>
              <a:t>0800 570 0800   /   www.sebrae.com.br</a:t>
            </a:r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7646988" y="5865813"/>
            <a:ext cx="1244600" cy="658812"/>
          </a:xfrm>
          <a:custGeom>
            <a:avLst/>
            <a:gdLst>
              <a:gd name="T0" fmla="*/ 13 w 287"/>
              <a:gd name="T1" fmla="*/ 81 h 140"/>
              <a:gd name="T2" fmla="*/ 28 w 287"/>
              <a:gd name="T3" fmla="*/ 79 h 140"/>
              <a:gd name="T4" fmla="*/ 5 w 287"/>
              <a:gd name="T5" fmla="*/ 63 h 140"/>
              <a:gd name="T6" fmla="*/ 28 w 287"/>
              <a:gd name="T7" fmla="*/ 45 h 140"/>
              <a:gd name="T8" fmla="*/ 31 w 287"/>
              <a:gd name="T9" fmla="*/ 60 h 140"/>
              <a:gd name="T10" fmla="*/ 21 w 287"/>
              <a:gd name="T11" fmla="*/ 55 h 140"/>
              <a:gd name="T12" fmla="*/ 23 w 287"/>
              <a:gd name="T13" fmla="*/ 63 h 140"/>
              <a:gd name="T14" fmla="*/ 43 w 287"/>
              <a:gd name="T15" fmla="*/ 76 h 140"/>
              <a:gd name="T16" fmla="*/ 18 w 287"/>
              <a:gd name="T17" fmla="*/ 95 h 140"/>
              <a:gd name="T18" fmla="*/ 0 w 287"/>
              <a:gd name="T19" fmla="*/ 79 h 140"/>
              <a:gd name="T20" fmla="*/ 174 w 287"/>
              <a:gd name="T21" fmla="*/ 117 h 140"/>
              <a:gd name="T22" fmla="*/ 84 w 287"/>
              <a:gd name="T23" fmla="*/ 125 h 140"/>
              <a:gd name="T24" fmla="*/ 80 w 287"/>
              <a:gd name="T25" fmla="*/ 140 h 140"/>
              <a:gd name="T26" fmla="*/ 199 w 287"/>
              <a:gd name="T27" fmla="*/ 0 h 140"/>
              <a:gd name="T28" fmla="*/ 110 w 287"/>
              <a:gd name="T29" fmla="*/ 0 h 140"/>
              <a:gd name="T30" fmla="*/ 191 w 287"/>
              <a:gd name="T31" fmla="*/ 38 h 140"/>
              <a:gd name="T32" fmla="*/ 47 w 287"/>
              <a:gd name="T33" fmla="*/ 94 h 140"/>
              <a:gd name="T34" fmla="*/ 91 w 287"/>
              <a:gd name="T35" fmla="*/ 55 h 140"/>
              <a:gd name="T36" fmla="*/ 87 w 287"/>
              <a:gd name="T37" fmla="*/ 65 h 140"/>
              <a:gd name="T38" fmla="*/ 62 w 287"/>
              <a:gd name="T39" fmla="*/ 85 h 140"/>
              <a:gd name="T40" fmla="*/ 47 w 287"/>
              <a:gd name="T41" fmla="*/ 94 h 140"/>
              <a:gd name="T42" fmla="*/ 119 w 287"/>
              <a:gd name="T43" fmla="*/ 46 h 140"/>
              <a:gd name="T44" fmla="*/ 137 w 287"/>
              <a:gd name="T45" fmla="*/ 56 h 140"/>
              <a:gd name="T46" fmla="*/ 124 w 287"/>
              <a:gd name="T47" fmla="*/ 69 h 140"/>
              <a:gd name="T48" fmla="*/ 125 w 287"/>
              <a:gd name="T49" fmla="*/ 92 h 140"/>
              <a:gd name="T50" fmla="*/ 111 w 287"/>
              <a:gd name="T51" fmla="*/ 55 h 140"/>
              <a:gd name="T52" fmla="*/ 120 w 287"/>
              <a:gd name="T53" fmla="*/ 65 h 140"/>
              <a:gd name="T54" fmla="*/ 119 w 287"/>
              <a:gd name="T55" fmla="*/ 55 h 140"/>
              <a:gd name="T56" fmla="*/ 105 w 287"/>
              <a:gd name="T57" fmla="*/ 85 h 140"/>
              <a:gd name="T58" fmla="*/ 120 w 287"/>
              <a:gd name="T59" fmla="*/ 78 h 140"/>
              <a:gd name="T60" fmla="*/ 138 w 287"/>
              <a:gd name="T61" fmla="*/ 94 h 140"/>
              <a:gd name="T62" fmla="*/ 178 w 287"/>
              <a:gd name="T63" fmla="*/ 46 h 140"/>
              <a:gd name="T64" fmla="*/ 186 w 287"/>
              <a:gd name="T65" fmla="*/ 59 h 140"/>
              <a:gd name="T66" fmla="*/ 172 w 287"/>
              <a:gd name="T67" fmla="*/ 70 h 140"/>
              <a:gd name="T68" fmla="*/ 180 w 287"/>
              <a:gd name="T69" fmla="*/ 82 h 140"/>
              <a:gd name="T70" fmla="*/ 166 w 287"/>
              <a:gd name="T71" fmla="*/ 83 h 140"/>
              <a:gd name="T72" fmla="*/ 161 w 287"/>
              <a:gd name="T73" fmla="*/ 75 h 140"/>
              <a:gd name="T74" fmla="*/ 138 w 287"/>
              <a:gd name="T75" fmla="*/ 94 h 140"/>
              <a:gd name="T76" fmla="*/ 162 w 287"/>
              <a:gd name="T77" fmla="*/ 67 h 140"/>
              <a:gd name="T78" fmla="*/ 173 w 287"/>
              <a:gd name="T79" fmla="*/ 59 h 140"/>
              <a:gd name="T80" fmla="*/ 160 w 287"/>
              <a:gd name="T81" fmla="*/ 55 h 140"/>
              <a:gd name="T82" fmla="*/ 227 w 287"/>
              <a:gd name="T83" fmla="*/ 46 h 140"/>
              <a:gd name="T84" fmla="*/ 220 w 287"/>
              <a:gd name="T85" fmla="*/ 84 h 140"/>
              <a:gd name="T86" fmla="*/ 182 w 287"/>
              <a:gd name="T87" fmla="*/ 94 h 140"/>
              <a:gd name="T88" fmla="*/ 217 w 287"/>
              <a:gd name="T89" fmla="*/ 55 h 140"/>
              <a:gd name="T90" fmla="*/ 241 w 287"/>
              <a:gd name="T91" fmla="*/ 94 h 140"/>
              <a:gd name="T92" fmla="*/ 285 w 287"/>
              <a:gd name="T93" fmla="*/ 55 h 140"/>
              <a:gd name="T94" fmla="*/ 282 w 287"/>
              <a:gd name="T95" fmla="*/ 65 h 140"/>
              <a:gd name="T96" fmla="*/ 256 w 287"/>
              <a:gd name="T97" fmla="*/ 85 h 140"/>
              <a:gd name="T98" fmla="*/ 241 w 287"/>
              <a:gd name="T99" fmla="*/ 94 h 140"/>
              <a:gd name="T100" fmla="*/ 0 w 287"/>
              <a:gd name="T101" fmla="*/ 0 h 140"/>
              <a:gd name="T102" fmla="*/ 287 w 287"/>
              <a:gd name="T103" fmla="*/ 140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T100" t="T101" r="T102" b="T103"/>
            <a:pathLst>
              <a:path w="287" h="140">
                <a:moveTo>
                  <a:pt x="0" y="79"/>
                </a:moveTo>
                <a:lnTo>
                  <a:pt x="14" y="79"/>
                </a:lnTo>
                <a:cubicBezTo>
                  <a:pt x="13" y="80"/>
                  <a:pt x="13" y="80"/>
                  <a:pt x="13" y="81"/>
                </a:cubicBezTo>
                <a:cubicBezTo>
                  <a:pt x="13" y="84"/>
                  <a:pt x="16" y="86"/>
                  <a:pt x="20" y="86"/>
                </a:cubicBezTo>
                <a:cubicBezTo>
                  <a:pt x="25" y="86"/>
                  <a:pt x="28" y="84"/>
                  <a:pt x="28" y="81"/>
                </a:cubicBezTo>
                <a:cubicBezTo>
                  <a:pt x="28" y="80"/>
                  <a:pt x="28" y="80"/>
                  <a:pt x="28" y="79"/>
                </a:cubicBezTo>
                <a:cubicBezTo>
                  <a:pt x="28" y="78"/>
                  <a:pt x="27" y="77"/>
                  <a:pt x="25" y="76"/>
                </a:cubicBezTo>
                <a:lnTo>
                  <a:pt x="14" y="73"/>
                </a:lnTo>
                <a:cubicBezTo>
                  <a:pt x="8" y="71"/>
                  <a:pt x="5" y="68"/>
                  <a:pt x="5" y="63"/>
                </a:cubicBezTo>
                <a:cubicBezTo>
                  <a:pt x="5" y="62"/>
                  <a:pt x="5" y="61"/>
                  <a:pt x="5" y="60"/>
                </a:cubicBezTo>
                <a:cubicBezTo>
                  <a:pt x="6" y="56"/>
                  <a:pt x="8" y="52"/>
                  <a:pt x="12" y="49"/>
                </a:cubicBezTo>
                <a:cubicBezTo>
                  <a:pt x="16" y="46"/>
                  <a:pt x="22" y="45"/>
                  <a:pt x="28" y="45"/>
                </a:cubicBezTo>
                <a:cubicBezTo>
                  <a:pt x="40" y="45"/>
                  <a:pt x="45" y="49"/>
                  <a:pt x="45" y="56"/>
                </a:cubicBezTo>
                <a:cubicBezTo>
                  <a:pt x="45" y="57"/>
                  <a:pt x="45" y="58"/>
                  <a:pt x="45" y="60"/>
                </a:cubicBezTo>
                <a:lnTo>
                  <a:pt x="31" y="60"/>
                </a:lnTo>
                <a:cubicBezTo>
                  <a:pt x="31" y="59"/>
                  <a:pt x="31" y="58"/>
                  <a:pt x="31" y="58"/>
                </a:cubicBezTo>
                <a:cubicBezTo>
                  <a:pt x="31" y="55"/>
                  <a:pt x="30" y="54"/>
                  <a:pt x="26" y="54"/>
                </a:cubicBezTo>
                <a:cubicBezTo>
                  <a:pt x="24" y="54"/>
                  <a:pt x="23" y="54"/>
                  <a:pt x="21" y="55"/>
                </a:cubicBezTo>
                <a:cubicBezTo>
                  <a:pt x="20" y="56"/>
                  <a:pt x="19" y="57"/>
                  <a:pt x="19" y="59"/>
                </a:cubicBezTo>
                <a:cubicBezTo>
                  <a:pt x="19" y="59"/>
                  <a:pt x="19" y="59"/>
                  <a:pt x="19" y="60"/>
                </a:cubicBezTo>
                <a:cubicBezTo>
                  <a:pt x="19" y="61"/>
                  <a:pt x="20" y="63"/>
                  <a:pt x="23" y="63"/>
                </a:cubicBezTo>
                <a:lnTo>
                  <a:pt x="31" y="66"/>
                </a:lnTo>
                <a:cubicBezTo>
                  <a:pt x="35" y="67"/>
                  <a:pt x="37" y="68"/>
                  <a:pt x="39" y="69"/>
                </a:cubicBezTo>
                <a:cubicBezTo>
                  <a:pt x="41" y="70"/>
                  <a:pt x="43" y="73"/>
                  <a:pt x="43" y="76"/>
                </a:cubicBezTo>
                <a:cubicBezTo>
                  <a:pt x="43" y="77"/>
                  <a:pt x="42" y="78"/>
                  <a:pt x="42" y="80"/>
                </a:cubicBezTo>
                <a:cubicBezTo>
                  <a:pt x="41" y="85"/>
                  <a:pt x="38" y="89"/>
                  <a:pt x="34" y="91"/>
                </a:cubicBezTo>
                <a:cubicBezTo>
                  <a:pt x="29" y="94"/>
                  <a:pt x="24" y="95"/>
                  <a:pt x="18" y="95"/>
                </a:cubicBezTo>
                <a:cubicBezTo>
                  <a:pt x="10" y="95"/>
                  <a:pt x="4" y="93"/>
                  <a:pt x="2" y="89"/>
                </a:cubicBezTo>
                <a:cubicBezTo>
                  <a:pt x="0" y="88"/>
                  <a:pt x="0" y="85"/>
                  <a:pt x="0" y="83"/>
                </a:cubicBezTo>
                <a:cubicBezTo>
                  <a:pt x="0" y="82"/>
                  <a:pt x="0" y="80"/>
                  <a:pt x="0" y="79"/>
                </a:cubicBezTo>
                <a:close/>
                <a:moveTo>
                  <a:pt x="89" y="102"/>
                </a:moveTo>
                <a:lnTo>
                  <a:pt x="177" y="102"/>
                </a:lnTo>
                <a:lnTo>
                  <a:pt x="174" y="117"/>
                </a:lnTo>
                <a:lnTo>
                  <a:pt x="85" y="117"/>
                </a:lnTo>
                <a:lnTo>
                  <a:pt x="89" y="102"/>
                </a:lnTo>
                <a:close/>
                <a:moveTo>
                  <a:pt x="84" y="125"/>
                </a:moveTo>
                <a:lnTo>
                  <a:pt x="173" y="125"/>
                </a:lnTo>
                <a:lnTo>
                  <a:pt x="169" y="140"/>
                </a:lnTo>
                <a:lnTo>
                  <a:pt x="80" y="140"/>
                </a:lnTo>
                <a:lnTo>
                  <a:pt x="84" y="125"/>
                </a:lnTo>
                <a:close/>
                <a:moveTo>
                  <a:pt x="110" y="0"/>
                </a:moveTo>
                <a:lnTo>
                  <a:pt x="199" y="0"/>
                </a:lnTo>
                <a:lnTo>
                  <a:pt x="196" y="15"/>
                </a:lnTo>
                <a:lnTo>
                  <a:pt x="107" y="15"/>
                </a:lnTo>
                <a:lnTo>
                  <a:pt x="110" y="0"/>
                </a:lnTo>
                <a:close/>
                <a:moveTo>
                  <a:pt x="105" y="23"/>
                </a:moveTo>
                <a:lnTo>
                  <a:pt x="194" y="23"/>
                </a:lnTo>
                <a:lnTo>
                  <a:pt x="191" y="38"/>
                </a:lnTo>
                <a:lnTo>
                  <a:pt x="102" y="38"/>
                </a:lnTo>
                <a:lnTo>
                  <a:pt x="105" y="23"/>
                </a:lnTo>
                <a:close/>
                <a:moveTo>
                  <a:pt x="47" y="94"/>
                </a:moveTo>
                <a:lnTo>
                  <a:pt x="57" y="46"/>
                </a:lnTo>
                <a:lnTo>
                  <a:pt x="93" y="46"/>
                </a:lnTo>
                <a:lnTo>
                  <a:pt x="91" y="55"/>
                </a:lnTo>
                <a:lnTo>
                  <a:pt x="68" y="55"/>
                </a:lnTo>
                <a:lnTo>
                  <a:pt x="66" y="65"/>
                </a:lnTo>
                <a:lnTo>
                  <a:pt x="87" y="65"/>
                </a:lnTo>
                <a:lnTo>
                  <a:pt x="85" y="74"/>
                </a:lnTo>
                <a:lnTo>
                  <a:pt x="64" y="74"/>
                </a:lnTo>
                <a:lnTo>
                  <a:pt x="62" y="85"/>
                </a:lnTo>
                <a:lnTo>
                  <a:pt x="85" y="85"/>
                </a:lnTo>
                <a:lnTo>
                  <a:pt x="83" y="94"/>
                </a:lnTo>
                <a:lnTo>
                  <a:pt x="47" y="94"/>
                </a:lnTo>
                <a:close/>
                <a:moveTo>
                  <a:pt x="90" y="94"/>
                </a:moveTo>
                <a:lnTo>
                  <a:pt x="100" y="46"/>
                </a:lnTo>
                <a:lnTo>
                  <a:pt x="119" y="46"/>
                </a:lnTo>
                <a:cubicBezTo>
                  <a:pt x="123" y="46"/>
                  <a:pt x="126" y="46"/>
                  <a:pt x="128" y="47"/>
                </a:cubicBezTo>
                <a:cubicBezTo>
                  <a:pt x="131" y="47"/>
                  <a:pt x="134" y="48"/>
                  <a:pt x="135" y="50"/>
                </a:cubicBezTo>
                <a:cubicBezTo>
                  <a:pt x="137" y="52"/>
                  <a:pt x="137" y="54"/>
                  <a:pt x="137" y="56"/>
                </a:cubicBezTo>
                <a:cubicBezTo>
                  <a:pt x="137" y="57"/>
                  <a:pt x="137" y="57"/>
                  <a:pt x="137" y="58"/>
                </a:cubicBezTo>
                <a:cubicBezTo>
                  <a:pt x="136" y="64"/>
                  <a:pt x="132" y="67"/>
                  <a:pt x="125" y="69"/>
                </a:cubicBezTo>
                <a:lnTo>
                  <a:pt x="124" y="69"/>
                </a:lnTo>
                <a:cubicBezTo>
                  <a:pt x="131" y="70"/>
                  <a:pt x="134" y="73"/>
                  <a:pt x="134" y="78"/>
                </a:cubicBezTo>
                <a:cubicBezTo>
                  <a:pt x="134" y="81"/>
                  <a:pt x="133" y="84"/>
                  <a:pt x="131" y="86"/>
                </a:cubicBezTo>
                <a:cubicBezTo>
                  <a:pt x="130" y="89"/>
                  <a:pt x="127" y="91"/>
                  <a:pt x="125" y="92"/>
                </a:cubicBezTo>
                <a:cubicBezTo>
                  <a:pt x="122" y="93"/>
                  <a:pt x="117" y="94"/>
                  <a:pt x="111" y="94"/>
                </a:cubicBezTo>
                <a:lnTo>
                  <a:pt x="90" y="94"/>
                </a:lnTo>
                <a:close/>
                <a:moveTo>
                  <a:pt x="111" y="55"/>
                </a:moveTo>
                <a:lnTo>
                  <a:pt x="109" y="65"/>
                </a:lnTo>
                <a:lnTo>
                  <a:pt x="115" y="65"/>
                </a:lnTo>
                <a:cubicBezTo>
                  <a:pt x="118" y="65"/>
                  <a:pt x="119" y="65"/>
                  <a:pt x="120" y="65"/>
                </a:cubicBezTo>
                <a:cubicBezTo>
                  <a:pt x="122" y="64"/>
                  <a:pt x="123" y="62"/>
                  <a:pt x="123" y="60"/>
                </a:cubicBezTo>
                <a:cubicBezTo>
                  <a:pt x="124" y="58"/>
                  <a:pt x="124" y="57"/>
                  <a:pt x="123" y="56"/>
                </a:cubicBezTo>
                <a:cubicBezTo>
                  <a:pt x="122" y="55"/>
                  <a:pt x="120" y="55"/>
                  <a:pt x="119" y="55"/>
                </a:cubicBezTo>
                <a:lnTo>
                  <a:pt x="111" y="55"/>
                </a:lnTo>
                <a:close/>
                <a:moveTo>
                  <a:pt x="107" y="74"/>
                </a:moveTo>
                <a:lnTo>
                  <a:pt x="105" y="85"/>
                </a:lnTo>
                <a:lnTo>
                  <a:pt x="112" y="85"/>
                </a:lnTo>
                <a:cubicBezTo>
                  <a:pt x="117" y="85"/>
                  <a:pt x="119" y="83"/>
                  <a:pt x="120" y="80"/>
                </a:cubicBezTo>
                <a:cubicBezTo>
                  <a:pt x="120" y="79"/>
                  <a:pt x="120" y="79"/>
                  <a:pt x="120" y="78"/>
                </a:cubicBezTo>
                <a:cubicBezTo>
                  <a:pt x="120" y="75"/>
                  <a:pt x="118" y="74"/>
                  <a:pt x="114" y="74"/>
                </a:cubicBezTo>
                <a:lnTo>
                  <a:pt x="107" y="74"/>
                </a:lnTo>
                <a:close/>
                <a:moveTo>
                  <a:pt x="138" y="94"/>
                </a:moveTo>
                <a:lnTo>
                  <a:pt x="148" y="46"/>
                </a:lnTo>
                <a:lnTo>
                  <a:pt x="170" y="46"/>
                </a:lnTo>
                <a:cubicBezTo>
                  <a:pt x="174" y="46"/>
                  <a:pt x="177" y="46"/>
                  <a:pt x="178" y="46"/>
                </a:cubicBezTo>
                <a:cubicBezTo>
                  <a:pt x="181" y="47"/>
                  <a:pt x="183" y="48"/>
                  <a:pt x="184" y="50"/>
                </a:cubicBezTo>
                <a:cubicBezTo>
                  <a:pt x="185" y="51"/>
                  <a:pt x="186" y="53"/>
                  <a:pt x="186" y="55"/>
                </a:cubicBezTo>
                <a:cubicBezTo>
                  <a:pt x="186" y="56"/>
                  <a:pt x="186" y="58"/>
                  <a:pt x="186" y="59"/>
                </a:cubicBezTo>
                <a:cubicBezTo>
                  <a:pt x="185" y="63"/>
                  <a:pt x="183" y="66"/>
                  <a:pt x="179" y="68"/>
                </a:cubicBezTo>
                <a:cubicBezTo>
                  <a:pt x="177" y="69"/>
                  <a:pt x="175" y="70"/>
                  <a:pt x="172" y="70"/>
                </a:cubicBezTo>
                <a:cubicBezTo>
                  <a:pt x="175" y="70"/>
                  <a:pt x="177" y="71"/>
                  <a:pt x="179" y="72"/>
                </a:cubicBezTo>
                <a:cubicBezTo>
                  <a:pt x="180" y="74"/>
                  <a:pt x="180" y="75"/>
                  <a:pt x="180" y="78"/>
                </a:cubicBezTo>
                <a:cubicBezTo>
                  <a:pt x="180" y="79"/>
                  <a:pt x="180" y="80"/>
                  <a:pt x="180" y="82"/>
                </a:cubicBezTo>
                <a:cubicBezTo>
                  <a:pt x="180" y="88"/>
                  <a:pt x="179" y="92"/>
                  <a:pt x="180" y="94"/>
                </a:cubicBezTo>
                <a:lnTo>
                  <a:pt x="165" y="94"/>
                </a:lnTo>
                <a:cubicBezTo>
                  <a:pt x="165" y="92"/>
                  <a:pt x="165" y="89"/>
                  <a:pt x="166" y="83"/>
                </a:cubicBezTo>
                <a:cubicBezTo>
                  <a:pt x="166" y="81"/>
                  <a:pt x="166" y="80"/>
                  <a:pt x="166" y="79"/>
                </a:cubicBezTo>
                <a:cubicBezTo>
                  <a:pt x="166" y="78"/>
                  <a:pt x="166" y="77"/>
                  <a:pt x="165" y="76"/>
                </a:cubicBezTo>
                <a:cubicBezTo>
                  <a:pt x="164" y="76"/>
                  <a:pt x="163" y="75"/>
                  <a:pt x="161" y="75"/>
                </a:cubicBezTo>
                <a:lnTo>
                  <a:pt x="155" y="75"/>
                </a:lnTo>
                <a:lnTo>
                  <a:pt x="151" y="94"/>
                </a:lnTo>
                <a:lnTo>
                  <a:pt x="138" y="94"/>
                </a:lnTo>
                <a:close/>
                <a:moveTo>
                  <a:pt x="160" y="55"/>
                </a:moveTo>
                <a:lnTo>
                  <a:pt x="157" y="67"/>
                </a:lnTo>
                <a:lnTo>
                  <a:pt x="162" y="67"/>
                </a:lnTo>
                <a:cubicBezTo>
                  <a:pt x="165" y="67"/>
                  <a:pt x="167" y="66"/>
                  <a:pt x="168" y="66"/>
                </a:cubicBezTo>
                <a:cubicBezTo>
                  <a:pt x="170" y="65"/>
                  <a:pt x="172" y="64"/>
                  <a:pt x="172" y="61"/>
                </a:cubicBezTo>
                <a:cubicBezTo>
                  <a:pt x="173" y="60"/>
                  <a:pt x="173" y="60"/>
                  <a:pt x="173" y="59"/>
                </a:cubicBezTo>
                <a:cubicBezTo>
                  <a:pt x="173" y="57"/>
                  <a:pt x="172" y="56"/>
                  <a:pt x="170" y="55"/>
                </a:cubicBezTo>
                <a:cubicBezTo>
                  <a:pt x="169" y="55"/>
                  <a:pt x="167" y="55"/>
                  <a:pt x="165" y="55"/>
                </a:cubicBezTo>
                <a:lnTo>
                  <a:pt x="160" y="55"/>
                </a:lnTo>
                <a:close/>
                <a:moveTo>
                  <a:pt x="182" y="94"/>
                </a:moveTo>
                <a:lnTo>
                  <a:pt x="211" y="46"/>
                </a:lnTo>
                <a:lnTo>
                  <a:pt x="227" y="46"/>
                </a:lnTo>
                <a:lnTo>
                  <a:pt x="236" y="94"/>
                </a:lnTo>
                <a:lnTo>
                  <a:pt x="221" y="94"/>
                </a:lnTo>
                <a:lnTo>
                  <a:pt x="220" y="84"/>
                </a:lnTo>
                <a:lnTo>
                  <a:pt x="201" y="84"/>
                </a:lnTo>
                <a:lnTo>
                  <a:pt x="195" y="94"/>
                </a:lnTo>
                <a:lnTo>
                  <a:pt x="182" y="94"/>
                </a:lnTo>
                <a:close/>
                <a:moveTo>
                  <a:pt x="206" y="76"/>
                </a:moveTo>
                <a:lnTo>
                  <a:pt x="219" y="76"/>
                </a:lnTo>
                <a:lnTo>
                  <a:pt x="217" y="55"/>
                </a:lnTo>
                <a:lnTo>
                  <a:pt x="216" y="55"/>
                </a:lnTo>
                <a:lnTo>
                  <a:pt x="206" y="76"/>
                </a:lnTo>
                <a:close/>
                <a:moveTo>
                  <a:pt x="241" y="94"/>
                </a:moveTo>
                <a:lnTo>
                  <a:pt x="251" y="46"/>
                </a:lnTo>
                <a:lnTo>
                  <a:pt x="287" y="46"/>
                </a:lnTo>
                <a:lnTo>
                  <a:pt x="285" y="55"/>
                </a:lnTo>
                <a:lnTo>
                  <a:pt x="263" y="55"/>
                </a:lnTo>
                <a:lnTo>
                  <a:pt x="260" y="65"/>
                </a:lnTo>
                <a:lnTo>
                  <a:pt x="282" y="65"/>
                </a:lnTo>
                <a:lnTo>
                  <a:pt x="280" y="74"/>
                </a:lnTo>
                <a:lnTo>
                  <a:pt x="258" y="74"/>
                </a:lnTo>
                <a:lnTo>
                  <a:pt x="256" y="85"/>
                </a:lnTo>
                <a:lnTo>
                  <a:pt x="280" y="85"/>
                </a:lnTo>
                <a:lnTo>
                  <a:pt x="278" y="94"/>
                </a:lnTo>
                <a:lnTo>
                  <a:pt x="241" y="94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AutoShape 1"/>
          <p:cNvSpPr>
            <a:spLocks noChangeArrowheads="1"/>
          </p:cNvSpPr>
          <p:nvPr/>
        </p:nvSpPr>
        <p:spPr bwMode="auto">
          <a:xfrm>
            <a:off x="293688" y="304800"/>
            <a:ext cx="8575675" cy="6227763"/>
          </a:xfrm>
          <a:custGeom>
            <a:avLst/>
            <a:gdLst>
              <a:gd name="T0" fmla="*/ 17 w 803"/>
              <a:gd name="T1" fmla="*/ 0 h 544"/>
              <a:gd name="T2" fmla="*/ 786 w 803"/>
              <a:gd name="T3" fmla="*/ 0 h 544"/>
              <a:gd name="T4" fmla="*/ 803 w 803"/>
              <a:gd name="T5" fmla="*/ 17 h 544"/>
              <a:gd name="T6" fmla="*/ 803 w 803"/>
              <a:gd name="T7" fmla="*/ 527 h 544"/>
              <a:gd name="T8" fmla="*/ 786 w 803"/>
              <a:gd name="T9" fmla="*/ 544 h 544"/>
              <a:gd name="T10" fmla="*/ 17 w 803"/>
              <a:gd name="T11" fmla="*/ 544 h 544"/>
              <a:gd name="T12" fmla="*/ 0 w 803"/>
              <a:gd name="T13" fmla="*/ 527 h 544"/>
              <a:gd name="T14" fmla="*/ 0 w 803"/>
              <a:gd name="T15" fmla="*/ 17 h 544"/>
              <a:gd name="T16" fmla="*/ 17 w 803"/>
              <a:gd name="T17" fmla="*/ 0 h 544"/>
              <a:gd name="T18" fmla="*/ 0 w 803"/>
              <a:gd name="T19" fmla="*/ 0 h 544"/>
              <a:gd name="T20" fmla="*/ 803 w 803"/>
              <a:gd name="T21" fmla="*/ 544 h 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T18" t="T19" r="T20" b="T21"/>
            <a:pathLst>
              <a:path w="803" h="544">
                <a:moveTo>
                  <a:pt x="17" y="0"/>
                </a:moveTo>
                <a:lnTo>
                  <a:pt x="786" y="0"/>
                </a:lnTo>
                <a:cubicBezTo>
                  <a:pt x="795" y="0"/>
                  <a:pt x="803" y="8"/>
                  <a:pt x="803" y="17"/>
                </a:cubicBezTo>
                <a:lnTo>
                  <a:pt x="803" y="527"/>
                </a:lnTo>
                <a:cubicBezTo>
                  <a:pt x="803" y="536"/>
                  <a:pt x="795" y="544"/>
                  <a:pt x="786" y="544"/>
                </a:cubicBezTo>
                <a:lnTo>
                  <a:pt x="17" y="544"/>
                </a:lnTo>
                <a:cubicBezTo>
                  <a:pt x="8" y="544"/>
                  <a:pt x="0" y="536"/>
                  <a:pt x="0" y="527"/>
                </a:cubicBezTo>
                <a:lnTo>
                  <a:pt x="0" y="17"/>
                </a:lnTo>
                <a:cubicBezTo>
                  <a:pt x="0" y="8"/>
                  <a:pt x="8" y="0"/>
                  <a:pt x="17" y="0"/>
                </a:cubicBezTo>
                <a:close/>
              </a:path>
            </a:pathLst>
          </a:custGeom>
          <a:solidFill>
            <a:srgbClr val="0066CC"/>
          </a:solidFill>
          <a:ln w="11160">
            <a:solidFill>
              <a:srgbClr val="006EC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7405688" y="5127625"/>
            <a:ext cx="1684337" cy="1755775"/>
            <a:chOff x="4665" y="3230"/>
            <a:chExt cx="1061" cy="1106"/>
          </a:xfrm>
        </p:grpSpPr>
        <p:sp>
          <p:nvSpPr>
            <p:cNvPr id="9219" name="AutoShape 3"/>
            <p:cNvSpPr>
              <a:spLocks noChangeArrowheads="1"/>
            </p:cNvSpPr>
            <p:nvPr/>
          </p:nvSpPr>
          <p:spPr bwMode="auto">
            <a:xfrm>
              <a:off x="4665" y="3457"/>
              <a:ext cx="1062" cy="879"/>
            </a:xfrm>
            <a:custGeom>
              <a:avLst/>
              <a:gdLst>
                <a:gd name="T0" fmla="*/ 16 w 115"/>
                <a:gd name="T1" fmla="*/ 0 h 88"/>
                <a:gd name="T2" fmla="*/ 115 w 115"/>
                <a:gd name="T3" fmla="*/ 0 h 88"/>
                <a:gd name="T4" fmla="*/ 99 w 115"/>
                <a:gd name="T5" fmla="*/ 88 h 88"/>
                <a:gd name="T6" fmla="*/ 0 w 115"/>
                <a:gd name="T7" fmla="*/ 88 h 88"/>
                <a:gd name="T8" fmla="*/ 16 w 115"/>
                <a:gd name="T9" fmla="*/ 0 h 88"/>
                <a:gd name="T10" fmla="*/ 0 w 115"/>
                <a:gd name="T11" fmla="*/ 0 h 88"/>
                <a:gd name="T12" fmla="*/ 115 w 115"/>
                <a:gd name="T13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T10" t="T11" r="T12" b="T13"/>
              <a:pathLst>
                <a:path w="115" h="88">
                  <a:moveTo>
                    <a:pt x="16" y="0"/>
                  </a:moveTo>
                  <a:lnTo>
                    <a:pt x="115" y="0"/>
                  </a:lnTo>
                  <a:lnTo>
                    <a:pt x="99" y="88"/>
                  </a:lnTo>
                  <a:lnTo>
                    <a:pt x="0" y="88"/>
                  </a:lnTo>
                  <a:lnTo>
                    <a:pt x="16" y="0"/>
                  </a:lnTo>
                  <a:close/>
                </a:path>
              </a:pathLst>
            </a:custGeom>
            <a:blipFill dpi="0" rotWithShape="0">
              <a:blip r:embed="rId13" cstate="print"/>
              <a:srcRect/>
              <a:stretch>
                <a:fillRect/>
              </a:stretch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220" name="AutoShape 4"/>
            <p:cNvSpPr>
              <a:spLocks noChangeArrowheads="1"/>
            </p:cNvSpPr>
            <p:nvPr/>
          </p:nvSpPr>
          <p:spPr bwMode="auto">
            <a:xfrm>
              <a:off x="5592" y="3230"/>
              <a:ext cx="128" cy="229"/>
            </a:xfrm>
            <a:custGeom>
              <a:avLst/>
              <a:gdLst>
                <a:gd name="T0" fmla="*/ 0 w 8"/>
                <a:gd name="T1" fmla="*/ 0 h 13"/>
                <a:gd name="T2" fmla="*/ 0 w 8"/>
                <a:gd name="T3" fmla="*/ 13 h 13"/>
                <a:gd name="T4" fmla="*/ 8 w 8"/>
                <a:gd name="T5" fmla="*/ 13 h 13"/>
                <a:gd name="T6" fmla="*/ 0 w 8"/>
                <a:gd name="T7" fmla="*/ 0 h 13"/>
                <a:gd name="T8" fmla="*/ 0 w 8"/>
                <a:gd name="T9" fmla="*/ 0 h 13"/>
                <a:gd name="T10" fmla="*/ 8 w 8"/>
                <a:gd name="T11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8" h="13">
                  <a:moveTo>
                    <a:pt x="0" y="0"/>
                  </a:moveTo>
                  <a:lnTo>
                    <a:pt x="0" y="13"/>
                  </a:lnTo>
                  <a:lnTo>
                    <a:pt x="8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4524375" y="6524625"/>
            <a:ext cx="2947988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200" b="1" i="1">
                <a:solidFill>
                  <a:srgbClr val="0066CC"/>
                </a:solidFill>
              </a:rPr>
              <a:t>0800 570 0800   /   www.sebrae.com.br</a:t>
            </a:r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7646988" y="5865813"/>
            <a:ext cx="1244600" cy="658812"/>
          </a:xfrm>
          <a:custGeom>
            <a:avLst/>
            <a:gdLst>
              <a:gd name="T0" fmla="*/ 13 w 287"/>
              <a:gd name="T1" fmla="*/ 81 h 140"/>
              <a:gd name="T2" fmla="*/ 28 w 287"/>
              <a:gd name="T3" fmla="*/ 79 h 140"/>
              <a:gd name="T4" fmla="*/ 5 w 287"/>
              <a:gd name="T5" fmla="*/ 63 h 140"/>
              <a:gd name="T6" fmla="*/ 28 w 287"/>
              <a:gd name="T7" fmla="*/ 45 h 140"/>
              <a:gd name="T8" fmla="*/ 31 w 287"/>
              <a:gd name="T9" fmla="*/ 60 h 140"/>
              <a:gd name="T10" fmla="*/ 21 w 287"/>
              <a:gd name="T11" fmla="*/ 55 h 140"/>
              <a:gd name="T12" fmla="*/ 23 w 287"/>
              <a:gd name="T13" fmla="*/ 63 h 140"/>
              <a:gd name="T14" fmla="*/ 43 w 287"/>
              <a:gd name="T15" fmla="*/ 76 h 140"/>
              <a:gd name="T16" fmla="*/ 18 w 287"/>
              <a:gd name="T17" fmla="*/ 95 h 140"/>
              <a:gd name="T18" fmla="*/ 0 w 287"/>
              <a:gd name="T19" fmla="*/ 79 h 140"/>
              <a:gd name="T20" fmla="*/ 174 w 287"/>
              <a:gd name="T21" fmla="*/ 117 h 140"/>
              <a:gd name="T22" fmla="*/ 84 w 287"/>
              <a:gd name="T23" fmla="*/ 125 h 140"/>
              <a:gd name="T24" fmla="*/ 80 w 287"/>
              <a:gd name="T25" fmla="*/ 140 h 140"/>
              <a:gd name="T26" fmla="*/ 199 w 287"/>
              <a:gd name="T27" fmla="*/ 0 h 140"/>
              <a:gd name="T28" fmla="*/ 110 w 287"/>
              <a:gd name="T29" fmla="*/ 0 h 140"/>
              <a:gd name="T30" fmla="*/ 191 w 287"/>
              <a:gd name="T31" fmla="*/ 38 h 140"/>
              <a:gd name="T32" fmla="*/ 47 w 287"/>
              <a:gd name="T33" fmla="*/ 94 h 140"/>
              <a:gd name="T34" fmla="*/ 91 w 287"/>
              <a:gd name="T35" fmla="*/ 55 h 140"/>
              <a:gd name="T36" fmla="*/ 87 w 287"/>
              <a:gd name="T37" fmla="*/ 65 h 140"/>
              <a:gd name="T38" fmla="*/ 62 w 287"/>
              <a:gd name="T39" fmla="*/ 85 h 140"/>
              <a:gd name="T40" fmla="*/ 47 w 287"/>
              <a:gd name="T41" fmla="*/ 94 h 140"/>
              <a:gd name="T42" fmla="*/ 119 w 287"/>
              <a:gd name="T43" fmla="*/ 46 h 140"/>
              <a:gd name="T44" fmla="*/ 137 w 287"/>
              <a:gd name="T45" fmla="*/ 56 h 140"/>
              <a:gd name="T46" fmla="*/ 124 w 287"/>
              <a:gd name="T47" fmla="*/ 69 h 140"/>
              <a:gd name="T48" fmla="*/ 125 w 287"/>
              <a:gd name="T49" fmla="*/ 92 h 140"/>
              <a:gd name="T50" fmla="*/ 111 w 287"/>
              <a:gd name="T51" fmla="*/ 55 h 140"/>
              <a:gd name="T52" fmla="*/ 120 w 287"/>
              <a:gd name="T53" fmla="*/ 65 h 140"/>
              <a:gd name="T54" fmla="*/ 119 w 287"/>
              <a:gd name="T55" fmla="*/ 55 h 140"/>
              <a:gd name="T56" fmla="*/ 105 w 287"/>
              <a:gd name="T57" fmla="*/ 85 h 140"/>
              <a:gd name="T58" fmla="*/ 120 w 287"/>
              <a:gd name="T59" fmla="*/ 78 h 140"/>
              <a:gd name="T60" fmla="*/ 138 w 287"/>
              <a:gd name="T61" fmla="*/ 94 h 140"/>
              <a:gd name="T62" fmla="*/ 178 w 287"/>
              <a:gd name="T63" fmla="*/ 46 h 140"/>
              <a:gd name="T64" fmla="*/ 186 w 287"/>
              <a:gd name="T65" fmla="*/ 59 h 140"/>
              <a:gd name="T66" fmla="*/ 172 w 287"/>
              <a:gd name="T67" fmla="*/ 70 h 140"/>
              <a:gd name="T68" fmla="*/ 180 w 287"/>
              <a:gd name="T69" fmla="*/ 82 h 140"/>
              <a:gd name="T70" fmla="*/ 166 w 287"/>
              <a:gd name="T71" fmla="*/ 83 h 140"/>
              <a:gd name="T72" fmla="*/ 161 w 287"/>
              <a:gd name="T73" fmla="*/ 75 h 140"/>
              <a:gd name="T74" fmla="*/ 138 w 287"/>
              <a:gd name="T75" fmla="*/ 94 h 140"/>
              <a:gd name="T76" fmla="*/ 162 w 287"/>
              <a:gd name="T77" fmla="*/ 67 h 140"/>
              <a:gd name="T78" fmla="*/ 173 w 287"/>
              <a:gd name="T79" fmla="*/ 59 h 140"/>
              <a:gd name="T80" fmla="*/ 160 w 287"/>
              <a:gd name="T81" fmla="*/ 55 h 140"/>
              <a:gd name="T82" fmla="*/ 227 w 287"/>
              <a:gd name="T83" fmla="*/ 46 h 140"/>
              <a:gd name="T84" fmla="*/ 220 w 287"/>
              <a:gd name="T85" fmla="*/ 84 h 140"/>
              <a:gd name="T86" fmla="*/ 182 w 287"/>
              <a:gd name="T87" fmla="*/ 94 h 140"/>
              <a:gd name="T88" fmla="*/ 217 w 287"/>
              <a:gd name="T89" fmla="*/ 55 h 140"/>
              <a:gd name="T90" fmla="*/ 241 w 287"/>
              <a:gd name="T91" fmla="*/ 94 h 140"/>
              <a:gd name="T92" fmla="*/ 285 w 287"/>
              <a:gd name="T93" fmla="*/ 55 h 140"/>
              <a:gd name="T94" fmla="*/ 282 w 287"/>
              <a:gd name="T95" fmla="*/ 65 h 140"/>
              <a:gd name="T96" fmla="*/ 256 w 287"/>
              <a:gd name="T97" fmla="*/ 85 h 140"/>
              <a:gd name="T98" fmla="*/ 241 w 287"/>
              <a:gd name="T99" fmla="*/ 94 h 140"/>
              <a:gd name="T100" fmla="*/ 0 w 287"/>
              <a:gd name="T101" fmla="*/ 0 h 140"/>
              <a:gd name="T102" fmla="*/ 287 w 287"/>
              <a:gd name="T103" fmla="*/ 140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T100" t="T101" r="T102" b="T103"/>
            <a:pathLst>
              <a:path w="287" h="140">
                <a:moveTo>
                  <a:pt x="0" y="79"/>
                </a:moveTo>
                <a:lnTo>
                  <a:pt x="14" y="79"/>
                </a:lnTo>
                <a:cubicBezTo>
                  <a:pt x="13" y="80"/>
                  <a:pt x="13" y="80"/>
                  <a:pt x="13" y="81"/>
                </a:cubicBezTo>
                <a:cubicBezTo>
                  <a:pt x="13" y="84"/>
                  <a:pt x="16" y="86"/>
                  <a:pt x="20" y="86"/>
                </a:cubicBezTo>
                <a:cubicBezTo>
                  <a:pt x="25" y="86"/>
                  <a:pt x="28" y="84"/>
                  <a:pt x="28" y="81"/>
                </a:cubicBezTo>
                <a:cubicBezTo>
                  <a:pt x="28" y="80"/>
                  <a:pt x="28" y="80"/>
                  <a:pt x="28" y="79"/>
                </a:cubicBezTo>
                <a:cubicBezTo>
                  <a:pt x="28" y="78"/>
                  <a:pt x="27" y="77"/>
                  <a:pt x="25" y="76"/>
                </a:cubicBezTo>
                <a:lnTo>
                  <a:pt x="14" y="73"/>
                </a:lnTo>
                <a:cubicBezTo>
                  <a:pt x="8" y="71"/>
                  <a:pt x="5" y="68"/>
                  <a:pt x="5" y="63"/>
                </a:cubicBezTo>
                <a:cubicBezTo>
                  <a:pt x="5" y="62"/>
                  <a:pt x="5" y="61"/>
                  <a:pt x="5" y="60"/>
                </a:cubicBezTo>
                <a:cubicBezTo>
                  <a:pt x="6" y="56"/>
                  <a:pt x="8" y="52"/>
                  <a:pt x="12" y="49"/>
                </a:cubicBezTo>
                <a:cubicBezTo>
                  <a:pt x="16" y="46"/>
                  <a:pt x="22" y="45"/>
                  <a:pt x="28" y="45"/>
                </a:cubicBezTo>
                <a:cubicBezTo>
                  <a:pt x="40" y="45"/>
                  <a:pt x="45" y="49"/>
                  <a:pt x="45" y="56"/>
                </a:cubicBezTo>
                <a:cubicBezTo>
                  <a:pt x="45" y="57"/>
                  <a:pt x="45" y="58"/>
                  <a:pt x="45" y="60"/>
                </a:cubicBezTo>
                <a:lnTo>
                  <a:pt x="31" y="60"/>
                </a:lnTo>
                <a:cubicBezTo>
                  <a:pt x="31" y="59"/>
                  <a:pt x="31" y="58"/>
                  <a:pt x="31" y="58"/>
                </a:cubicBezTo>
                <a:cubicBezTo>
                  <a:pt x="31" y="55"/>
                  <a:pt x="30" y="54"/>
                  <a:pt x="26" y="54"/>
                </a:cubicBezTo>
                <a:cubicBezTo>
                  <a:pt x="24" y="54"/>
                  <a:pt x="23" y="54"/>
                  <a:pt x="21" y="55"/>
                </a:cubicBezTo>
                <a:cubicBezTo>
                  <a:pt x="20" y="56"/>
                  <a:pt x="19" y="57"/>
                  <a:pt x="19" y="59"/>
                </a:cubicBezTo>
                <a:cubicBezTo>
                  <a:pt x="19" y="59"/>
                  <a:pt x="19" y="59"/>
                  <a:pt x="19" y="60"/>
                </a:cubicBezTo>
                <a:cubicBezTo>
                  <a:pt x="19" y="61"/>
                  <a:pt x="20" y="63"/>
                  <a:pt x="23" y="63"/>
                </a:cubicBezTo>
                <a:lnTo>
                  <a:pt x="31" y="66"/>
                </a:lnTo>
                <a:cubicBezTo>
                  <a:pt x="35" y="67"/>
                  <a:pt x="37" y="68"/>
                  <a:pt x="39" y="69"/>
                </a:cubicBezTo>
                <a:cubicBezTo>
                  <a:pt x="41" y="70"/>
                  <a:pt x="43" y="73"/>
                  <a:pt x="43" y="76"/>
                </a:cubicBezTo>
                <a:cubicBezTo>
                  <a:pt x="43" y="77"/>
                  <a:pt x="42" y="78"/>
                  <a:pt x="42" y="80"/>
                </a:cubicBezTo>
                <a:cubicBezTo>
                  <a:pt x="41" y="85"/>
                  <a:pt x="38" y="89"/>
                  <a:pt x="34" y="91"/>
                </a:cubicBezTo>
                <a:cubicBezTo>
                  <a:pt x="29" y="94"/>
                  <a:pt x="24" y="95"/>
                  <a:pt x="18" y="95"/>
                </a:cubicBezTo>
                <a:cubicBezTo>
                  <a:pt x="10" y="95"/>
                  <a:pt x="4" y="93"/>
                  <a:pt x="2" y="89"/>
                </a:cubicBezTo>
                <a:cubicBezTo>
                  <a:pt x="0" y="88"/>
                  <a:pt x="0" y="85"/>
                  <a:pt x="0" y="83"/>
                </a:cubicBezTo>
                <a:cubicBezTo>
                  <a:pt x="0" y="82"/>
                  <a:pt x="0" y="80"/>
                  <a:pt x="0" y="79"/>
                </a:cubicBezTo>
                <a:close/>
                <a:moveTo>
                  <a:pt x="89" y="102"/>
                </a:moveTo>
                <a:lnTo>
                  <a:pt x="177" y="102"/>
                </a:lnTo>
                <a:lnTo>
                  <a:pt x="174" y="117"/>
                </a:lnTo>
                <a:lnTo>
                  <a:pt x="85" y="117"/>
                </a:lnTo>
                <a:lnTo>
                  <a:pt x="89" y="102"/>
                </a:lnTo>
                <a:close/>
                <a:moveTo>
                  <a:pt x="84" y="125"/>
                </a:moveTo>
                <a:lnTo>
                  <a:pt x="173" y="125"/>
                </a:lnTo>
                <a:lnTo>
                  <a:pt x="169" y="140"/>
                </a:lnTo>
                <a:lnTo>
                  <a:pt x="80" y="140"/>
                </a:lnTo>
                <a:lnTo>
                  <a:pt x="84" y="125"/>
                </a:lnTo>
                <a:close/>
                <a:moveTo>
                  <a:pt x="110" y="0"/>
                </a:moveTo>
                <a:lnTo>
                  <a:pt x="199" y="0"/>
                </a:lnTo>
                <a:lnTo>
                  <a:pt x="196" y="15"/>
                </a:lnTo>
                <a:lnTo>
                  <a:pt x="107" y="15"/>
                </a:lnTo>
                <a:lnTo>
                  <a:pt x="110" y="0"/>
                </a:lnTo>
                <a:close/>
                <a:moveTo>
                  <a:pt x="105" y="23"/>
                </a:moveTo>
                <a:lnTo>
                  <a:pt x="194" y="23"/>
                </a:lnTo>
                <a:lnTo>
                  <a:pt x="191" y="38"/>
                </a:lnTo>
                <a:lnTo>
                  <a:pt x="102" y="38"/>
                </a:lnTo>
                <a:lnTo>
                  <a:pt x="105" y="23"/>
                </a:lnTo>
                <a:close/>
                <a:moveTo>
                  <a:pt x="47" y="94"/>
                </a:moveTo>
                <a:lnTo>
                  <a:pt x="57" y="46"/>
                </a:lnTo>
                <a:lnTo>
                  <a:pt x="93" y="46"/>
                </a:lnTo>
                <a:lnTo>
                  <a:pt x="91" y="55"/>
                </a:lnTo>
                <a:lnTo>
                  <a:pt x="68" y="55"/>
                </a:lnTo>
                <a:lnTo>
                  <a:pt x="66" y="65"/>
                </a:lnTo>
                <a:lnTo>
                  <a:pt x="87" y="65"/>
                </a:lnTo>
                <a:lnTo>
                  <a:pt x="85" y="74"/>
                </a:lnTo>
                <a:lnTo>
                  <a:pt x="64" y="74"/>
                </a:lnTo>
                <a:lnTo>
                  <a:pt x="62" y="85"/>
                </a:lnTo>
                <a:lnTo>
                  <a:pt x="85" y="85"/>
                </a:lnTo>
                <a:lnTo>
                  <a:pt x="83" y="94"/>
                </a:lnTo>
                <a:lnTo>
                  <a:pt x="47" y="94"/>
                </a:lnTo>
                <a:close/>
                <a:moveTo>
                  <a:pt x="90" y="94"/>
                </a:moveTo>
                <a:lnTo>
                  <a:pt x="100" y="46"/>
                </a:lnTo>
                <a:lnTo>
                  <a:pt x="119" y="46"/>
                </a:lnTo>
                <a:cubicBezTo>
                  <a:pt x="123" y="46"/>
                  <a:pt x="126" y="46"/>
                  <a:pt x="128" y="47"/>
                </a:cubicBezTo>
                <a:cubicBezTo>
                  <a:pt x="131" y="47"/>
                  <a:pt x="134" y="48"/>
                  <a:pt x="135" y="50"/>
                </a:cubicBezTo>
                <a:cubicBezTo>
                  <a:pt x="137" y="52"/>
                  <a:pt x="137" y="54"/>
                  <a:pt x="137" y="56"/>
                </a:cubicBezTo>
                <a:cubicBezTo>
                  <a:pt x="137" y="57"/>
                  <a:pt x="137" y="57"/>
                  <a:pt x="137" y="58"/>
                </a:cubicBezTo>
                <a:cubicBezTo>
                  <a:pt x="136" y="64"/>
                  <a:pt x="132" y="67"/>
                  <a:pt x="125" y="69"/>
                </a:cubicBezTo>
                <a:lnTo>
                  <a:pt x="124" y="69"/>
                </a:lnTo>
                <a:cubicBezTo>
                  <a:pt x="131" y="70"/>
                  <a:pt x="134" y="73"/>
                  <a:pt x="134" y="78"/>
                </a:cubicBezTo>
                <a:cubicBezTo>
                  <a:pt x="134" y="81"/>
                  <a:pt x="133" y="84"/>
                  <a:pt x="131" y="86"/>
                </a:cubicBezTo>
                <a:cubicBezTo>
                  <a:pt x="130" y="89"/>
                  <a:pt x="127" y="91"/>
                  <a:pt x="125" y="92"/>
                </a:cubicBezTo>
                <a:cubicBezTo>
                  <a:pt x="122" y="93"/>
                  <a:pt x="117" y="94"/>
                  <a:pt x="111" y="94"/>
                </a:cubicBezTo>
                <a:lnTo>
                  <a:pt x="90" y="94"/>
                </a:lnTo>
                <a:close/>
                <a:moveTo>
                  <a:pt x="111" y="55"/>
                </a:moveTo>
                <a:lnTo>
                  <a:pt x="109" y="65"/>
                </a:lnTo>
                <a:lnTo>
                  <a:pt x="115" y="65"/>
                </a:lnTo>
                <a:cubicBezTo>
                  <a:pt x="118" y="65"/>
                  <a:pt x="119" y="65"/>
                  <a:pt x="120" y="65"/>
                </a:cubicBezTo>
                <a:cubicBezTo>
                  <a:pt x="122" y="64"/>
                  <a:pt x="123" y="62"/>
                  <a:pt x="123" y="60"/>
                </a:cubicBezTo>
                <a:cubicBezTo>
                  <a:pt x="124" y="58"/>
                  <a:pt x="124" y="57"/>
                  <a:pt x="123" y="56"/>
                </a:cubicBezTo>
                <a:cubicBezTo>
                  <a:pt x="122" y="55"/>
                  <a:pt x="120" y="55"/>
                  <a:pt x="119" y="55"/>
                </a:cubicBezTo>
                <a:lnTo>
                  <a:pt x="111" y="55"/>
                </a:lnTo>
                <a:close/>
                <a:moveTo>
                  <a:pt x="107" y="74"/>
                </a:moveTo>
                <a:lnTo>
                  <a:pt x="105" y="85"/>
                </a:lnTo>
                <a:lnTo>
                  <a:pt x="112" y="85"/>
                </a:lnTo>
                <a:cubicBezTo>
                  <a:pt x="117" y="85"/>
                  <a:pt x="119" y="83"/>
                  <a:pt x="120" y="80"/>
                </a:cubicBezTo>
                <a:cubicBezTo>
                  <a:pt x="120" y="79"/>
                  <a:pt x="120" y="79"/>
                  <a:pt x="120" y="78"/>
                </a:cubicBezTo>
                <a:cubicBezTo>
                  <a:pt x="120" y="75"/>
                  <a:pt x="118" y="74"/>
                  <a:pt x="114" y="74"/>
                </a:cubicBezTo>
                <a:lnTo>
                  <a:pt x="107" y="74"/>
                </a:lnTo>
                <a:close/>
                <a:moveTo>
                  <a:pt x="138" y="94"/>
                </a:moveTo>
                <a:lnTo>
                  <a:pt x="148" y="46"/>
                </a:lnTo>
                <a:lnTo>
                  <a:pt x="170" y="46"/>
                </a:lnTo>
                <a:cubicBezTo>
                  <a:pt x="174" y="46"/>
                  <a:pt x="177" y="46"/>
                  <a:pt x="178" y="46"/>
                </a:cubicBezTo>
                <a:cubicBezTo>
                  <a:pt x="181" y="47"/>
                  <a:pt x="183" y="48"/>
                  <a:pt x="184" y="50"/>
                </a:cubicBezTo>
                <a:cubicBezTo>
                  <a:pt x="185" y="51"/>
                  <a:pt x="186" y="53"/>
                  <a:pt x="186" y="55"/>
                </a:cubicBezTo>
                <a:cubicBezTo>
                  <a:pt x="186" y="56"/>
                  <a:pt x="186" y="58"/>
                  <a:pt x="186" y="59"/>
                </a:cubicBezTo>
                <a:cubicBezTo>
                  <a:pt x="185" y="63"/>
                  <a:pt x="183" y="66"/>
                  <a:pt x="179" y="68"/>
                </a:cubicBezTo>
                <a:cubicBezTo>
                  <a:pt x="177" y="69"/>
                  <a:pt x="175" y="70"/>
                  <a:pt x="172" y="70"/>
                </a:cubicBezTo>
                <a:cubicBezTo>
                  <a:pt x="175" y="70"/>
                  <a:pt x="177" y="71"/>
                  <a:pt x="179" y="72"/>
                </a:cubicBezTo>
                <a:cubicBezTo>
                  <a:pt x="180" y="74"/>
                  <a:pt x="180" y="75"/>
                  <a:pt x="180" y="78"/>
                </a:cubicBezTo>
                <a:cubicBezTo>
                  <a:pt x="180" y="79"/>
                  <a:pt x="180" y="80"/>
                  <a:pt x="180" y="82"/>
                </a:cubicBezTo>
                <a:cubicBezTo>
                  <a:pt x="180" y="88"/>
                  <a:pt x="179" y="92"/>
                  <a:pt x="180" y="94"/>
                </a:cubicBezTo>
                <a:lnTo>
                  <a:pt x="165" y="94"/>
                </a:lnTo>
                <a:cubicBezTo>
                  <a:pt x="165" y="92"/>
                  <a:pt x="165" y="89"/>
                  <a:pt x="166" y="83"/>
                </a:cubicBezTo>
                <a:cubicBezTo>
                  <a:pt x="166" y="81"/>
                  <a:pt x="166" y="80"/>
                  <a:pt x="166" y="79"/>
                </a:cubicBezTo>
                <a:cubicBezTo>
                  <a:pt x="166" y="78"/>
                  <a:pt x="166" y="77"/>
                  <a:pt x="165" y="76"/>
                </a:cubicBezTo>
                <a:cubicBezTo>
                  <a:pt x="164" y="76"/>
                  <a:pt x="163" y="75"/>
                  <a:pt x="161" y="75"/>
                </a:cubicBezTo>
                <a:lnTo>
                  <a:pt x="155" y="75"/>
                </a:lnTo>
                <a:lnTo>
                  <a:pt x="151" y="94"/>
                </a:lnTo>
                <a:lnTo>
                  <a:pt x="138" y="94"/>
                </a:lnTo>
                <a:close/>
                <a:moveTo>
                  <a:pt x="160" y="55"/>
                </a:moveTo>
                <a:lnTo>
                  <a:pt x="157" y="67"/>
                </a:lnTo>
                <a:lnTo>
                  <a:pt x="162" y="67"/>
                </a:lnTo>
                <a:cubicBezTo>
                  <a:pt x="165" y="67"/>
                  <a:pt x="167" y="66"/>
                  <a:pt x="168" y="66"/>
                </a:cubicBezTo>
                <a:cubicBezTo>
                  <a:pt x="170" y="65"/>
                  <a:pt x="172" y="64"/>
                  <a:pt x="172" y="61"/>
                </a:cubicBezTo>
                <a:cubicBezTo>
                  <a:pt x="173" y="60"/>
                  <a:pt x="173" y="60"/>
                  <a:pt x="173" y="59"/>
                </a:cubicBezTo>
                <a:cubicBezTo>
                  <a:pt x="173" y="57"/>
                  <a:pt x="172" y="56"/>
                  <a:pt x="170" y="55"/>
                </a:cubicBezTo>
                <a:cubicBezTo>
                  <a:pt x="169" y="55"/>
                  <a:pt x="167" y="55"/>
                  <a:pt x="165" y="55"/>
                </a:cubicBezTo>
                <a:lnTo>
                  <a:pt x="160" y="55"/>
                </a:lnTo>
                <a:close/>
                <a:moveTo>
                  <a:pt x="182" y="94"/>
                </a:moveTo>
                <a:lnTo>
                  <a:pt x="211" y="46"/>
                </a:lnTo>
                <a:lnTo>
                  <a:pt x="227" y="46"/>
                </a:lnTo>
                <a:lnTo>
                  <a:pt x="236" y="94"/>
                </a:lnTo>
                <a:lnTo>
                  <a:pt x="221" y="94"/>
                </a:lnTo>
                <a:lnTo>
                  <a:pt x="220" y="84"/>
                </a:lnTo>
                <a:lnTo>
                  <a:pt x="201" y="84"/>
                </a:lnTo>
                <a:lnTo>
                  <a:pt x="195" y="94"/>
                </a:lnTo>
                <a:lnTo>
                  <a:pt x="182" y="94"/>
                </a:lnTo>
                <a:close/>
                <a:moveTo>
                  <a:pt x="206" y="76"/>
                </a:moveTo>
                <a:lnTo>
                  <a:pt x="219" y="76"/>
                </a:lnTo>
                <a:lnTo>
                  <a:pt x="217" y="55"/>
                </a:lnTo>
                <a:lnTo>
                  <a:pt x="216" y="55"/>
                </a:lnTo>
                <a:lnTo>
                  <a:pt x="206" y="76"/>
                </a:lnTo>
                <a:close/>
                <a:moveTo>
                  <a:pt x="241" y="94"/>
                </a:moveTo>
                <a:lnTo>
                  <a:pt x="251" y="46"/>
                </a:lnTo>
                <a:lnTo>
                  <a:pt x="287" y="46"/>
                </a:lnTo>
                <a:lnTo>
                  <a:pt x="285" y="55"/>
                </a:lnTo>
                <a:lnTo>
                  <a:pt x="263" y="55"/>
                </a:lnTo>
                <a:lnTo>
                  <a:pt x="260" y="65"/>
                </a:lnTo>
                <a:lnTo>
                  <a:pt x="282" y="65"/>
                </a:lnTo>
                <a:lnTo>
                  <a:pt x="280" y="74"/>
                </a:lnTo>
                <a:lnTo>
                  <a:pt x="258" y="74"/>
                </a:lnTo>
                <a:lnTo>
                  <a:pt x="256" y="85"/>
                </a:lnTo>
                <a:lnTo>
                  <a:pt x="280" y="85"/>
                </a:lnTo>
                <a:lnTo>
                  <a:pt x="278" y="94"/>
                </a:lnTo>
                <a:lnTo>
                  <a:pt x="241" y="94"/>
                </a:lnTo>
                <a:close/>
              </a:path>
            </a:pathLst>
          </a:custGeom>
          <a:solidFill>
            <a:srgbClr val="0066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DDDDDD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293688" y="304800"/>
            <a:ext cx="8575675" cy="6227763"/>
          </a:xfrm>
          <a:custGeom>
            <a:avLst/>
            <a:gdLst>
              <a:gd name="T0" fmla="*/ 17 w 803"/>
              <a:gd name="T1" fmla="*/ 0 h 544"/>
              <a:gd name="T2" fmla="*/ 786 w 803"/>
              <a:gd name="T3" fmla="*/ 0 h 544"/>
              <a:gd name="T4" fmla="*/ 803 w 803"/>
              <a:gd name="T5" fmla="*/ 17 h 544"/>
              <a:gd name="T6" fmla="*/ 803 w 803"/>
              <a:gd name="T7" fmla="*/ 527 h 544"/>
              <a:gd name="T8" fmla="*/ 786 w 803"/>
              <a:gd name="T9" fmla="*/ 544 h 544"/>
              <a:gd name="T10" fmla="*/ 17 w 803"/>
              <a:gd name="T11" fmla="*/ 544 h 544"/>
              <a:gd name="T12" fmla="*/ 0 w 803"/>
              <a:gd name="T13" fmla="*/ 527 h 544"/>
              <a:gd name="T14" fmla="*/ 0 w 803"/>
              <a:gd name="T15" fmla="*/ 17 h 544"/>
              <a:gd name="T16" fmla="*/ 17 w 803"/>
              <a:gd name="T17" fmla="*/ 0 h 544"/>
              <a:gd name="T18" fmla="*/ 0 w 803"/>
              <a:gd name="T19" fmla="*/ 0 h 544"/>
              <a:gd name="T20" fmla="*/ 803 w 803"/>
              <a:gd name="T21" fmla="*/ 544 h 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T18" t="T19" r="T20" b="T21"/>
            <a:pathLst>
              <a:path w="803" h="544">
                <a:moveTo>
                  <a:pt x="17" y="0"/>
                </a:moveTo>
                <a:lnTo>
                  <a:pt x="786" y="0"/>
                </a:lnTo>
                <a:cubicBezTo>
                  <a:pt x="795" y="0"/>
                  <a:pt x="803" y="8"/>
                  <a:pt x="803" y="17"/>
                </a:cubicBezTo>
                <a:lnTo>
                  <a:pt x="803" y="527"/>
                </a:lnTo>
                <a:cubicBezTo>
                  <a:pt x="803" y="536"/>
                  <a:pt x="795" y="544"/>
                  <a:pt x="786" y="544"/>
                </a:cubicBezTo>
                <a:lnTo>
                  <a:pt x="17" y="544"/>
                </a:lnTo>
                <a:cubicBezTo>
                  <a:pt x="8" y="544"/>
                  <a:pt x="0" y="536"/>
                  <a:pt x="0" y="527"/>
                </a:cubicBezTo>
                <a:lnTo>
                  <a:pt x="0" y="17"/>
                </a:lnTo>
                <a:cubicBezTo>
                  <a:pt x="0" y="8"/>
                  <a:pt x="8" y="0"/>
                  <a:pt x="17" y="0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243" name="AutoShape 3"/>
          <p:cNvSpPr>
            <a:spLocks noChangeArrowheads="1"/>
          </p:cNvSpPr>
          <p:nvPr/>
        </p:nvSpPr>
        <p:spPr bwMode="auto">
          <a:xfrm>
            <a:off x="7405688" y="5489575"/>
            <a:ext cx="1685925" cy="1395413"/>
          </a:xfrm>
          <a:custGeom>
            <a:avLst/>
            <a:gdLst>
              <a:gd name="T0" fmla="*/ 16 w 115"/>
              <a:gd name="T1" fmla="*/ 0 h 88"/>
              <a:gd name="T2" fmla="*/ 115 w 115"/>
              <a:gd name="T3" fmla="*/ 0 h 88"/>
              <a:gd name="T4" fmla="*/ 99 w 115"/>
              <a:gd name="T5" fmla="*/ 88 h 88"/>
              <a:gd name="T6" fmla="*/ 0 w 115"/>
              <a:gd name="T7" fmla="*/ 88 h 88"/>
              <a:gd name="T8" fmla="*/ 16 w 115"/>
              <a:gd name="T9" fmla="*/ 0 h 88"/>
              <a:gd name="T10" fmla="*/ 0 w 115"/>
              <a:gd name="T11" fmla="*/ 0 h 88"/>
              <a:gd name="T12" fmla="*/ 115 w 115"/>
              <a:gd name="T13" fmla="*/ 88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T10" t="T11" r="T12" b="T13"/>
            <a:pathLst>
              <a:path w="115" h="88">
                <a:moveTo>
                  <a:pt x="16" y="0"/>
                </a:moveTo>
                <a:lnTo>
                  <a:pt x="115" y="0"/>
                </a:lnTo>
                <a:lnTo>
                  <a:pt x="99" y="88"/>
                </a:lnTo>
                <a:lnTo>
                  <a:pt x="0" y="88"/>
                </a:lnTo>
                <a:lnTo>
                  <a:pt x="16" y="0"/>
                </a:lnTo>
                <a:close/>
              </a:path>
            </a:pathLst>
          </a:custGeom>
          <a:solidFill>
            <a:srgbClr val="0066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8877300" y="5127625"/>
            <a:ext cx="203200" cy="363538"/>
          </a:xfrm>
          <a:custGeom>
            <a:avLst/>
            <a:gdLst>
              <a:gd name="T0" fmla="*/ 0 w 8"/>
              <a:gd name="T1" fmla="*/ 0 h 13"/>
              <a:gd name="T2" fmla="*/ 0 w 8"/>
              <a:gd name="T3" fmla="*/ 13 h 13"/>
              <a:gd name="T4" fmla="*/ 8 w 8"/>
              <a:gd name="T5" fmla="*/ 13 h 13"/>
              <a:gd name="T6" fmla="*/ 0 w 8"/>
              <a:gd name="T7" fmla="*/ 0 h 13"/>
              <a:gd name="T8" fmla="*/ 0 w 8"/>
              <a:gd name="T9" fmla="*/ 0 h 13"/>
              <a:gd name="T10" fmla="*/ 8 w 8"/>
              <a:gd name="T11" fmla="*/ 13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8" h="13">
                <a:moveTo>
                  <a:pt x="0" y="0"/>
                </a:moveTo>
                <a:lnTo>
                  <a:pt x="0" y="13"/>
                </a:lnTo>
                <a:lnTo>
                  <a:pt x="8" y="1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4524375" y="6524625"/>
            <a:ext cx="2947988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200" b="1" i="1">
                <a:solidFill>
                  <a:srgbClr val="0066CC"/>
                </a:solidFill>
              </a:rPr>
              <a:t>0800 570 0800   /   www.sebrae.com.br</a:t>
            </a:r>
          </a:p>
        </p:txBody>
      </p:sp>
      <p:sp>
        <p:nvSpPr>
          <p:cNvPr id="10246" name="AutoShape 6"/>
          <p:cNvSpPr>
            <a:spLocks noChangeArrowheads="1"/>
          </p:cNvSpPr>
          <p:nvPr/>
        </p:nvSpPr>
        <p:spPr bwMode="auto">
          <a:xfrm>
            <a:off x="7646988" y="5865813"/>
            <a:ext cx="1244600" cy="658812"/>
          </a:xfrm>
          <a:custGeom>
            <a:avLst/>
            <a:gdLst>
              <a:gd name="T0" fmla="*/ 13 w 287"/>
              <a:gd name="T1" fmla="*/ 81 h 140"/>
              <a:gd name="T2" fmla="*/ 28 w 287"/>
              <a:gd name="T3" fmla="*/ 79 h 140"/>
              <a:gd name="T4" fmla="*/ 5 w 287"/>
              <a:gd name="T5" fmla="*/ 63 h 140"/>
              <a:gd name="T6" fmla="*/ 28 w 287"/>
              <a:gd name="T7" fmla="*/ 45 h 140"/>
              <a:gd name="T8" fmla="*/ 31 w 287"/>
              <a:gd name="T9" fmla="*/ 60 h 140"/>
              <a:gd name="T10" fmla="*/ 21 w 287"/>
              <a:gd name="T11" fmla="*/ 55 h 140"/>
              <a:gd name="T12" fmla="*/ 23 w 287"/>
              <a:gd name="T13" fmla="*/ 63 h 140"/>
              <a:gd name="T14" fmla="*/ 43 w 287"/>
              <a:gd name="T15" fmla="*/ 76 h 140"/>
              <a:gd name="T16" fmla="*/ 18 w 287"/>
              <a:gd name="T17" fmla="*/ 95 h 140"/>
              <a:gd name="T18" fmla="*/ 0 w 287"/>
              <a:gd name="T19" fmla="*/ 79 h 140"/>
              <a:gd name="T20" fmla="*/ 174 w 287"/>
              <a:gd name="T21" fmla="*/ 117 h 140"/>
              <a:gd name="T22" fmla="*/ 84 w 287"/>
              <a:gd name="T23" fmla="*/ 125 h 140"/>
              <a:gd name="T24" fmla="*/ 80 w 287"/>
              <a:gd name="T25" fmla="*/ 140 h 140"/>
              <a:gd name="T26" fmla="*/ 199 w 287"/>
              <a:gd name="T27" fmla="*/ 0 h 140"/>
              <a:gd name="T28" fmla="*/ 110 w 287"/>
              <a:gd name="T29" fmla="*/ 0 h 140"/>
              <a:gd name="T30" fmla="*/ 191 w 287"/>
              <a:gd name="T31" fmla="*/ 38 h 140"/>
              <a:gd name="T32" fmla="*/ 47 w 287"/>
              <a:gd name="T33" fmla="*/ 94 h 140"/>
              <a:gd name="T34" fmla="*/ 91 w 287"/>
              <a:gd name="T35" fmla="*/ 55 h 140"/>
              <a:gd name="T36" fmla="*/ 87 w 287"/>
              <a:gd name="T37" fmla="*/ 65 h 140"/>
              <a:gd name="T38" fmla="*/ 62 w 287"/>
              <a:gd name="T39" fmla="*/ 85 h 140"/>
              <a:gd name="T40" fmla="*/ 47 w 287"/>
              <a:gd name="T41" fmla="*/ 94 h 140"/>
              <a:gd name="T42" fmla="*/ 119 w 287"/>
              <a:gd name="T43" fmla="*/ 46 h 140"/>
              <a:gd name="T44" fmla="*/ 137 w 287"/>
              <a:gd name="T45" fmla="*/ 56 h 140"/>
              <a:gd name="T46" fmla="*/ 124 w 287"/>
              <a:gd name="T47" fmla="*/ 69 h 140"/>
              <a:gd name="T48" fmla="*/ 125 w 287"/>
              <a:gd name="T49" fmla="*/ 92 h 140"/>
              <a:gd name="T50" fmla="*/ 111 w 287"/>
              <a:gd name="T51" fmla="*/ 55 h 140"/>
              <a:gd name="T52" fmla="*/ 120 w 287"/>
              <a:gd name="T53" fmla="*/ 65 h 140"/>
              <a:gd name="T54" fmla="*/ 119 w 287"/>
              <a:gd name="T55" fmla="*/ 55 h 140"/>
              <a:gd name="T56" fmla="*/ 105 w 287"/>
              <a:gd name="T57" fmla="*/ 85 h 140"/>
              <a:gd name="T58" fmla="*/ 120 w 287"/>
              <a:gd name="T59" fmla="*/ 78 h 140"/>
              <a:gd name="T60" fmla="*/ 138 w 287"/>
              <a:gd name="T61" fmla="*/ 94 h 140"/>
              <a:gd name="T62" fmla="*/ 178 w 287"/>
              <a:gd name="T63" fmla="*/ 46 h 140"/>
              <a:gd name="T64" fmla="*/ 186 w 287"/>
              <a:gd name="T65" fmla="*/ 59 h 140"/>
              <a:gd name="T66" fmla="*/ 172 w 287"/>
              <a:gd name="T67" fmla="*/ 70 h 140"/>
              <a:gd name="T68" fmla="*/ 180 w 287"/>
              <a:gd name="T69" fmla="*/ 82 h 140"/>
              <a:gd name="T70" fmla="*/ 166 w 287"/>
              <a:gd name="T71" fmla="*/ 83 h 140"/>
              <a:gd name="T72" fmla="*/ 161 w 287"/>
              <a:gd name="T73" fmla="*/ 75 h 140"/>
              <a:gd name="T74" fmla="*/ 138 w 287"/>
              <a:gd name="T75" fmla="*/ 94 h 140"/>
              <a:gd name="T76" fmla="*/ 162 w 287"/>
              <a:gd name="T77" fmla="*/ 67 h 140"/>
              <a:gd name="T78" fmla="*/ 173 w 287"/>
              <a:gd name="T79" fmla="*/ 59 h 140"/>
              <a:gd name="T80" fmla="*/ 160 w 287"/>
              <a:gd name="T81" fmla="*/ 55 h 140"/>
              <a:gd name="T82" fmla="*/ 227 w 287"/>
              <a:gd name="T83" fmla="*/ 46 h 140"/>
              <a:gd name="T84" fmla="*/ 220 w 287"/>
              <a:gd name="T85" fmla="*/ 84 h 140"/>
              <a:gd name="T86" fmla="*/ 182 w 287"/>
              <a:gd name="T87" fmla="*/ 94 h 140"/>
              <a:gd name="T88" fmla="*/ 217 w 287"/>
              <a:gd name="T89" fmla="*/ 55 h 140"/>
              <a:gd name="T90" fmla="*/ 241 w 287"/>
              <a:gd name="T91" fmla="*/ 94 h 140"/>
              <a:gd name="T92" fmla="*/ 285 w 287"/>
              <a:gd name="T93" fmla="*/ 55 h 140"/>
              <a:gd name="T94" fmla="*/ 282 w 287"/>
              <a:gd name="T95" fmla="*/ 65 h 140"/>
              <a:gd name="T96" fmla="*/ 256 w 287"/>
              <a:gd name="T97" fmla="*/ 85 h 140"/>
              <a:gd name="T98" fmla="*/ 241 w 287"/>
              <a:gd name="T99" fmla="*/ 94 h 140"/>
              <a:gd name="T100" fmla="*/ 0 w 287"/>
              <a:gd name="T101" fmla="*/ 0 h 140"/>
              <a:gd name="T102" fmla="*/ 287 w 287"/>
              <a:gd name="T103" fmla="*/ 140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T100" t="T101" r="T102" b="T103"/>
            <a:pathLst>
              <a:path w="287" h="140">
                <a:moveTo>
                  <a:pt x="0" y="79"/>
                </a:moveTo>
                <a:lnTo>
                  <a:pt x="14" y="79"/>
                </a:lnTo>
                <a:cubicBezTo>
                  <a:pt x="13" y="80"/>
                  <a:pt x="13" y="80"/>
                  <a:pt x="13" y="81"/>
                </a:cubicBezTo>
                <a:cubicBezTo>
                  <a:pt x="13" y="84"/>
                  <a:pt x="16" y="86"/>
                  <a:pt x="20" y="86"/>
                </a:cubicBezTo>
                <a:cubicBezTo>
                  <a:pt x="25" y="86"/>
                  <a:pt x="28" y="84"/>
                  <a:pt x="28" y="81"/>
                </a:cubicBezTo>
                <a:cubicBezTo>
                  <a:pt x="28" y="80"/>
                  <a:pt x="28" y="80"/>
                  <a:pt x="28" y="79"/>
                </a:cubicBezTo>
                <a:cubicBezTo>
                  <a:pt x="28" y="78"/>
                  <a:pt x="27" y="77"/>
                  <a:pt x="25" y="76"/>
                </a:cubicBezTo>
                <a:lnTo>
                  <a:pt x="14" y="73"/>
                </a:lnTo>
                <a:cubicBezTo>
                  <a:pt x="8" y="71"/>
                  <a:pt x="5" y="68"/>
                  <a:pt x="5" y="63"/>
                </a:cubicBezTo>
                <a:cubicBezTo>
                  <a:pt x="5" y="62"/>
                  <a:pt x="5" y="61"/>
                  <a:pt x="5" y="60"/>
                </a:cubicBezTo>
                <a:cubicBezTo>
                  <a:pt x="6" y="56"/>
                  <a:pt x="8" y="52"/>
                  <a:pt x="12" y="49"/>
                </a:cubicBezTo>
                <a:cubicBezTo>
                  <a:pt x="16" y="46"/>
                  <a:pt x="22" y="45"/>
                  <a:pt x="28" y="45"/>
                </a:cubicBezTo>
                <a:cubicBezTo>
                  <a:pt x="40" y="45"/>
                  <a:pt x="45" y="49"/>
                  <a:pt x="45" y="56"/>
                </a:cubicBezTo>
                <a:cubicBezTo>
                  <a:pt x="45" y="57"/>
                  <a:pt x="45" y="58"/>
                  <a:pt x="45" y="60"/>
                </a:cubicBezTo>
                <a:lnTo>
                  <a:pt x="31" y="60"/>
                </a:lnTo>
                <a:cubicBezTo>
                  <a:pt x="31" y="59"/>
                  <a:pt x="31" y="58"/>
                  <a:pt x="31" y="58"/>
                </a:cubicBezTo>
                <a:cubicBezTo>
                  <a:pt x="31" y="55"/>
                  <a:pt x="30" y="54"/>
                  <a:pt x="26" y="54"/>
                </a:cubicBezTo>
                <a:cubicBezTo>
                  <a:pt x="24" y="54"/>
                  <a:pt x="23" y="54"/>
                  <a:pt x="21" y="55"/>
                </a:cubicBezTo>
                <a:cubicBezTo>
                  <a:pt x="20" y="56"/>
                  <a:pt x="19" y="57"/>
                  <a:pt x="19" y="59"/>
                </a:cubicBezTo>
                <a:cubicBezTo>
                  <a:pt x="19" y="59"/>
                  <a:pt x="19" y="59"/>
                  <a:pt x="19" y="60"/>
                </a:cubicBezTo>
                <a:cubicBezTo>
                  <a:pt x="19" y="61"/>
                  <a:pt x="20" y="63"/>
                  <a:pt x="23" y="63"/>
                </a:cubicBezTo>
                <a:lnTo>
                  <a:pt x="31" y="66"/>
                </a:lnTo>
                <a:cubicBezTo>
                  <a:pt x="35" y="67"/>
                  <a:pt x="37" y="68"/>
                  <a:pt x="39" y="69"/>
                </a:cubicBezTo>
                <a:cubicBezTo>
                  <a:pt x="41" y="70"/>
                  <a:pt x="43" y="73"/>
                  <a:pt x="43" y="76"/>
                </a:cubicBezTo>
                <a:cubicBezTo>
                  <a:pt x="43" y="77"/>
                  <a:pt x="42" y="78"/>
                  <a:pt x="42" y="80"/>
                </a:cubicBezTo>
                <a:cubicBezTo>
                  <a:pt x="41" y="85"/>
                  <a:pt x="38" y="89"/>
                  <a:pt x="34" y="91"/>
                </a:cubicBezTo>
                <a:cubicBezTo>
                  <a:pt x="29" y="94"/>
                  <a:pt x="24" y="95"/>
                  <a:pt x="18" y="95"/>
                </a:cubicBezTo>
                <a:cubicBezTo>
                  <a:pt x="10" y="95"/>
                  <a:pt x="4" y="93"/>
                  <a:pt x="2" y="89"/>
                </a:cubicBezTo>
                <a:cubicBezTo>
                  <a:pt x="0" y="88"/>
                  <a:pt x="0" y="85"/>
                  <a:pt x="0" y="83"/>
                </a:cubicBezTo>
                <a:cubicBezTo>
                  <a:pt x="0" y="82"/>
                  <a:pt x="0" y="80"/>
                  <a:pt x="0" y="79"/>
                </a:cubicBezTo>
                <a:close/>
                <a:moveTo>
                  <a:pt x="89" y="102"/>
                </a:moveTo>
                <a:lnTo>
                  <a:pt x="177" y="102"/>
                </a:lnTo>
                <a:lnTo>
                  <a:pt x="174" y="117"/>
                </a:lnTo>
                <a:lnTo>
                  <a:pt x="85" y="117"/>
                </a:lnTo>
                <a:lnTo>
                  <a:pt x="89" y="102"/>
                </a:lnTo>
                <a:close/>
                <a:moveTo>
                  <a:pt x="84" y="125"/>
                </a:moveTo>
                <a:lnTo>
                  <a:pt x="173" y="125"/>
                </a:lnTo>
                <a:lnTo>
                  <a:pt x="169" y="140"/>
                </a:lnTo>
                <a:lnTo>
                  <a:pt x="80" y="140"/>
                </a:lnTo>
                <a:lnTo>
                  <a:pt x="84" y="125"/>
                </a:lnTo>
                <a:close/>
                <a:moveTo>
                  <a:pt x="110" y="0"/>
                </a:moveTo>
                <a:lnTo>
                  <a:pt x="199" y="0"/>
                </a:lnTo>
                <a:lnTo>
                  <a:pt x="196" y="15"/>
                </a:lnTo>
                <a:lnTo>
                  <a:pt x="107" y="15"/>
                </a:lnTo>
                <a:lnTo>
                  <a:pt x="110" y="0"/>
                </a:lnTo>
                <a:close/>
                <a:moveTo>
                  <a:pt x="105" y="23"/>
                </a:moveTo>
                <a:lnTo>
                  <a:pt x="194" y="23"/>
                </a:lnTo>
                <a:lnTo>
                  <a:pt x="191" y="38"/>
                </a:lnTo>
                <a:lnTo>
                  <a:pt x="102" y="38"/>
                </a:lnTo>
                <a:lnTo>
                  <a:pt x="105" y="23"/>
                </a:lnTo>
                <a:close/>
                <a:moveTo>
                  <a:pt x="47" y="94"/>
                </a:moveTo>
                <a:lnTo>
                  <a:pt x="57" y="46"/>
                </a:lnTo>
                <a:lnTo>
                  <a:pt x="93" y="46"/>
                </a:lnTo>
                <a:lnTo>
                  <a:pt x="91" y="55"/>
                </a:lnTo>
                <a:lnTo>
                  <a:pt x="68" y="55"/>
                </a:lnTo>
                <a:lnTo>
                  <a:pt x="66" y="65"/>
                </a:lnTo>
                <a:lnTo>
                  <a:pt x="87" y="65"/>
                </a:lnTo>
                <a:lnTo>
                  <a:pt x="85" y="74"/>
                </a:lnTo>
                <a:lnTo>
                  <a:pt x="64" y="74"/>
                </a:lnTo>
                <a:lnTo>
                  <a:pt x="62" y="85"/>
                </a:lnTo>
                <a:lnTo>
                  <a:pt x="85" y="85"/>
                </a:lnTo>
                <a:lnTo>
                  <a:pt x="83" y="94"/>
                </a:lnTo>
                <a:lnTo>
                  <a:pt x="47" y="94"/>
                </a:lnTo>
                <a:close/>
                <a:moveTo>
                  <a:pt x="90" y="94"/>
                </a:moveTo>
                <a:lnTo>
                  <a:pt x="100" y="46"/>
                </a:lnTo>
                <a:lnTo>
                  <a:pt x="119" y="46"/>
                </a:lnTo>
                <a:cubicBezTo>
                  <a:pt x="123" y="46"/>
                  <a:pt x="126" y="46"/>
                  <a:pt x="128" y="47"/>
                </a:cubicBezTo>
                <a:cubicBezTo>
                  <a:pt x="131" y="47"/>
                  <a:pt x="134" y="48"/>
                  <a:pt x="135" y="50"/>
                </a:cubicBezTo>
                <a:cubicBezTo>
                  <a:pt x="137" y="52"/>
                  <a:pt x="137" y="54"/>
                  <a:pt x="137" y="56"/>
                </a:cubicBezTo>
                <a:cubicBezTo>
                  <a:pt x="137" y="57"/>
                  <a:pt x="137" y="57"/>
                  <a:pt x="137" y="58"/>
                </a:cubicBezTo>
                <a:cubicBezTo>
                  <a:pt x="136" y="64"/>
                  <a:pt x="132" y="67"/>
                  <a:pt x="125" y="69"/>
                </a:cubicBezTo>
                <a:lnTo>
                  <a:pt x="124" y="69"/>
                </a:lnTo>
                <a:cubicBezTo>
                  <a:pt x="131" y="70"/>
                  <a:pt x="134" y="73"/>
                  <a:pt x="134" y="78"/>
                </a:cubicBezTo>
                <a:cubicBezTo>
                  <a:pt x="134" y="81"/>
                  <a:pt x="133" y="84"/>
                  <a:pt x="131" y="86"/>
                </a:cubicBezTo>
                <a:cubicBezTo>
                  <a:pt x="130" y="89"/>
                  <a:pt x="127" y="91"/>
                  <a:pt x="125" y="92"/>
                </a:cubicBezTo>
                <a:cubicBezTo>
                  <a:pt x="122" y="93"/>
                  <a:pt x="117" y="94"/>
                  <a:pt x="111" y="94"/>
                </a:cubicBezTo>
                <a:lnTo>
                  <a:pt x="90" y="94"/>
                </a:lnTo>
                <a:close/>
                <a:moveTo>
                  <a:pt x="111" y="55"/>
                </a:moveTo>
                <a:lnTo>
                  <a:pt x="109" y="65"/>
                </a:lnTo>
                <a:lnTo>
                  <a:pt x="115" y="65"/>
                </a:lnTo>
                <a:cubicBezTo>
                  <a:pt x="118" y="65"/>
                  <a:pt x="119" y="65"/>
                  <a:pt x="120" y="65"/>
                </a:cubicBezTo>
                <a:cubicBezTo>
                  <a:pt x="122" y="64"/>
                  <a:pt x="123" y="62"/>
                  <a:pt x="123" y="60"/>
                </a:cubicBezTo>
                <a:cubicBezTo>
                  <a:pt x="124" y="58"/>
                  <a:pt x="124" y="57"/>
                  <a:pt x="123" y="56"/>
                </a:cubicBezTo>
                <a:cubicBezTo>
                  <a:pt x="122" y="55"/>
                  <a:pt x="120" y="55"/>
                  <a:pt x="119" y="55"/>
                </a:cubicBezTo>
                <a:lnTo>
                  <a:pt x="111" y="55"/>
                </a:lnTo>
                <a:close/>
                <a:moveTo>
                  <a:pt x="107" y="74"/>
                </a:moveTo>
                <a:lnTo>
                  <a:pt x="105" y="85"/>
                </a:lnTo>
                <a:lnTo>
                  <a:pt x="112" y="85"/>
                </a:lnTo>
                <a:cubicBezTo>
                  <a:pt x="117" y="85"/>
                  <a:pt x="119" y="83"/>
                  <a:pt x="120" y="80"/>
                </a:cubicBezTo>
                <a:cubicBezTo>
                  <a:pt x="120" y="79"/>
                  <a:pt x="120" y="79"/>
                  <a:pt x="120" y="78"/>
                </a:cubicBezTo>
                <a:cubicBezTo>
                  <a:pt x="120" y="75"/>
                  <a:pt x="118" y="74"/>
                  <a:pt x="114" y="74"/>
                </a:cubicBezTo>
                <a:lnTo>
                  <a:pt x="107" y="74"/>
                </a:lnTo>
                <a:close/>
                <a:moveTo>
                  <a:pt x="138" y="94"/>
                </a:moveTo>
                <a:lnTo>
                  <a:pt x="148" y="46"/>
                </a:lnTo>
                <a:lnTo>
                  <a:pt x="170" y="46"/>
                </a:lnTo>
                <a:cubicBezTo>
                  <a:pt x="174" y="46"/>
                  <a:pt x="177" y="46"/>
                  <a:pt x="178" y="46"/>
                </a:cubicBezTo>
                <a:cubicBezTo>
                  <a:pt x="181" y="47"/>
                  <a:pt x="183" y="48"/>
                  <a:pt x="184" y="50"/>
                </a:cubicBezTo>
                <a:cubicBezTo>
                  <a:pt x="185" y="51"/>
                  <a:pt x="186" y="53"/>
                  <a:pt x="186" y="55"/>
                </a:cubicBezTo>
                <a:cubicBezTo>
                  <a:pt x="186" y="56"/>
                  <a:pt x="186" y="58"/>
                  <a:pt x="186" y="59"/>
                </a:cubicBezTo>
                <a:cubicBezTo>
                  <a:pt x="185" y="63"/>
                  <a:pt x="183" y="66"/>
                  <a:pt x="179" y="68"/>
                </a:cubicBezTo>
                <a:cubicBezTo>
                  <a:pt x="177" y="69"/>
                  <a:pt x="175" y="70"/>
                  <a:pt x="172" y="70"/>
                </a:cubicBezTo>
                <a:cubicBezTo>
                  <a:pt x="175" y="70"/>
                  <a:pt x="177" y="71"/>
                  <a:pt x="179" y="72"/>
                </a:cubicBezTo>
                <a:cubicBezTo>
                  <a:pt x="180" y="74"/>
                  <a:pt x="180" y="75"/>
                  <a:pt x="180" y="78"/>
                </a:cubicBezTo>
                <a:cubicBezTo>
                  <a:pt x="180" y="79"/>
                  <a:pt x="180" y="80"/>
                  <a:pt x="180" y="82"/>
                </a:cubicBezTo>
                <a:cubicBezTo>
                  <a:pt x="180" y="88"/>
                  <a:pt x="179" y="92"/>
                  <a:pt x="180" y="94"/>
                </a:cubicBezTo>
                <a:lnTo>
                  <a:pt x="165" y="94"/>
                </a:lnTo>
                <a:cubicBezTo>
                  <a:pt x="165" y="92"/>
                  <a:pt x="165" y="89"/>
                  <a:pt x="166" y="83"/>
                </a:cubicBezTo>
                <a:cubicBezTo>
                  <a:pt x="166" y="81"/>
                  <a:pt x="166" y="80"/>
                  <a:pt x="166" y="79"/>
                </a:cubicBezTo>
                <a:cubicBezTo>
                  <a:pt x="166" y="78"/>
                  <a:pt x="166" y="77"/>
                  <a:pt x="165" y="76"/>
                </a:cubicBezTo>
                <a:cubicBezTo>
                  <a:pt x="164" y="76"/>
                  <a:pt x="163" y="75"/>
                  <a:pt x="161" y="75"/>
                </a:cubicBezTo>
                <a:lnTo>
                  <a:pt x="155" y="75"/>
                </a:lnTo>
                <a:lnTo>
                  <a:pt x="151" y="94"/>
                </a:lnTo>
                <a:lnTo>
                  <a:pt x="138" y="94"/>
                </a:lnTo>
                <a:close/>
                <a:moveTo>
                  <a:pt x="160" y="55"/>
                </a:moveTo>
                <a:lnTo>
                  <a:pt x="157" y="67"/>
                </a:lnTo>
                <a:lnTo>
                  <a:pt x="162" y="67"/>
                </a:lnTo>
                <a:cubicBezTo>
                  <a:pt x="165" y="67"/>
                  <a:pt x="167" y="66"/>
                  <a:pt x="168" y="66"/>
                </a:cubicBezTo>
                <a:cubicBezTo>
                  <a:pt x="170" y="65"/>
                  <a:pt x="172" y="64"/>
                  <a:pt x="172" y="61"/>
                </a:cubicBezTo>
                <a:cubicBezTo>
                  <a:pt x="173" y="60"/>
                  <a:pt x="173" y="60"/>
                  <a:pt x="173" y="59"/>
                </a:cubicBezTo>
                <a:cubicBezTo>
                  <a:pt x="173" y="57"/>
                  <a:pt x="172" y="56"/>
                  <a:pt x="170" y="55"/>
                </a:cubicBezTo>
                <a:cubicBezTo>
                  <a:pt x="169" y="55"/>
                  <a:pt x="167" y="55"/>
                  <a:pt x="165" y="55"/>
                </a:cubicBezTo>
                <a:lnTo>
                  <a:pt x="160" y="55"/>
                </a:lnTo>
                <a:close/>
                <a:moveTo>
                  <a:pt x="182" y="94"/>
                </a:moveTo>
                <a:lnTo>
                  <a:pt x="211" y="46"/>
                </a:lnTo>
                <a:lnTo>
                  <a:pt x="227" y="46"/>
                </a:lnTo>
                <a:lnTo>
                  <a:pt x="236" y="94"/>
                </a:lnTo>
                <a:lnTo>
                  <a:pt x="221" y="94"/>
                </a:lnTo>
                <a:lnTo>
                  <a:pt x="220" y="84"/>
                </a:lnTo>
                <a:lnTo>
                  <a:pt x="201" y="84"/>
                </a:lnTo>
                <a:lnTo>
                  <a:pt x="195" y="94"/>
                </a:lnTo>
                <a:lnTo>
                  <a:pt x="182" y="94"/>
                </a:lnTo>
                <a:close/>
                <a:moveTo>
                  <a:pt x="206" y="76"/>
                </a:moveTo>
                <a:lnTo>
                  <a:pt x="219" y="76"/>
                </a:lnTo>
                <a:lnTo>
                  <a:pt x="217" y="55"/>
                </a:lnTo>
                <a:lnTo>
                  <a:pt x="216" y="55"/>
                </a:lnTo>
                <a:lnTo>
                  <a:pt x="206" y="76"/>
                </a:lnTo>
                <a:close/>
                <a:moveTo>
                  <a:pt x="241" y="94"/>
                </a:moveTo>
                <a:lnTo>
                  <a:pt x="251" y="46"/>
                </a:lnTo>
                <a:lnTo>
                  <a:pt x="287" y="46"/>
                </a:lnTo>
                <a:lnTo>
                  <a:pt x="285" y="55"/>
                </a:lnTo>
                <a:lnTo>
                  <a:pt x="263" y="55"/>
                </a:lnTo>
                <a:lnTo>
                  <a:pt x="260" y="65"/>
                </a:lnTo>
                <a:lnTo>
                  <a:pt x="282" y="65"/>
                </a:lnTo>
                <a:lnTo>
                  <a:pt x="280" y="74"/>
                </a:lnTo>
                <a:lnTo>
                  <a:pt x="258" y="74"/>
                </a:lnTo>
                <a:lnTo>
                  <a:pt x="256" y="85"/>
                </a:lnTo>
                <a:lnTo>
                  <a:pt x="280" y="85"/>
                </a:lnTo>
                <a:lnTo>
                  <a:pt x="278" y="94"/>
                </a:lnTo>
                <a:lnTo>
                  <a:pt x="241" y="94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AutoShape 1"/>
          <p:cNvSpPr>
            <a:spLocks noChangeArrowheads="1"/>
          </p:cNvSpPr>
          <p:nvPr/>
        </p:nvSpPr>
        <p:spPr bwMode="auto">
          <a:xfrm>
            <a:off x="293688" y="304800"/>
            <a:ext cx="8575675" cy="6227763"/>
          </a:xfrm>
          <a:custGeom>
            <a:avLst/>
            <a:gdLst>
              <a:gd name="T0" fmla="*/ 17 w 803"/>
              <a:gd name="T1" fmla="*/ 0 h 544"/>
              <a:gd name="T2" fmla="*/ 786 w 803"/>
              <a:gd name="T3" fmla="*/ 0 h 544"/>
              <a:gd name="T4" fmla="*/ 803 w 803"/>
              <a:gd name="T5" fmla="*/ 17 h 544"/>
              <a:gd name="T6" fmla="*/ 803 w 803"/>
              <a:gd name="T7" fmla="*/ 527 h 544"/>
              <a:gd name="T8" fmla="*/ 786 w 803"/>
              <a:gd name="T9" fmla="*/ 544 h 544"/>
              <a:gd name="T10" fmla="*/ 17 w 803"/>
              <a:gd name="T11" fmla="*/ 544 h 544"/>
              <a:gd name="T12" fmla="*/ 0 w 803"/>
              <a:gd name="T13" fmla="*/ 527 h 544"/>
              <a:gd name="T14" fmla="*/ 0 w 803"/>
              <a:gd name="T15" fmla="*/ 17 h 544"/>
              <a:gd name="T16" fmla="*/ 17 w 803"/>
              <a:gd name="T17" fmla="*/ 0 h 544"/>
              <a:gd name="T18" fmla="*/ 0 w 803"/>
              <a:gd name="T19" fmla="*/ 0 h 544"/>
              <a:gd name="T20" fmla="*/ 803 w 803"/>
              <a:gd name="T21" fmla="*/ 544 h 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T18" t="T19" r="T20" b="T21"/>
            <a:pathLst>
              <a:path w="803" h="544">
                <a:moveTo>
                  <a:pt x="17" y="0"/>
                </a:moveTo>
                <a:lnTo>
                  <a:pt x="786" y="0"/>
                </a:lnTo>
                <a:cubicBezTo>
                  <a:pt x="795" y="0"/>
                  <a:pt x="803" y="8"/>
                  <a:pt x="803" y="17"/>
                </a:cubicBezTo>
                <a:lnTo>
                  <a:pt x="803" y="527"/>
                </a:lnTo>
                <a:cubicBezTo>
                  <a:pt x="803" y="536"/>
                  <a:pt x="795" y="544"/>
                  <a:pt x="786" y="544"/>
                </a:cubicBezTo>
                <a:lnTo>
                  <a:pt x="17" y="544"/>
                </a:lnTo>
                <a:cubicBezTo>
                  <a:pt x="8" y="544"/>
                  <a:pt x="0" y="536"/>
                  <a:pt x="0" y="527"/>
                </a:cubicBezTo>
                <a:lnTo>
                  <a:pt x="0" y="17"/>
                </a:lnTo>
                <a:cubicBezTo>
                  <a:pt x="0" y="8"/>
                  <a:pt x="8" y="0"/>
                  <a:pt x="17" y="0"/>
                </a:cubicBezTo>
                <a:close/>
              </a:path>
            </a:pathLst>
          </a:custGeom>
          <a:solidFill>
            <a:srgbClr val="0066CC"/>
          </a:solidFill>
          <a:ln w="11160">
            <a:solidFill>
              <a:srgbClr val="006EC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7405688" y="5127625"/>
            <a:ext cx="1684337" cy="1755775"/>
            <a:chOff x="4665" y="3230"/>
            <a:chExt cx="1061" cy="1106"/>
          </a:xfrm>
        </p:grpSpPr>
        <p:sp>
          <p:nvSpPr>
            <p:cNvPr id="11267" name="AutoShape 3"/>
            <p:cNvSpPr>
              <a:spLocks noChangeArrowheads="1"/>
            </p:cNvSpPr>
            <p:nvPr/>
          </p:nvSpPr>
          <p:spPr bwMode="auto">
            <a:xfrm>
              <a:off x="4665" y="3457"/>
              <a:ext cx="1062" cy="879"/>
            </a:xfrm>
            <a:custGeom>
              <a:avLst/>
              <a:gdLst>
                <a:gd name="T0" fmla="*/ 16 w 115"/>
                <a:gd name="T1" fmla="*/ 0 h 88"/>
                <a:gd name="T2" fmla="*/ 115 w 115"/>
                <a:gd name="T3" fmla="*/ 0 h 88"/>
                <a:gd name="T4" fmla="*/ 99 w 115"/>
                <a:gd name="T5" fmla="*/ 88 h 88"/>
                <a:gd name="T6" fmla="*/ 0 w 115"/>
                <a:gd name="T7" fmla="*/ 88 h 88"/>
                <a:gd name="T8" fmla="*/ 16 w 115"/>
                <a:gd name="T9" fmla="*/ 0 h 88"/>
                <a:gd name="T10" fmla="*/ 0 w 115"/>
                <a:gd name="T11" fmla="*/ 0 h 88"/>
                <a:gd name="T12" fmla="*/ 115 w 115"/>
                <a:gd name="T13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T10" t="T11" r="T12" b="T13"/>
              <a:pathLst>
                <a:path w="115" h="88">
                  <a:moveTo>
                    <a:pt x="16" y="0"/>
                  </a:moveTo>
                  <a:lnTo>
                    <a:pt x="115" y="0"/>
                  </a:lnTo>
                  <a:lnTo>
                    <a:pt x="99" y="88"/>
                  </a:lnTo>
                  <a:lnTo>
                    <a:pt x="0" y="88"/>
                  </a:lnTo>
                  <a:lnTo>
                    <a:pt x="16" y="0"/>
                  </a:lnTo>
                  <a:close/>
                </a:path>
              </a:pathLst>
            </a:custGeom>
            <a:blipFill dpi="0" rotWithShape="0">
              <a:blip r:embed="rId13" cstate="print"/>
              <a:srcRect/>
              <a:stretch>
                <a:fillRect/>
              </a:stretch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268" name="AutoShape 4"/>
            <p:cNvSpPr>
              <a:spLocks noChangeArrowheads="1"/>
            </p:cNvSpPr>
            <p:nvPr/>
          </p:nvSpPr>
          <p:spPr bwMode="auto">
            <a:xfrm>
              <a:off x="5592" y="3230"/>
              <a:ext cx="128" cy="229"/>
            </a:xfrm>
            <a:custGeom>
              <a:avLst/>
              <a:gdLst>
                <a:gd name="T0" fmla="*/ 0 w 8"/>
                <a:gd name="T1" fmla="*/ 0 h 13"/>
                <a:gd name="T2" fmla="*/ 0 w 8"/>
                <a:gd name="T3" fmla="*/ 13 h 13"/>
                <a:gd name="T4" fmla="*/ 8 w 8"/>
                <a:gd name="T5" fmla="*/ 13 h 13"/>
                <a:gd name="T6" fmla="*/ 0 w 8"/>
                <a:gd name="T7" fmla="*/ 0 h 13"/>
                <a:gd name="T8" fmla="*/ 0 w 8"/>
                <a:gd name="T9" fmla="*/ 0 h 13"/>
                <a:gd name="T10" fmla="*/ 8 w 8"/>
                <a:gd name="T11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8" h="13">
                  <a:moveTo>
                    <a:pt x="0" y="0"/>
                  </a:moveTo>
                  <a:lnTo>
                    <a:pt x="0" y="13"/>
                  </a:lnTo>
                  <a:lnTo>
                    <a:pt x="8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4524375" y="6524625"/>
            <a:ext cx="2947988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200" b="1" i="1">
                <a:solidFill>
                  <a:srgbClr val="0066CC"/>
                </a:solidFill>
              </a:rPr>
              <a:t>0800 570 0800   /   www.sebrae.com.br</a:t>
            </a:r>
          </a:p>
        </p:txBody>
      </p:sp>
      <p:sp>
        <p:nvSpPr>
          <p:cNvPr id="11270" name="AutoShape 6"/>
          <p:cNvSpPr>
            <a:spLocks noChangeArrowheads="1"/>
          </p:cNvSpPr>
          <p:nvPr/>
        </p:nvSpPr>
        <p:spPr bwMode="auto">
          <a:xfrm>
            <a:off x="7646988" y="5865813"/>
            <a:ext cx="1244600" cy="658812"/>
          </a:xfrm>
          <a:custGeom>
            <a:avLst/>
            <a:gdLst>
              <a:gd name="T0" fmla="*/ 13 w 287"/>
              <a:gd name="T1" fmla="*/ 81 h 140"/>
              <a:gd name="T2" fmla="*/ 28 w 287"/>
              <a:gd name="T3" fmla="*/ 79 h 140"/>
              <a:gd name="T4" fmla="*/ 5 w 287"/>
              <a:gd name="T5" fmla="*/ 63 h 140"/>
              <a:gd name="T6" fmla="*/ 28 w 287"/>
              <a:gd name="T7" fmla="*/ 45 h 140"/>
              <a:gd name="T8" fmla="*/ 31 w 287"/>
              <a:gd name="T9" fmla="*/ 60 h 140"/>
              <a:gd name="T10" fmla="*/ 21 w 287"/>
              <a:gd name="T11" fmla="*/ 55 h 140"/>
              <a:gd name="T12" fmla="*/ 23 w 287"/>
              <a:gd name="T13" fmla="*/ 63 h 140"/>
              <a:gd name="T14" fmla="*/ 43 w 287"/>
              <a:gd name="T15" fmla="*/ 76 h 140"/>
              <a:gd name="T16" fmla="*/ 18 w 287"/>
              <a:gd name="T17" fmla="*/ 95 h 140"/>
              <a:gd name="T18" fmla="*/ 0 w 287"/>
              <a:gd name="T19" fmla="*/ 79 h 140"/>
              <a:gd name="T20" fmla="*/ 174 w 287"/>
              <a:gd name="T21" fmla="*/ 117 h 140"/>
              <a:gd name="T22" fmla="*/ 84 w 287"/>
              <a:gd name="T23" fmla="*/ 125 h 140"/>
              <a:gd name="T24" fmla="*/ 80 w 287"/>
              <a:gd name="T25" fmla="*/ 140 h 140"/>
              <a:gd name="T26" fmla="*/ 199 w 287"/>
              <a:gd name="T27" fmla="*/ 0 h 140"/>
              <a:gd name="T28" fmla="*/ 110 w 287"/>
              <a:gd name="T29" fmla="*/ 0 h 140"/>
              <a:gd name="T30" fmla="*/ 191 w 287"/>
              <a:gd name="T31" fmla="*/ 38 h 140"/>
              <a:gd name="T32" fmla="*/ 47 w 287"/>
              <a:gd name="T33" fmla="*/ 94 h 140"/>
              <a:gd name="T34" fmla="*/ 91 w 287"/>
              <a:gd name="T35" fmla="*/ 55 h 140"/>
              <a:gd name="T36" fmla="*/ 87 w 287"/>
              <a:gd name="T37" fmla="*/ 65 h 140"/>
              <a:gd name="T38" fmla="*/ 62 w 287"/>
              <a:gd name="T39" fmla="*/ 85 h 140"/>
              <a:gd name="T40" fmla="*/ 47 w 287"/>
              <a:gd name="T41" fmla="*/ 94 h 140"/>
              <a:gd name="T42" fmla="*/ 119 w 287"/>
              <a:gd name="T43" fmla="*/ 46 h 140"/>
              <a:gd name="T44" fmla="*/ 137 w 287"/>
              <a:gd name="T45" fmla="*/ 56 h 140"/>
              <a:gd name="T46" fmla="*/ 124 w 287"/>
              <a:gd name="T47" fmla="*/ 69 h 140"/>
              <a:gd name="T48" fmla="*/ 125 w 287"/>
              <a:gd name="T49" fmla="*/ 92 h 140"/>
              <a:gd name="T50" fmla="*/ 111 w 287"/>
              <a:gd name="T51" fmla="*/ 55 h 140"/>
              <a:gd name="T52" fmla="*/ 120 w 287"/>
              <a:gd name="T53" fmla="*/ 65 h 140"/>
              <a:gd name="T54" fmla="*/ 119 w 287"/>
              <a:gd name="T55" fmla="*/ 55 h 140"/>
              <a:gd name="T56" fmla="*/ 105 w 287"/>
              <a:gd name="T57" fmla="*/ 85 h 140"/>
              <a:gd name="T58" fmla="*/ 120 w 287"/>
              <a:gd name="T59" fmla="*/ 78 h 140"/>
              <a:gd name="T60" fmla="*/ 138 w 287"/>
              <a:gd name="T61" fmla="*/ 94 h 140"/>
              <a:gd name="T62" fmla="*/ 178 w 287"/>
              <a:gd name="T63" fmla="*/ 46 h 140"/>
              <a:gd name="T64" fmla="*/ 186 w 287"/>
              <a:gd name="T65" fmla="*/ 59 h 140"/>
              <a:gd name="T66" fmla="*/ 172 w 287"/>
              <a:gd name="T67" fmla="*/ 70 h 140"/>
              <a:gd name="T68" fmla="*/ 180 w 287"/>
              <a:gd name="T69" fmla="*/ 82 h 140"/>
              <a:gd name="T70" fmla="*/ 166 w 287"/>
              <a:gd name="T71" fmla="*/ 83 h 140"/>
              <a:gd name="T72" fmla="*/ 161 w 287"/>
              <a:gd name="T73" fmla="*/ 75 h 140"/>
              <a:gd name="T74" fmla="*/ 138 w 287"/>
              <a:gd name="T75" fmla="*/ 94 h 140"/>
              <a:gd name="T76" fmla="*/ 162 w 287"/>
              <a:gd name="T77" fmla="*/ 67 h 140"/>
              <a:gd name="T78" fmla="*/ 173 w 287"/>
              <a:gd name="T79" fmla="*/ 59 h 140"/>
              <a:gd name="T80" fmla="*/ 160 w 287"/>
              <a:gd name="T81" fmla="*/ 55 h 140"/>
              <a:gd name="T82" fmla="*/ 227 w 287"/>
              <a:gd name="T83" fmla="*/ 46 h 140"/>
              <a:gd name="T84" fmla="*/ 220 w 287"/>
              <a:gd name="T85" fmla="*/ 84 h 140"/>
              <a:gd name="T86" fmla="*/ 182 w 287"/>
              <a:gd name="T87" fmla="*/ 94 h 140"/>
              <a:gd name="T88" fmla="*/ 217 w 287"/>
              <a:gd name="T89" fmla="*/ 55 h 140"/>
              <a:gd name="T90" fmla="*/ 241 w 287"/>
              <a:gd name="T91" fmla="*/ 94 h 140"/>
              <a:gd name="T92" fmla="*/ 285 w 287"/>
              <a:gd name="T93" fmla="*/ 55 h 140"/>
              <a:gd name="T94" fmla="*/ 282 w 287"/>
              <a:gd name="T95" fmla="*/ 65 h 140"/>
              <a:gd name="T96" fmla="*/ 256 w 287"/>
              <a:gd name="T97" fmla="*/ 85 h 140"/>
              <a:gd name="T98" fmla="*/ 241 w 287"/>
              <a:gd name="T99" fmla="*/ 94 h 140"/>
              <a:gd name="T100" fmla="*/ 0 w 287"/>
              <a:gd name="T101" fmla="*/ 0 h 140"/>
              <a:gd name="T102" fmla="*/ 287 w 287"/>
              <a:gd name="T103" fmla="*/ 140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T100" t="T101" r="T102" b="T103"/>
            <a:pathLst>
              <a:path w="287" h="140">
                <a:moveTo>
                  <a:pt x="0" y="79"/>
                </a:moveTo>
                <a:lnTo>
                  <a:pt x="14" y="79"/>
                </a:lnTo>
                <a:cubicBezTo>
                  <a:pt x="13" y="80"/>
                  <a:pt x="13" y="80"/>
                  <a:pt x="13" y="81"/>
                </a:cubicBezTo>
                <a:cubicBezTo>
                  <a:pt x="13" y="84"/>
                  <a:pt x="16" y="86"/>
                  <a:pt x="20" y="86"/>
                </a:cubicBezTo>
                <a:cubicBezTo>
                  <a:pt x="25" y="86"/>
                  <a:pt x="28" y="84"/>
                  <a:pt x="28" y="81"/>
                </a:cubicBezTo>
                <a:cubicBezTo>
                  <a:pt x="28" y="80"/>
                  <a:pt x="28" y="80"/>
                  <a:pt x="28" y="79"/>
                </a:cubicBezTo>
                <a:cubicBezTo>
                  <a:pt x="28" y="78"/>
                  <a:pt x="27" y="77"/>
                  <a:pt x="25" y="76"/>
                </a:cubicBezTo>
                <a:lnTo>
                  <a:pt x="14" y="73"/>
                </a:lnTo>
                <a:cubicBezTo>
                  <a:pt x="8" y="71"/>
                  <a:pt x="5" y="68"/>
                  <a:pt x="5" y="63"/>
                </a:cubicBezTo>
                <a:cubicBezTo>
                  <a:pt x="5" y="62"/>
                  <a:pt x="5" y="61"/>
                  <a:pt x="5" y="60"/>
                </a:cubicBezTo>
                <a:cubicBezTo>
                  <a:pt x="6" y="56"/>
                  <a:pt x="8" y="52"/>
                  <a:pt x="12" y="49"/>
                </a:cubicBezTo>
                <a:cubicBezTo>
                  <a:pt x="16" y="46"/>
                  <a:pt x="22" y="45"/>
                  <a:pt x="28" y="45"/>
                </a:cubicBezTo>
                <a:cubicBezTo>
                  <a:pt x="40" y="45"/>
                  <a:pt x="45" y="49"/>
                  <a:pt x="45" y="56"/>
                </a:cubicBezTo>
                <a:cubicBezTo>
                  <a:pt x="45" y="57"/>
                  <a:pt x="45" y="58"/>
                  <a:pt x="45" y="60"/>
                </a:cubicBezTo>
                <a:lnTo>
                  <a:pt x="31" y="60"/>
                </a:lnTo>
                <a:cubicBezTo>
                  <a:pt x="31" y="59"/>
                  <a:pt x="31" y="58"/>
                  <a:pt x="31" y="58"/>
                </a:cubicBezTo>
                <a:cubicBezTo>
                  <a:pt x="31" y="55"/>
                  <a:pt x="30" y="54"/>
                  <a:pt x="26" y="54"/>
                </a:cubicBezTo>
                <a:cubicBezTo>
                  <a:pt x="24" y="54"/>
                  <a:pt x="23" y="54"/>
                  <a:pt x="21" y="55"/>
                </a:cubicBezTo>
                <a:cubicBezTo>
                  <a:pt x="20" y="56"/>
                  <a:pt x="19" y="57"/>
                  <a:pt x="19" y="59"/>
                </a:cubicBezTo>
                <a:cubicBezTo>
                  <a:pt x="19" y="59"/>
                  <a:pt x="19" y="59"/>
                  <a:pt x="19" y="60"/>
                </a:cubicBezTo>
                <a:cubicBezTo>
                  <a:pt x="19" y="61"/>
                  <a:pt x="20" y="63"/>
                  <a:pt x="23" y="63"/>
                </a:cubicBezTo>
                <a:lnTo>
                  <a:pt x="31" y="66"/>
                </a:lnTo>
                <a:cubicBezTo>
                  <a:pt x="35" y="67"/>
                  <a:pt x="37" y="68"/>
                  <a:pt x="39" y="69"/>
                </a:cubicBezTo>
                <a:cubicBezTo>
                  <a:pt x="41" y="70"/>
                  <a:pt x="43" y="73"/>
                  <a:pt x="43" y="76"/>
                </a:cubicBezTo>
                <a:cubicBezTo>
                  <a:pt x="43" y="77"/>
                  <a:pt x="42" y="78"/>
                  <a:pt x="42" y="80"/>
                </a:cubicBezTo>
                <a:cubicBezTo>
                  <a:pt x="41" y="85"/>
                  <a:pt x="38" y="89"/>
                  <a:pt x="34" y="91"/>
                </a:cubicBezTo>
                <a:cubicBezTo>
                  <a:pt x="29" y="94"/>
                  <a:pt x="24" y="95"/>
                  <a:pt x="18" y="95"/>
                </a:cubicBezTo>
                <a:cubicBezTo>
                  <a:pt x="10" y="95"/>
                  <a:pt x="4" y="93"/>
                  <a:pt x="2" y="89"/>
                </a:cubicBezTo>
                <a:cubicBezTo>
                  <a:pt x="0" y="88"/>
                  <a:pt x="0" y="85"/>
                  <a:pt x="0" y="83"/>
                </a:cubicBezTo>
                <a:cubicBezTo>
                  <a:pt x="0" y="82"/>
                  <a:pt x="0" y="80"/>
                  <a:pt x="0" y="79"/>
                </a:cubicBezTo>
                <a:close/>
                <a:moveTo>
                  <a:pt x="89" y="102"/>
                </a:moveTo>
                <a:lnTo>
                  <a:pt x="177" y="102"/>
                </a:lnTo>
                <a:lnTo>
                  <a:pt x="174" y="117"/>
                </a:lnTo>
                <a:lnTo>
                  <a:pt x="85" y="117"/>
                </a:lnTo>
                <a:lnTo>
                  <a:pt x="89" y="102"/>
                </a:lnTo>
                <a:close/>
                <a:moveTo>
                  <a:pt x="84" y="125"/>
                </a:moveTo>
                <a:lnTo>
                  <a:pt x="173" y="125"/>
                </a:lnTo>
                <a:lnTo>
                  <a:pt x="169" y="140"/>
                </a:lnTo>
                <a:lnTo>
                  <a:pt x="80" y="140"/>
                </a:lnTo>
                <a:lnTo>
                  <a:pt x="84" y="125"/>
                </a:lnTo>
                <a:close/>
                <a:moveTo>
                  <a:pt x="110" y="0"/>
                </a:moveTo>
                <a:lnTo>
                  <a:pt x="199" y="0"/>
                </a:lnTo>
                <a:lnTo>
                  <a:pt x="196" y="15"/>
                </a:lnTo>
                <a:lnTo>
                  <a:pt x="107" y="15"/>
                </a:lnTo>
                <a:lnTo>
                  <a:pt x="110" y="0"/>
                </a:lnTo>
                <a:close/>
                <a:moveTo>
                  <a:pt x="105" y="23"/>
                </a:moveTo>
                <a:lnTo>
                  <a:pt x="194" y="23"/>
                </a:lnTo>
                <a:lnTo>
                  <a:pt x="191" y="38"/>
                </a:lnTo>
                <a:lnTo>
                  <a:pt x="102" y="38"/>
                </a:lnTo>
                <a:lnTo>
                  <a:pt x="105" y="23"/>
                </a:lnTo>
                <a:close/>
                <a:moveTo>
                  <a:pt x="47" y="94"/>
                </a:moveTo>
                <a:lnTo>
                  <a:pt x="57" y="46"/>
                </a:lnTo>
                <a:lnTo>
                  <a:pt x="93" y="46"/>
                </a:lnTo>
                <a:lnTo>
                  <a:pt x="91" y="55"/>
                </a:lnTo>
                <a:lnTo>
                  <a:pt x="68" y="55"/>
                </a:lnTo>
                <a:lnTo>
                  <a:pt x="66" y="65"/>
                </a:lnTo>
                <a:lnTo>
                  <a:pt x="87" y="65"/>
                </a:lnTo>
                <a:lnTo>
                  <a:pt x="85" y="74"/>
                </a:lnTo>
                <a:lnTo>
                  <a:pt x="64" y="74"/>
                </a:lnTo>
                <a:lnTo>
                  <a:pt x="62" y="85"/>
                </a:lnTo>
                <a:lnTo>
                  <a:pt x="85" y="85"/>
                </a:lnTo>
                <a:lnTo>
                  <a:pt x="83" y="94"/>
                </a:lnTo>
                <a:lnTo>
                  <a:pt x="47" y="94"/>
                </a:lnTo>
                <a:close/>
                <a:moveTo>
                  <a:pt x="90" y="94"/>
                </a:moveTo>
                <a:lnTo>
                  <a:pt x="100" y="46"/>
                </a:lnTo>
                <a:lnTo>
                  <a:pt x="119" y="46"/>
                </a:lnTo>
                <a:cubicBezTo>
                  <a:pt x="123" y="46"/>
                  <a:pt x="126" y="46"/>
                  <a:pt x="128" y="47"/>
                </a:cubicBezTo>
                <a:cubicBezTo>
                  <a:pt x="131" y="47"/>
                  <a:pt x="134" y="48"/>
                  <a:pt x="135" y="50"/>
                </a:cubicBezTo>
                <a:cubicBezTo>
                  <a:pt x="137" y="52"/>
                  <a:pt x="137" y="54"/>
                  <a:pt x="137" y="56"/>
                </a:cubicBezTo>
                <a:cubicBezTo>
                  <a:pt x="137" y="57"/>
                  <a:pt x="137" y="57"/>
                  <a:pt x="137" y="58"/>
                </a:cubicBezTo>
                <a:cubicBezTo>
                  <a:pt x="136" y="64"/>
                  <a:pt x="132" y="67"/>
                  <a:pt x="125" y="69"/>
                </a:cubicBezTo>
                <a:lnTo>
                  <a:pt x="124" y="69"/>
                </a:lnTo>
                <a:cubicBezTo>
                  <a:pt x="131" y="70"/>
                  <a:pt x="134" y="73"/>
                  <a:pt x="134" y="78"/>
                </a:cubicBezTo>
                <a:cubicBezTo>
                  <a:pt x="134" y="81"/>
                  <a:pt x="133" y="84"/>
                  <a:pt x="131" y="86"/>
                </a:cubicBezTo>
                <a:cubicBezTo>
                  <a:pt x="130" y="89"/>
                  <a:pt x="127" y="91"/>
                  <a:pt x="125" y="92"/>
                </a:cubicBezTo>
                <a:cubicBezTo>
                  <a:pt x="122" y="93"/>
                  <a:pt x="117" y="94"/>
                  <a:pt x="111" y="94"/>
                </a:cubicBezTo>
                <a:lnTo>
                  <a:pt x="90" y="94"/>
                </a:lnTo>
                <a:close/>
                <a:moveTo>
                  <a:pt x="111" y="55"/>
                </a:moveTo>
                <a:lnTo>
                  <a:pt x="109" y="65"/>
                </a:lnTo>
                <a:lnTo>
                  <a:pt x="115" y="65"/>
                </a:lnTo>
                <a:cubicBezTo>
                  <a:pt x="118" y="65"/>
                  <a:pt x="119" y="65"/>
                  <a:pt x="120" y="65"/>
                </a:cubicBezTo>
                <a:cubicBezTo>
                  <a:pt x="122" y="64"/>
                  <a:pt x="123" y="62"/>
                  <a:pt x="123" y="60"/>
                </a:cubicBezTo>
                <a:cubicBezTo>
                  <a:pt x="124" y="58"/>
                  <a:pt x="124" y="57"/>
                  <a:pt x="123" y="56"/>
                </a:cubicBezTo>
                <a:cubicBezTo>
                  <a:pt x="122" y="55"/>
                  <a:pt x="120" y="55"/>
                  <a:pt x="119" y="55"/>
                </a:cubicBezTo>
                <a:lnTo>
                  <a:pt x="111" y="55"/>
                </a:lnTo>
                <a:close/>
                <a:moveTo>
                  <a:pt x="107" y="74"/>
                </a:moveTo>
                <a:lnTo>
                  <a:pt x="105" y="85"/>
                </a:lnTo>
                <a:lnTo>
                  <a:pt x="112" y="85"/>
                </a:lnTo>
                <a:cubicBezTo>
                  <a:pt x="117" y="85"/>
                  <a:pt x="119" y="83"/>
                  <a:pt x="120" y="80"/>
                </a:cubicBezTo>
                <a:cubicBezTo>
                  <a:pt x="120" y="79"/>
                  <a:pt x="120" y="79"/>
                  <a:pt x="120" y="78"/>
                </a:cubicBezTo>
                <a:cubicBezTo>
                  <a:pt x="120" y="75"/>
                  <a:pt x="118" y="74"/>
                  <a:pt x="114" y="74"/>
                </a:cubicBezTo>
                <a:lnTo>
                  <a:pt x="107" y="74"/>
                </a:lnTo>
                <a:close/>
                <a:moveTo>
                  <a:pt x="138" y="94"/>
                </a:moveTo>
                <a:lnTo>
                  <a:pt x="148" y="46"/>
                </a:lnTo>
                <a:lnTo>
                  <a:pt x="170" y="46"/>
                </a:lnTo>
                <a:cubicBezTo>
                  <a:pt x="174" y="46"/>
                  <a:pt x="177" y="46"/>
                  <a:pt x="178" y="46"/>
                </a:cubicBezTo>
                <a:cubicBezTo>
                  <a:pt x="181" y="47"/>
                  <a:pt x="183" y="48"/>
                  <a:pt x="184" y="50"/>
                </a:cubicBezTo>
                <a:cubicBezTo>
                  <a:pt x="185" y="51"/>
                  <a:pt x="186" y="53"/>
                  <a:pt x="186" y="55"/>
                </a:cubicBezTo>
                <a:cubicBezTo>
                  <a:pt x="186" y="56"/>
                  <a:pt x="186" y="58"/>
                  <a:pt x="186" y="59"/>
                </a:cubicBezTo>
                <a:cubicBezTo>
                  <a:pt x="185" y="63"/>
                  <a:pt x="183" y="66"/>
                  <a:pt x="179" y="68"/>
                </a:cubicBezTo>
                <a:cubicBezTo>
                  <a:pt x="177" y="69"/>
                  <a:pt x="175" y="70"/>
                  <a:pt x="172" y="70"/>
                </a:cubicBezTo>
                <a:cubicBezTo>
                  <a:pt x="175" y="70"/>
                  <a:pt x="177" y="71"/>
                  <a:pt x="179" y="72"/>
                </a:cubicBezTo>
                <a:cubicBezTo>
                  <a:pt x="180" y="74"/>
                  <a:pt x="180" y="75"/>
                  <a:pt x="180" y="78"/>
                </a:cubicBezTo>
                <a:cubicBezTo>
                  <a:pt x="180" y="79"/>
                  <a:pt x="180" y="80"/>
                  <a:pt x="180" y="82"/>
                </a:cubicBezTo>
                <a:cubicBezTo>
                  <a:pt x="180" y="88"/>
                  <a:pt x="179" y="92"/>
                  <a:pt x="180" y="94"/>
                </a:cubicBezTo>
                <a:lnTo>
                  <a:pt x="165" y="94"/>
                </a:lnTo>
                <a:cubicBezTo>
                  <a:pt x="165" y="92"/>
                  <a:pt x="165" y="89"/>
                  <a:pt x="166" y="83"/>
                </a:cubicBezTo>
                <a:cubicBezTo>
                  <a:pt x="166" y="81"/>
                  <a:pt x="166" y="80"/>
                  <a:pt x="166" y="79"/>
                </a:cubicBezTo>
                <a:cubicBezTo>
                  <a:pt x="166" y="78"/>
                  <a:pt x="166" y="77"/>
                  <a:pt x="165" y="76"/>
                </a:cubicBezTo>
                <a:cubicBezTo>
                  <a:pt x="164" y="76"/>
                  <a:pt x="163" y="75"/>
                  <a:pt x="161" y="75"/>
                </a:cubicBezTo>
                <a:lnTo>
                  <a:pt x="155" y="75"/>
                </a:lnTo>
                <a:lnTo>
                  <a:pt x="151" y="94"/>
                </a:lnTo>
                <a:lnTo>
                  <a:pt x="138" y="94"/>
                </a:lnTo>
                <a:close/>
                <a:moveTo>
                  <a:pt x="160" y="55"/>
                </a:moveTo>
                <a:lnTo>
                  <a:pt x="157" y="67"/>
                </a:lnTo>
                <a:lnTo>
                  <a:pt x="162" y="67"/>
                </a:lnTo>
                <a:cubicBezTo>
                  <a:pt x="165" y="67"/>
                  <a:pt x="167" y="66"/>
                  <a:pt x="168" y="66"/>
                </a:cubicBezTo>
                <a:cubicBezTo>
                  <a:pt x="170" y="65"/>
                  <a:pt x="172" y="64"/>
                  <a:pt x="172" y="61"/>
                </a:cubicBezTo>
                <a:cubicBezTo>
                  <a:pt x="173" y="60"/>
                  <a:pt x="173" y="60"/>
                  <a:pt x="173" y="59"/>
                </a:cubicBezTo>
                <a:cubicBezTo>
                  <a:pt x="173" y="57"/>
                  <a:pt x="172" y="56"/>
                  <a:pt x="170" y="55"/>
                </a:cubicBezTo>
                <a:cubicBezTo>
                  <a:pt x="169" y="55"/>
                  <a:pt x="167" y="55"/>
                  <a:pt x="165" y="55"/>
                </a:cubicBezTo>
                <a:lnTo>
                  <a:pt x="160" y="55"/>
                </a:lnTo>
                <a:close/>
                <a:moveTo>
                  <a:pt x="182" y="94"/>
                </a:moveTo>
                <a:lnTo>
                  <a:pt x="211" y="46"/>
                </a:lnTo>
                <a:lnTo>
                  <a:pt x="227" y="46"/>
                </a:lnTo>
                <a:lnTo>
                  <a:pt x="236" y="94"/>
                </a:lnTo>
                <a:lnTo>
                  <a:pt x="221" y="94"/>
                </a:lnTo>
                <a:lnTo>
                  <a:pt x="220" y="84"/>
                </a:lnTo>
                <a:lnTo>
                  <a:pt x="201" y="84"/>
                </a:lnTo>
                <a:lnTo>
                  <a:pt x="195" y="94"/>
                </a:lnTo>
                <a:lnTo>
                  <a:pt x="182" y="94"/>
                </a:lnTo>
                <a:close/>
                <a:moveTo>
                  <a:pt x="206" y="76"/>
                </a:moveTo>
                <a:lnTo>
                  <a:pt x="219" y="76"/>
                </a:lnTo>
                <a:lnTo>
                  <a:pt x="217" y="55"/>
                </a:lnTo>
                <a:lnTo>
                  <a:pt x="216" y="55"/>
                </a:lnTo>
                <a:lnTo>
                  <a:pt x="206" y="76"/>
                </a:lnTo>
                <a:close/>
                <a:moveTo>
                  <a:pt x="241" y="94"/>
                </a:moveTo>
                <a:lnTo>
                  <a:pt x="251" y="46"/>
                </a:lnTo>
                <a:lnTo>
                  <a:pt x="287" y="46"/>
                </a:lnTo>
                <a:lnTo>
                  <a:pt x="285" y="55"/>
                </a:lnTo>
                <a:lnTo>
                  <a:pt x="263" y="55"/>
                </a:lnTo>
                <a:lnTo>
                  <a:pt x="260" y="65"/>
                </a:lnTo>
                <a:lnTo>
                  <a:pt x="282" y="65"/>
                </a:lnTo>
                <a:lnTo>
                  <a:pt x="280" y="74"/>
                </a:lnTo>
                <a:lnTo>
                  <a:pt x="258" y="74"/>
                </a:lnTo>
                <a:lnTo>
                  <a:pt x="256" y="85"/>
                </a:lnTo>
                <a:lnTo>
                  <a:pt x="280" y="85"/>
                </a:lnTo>
                <a:lnTo>
                  <a:pt x="278" y="94"/>
                </a:lnTo>
                <a:lnTo>
                  <a:pt x="241" y="94"/>
                </a:lnTo>
                <a:close/>
              </a:path>
            </a:pathLst>
          </a:custGeom>
          <a:solidFill>
            <a:srgbClr val="0066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27584" y="404664"/>
            <a:ext cx="7772400" cy="1470025"/>
          </a:xfrm>
        </p:spPr>
        <p:txBody>
          <a:bodyPr/>
          <a:lstStyle/>
          <a:p>
            <a:r>
              <a:rPr lang="pt-BR" sz="3200" b="1" dirty="0" smtClean="0">
                <a:solidFill>
                  <a:schemeClr val="bg1"/>
                </a:solidFill>
                <a:latin typeface="Calibri" pitchFamily="34" charset="0"/>
              </a:rPr>
              <a:t>Audiência sobre PLP 45/2015</a:t>
            </a:r>
            <a:br>
              <a:rPr lang="pt-BR" sz="3200" b="1" dirty="0" smtClean="0">
                <a:solidFill>
                  <a:schemeClr val="bg1"/>
                </a:solidFill>
                <a:latin typeface="Calibri" pitchFamily="34" charset="0"/>
              </a:rPr>
            </a:br>
            <a:r>
              <a:rPr lang="pt-BR" sz="3200" b="1" dirty="0" smtClean="0">
                <a:solidFill>
                  <a:schemeClr val="bg1"/>
                </a:solidFill>
                <a:latin typeface="Calibri" pitchFamily="34" charset="0"/>
              </a:rPr>
              <a:t/>
            </a:r>
            <a:br>
              <a:rPr lang="pt-BR" sz="3200" b="1" dirty="0" smtClean="0">
                <a:solidFill>
                  <a:schemeClr val="bg1"/>
                </a:solidFill>
                <a:latin typeface="Calibri" pitchFamily="34" charset="0"/>
              </a:rPr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39552" y="1844824"/>
            <a:ext cx="7920880" cy="1752600"/>
          </a:xfrm>
        </p:spPr>
        <p:txBody>
          <a:bodyPr/>
          <a:lstStyle/>
          <a:p>
            <a:r>
              <a:rPr lang="pt-BR" sz="4800" b="1" dirty="0" smtClean="0">
                <a:solidFill>
                  <a:schemeClr val="bg1"/>
                </a:solidFill>
                <a:latin typeface="Calibri" pitchFamily="34" charset="0"/>
              </a:rPr>
              <a:t>Conflitos  entre o Simples Nacional e o  ICMS / Substituição Tributária</a:t>
            </a:r>
          </a:p>
          <a:p>
            <a:endParaRPr lang="pt-BR" sz="4800" b="1" dirty="0" smtClean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pt-BR" b="1" dirty="0" smtClean="0">
                <a:solidFill>
                  <a:schemeClr val="bg1"/>
                </a:solidFill>
                <a:latin typeface="Calibri" pitchFamily="34" charset="0"/>
              </a:rPr>
              <a:t>Thiago Moreira da Silva - SEBRAE</a:t>
            </a:r>
            <a:endParaRPr lang="pt-BR" b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8436" y="1433513"/>
            <a:ext cx="8218020" cy="4603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ixaDeTexto 2"/>
          <p:cNvSpPr txBox="1"/>
          <p:nvPr/>
        </p:nvSpPr>
        <p:spPr>
          <a:xfrm>
            <a:off x="323528" y="332656"/>
            <a:ext cx="85689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ln>
                  <a:solidFill>
                    <a:schemeClr val="tx1"/>
                  </a:solidFill>
                </a:ln>
                <a:solidFill>
                  <a:srgbClr val="000000"/>
                </a:solidFill>
                <a:effectLst>
                  <a:reflection stA="28000" endPos="45000" dist="1016" dir="5400000" sy="-100000" algn="bl" rotWithShape="0"/>
                </a:effectLst>
                <a:latin typeface="Calibri"/>
                <a:ea typeface="+mj-ea"/>
                <a:cs typeface="Calibri"/>
              </a:rPr>
              <a:t>Impacto da ST sobre a carga média  do ICMS estimada de acordo com o Simples Nacional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5580112" y="6165304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Fonte: IOB/SAGE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 idx="4294967295"/>
          </p:nvPr>
        </p:nvSpPr>
        <p:spPr>
          <a:xfrm>
            <a:off x="0" y="273050"/>
            <a:ext cx="9144000" cy="1143000"/>
          </a:xfrm>
          <a:prstGeom prst="rect">
            <a:avLst/>
          </a:prstGeom>
        </p:spPr>
        <p:txBody>
          <a:bodyPr>
            <a:noAutofit/>
          </a:bodyPr>
          <a:lstStyle>
            <a:extLst/>
          </a:lstStyle>
          <a:p>
            <a:pPr lvl="0">
              <a:spcBef>
                <a:spcPct val="20000"/>
              </a:spcBef>
            </a:pPr>
            <a:r>
              <a:rPr lang="pt-BR" sz="3200" b="1" dirty="0" smtClean="0">
                <a:ln>
                  <a:solidFill>
                    <a:schemeClr val="tx1"/>
                  </a:solidFill>
                </a:ln>
                <a:effectLst>
                  <a:reflection stA="28000" endPos="45000" dist="1016" dir="5400000" sy="-100000" algn="bl" rotWithShape="0"/>
                </a:effectLst>
                <a:latin typeface="Calibri"/>
                <a:cs typeface="Calibri"/>
              </a:rPr>
              <a:t>Repercussões  e Distorções dos Conflitos entre Simples Nacional e ICMS</a:t>
            </a:r>
            <a:endParaRPr lang="pt-BR" sz="3200" b="1" dirty="0">
              <a:ln>
                <a:solidFill>
                  <a:schemeClr val="tx1"/>
                </a:solidFill>
              </a:ln>
              <a:effectLst>
                <a:reflection stA="28000" endPos="45000" dist="1016" dir="5400000" sy="-100000" algn="bl" rotWithShape="0"/>
              </a:effectLst>
              <a:latin typeface="Calibri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1502688"/>
            <a:ext cx="8064896" cy="5216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indent="-360363" algn="just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"/>
            </a:pPr>
            <a:r>
              <a:rPr lang="pt-BR" b="1" u="sng" dirty="0" smtClean="0">
                <a:solidFill>
                  <a:srgbClr val="000000"/>
                </a:solidFill>
                <a:latin typeface="Calibri"/>
                <a:cs typeface="Calibri"/>
              </a:rPr>
              <a:t>PRESSÃO SOBRE OS SETORES INDUSTRIAIS E PEQUENOS VAREJOS. </a:t>
            </a:r>
          </a:p>
          <a:p>
            <a:pPr algn="just"/>
            <a:endParaRPr lang="pt-BR" b="1" u="sng" dirty="0" smtClean="0">
              <a:solidFill>
                <a:srgbClr val="000000"/>
              </a:solidFill>
              <a:latin typeface="Calibri"/>
              <a:cs typeface="Calibri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pt-BR" b="1" dirty="0" smtClean="0">
                <a:solidFill>
                  <a:srgbClr val="000000"/>
                </a:solidFill>
                <a:latin typeface="Calibri"/>
                <a:cs typeface="Calibri"/>
              </a:rPr>
              <a:t>Setor industrial (substituto): </a:t>
            </a:r>
            <a:r>
              <a:rPr lang="pt-BR" dirty="0" smtClean="0">
                <a:solidFill>
                  <a:srgbClr val="000000"/>
                </a:solidFill>
                <a:latin typeface="Calibri"/>
                <a:cs typeface="Calibri"/>
              </a:rPr>
              <a:t>O substituto tributário, além de arcar com o ICMS em relação às operações do restante da cadeia econômica, é contribuinte de ICMS de suas próprias operações, uma vez que promove a saída de mercadorias do seu estabelecimento. Sendo assim, o substituto deve recolher:</a:t>
            </a:r>
          </a:p>
          <a:p>
            <a:pPr lvl="1" algn="just">
              <a:buFont typeface="Arial" pitchFamily="34" charset="0"/>
              <a:buChar char="•"/>
            </a:pPr>
            <a:endParaRPr lang="pt-BR" dirty="0" smtClean="0">
              <a:solidFill>
                <a:srgbClr val="000000"/>
              </a:solidFill>
              <a:latin typeface="Calibri"/>
              <a:cs typeface="Calibri"/>
            </a:endParaRPr>
          </a:p>
          <a:p>
            <a:pPr lvl="3" algn="just"/>
            <a:r>
              <a:rPr lang="pt-BR" dirty="0" smtClean="0">
                <a:solidFill>
                  <a:srgbClr val="000000"/>
                </a:solidFill>
                <a:latin typeface="Calibri"/>
                <a:cs typeface="Calibri"/>
              </a:rPr>
              <a:t>- o ICMS da operação própria (dentro do Simples Nacional);</a:t>
            </a:r>
          </a:p>
          <a:p>
            <a:pPr lvl="3" algn="just"/>
            <a:r>
              <a:rPr lang="pt-BR" dirty="0" smtClean="0">
                <a:solidFill>
                  <a:srgbClr val="000000"/>
                </a:solidFill>
                <a:latin typeface="Calibri"/>
                <a:cs typeface="Calibri"/>
              </a:rPr>
              <a:t>- o ICMS - Substituição Tributária (ICMS-ST).</a:t>
            </a:r>
          </a:p>
          <a:p>
            <a:pPr lvl="1" algn="just"/>
            <a:endParaRPr lang="pt-BR" b="1" dirty="0" smtClean="0">
              <a:solidFill>
                <a:srgbClr val="000000"/>
              </a:solidFill>
              <a:latin typeface="Calibri"/>
              <a:cs typeface="Calibri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pt-BR" b="1" dirty="0" smtClean="0">
                <a:solidFill>
                  <a:srgbClr val="000000"/>
                </a:solidFill>
                <a:latin typeface="Calibri"/>
                <a:cs typeface="Calibri"/>
              </a:rPr>
              <a:t>Pequenos varejos (substituída):</a:t>
            </a:r>
            <a:r>
              <a:rPr lang="pt-BR" dirty="0" smtClean="0">
                <a:solidFill>
                  <a:srgbClr val="000000"/>
                </a:solidFill>
                <a:latin typeface="Calibri"/>
                <a:cs typeface="Calibri"/>
              </a:rPr>
              <a:t> Dentro do Simples, as alíquotas de ICMS variam entre 1,25% e 3,95%. Quando há substituição tributária, a alíquota incidente no produto variam, normalmente, entre 17% e 19%.</a:t>
            </a:r>
            <a:endParaRPr lang="pt-BR" b="1" dirty="0" smtClean="0">
              <a:solidFill>
                <a:srgbClr val="000000"/>
              </a:solidFill>
              <a:latin typeface="Calibri"/>
              <a:cs typeface="Calibri"/>
            </a:endParaRPr>
          </a:p>
          <a:p>
            <a:pPr lvl="1" algn="just">
              <a:buClrTx/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lvl="1" algn="just">
              <a:buClrTx/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Situação atípica:</a:t>
            </a:r>
            <a:r>
              <a:rPr lang="pt-BR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Simples Nacional + ST nos insumos</a:t>
            </a:r>
            <a:endParaRPr lang="pt-BR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endParaRPr lang="pt-BR" b="1" u="sng" dirty="0" smtClean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766391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39552" y="908720"/>
            <a:ext cx="8064896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b="1" u="sng" dirty="0" smtClean="0">
              <a:solidFill>
                <a:srgbClr val="000000"/>
              </a:solidFill>
              <a:latin typeface="Calibri"/>
              <a:cs typeface="Calibri"/>
            </a:endParaRPr>
          </a:p>
          <a:p>
            <a:pPr algn="just"/>
            <a:endParaRPr lang="pt-BR" b="1" u="sng" dirty="0" smtClean="0">
              <a:solidFill>
                <a:srgbClr val="000000"/>
              </a:solidFill>
              <a:latin typeface="Calibri"/>
              <a:cs typeface="Calibri"/>
            </a:endParaRPr>
          </a:p>
          <a:p>
            <a:pPr marL="360363" indent="-360363" algn="just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"/>
            </a:pPr>
            <a:endParaRPr lang="pt-BR" b="1" u="sng" dirty="0" smtClean="0">
              <a:solidFill>
                <a:srgbClr val="000000"/>
              </a:solidFill>
              <a:latin typeface="Calibri"/>
              <a:cs typeface="Calibri"/>
            </a:endParaRPr>
          </a:p>
          <a:p>
            <a:pPr marL="360363" indent="-360363" algn="just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"/>
            </a:pPr>
            <a:r>
              <a:rPr lang="pt-BR" b="1" u="sng" dirty="0" smtClean="0">
                <a:solidFill>
                  <a:srgbClr val="000000"/>
                </a:solidFill>
                <a:latin typeface="Calibri"/>
                <a:cs typeface="Calibri"/>
              </a:rPr>
              <a:t>AUMENTO NECESSIDADE DE CAPITAL DE GIRO</a:t>
            </a:r>
          </a:p>
          <a:p>
            <a:pPr marL="360363" indent="-360363" algn="just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"/>
            </a:pPr>
            <a:r>
              <a:rPr lang="pt-BR" b="1" u="sng" dirty="0" smtClean="0">
                <a:solidFill>
                  <a:srgbClr val="000000"/>
                </a:solidFill>
                <a:latin typeface="Calibri"/>
                <a:cs typeface="Calibri"/>
              </a:rPr>
              <a:t>MAJORAÇÃO DE PREÇOS E INFLAÇÃO</a:t>
            </a:r>
          </a:p>
          <a:p>
            <a:pPr marL="360363" indent="-360363" algn="just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"/>
            </a:pPr>
            <a:r>
              <a:rPr lang="pt-BR" b="1" u="sng" dirty="0" smtClean="0">
                <a:solidFill>
                  <a:srgbClr val="000000"/>
                </a:solidFill>
                <a:latin typeface="Calibri"/>
                <a:cs typeface="Calibri"/>
              </a:rPr>
              <a:t>MULTIPLICIDADE DE CONTROLES (ESTADO E EMPRESA)</a:t>
            </a:r>
          </a:p>
          <a:p>
            <a:pPr marL="360363" indent="-360363" algn="just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"/>
            </a:pPr>
            <a:r>
              <a:rPr lang="pt-BR" b="1" u="sng" dirty="0" smtClean="0">
                <a:solidFill>
                  <a:srgbClr val="000000"/>
                </a:solidFill>
                <a:latin typeface="Calibri"/>
                <a:cs typeface="Calibri"/>
              </a:rPr>
              <a:t>GERAÇÃO DE PASSIVOS POTENCIAIS E REAIS</a:t>
            </a:r>
          </a:p>
          <a:p>
            <a:pPr marL="360363" indent="-360363" algn="just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"/>
            </a:pPr>
            <a:r>
              <a:rPr lang="pt-BR" b="1" u="sng" dirty="0" smtClean="0">
                <a:solidFill>
                  <a:srgbClr val="000000"/>
                </a:solidFill>
                <a:latin typeface="Calibri"/>
                <a:cs typeface="Calibri"/>
              </a:rPr>
              <a:t>GENERALIZAÇÃO DA PAUTA DA SUBSTITUIÇÃO TRIBUTÁRIA</a:t>
            </a:r>
          </a:p>
          <a:p>
            <a:pPr marL="360363" indent="-360363" algn="just">
              <a:lnSpc>
                <a:spcPct val="200000"/>
              </a:lnSpc>
              <a:buClr>
                <a:srgbClr val="0070C0"/>
              </a:buClr>
              <a:buFont typeface="Wingdings" pitchFamily="2" charset="2"/>
              <a:buChar char="Ä"/>
            </a:pPr>
            <a:r>
              <a:rPr lang="pt-BR" b="1" u="sng" dirty="0" smtClean="0">
                <a:solidFill>
                  <a:srgbClr val="000000"/>
                </a:solidFill>
                <a:latin typeface="Calibri"/>
                <a:cs typeface="Calibri"/>
              </a:rPr>
              <a:t>PERDA CREDIBILIDADE E EFICÁCIA DA SUBSTITUIÇÃO TRIBUTÁRIA</a:t>
            </a:r>
          </a:p>
          <a:p>
            <a:pPr marL="360363" indent="-360363" algn="just">
              <a:lnSpc>
                <a:spcPct val="200000"/>
              </a:lnSpc>
              <a:buClr>
                <a:srgbClr val="0070C0"/>
              </a:buClr>
              <a:buFont typeface="Wingdings" pitchFamily="2" charset="2"/>
              <a:buChar char="Ä"/>
            </a:pPr>
            <a:r>
              <a:rPr lang="pt-BR" b="1" u="sng" dirty="0" smtClean="0">
                <a:solidFill>
                  <a:srgbClr val="000000"/>
                </a:solidFill>
                <a:latin typeface="Calibri"/>
                <a:cs typeface="Calibri"/>
              </a:rPr>
              <a:t>COMPROMETIMENTO DO SIMPLES NACIONAL</a:t>
            </a:r>
          </a:p>
          <a:p>
            <a:pPr marL="360363" indent="-360363" algn="just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"/>
            </a:pPr>
            <a:endParaRPr lang="pt-BR" b="1" u="sng" dirty="0" smtClean="0">
              <a:solidFill>
                <a:srgbClr val="000000"/>
              </a:solidFill>
              <a:latin typeface="Calibri"/>
              <a:cs typeface="Calibri"/>
            </a:endParaRPr>
          </a:p>
          <a:p>
            <a:pPr marL="360363" indent="-360363" algn="just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"/>
            </a:pPr>
            <a:endParaRPr lang="pt-BR" b="1" u="sng" dirty="0" smtClean="0">
              <a:solidFill>
                <a:srgbClr val="000000"/>
              </a:solidFill>
              <a:latin typeface="Calibri"/>
              <a:cs typeface="Calibri"/>
            </a:endParaRPr>
          </a:p>
          <a:p>
            <a:pPr lvl="1" algn="just"/>
            <a:r>
              <a:rPr lang="pt-BR" b="1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</a:p>
          <a:p>
            <a:pPr lvl="1" algn="just"/>
            <a:endParaRPr lang="pt-BR" dirty="0" smtClean="0">
              <a:solidFill>
                <a:srgbClr val="000000"/>
              </a:solidFill>
              <a:latin typeface="Calibri"/>
              <a:cs typeface="Calibri"/>
            </a:endParaRPr>
          </a:p>
          <a:p>
            <a:pPr marL="360363" indent="-360363" algn="just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"/>
            </a:pPr>
            <a:endParaRPr lang="pt-BR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 algn="just"/>
            <a:endParaRPr lang="pt-BR" b="1" u="sng" dirty="0" smtClean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5" name="Rectangle 2"/>
          <p:cNvSpPr txBox="1">
            <a:spLocks/>
          </p:cNvSpPr>
          <p:nvPr/>
        </p:nvSpPr>
        <p:spPr>
          <a:xfrm>
            <a:off x="0" y="273050"/>
            <a:ext cx="9144000" cy="1143000"/>
          </a:xfrm>
          <a:prstGeom prst="rect">
            <a:avLst/>
          </a:prstGeom>
        </p:spPr>
        <p:txBody>
          <a:bodyPr>
            <a:noAutofit/>
          </a:bodyPr>
          <a:lstStyle>
            <a:extLst/>
          </a:lstStyle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pt-BR" sz="3200" b="1" i="0" u="none" strike="noStrike" kern="0" cap="none" spc="0" normalizeH="0" baseline="0" noProof="0" dirty="0" smtClean="0">
                <a:ln>
                  <a:solidFill>
                    <a:schemeClr val="tx1"/>
                  </a:solidFill>
                </a:ln>
                <a:solidFill>
                  <a:srgbClr val="000000"/>
                </a:solidFill>
                <a:effectLst>
                  <a:reflection stA="28000" endPos="45000" dist="1016" dir="5400000" sy="-100000" algn="bl" rotWithShape="0"/>
                </a:effectLst>
                <a:uLnTx/>
                <a:uFillTx/>
                <a:latin typeface="Calibri"/>
                <a:ea typeface="+mj-ea"/>
                <a:cs typeface="Calibri"/>
              </a:rPr>
              <a:t>Repercussões  e Distorções dos Conflitos entre Simples Nacional e ICMS</a:t>
            </a:r>
            <a:endParaRPr kumimoji="0" lang="pt-BR" sz="3200" b="1" i="0" u="none" strike="noStrike" kern="0" cap="none" spc="0" normalizeH="0" baseline="0" noProof="0" dirty="0">
              <a:ln>
                <a:solidFill>
                  <a:schemeClr val="tx1"/>
                </a:solidFill>
              </a:ln>
              <a:solidFill>
                <a:srgbClr val="000000"/>
              </a:solidFill>
              <a:effectLst>
                <a:reflection stA="28000" endPos="45000" dist="1016" dir="5400000" sy="-100000" algn="bl" rotWithShape="0"/>
              </a:effectLst>
              <a:uLnTx/>
              <a:uFillTx/>
              <a:latin typeface="Calibri"/>
              <a:ea typeface="+mj-ea"/>
              <a:cs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766391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pt-BR" sz="3200" b="1" dirty="0" smtClean="0">
                <a:ln>
                  <a:solidFill>
                    <a:schemeClr val="tx1"/>
                  </a:solidFill>
                </a:ln>
                <a:effectLst>
                  <a:reflection stA="28000" endPos="45000" dist="1016" dir="5400000" sy="-100000" algn="bl" rotWithShape="0"/>
                </a:effectLst>
                <a:latin typeface="Calibri"/>
                <a:cs typeface="Calibri"/>
              </a:rPr>
              <a:t>Sugestões para Melhoria do Simples</a:t>
            </a:r>
            <a:br>
              <a:rPr lang="pt-BR" sz="3200" b="1" dirty="0" smtClean="0">
                <a:ln>
                  <a:solidFill>
                    <a:schemeClr val="tx1"/>
                  </a:solidFill>
                </a:ln>
                <a:effectLst>
                  <a:reflection stA="28000" endPos="45000" dist="1016" dir="5400000" sy="-100000" algn="bl" rotWithShape="0"/>
                </a:effectLst>
                <a:latin typeface="Calibri"/>
                <a:cs typeface="Calibri"/>
              </a:rPr>
            </a:br>
            <a:r>
              <a:rPr lang="pt-BR" sz="3200" b="1" dirty="0" smtClean="0">
                <a:ln>
                  <a:solidFill>
                    <a:schemeClr val="tx1"/>
                  </a:solidFill>
                </a:ln>
                <a:effectLst>
                  <a:reflection stA="28000" endPos="45000" dist="1016" dir="5400000" sy="-100000" algn="bl" rotWithShape="0"/>
                </a:effectLst>
                <a:latin typeface="Calibri"/>
                <a:cs typeface="Calibri"/>
              </a:rPr>
              <a:t>Pesquisa junto a Empresas Optantes</a:t>
            </a:r>
          </a:p>
        </p:txBody>
      </p:sp>
      <p:graphicFrame>
        <p:nvGraphicFramePr>
          <p:cNvPr id="3" name="Gráfico 2"/>
          <p:cNvGraphicFramePr/>
          <p:nvPr>
            <p:extLst>
              <p:ext uri="{D42A27DB-BD31-4B8C-83A1-F6EECF244321}">
                <p14:modId xmlns:p14="http://schemas.microsoft.com/office/powerpoint/2010/main" xmlns="" val="3145137269"/>
              </p:ext>
            </p:extLst>
          </p:nvPr>
        </p:nvGraphicFramePr>
        <p:xfrm>
          <a:off x="359024" y="1556792"/>
          <a:ext cx="8461448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5364089" y="5589241"/>
            <a:ext cx="208823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altLang="pt-BR" sz="1200" dirty="0">
                <a:solidFill>
                  <a:schemeClr val="tx1"/>
                </a:solidFill>
                <a:latin typeface="Calibri" panose="020F0502020204030204" pitchFamily="34" charset="0"/>
              </a:rPr>
              <a:t>Fonte: Sebrae (4.835 respondentes).</a:t>
            </a:r>
          </a:p>
          <a:p>
            <a:r>
              <a:rPr lang="pt-BR" altLang="pt-BR" sz="1200" dirty="0">
                <a:solidFill>
                  <a:schemeClr val="tx1"/>
                </a:solidFill>
                <a:latin typeface="Calibri" panose="020F0502020204030204" pitchFamily="34" charset="0"/>
              </a:rPr>
              <a:t>Nota: apenas empresas optantes</a:t>
            </a:r>
            <a:r>
              <a:rPr lang="pt-BR" altLang="pt-BR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.</a:t>
            </a:r>
          </a:p>
          <a:p>
            <a:r>
              <a:rPr lang="pt-BR" altLang="pt-BR" sz="1200" dirty="0" smtClean="0">
                <a:latin typeface="Calibri" panose="020F0502020204030204" pitchFamily="34" charset="0"/>
              </a:rPr>
              <a:t>Pesquisa realizada em 2014.</a:t>
            </a:r>
            <a:endParaRPr lang="pt-BR" altLang="pt-BR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620688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3600" b="1" dirty="0" smtClean="0">
                <a:solidFill>
                  <a:schemeClr val="tx1"/>
                </a:solidFill>
                <a:latin typeface="Calibri" pitchFamily="34" charset="0"/>
              </a:rPr>
              <a:t>Há os que se queixam do vento, os que esperam que ele mude e os que procuram ajustar as velas. (William G. </a:t>
            </a:r>
            <a:r>
              <a:rPr lang="pt-BR" sz="3600" b="1" dirty="0" err="1" smtClean="0">
                <a:solidFill>
                  <a:schemeClr val="tx1"/>
                </a:solidFill>
                <a:latin typeface="Calibri" pitchFamily="34" charset="0"/>
              </a:rPr>
              <a:t>Ward</a:t>
            </a:r>
            <a:r>
              <a:rPr lang="pt-BR" sz="3600" b="1" dirty="0" smtClean="0">
                <a:solidFill>
                  <a:schemeClr val="tx1"/>
                </a:solidFill>
                <a:latin typeface="Calibri" pitchFamily="34" charset="0"/>
              </a:rPr>
              <a:t>).</a:t>
            </a:r>
            <a:endParaRPr lang="pt-BR" sz="36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pic>
        <p:nvPicPr>
          <p:cNvPr id="8099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196752"/>
            <a:ext cx="3869087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aixaDeTexto 3"/>
          <p:cNvSpPr txBox="1"/>
          <p:nvPr/>
        </p:nvSpPr>
        <p:spPr>
          <a:xfrm>
            <a:off x="539552" y="4437112"/>
            <a:ext cx="80648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Obrigado!</a:t>
            </a:r>
          </a:p>
          <a:p>
            <a:pPr algn="ctr"/>
            <a:r>
              <a:rPr lang="pt-BR" sz="44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thiago.silva@sebrae.com.br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 idx="4294967295"/>
          </p:nvPr>
        </p:nvSpPr>
        <p:spPr>
          <a:xfrm>
            <a:off x="0" y="273050"/>
            <a:ext cx="9144000" cy="655620"/>
          </a:xfrm>
          <a:prstGeom prst="rect">
            <a:avLst/>
          </a:prstGeom>
        </p:spPr>
        <p:txBody>
          <a:bodyPr>
            <a:noAutofit/>
          </a:bodyPr>
          <a:lstStyle>
            <a:extLst/>
          </a:lstStyle>
          <a:p>
            <a:pPr lvl="0">
              <a:spcBef>
                <a:spcPct val="20000"/>
              </a:spcBef>
            </a:pPr>
            <a:r>
              <a:rPr lang="pt-BR" sz="3200" b="1" dirty="0" smtClean="0">
                <a:ln>
                  <a:solidFill>
                    <a:schemeClr val="tx1"/>
                  </a:solidFill>
                </a:ln>
                <a:effectLst>
                  <a:reflection stA="28000" endPos="45000" dist="1016" dir="5400000" sy="-100000" algn="bl" rotWithShape="0"/>
                </a:effectLst>
                <a:latin typeface="Calibri"/>
                <a:cs typeface="Calibri"/>
              </a:rPr>
              <a:t>Simples Nacional e ICMS</a:t>
            </a:r>
            <a:br>
              <a:rPr lang="pt-BR" sz="3200" b="1" dirty="0" smtClean="0">
                <a:ln>
                  <a:solidFill>
                    <a:schemeClr val="tx1"/>
                  </a:solidFill>
                </a:ln>
                <a:effectLst>
                  <a:reflection stA="28000" endPos="45000" dist="1016" dir="5400000" sy="-100000" algn="bl" rotWithShape="0"/>
                </a:effectLst>
                <a:latin typeface="Calibri"/>
                <a:cs typeface="Calibri"/>
              </a:rPr>
            </a:br>
            <a:r>
              <a:rPr lang="pt-BR" sz="2800" b="1" dirty="0" smtClean="0">
                <a:ln>
                  <a:solidFill>
                    <a:schemeClr val="tx1"/>
                  </a:solidFill>
                </a:ln>
                <a:effectLst>
                  <a:reflection stA="28000" endPos="45000" dist="1016" dir="5400000" sy="-100000" algn="bl" rotWithShape="0"/>
                </a:effectLst>
                <a:latin typeface="Calibri"/>
                <a:cs typeface="Calibri"/>
              </a:rPr>
              <a:t>Conflitos</a:t>
            </a:r>
            <a:endParaRPr lang="pt-BR" sz="2800" b="1" dirty="0">
              <a:ln>
                <a:solidFill>
                  <a:schemeClr val="tx1"/>
                </a:solidFill>
              </a:ln>
              <a:effectLst>
                <a:reflection stA="28000" endPos="45000" dist="1016" dir="5400000" sy="-100000" algn="bl" rotWithShape="0"/>
              </a:effectLst>
              <a:latin typeface="Calibri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1052736"/>
            <a:ext cx="8064896" cy="3931421"/>
          </a:xfrm>
          <a:prstGeom prst="rect">
            <a:avLst/>
          </a:prstGeom>
          <a:noFill/>
        </p:spPr>
        <p:txBody>
          <a:bodyPr wrap="square" tIns="3600" bIns="3600" rtlCol="0">
            <a:spAutoFit/>
          </a:bodyPr>
          <a:lstStyle/>
          <a:p>
            <a:pPr marL="803275" lvl="1" indent="-360363" algn="just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"/>
            </a:pPr>
            <a:endParaRPr lang="pt-BR" sz="800" b="1" u="sng" dirty="0" smtClean="0">
              <a:solidFill>
                <a:srgbClr val="000000"/>
              </a:solidFill>
              <a:latin typeface="Calibri"/>
              <a:cs typeface="Calibri"/>
            </a:endParaRPr>
          </a:p>
          <a:p>
            <a:pPr marL="360363" indent="-360363" algn="just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"/>
            </a:pPr>
            <a:r>
              <a:rPr lang="pt-BR" b="1" u="sng" dirty="0" smtClean="0">
                <a:solidFill>
                  <a:srgbClr val="000000"/>
                </a:solidFill>
                <a:latin typeface="Calibri"/>
                <a:cs typeface="Calibri"/>
              </a:rPr>
              <a:t>SUBSTITUIÇÃO TRIBUTÁRIA</a:t>
            </a:r>
          </a:p>
          <a:p>
            <a:pPr marL="1103313" lvl="1" indent="-360363" algn="just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"/>
            </a:pPr>
            <a:r>
              <a:rPr lang="pt-BR" b="1" dirty="0" smtClean="0">
                <a:solidFill>
                  <a:srgbClr val="000000"/>
                </a:solidFill>
                <a:latin typeface="Calibri"/>
                <a:cs typeface="Calibri"/>
              </a:rPr>
              <a:t>Pauta: </a:t>
            </a:r>
            <a:r>
              <a:rPr lang="pt-BR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é a lista de produtos que se sujeita ao regime de substituição tributária naquele estado membro.</a:t>
            </a:r>
            <a:endParaRPr lang="pt-BR" b="1" dirty="0" smtClean="0">
              <a:solidFill>
                <a:srgbClr val="000000"/>
              </a:solidFill>
              <a:latin typeface="Calibri"/>
              <a:cs typeface="Calibri"/>
            </a:endParaRPr>
          </a:p>
          <a:p>
            <a:pPr marL="1103313" lvl="1" indent="-360363" algn="just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"/>
            </a:pPr>
            <a:r>
              <a:rPr lang="pt-BR" b="1" dirty="0" smtClean="0">
                <a:solidFill>
                  <a:srgbClr val="000000"/>
                </a:solidFill>
                <a:latin typeface="Calibri"/>
                <a:cs typeface="Calibri"/>
              </a:rPr>
              <a:t>MVA: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percentual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estabelecido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em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cada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caso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de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acordo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com as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peculiaridades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da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produto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</a:t>
            </a:r>
            <a:r>
              <a:rPr lang="pt-BR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determinada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com base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em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preços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usualmente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praticados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no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mercado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marL="1103313" lvl="1" indent="-360363" algn="just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"/>
            </a:pPr>
            <a:r>
              <a:rPr lang="en-US" b="1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Alíquota</a:t>
            </a:r>
            <a:r>
              <a:rPr lang="en-US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pt-BR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é o percentual que será aplicado sobre a base de </a:t>
            </a:r>
          </a:p>
          <a:p>
            <a:pPr lvl="1" indent="333375" algn="just">
              <a:lnSpc>
                <a:spcPct val="150000"/>
              </a:lnSpc>
              <a:buClr>
                <a:srgbClr val="0070C0"/>
              </a:buClr>
            </a:pPr>
            <a:r>
              <a:rPr lang="pt-BR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cálculo para o chegar ao valor a ser recolhido de um tributo</a:t>
            </a:r>
          </a:p>
          <a:p>
            <a:pPr marL="1103313" lvl="1" indent="-360363" algn="just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"/>
            </a:pPr>
            <a:r>
              <a:rPr lang="pt-BR" dirty="0" smtClean="0">
                <a:solidFill>
                  <a:srgbClr val="000000"/>
                </a:solidFill>
                <a:latin typeface="Calibri"/>
                <a:cs typeface="Calibri"/>
                <a:hlinkClick r:id="" action="ppaction://noaction"/>
              </a:rPr>
              <a:t>Simulação</a:t>
            </a:r>
            <a:endParaRPr lang="pt-BR" dirty="0" smtClean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766391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 idx="4294967295"/>
          </p:nvPr>
        </p:nvSpPr>
        <p:spPr>
          <a:xfrm>
            <a:off x="179512" y="273050"/>
            <a:ext cx="8784976" cy="1067718"/>
          </a:xfrm>
          <a:prstGeom prst="rect">
            <a:avLst/>
          </a:prstGeom>
        </p:spPr>
        <p:txBody>
          <a:bodyPr>
            <a:noAutofit/>
          </a:bodyPr>
          <a:lstStyle>
            <a:extLst/>
          </a:lstStyle>
          <a:p>
            <a:pPr>
              <a:spcBef>
                <a:spcPct val="20000"/>
              </a:spcBef>
            </a:pPr>
            <a:r>
              <a:rPr lang="pt-BR" sz="3200" b="1" dirty="0" smtClean="0">
                <a:ln>
                  <a:solidFill>
                    <a:schemeClr val="tx1"/>
                  </a:solidFill>
                </a:ln>
                <a:effectLst>
                  <a:reflection stA="28000" endPos="45000" dist="1016" dir="5400000" sy="-100000" algn="bl" rotWithShape="0"/>
                </a:effectLst>
                <a:latin typeface="Calibri"/>
                <a:cs typeface="Calibri"/>
              </a:rPr>
              <a:t>Consequência da Distorção da Substituição Tributária</a:t>
            </a:r>
            <a:endParaRPr lang="en-US" sz="3200" b="1" dirty="0">
              <a:ln>
                <a:solidFill>
                  <a:schemeClr val="tx1"/>
                </a:solidFill>
              </a:ln>
              <a:effectLst>
                <a:reflection stA="28000" endPos="45000" dist="1016" dir="5400000" sy="-100000" algn="bl" rotWithShape="0"/>
              </a:effectLst>
              <a:latin typeface="Calibri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908720"/>
            <a:ext cx="80648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•"/>
            </a:pPr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  <a:p>
            <a:pPr algn="just"/>
            <a:endParaRPr lang="en-US" dirty="0" smtClean="0">
              <a:solidFill>
                <a:srgbClr val="000000"/>
              </a:solidFill>
              <a:latin typeface="Calibri"/>
              <a:cs typeface="Calibri"/>
            </a:endParaRPr>
          </a:p>
          <a:p>
            <a:pPr algn="just"/>
            <a:endParaRPr lang="en-US" dirty="0" smtClean="0">
              <a:solidFill>
                <a:schemeClr val="bg1"/>
              </a:solidFill>
              <a:latin typeface="Calibri"/>
              <a:cs typeface="Calibri"/>
            </a:endParaRPr>
          </a:p>
          <a:p>
            <a:pPr algn="just"/>
            <a:endParaRPr lang="en-US" dirty="0" smtClean="0">
              <a:solidFill>
                <a:schemeClr val="bg1"/>
              </a:solidFill>
              <a:latin typeface="Calibri"/>
              <a:cs typeface="Calibri"/>
            </a:endParaRPr>
          </a:p>
          <a:p>
            <a:pPr algn="just"/>
            <a:endParaRPr lang="en-US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500034" y="1214422"/>
            <a:ext cx="7643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b="1" u="sng" dirty="0" smtClean="0">
              <a:solidFill>
                <a:srgbClr val="000000"/>
              </a:solidFill>
              <a:latin typeface="Calibri"/>
              <a:cs typeface="Calibri"/>
            </a:endParaRPr>
          </a:p>
          <a:p>
            <a:r>
              <a:rPr lang="pt-BR" b="1" u="sng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907704" y="2276872"/>
          <a:ext cx="6107477" cy="2377440"/>
        </p:xfrm>
        <a:graphic>
          <a:graphicData uri="http://schemas.openxmlformats.org/drawingml/2006/table">
            <a:tbl>
              <a:tblPr/>
              <a:tblGrid>
                <a:gridCol w="2035511"/>
                <a:gridCol w="2035511"/>
                <a:gridCol w="2036455"/>
              </a:tblGrid>
              <a:tr h="449794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pt-BR" sz="1100" dirty="0">
                        <a:solidFill>
                          <a:srgbClr val="00008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b="1" i="1" dirty="0" smtClean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Receita Total Simples (R$ mil)</a:t>
                      </a:r>
                      <a:endParaRPr lang="pt-BR" sz="1600" dirty="0">
                        <a:solidFill>
                          <a:srgbClr val="00008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b="1" i="1" dirty="0" smtClean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Receita sujeita a ST (R$ mil)</a:t>
                      </a:r>
                      <a:endParaRPr lang="pt-BR" sz="1600" dirty="0">
                        <a:solidFill>
                          <a:srgbClr val="00008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382326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Valores em 2008</a:t>
                      </a:r>
                      <a:endParaRPr lang="pt-BR" sz="1800" dirty="0">
                        <a:solidFill>
                          <a:srgbClr val="00008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smtClean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410.666.070</a:t>
                      </a:r>
                      <a:endParaRPr lang="pt-BR" sz="1800" dirty="0">
                        <a:solidFill>
                          <a:srgbClr val="00008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smtClean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64.974.116</a:t>
                      </a:r>
                      <a:endParaRPr lang="pt-BR" sz="1800" dirty="0">
                        <a:solidFill>
                          <a:srgbClr val="00008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C0C0"/>
                    </a:solidFill>
                  </a:tcPr>
                </a:tc>
              </a:tr>
              <a:tr h="382326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Valores em </a:t>
                      </a:r>
                      <a:r>
                        <a:rPr lang="pt-BR" sz="18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2014</a:t>
                      </a:r>
                      <a:endParaRPr lang="pt-BR" sz="1800" dirty="0">
                        <a:solidFill>
                          <a:srgbClr val="00008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smtClean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921.952.216</a:t>
                      </a:r>
                      <a:endParaRPr lang="pt-BR" sz="1800" dirty="0">
                        <a:solidFill>
                          <a:srgbClr val="00008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smtClean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183.102.681</a:t>
                      </a:r>
                      <a:endParaRPr lang="pt-BR" sz="1800" dirty="0">
                        <a:solidFill>
                          <a:srgbClr val="00008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C0C0"/>
                    </a:solidFill>
                  </a:tcPr>
                </a:tc>
              </a:tr>
              <a:tr h="38232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Variação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 smtClean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124,50%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 smtClean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181,81%</a:t>
                      </a:r>
                      <a:endParaRPr lang="pt-BR" sz="1800" b="1" kern="1200" dirty="0">
                        <a:solidFill>
                          <a:srgbClr val="0070C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07067" y="5334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755576" y="5733256"/>
            <a:ext cx="2736304" cy="155895"/>
          </a:xfrm>
          <a:prstGeom prst="rect">
            <a:avLst/>
          </a:prstGeom>
          <a:noFill/>
        </p:spPr>
        <p:txBody>
          <a:bodyPr wrap="square" lIns="0" tIns="0" rIns="0" bIns="40087" rtlCol="0">
            <a:spAutoFit/>
          </a:bodyPr>
          <a:lstStyle/>
          <a:p>
            <a:pPr>
              <a:lnSpc>
                <a:spcPts val="877"/>
              </a:lnSpc>
            </a:pPr>
            <a:r>
              <a:rPr lang="en-US" altLang="zh-CN" sz="1100" b="1" dirty="0" err="1" smtClean="0">
                <a:solidFill>
                  <a:schemeClr val="tx1"/>
                </a:solidFill>
                <a:latin typeface="Calibri" pitchFamily="18" charset="0"/>
                <a:cs typeface="Calibri" pitchFamily="18" charset="0"/>
              </a:rPr>
              <a:t>Fonte</a:t>
            </a:r>
            <a:r>
              <a:rPr lang="en-US" altLang="zh-CN" sz="1100" b="1" dirty="0" smtClean="0">
                <a:solidFill>
                  <a:schemeClr val="tx1"/>
                </a:solidFill>
                <a:latin typeface="Calibri" pitchFamily="18" charset="0"/>
                <a:cs typeface="Calibri" pitchFamily="18" charset="0"/>
              </a:rPr>
              <a:t>:</a:t>
            </a:r>
            <a:r>
              <a:rPr lang="en-US" altLang="zh-CN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>
                <a:solidFill>
                  <a:schemeClr val="tx1"/>
                </a:solidFill>
                <a:latin typeface="Calibri" pitchFamily="18" charset="0"/>
                <a:cs typeface="Calibri" pitchFamily="18" charset="0"/>
              </a:rPr>
              <a:t>FGV</a:t>
            </a:r>
            <a:r>
              <a:rPr lang="en-US" altLang="zh-CN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>
                <a:solidFill>
                  <a:schemeClr val="tx1"/>
                </a:solidFill>
                <a:latin typeface="Calibri" pitchFamily="18" charset="0"/>
                <a:cs typeface="Calibri" pitchFamily="18" charset="0"/>
              </a:rPr>
              <a:t>base</a:t>
            </a:r>
            <a:r>
              <a:rPr lang="en-US" altLang="zh-CN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>
                <a:solidFill>
                  <a:schemeClr val="tx1"/>
                </a:solidFill>
                <a:latin typeface="Calibri" pitchFamily="18" charset="0"/>
                <a:cs typeface="Calibri" pitchFamily="18" charset="0"/>
              </a:rPr>
              <a:t>dados</a:t>
            </a:r>
            <a:r>
              <a:rPr lang="en-US" altLang="zh-CN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>
                <a:solidFill>
                  <a:schemeClr val="tx1"/>
                </a:solidFill>
                <a:latin typeface="Calibri" pitchFamily="18" charset="0"/>
                <a:cs typeface="Calibri" pitchFamily="18" charset="0"/>
              </a:rPr>
              <a:t>RFB</a:t>
            </a:r>
            <a:r>
              <a:rPr lang="en-US" altLang="zh-CN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0" b="1" dirty="0">
                <a:solidFill>
                  <a:schemeClr val="tx1"/>
                </a:solidFill>
                <a:latin typeface="Calibri" pitchFamily="18" charset="0"/>
                <a:cs typeface="Calibri" pitchFamily="18" charset="0"/>
              </a:rPr>
              <a:t>2008 e </a:t>
            </a:r>
            <a:r>
              <a:rPr lang="en-US" altLang="zh-CN" sz="1100" b="1" dirty="0" smtClean="0">
                <a:solidFill>
                  <a:schemeClr val="tx1"/>
                </a:solidFill>
                <a:latin typeface="Calibri" pitchFamily="18" charset="0"/>
                <a:cs typeface="Calibri" pitchFamily="18" charset="0"/>
              </a:rPr>
              <a:t>2014</a:t>
            </a:r>
            <a:endParaRPr lang="en-US" altLang="zh-CN" sz="1100" b="1" dirty="0">
              <a:solidFill>
                <a:schemeClr val="tx1"/>
              </a:solidFill>
              <a:latin typeface="Calibri" pitchFamily="18" charset="0"/>
              <a:cs typeface="Calibri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696717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 idx="4294967295"/>
          </p:nvPr>
        </p:nvSpPr>
        <p:spPr>
          <a:xfrm>
            <a:off x="0" y="273050"/>
            <a:ext cx="9144000" cy="1143000"/>
          </a:xfrm>
          <a:prstGeom prst="rect">
            <a:avLst/>
          </a:prstGeom>
        </p:spPr>
        <p:txBody>
          <a:bodyPr>
            <a:noAutofit/>
          </a:bodyPr>
          <a:lstStyle>
            <a:extLst/>
          </a:lstStyle>
          <a:p>
            <a:pPr>
              <a:spcBef>
                <a:spcPct val="20000"/>
              </a:spcBef>
            </a:pPr>
            <a:r>
              <a:rPr lang="pt-BR" sz="3200" b="1" dirty="0" smtClean="0">
                <a:ln>
                  <a:solidFill>
                    <a:schemeClr val="tx1"/>
                  </a:solidFill>
                </a:ln>
                <a:effectLst>
                  <a:reflection stA="28000" endPos="45000" dist="1016" dir="5400000" sy="-100000" algn="bl" rotWithShape="0"/>
                </a:effectLst>
                <a:latin typeface="Calibri"/>
                <a:cs typeface="Calibri"/>
              </a:rPr>
              <a:t>Receitas  Totais e Sujeitas à Substituição Tributária Empresas Optantes  pelo Simples</a:t>
            </a:r>
            <a:endParaRPr lang="pt-BR" sz="3200" b="1" dirty="0">
              <a:ln>
                <a:solidFill>
                  <a:schemeClr val="tx1"/>
                </a:solidFill>
              </a:ln>
              <a:effectLst>
                <a:reflection stA="28000" endPos="45000" dist="1016" dir="5400000" sy="-100000" algn="bl" rotWithShape="0"/>
              </a:effectLst>
              <a:latin typeface="Calibri"/>
              <a:cs typeface="Calibri"/>
            </a:endParaRPr>
          </a:p>
        </p:txBody>
      </p:sp>
      <p:pic>
        <p:nvPicPr>
          <p:cNvPr id="75980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556792"/>
            <a:ext cx="7139444" cy="4555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70256880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 idx="4294967295"/>
          </p:nvPr>
        </p:nvSpPr>
        <p:spPr>
          <a:xfrm>
            <a:off x="0" y="273050"/>
            <a:ext cx="9144000" cy="1143000"/>
          </a:xfrm>
          <a:prstGeom prst="rect">
            <a:avLst/>
          </a:prstGeom>
        </p:spPr>
        <p:txBody>
          <a:bodyPr>
            <a:noAutofit/>
          </a:bodyPr>
          <a:lstStyle>
            <a:extLst/>
          </a:lstStyle>
          <a:p>
            <a:pPr lvl="0">
              <a:spcBef>
                <a:spcPct val="20000"/>
              </a:spcBef>
            </a:pPr>
            <a:r>
              <a:rPr lang="pt-BR" sz="3200" b="1" dirty="0" smtClean="0">
                <a:ln>
                  <a:solidFill>
                    <a:schemeClr val="tx1"/>
                  </a:solidFill>
                </a:ln>
                <a:effectLst>
                  <a:reflection stA="28000" endPos="45000" dist="1016" dir="5400000" sy="-100000" algn="bl" rotWithShape="0"/>
                </a:effectLst>
                <a:latin typeface="Calibri"/>
                <a:cs typeface="Calibri"/>
              </a:rPr>
              <a:t>Taxa de Crescimento das Empresas Optantes pelo Simples – 2010 a 2014</a:t>
            </a:r>
            <a:endParaRPr lang="pt-BR" sz="3200" b="1" dirty="0">
              <a:ln>
                <a:solidFill>
                  <a:schemeClr val="tx1"/>
                </a:solidFill>
              </a:ln>
              <a:effectLst>
                <a:reflection stA="28000" endPos="45000" dist="1016" dir="5400000" sy="-100000" algn="bl" rotWithShape="0"/>
              </a:effectLst>
              <a:latin typeface="Calibri"/>
              <a:cs typeface="Calibri"/>
            </a:endParaRPr>
          </a:p>
        </p:txBody>
      </p:sp>
      <p:pic>
        <p:nvPicPr>
          <p:cNvPr id="75776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484784"/>
            <a:ext cx="7328314" cy="4721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95381802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58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844824"/>
            <a:ext cx="6770336" cy="4607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ixaDeTexto 2"/>
          <p:cNvSpPr txBox="1"/>
          <p:nvPr/>
        </p:nvSpPr>
        <p:spPr>
          <a:xfrm>
            <a:off x="323528" y="332656"/>
            <a:ext cx="84249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ln>
                  <a:solidFill>
                    <a:schemeClr val="tx1"/>
                  </a:solidFill>
                </a:ln>
                <a:solidFill>
                  <a:srgbClr val="000000"/>
                </a:solidFill>
                <a:effectLst>
                  <a:reflection stA="28000" endPos="45000" dist="1016" dir="5400000" sy="-100000" algn="bl" rotWithShape="0"/>
                </a:effectLst>
                <a:latin typeface="Calibri"/>
                <a:ea typeface="+mj-ea"/>
                <a:cs typeface="Calibri"/>
              </a:rPr>
              <a:t>Efeito da Substituição Tributária na arrecadação do Simples Nacional</a:t>
            </a:r>
          </a:p>
          <a:p>
            <a:pPr algn="ctr"/>
            <a:r>
              <a:rPr lang="pt-BR" sz="3200" b="1" dirty="0" smtClean="0">
                <a:ln>
                  <a:solidFill>
                    <a:schemeClr val="tx1"/>
                  </a:solidFill>
                </a:ln>
                <a:solidFill>
                  <a:srgbClr val="000000"/>
                </a:solidFill>
                <a:effectLst>
                  <a:reflection stA="28000" endPos="45000" dist="1016" dir="5400000" sy="-100000" algn="bl" rotWithShape="0"/>
                </a:effectLst>
                <a:latin typeface="Calibri"/>
                <a:ea typeface="+mj-ea"/>
                <a:cs typeface="Calibri"/>
              </a:rPr>
              <a:t>Comércio, Alojamento e Alimentação (2014)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 idx="4294967295"/>
          </p:nvPr>
        </p:nvSpPr>
        <p:spPr>
          <a:xfrm>
            <a:off x="251520" y="273050"/>
            <a:ext cx="8892480" cy="1143000"/>
          </a:xfrm>
          <a:prstGeom prst="rect">
            <a:avLst/>
          </a:prstGeom>
        </p:spPr>
        <p:txBody>
          <a:bodyPr>
            <a:noAutofit/>
          </a:bodyPr>
          <a:lstStyle>
            <a:extLst/>
          </a:lstStyle>
          <a:p>
            <a:r>
              <a:rPr lang="pt-BR" sz="3200" b="1" dirty="0" smtClean="0">
                <a:ln>
                  <a:solidFill>
                    <a:schemeClr val="tx1"/>
                  </a:solidFill>
                </a:ln>
                <a:effectLst>
                  <a:reflection stA="28000" endPos="45000" dist="1016" dir="5400000" sy="-100000" algn="bl" rotWithShape="0"/>
                </a:effectLst>
                <a:latin typeface="Calibri"/>
                <a:cs typeface="Calibri"/>
              </a:rPr>
              <a:t>Comparação da Carga Tributária do ICMS por faixa de receita - Tabela do Simples Nacional X ST </a:t>
            </a:r>
            <a:r>
              <a:rPr lang="pt-BR" sz="2800" b="1" dirty="0" smtClean="0">
                <a:ln>
                  <a:solidFill>
                    <a:schemeClr val="tx1"/>
                  </a:solidFill>
                </a:ln>
                <a:effectLst>
                  <a:reflection stA="28000" endPos="45000" dist="1016" dir="5400000" sy="-100000" algn="bl" rotWithShape="0"/>
                </a:effectLst>
                <a:latin typeface="Calibri"/>
                <a:cs typeface="Calibri"/>
              </a:rPr>
              <a:t>Comércio, Alojamento e Alimentação (2014)</a:t>
            </a:r>
            <a:endParaRPr lang="pt-BR" sz="2800" b="1" dirty="0">
              <a:ln>
                <a:solidFill>
                  <a:schemeClr val="tx1"/>
                </a:solidFill>
              </a:ln>
              <a:effectLst>
                <a:reflection stA="28000" endPos="45000" dist="1016" dir="5400000" sy="-100000" algn="bl" rotWithShape="0"/>
              </a:effectLst>
              <a:latin typeface="Calibri"/>
              <a:cs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pt-BR" b="1" dirty="0"/>
          </a:p>
        </p:txBody>
      </p:sp>
      <p:pic>
        <p:nvPicPr>
          <p:cNvPr id="79564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1916832"/>
            <a:ext cx="6105525" cy="435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ixaDeTexto 6"/>
          <p:cNvSpPr txBox="1"/>
          <p:nvPr/>
        </p:nvSpPr>
        <p:spPr>
          <a:xfrm>
            <a:off x="2483768" y="328498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5,68%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6516216" y="328498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2,81%</a:t>
            </a:r>
          </a:p>
        </p:txBody>
      </p:sp>
    </p:spTree>
    <p:extLst>
      <p:ext uri="{BB962C8B-B14F-4D97-AF65-F5344CB8AC3E}">
        <p14:creationId xmlns="" xmlns:p14="http://schemas.microsoft.com/office/powerpoint/2010/main" val="377809425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 idx="4294967295"/>
          </p:nvPr>
        </p:nvSpPr>
        <p:spPr>
          <a:xfrm>
            <a:off x="0" y="273050"/>
            <a:ext cx="9144000" cy="1143000"/>
          </a:xfrm>
          <a:prstGeom prst="rect">
            <a:avLst/>
          </a:prstGeom>
        </p:spPr>
        <p:txBody>
          <a:bodyPr>
            <a:noAutofit/>
          </a:bodyPr>
          <a:lstStyle>
            <a:extLst/>
          </a:lstStyle>
          <a:p>
            <a:r>
              <a:rPr lang="pt-BR" sz="3200" b="1" dirty="0" smtClean="0">
                <a:ln>
                  <a:solidFill>
                    <a:schemeClr val="tx1"/>
                  </a:solidFill>
                </a:ln>
                <a:effectLst>
                  <a:reflection stA="28000" endPos="45000" dist="1016" dir="5400000" sy="-100000" algn="bl" rotWithShape="0"/>
                </a:effectLst>
                <a:latin typeface="Calibri"/>
                <a:cs typeface="Calibri"/>
              </a:rPr>
              <a:t>Comparação da Carga Tributária de todos os impostos por faixa de receita - Tabela do Simples Nacional X ST</a:t>
            </a:r>
            <a:endParaRPr lang="pt-BR" sz="3200" b="1" dirty="0">
              <a:ln>
                <a:solidFill>
                  <a:schemeClr val="tx1"/>
                </a:solidFill>
              </a:ln>
              <a:effectLst>
                <a:reflection stA="28000" endPos="45000" dist="1016" dir="5400000" sy="-100000" algn="bl" rotWithShape="0"/>
              </a:effectLst>
              <a:latin typeface="Calibri"/>
              <a:cs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pt-BR" b="1" dirty="0"/>
          </a:p>
        </p:txBody>
      </p:sp>
      <p:pic>
        <p:nvPicPr>
          <p:cNvPr id="79360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1988840"/>
            <a:ext cx="6143625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09257954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793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124744"/>
            <a:ext cx="7917236" cy="480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aixaDeTexto 3"/>
          <p:cNvSpPr txBox="1"/>
          <p:nvPr/>
        </p:nvSpPr>
        <p:spPr>
          <a:xfrm>
            <a:off x="107504" y="5589240"/>
            <a:ext cx="3960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De acordo com o Simples, a carga média do ICMS deveria ser de 2,78%, mas varia entre 2,41% até 6,23%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51520" y="332656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ln>
                  <a:solidFill>
                    <a:schemeClr val="tx1"/>
                  </a:solidFill>
                </a:ln>
                <a:solidFill>
                  <a:srgbClr val="000000"/>
                </a:solidFill>
                <a:effectLst>
                  <a:reflection stA="28000" endPos="45000" dist="1016" dir="5400000" sy="-100000" algn="bl" rotWithShape="0"/>
                </a:effectLst>
                <a:latin typeface="Calibri"/>
                <a:ea typeface="+mj-ea"/>
                <a:cs typeface="Calibri"/>
              </a:rPr>
              <a:t>Carga do ICMS para os Optantes do Simples Nacional – Comércio e Indústria  - Set/2015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580112" y="6165304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Fonte: IOB/SAGE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002060"/>
            </a:solidFill>
            <a:latin typeface="Calibri" pitchFamily="34" charset="0"/>
            <a:cs typeface="Calibri" pitchFamily="34" charset="0"/>
          </a:defRPr>
        </a:defPPr>
      </a:lstStyle>
    </a:tx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2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3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4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5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6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7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Design padrão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sign padrão">
    <a:majorFont>
      <a:latin typeface="Arial"/>
      <a:ea typeface=""/>
      <a:cs typeface="Arial"/>
    </a:majorFont>
    <a:minorFont>
      <a:latin typeface="Arial"/>
      <a:ea typeface=""/>
      <a:cs typeface="Arial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38384</TotalTime>
  <Words>551</Words>
  <Application>Microsoft Office PowerPoint</Application>
  <PresentationFormat>Apresentação na tela (4:3)</PresentationFormat>
  <Paragraphs>84</Paragraphs>
  <Slides>14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25</vt:i4>
      </vt:variant>
      <vt:variant>
        <vt:lpstr>Títulos de slides</vt:lpstr>
      </vt:variant>
      <vt:variant>
        <vt:i4>14</vt:i4>
      </vt:variant>
    </vt:vector>
  </HeadingPairs>
  <TitlesOfParts>
    <vt:vector size="39" baseType="lpstr">
      <vt:lpstr>Tema do Office</vt:lpstr>
      <vt:lpstr>Tema do Office</vt:lpstr>
      <vt:lpstr>Tema do Office</vt:lpstr>
      <vt:lpstr>Tema do Office</vt:lpstr>
      <vt:lpstr>Tema do Office</vt:lpstr>
      <vt:lpstr>Tema do Office</vt:lpstr>
      <vt:lpstr>Tema do Office</vt:lpstr>
      <vt:lpstr>Tema do Office</vt:lpstr>
      <vt:lpstr>Tema do Office</vt:lpstr>
      <vt:lpstr>Tema do Office</vt:lpstr>
      <vt:lpstr>Tema do Office</vt:lpstr>
      <vt:lpstr>Tema do Office</vt:lpstr>
      <vt:lpstr>Tema do Office</vt:lpstr>
      <vt:lpstr>Tema do Office</vt:lpstr>
      <vt:lpstr>Tema do Office</vt:lpstr>
      <vt:lpstr>Tema do Office</vt:lpstr>
      <vt:lpstr>Tema do Office</vt:lpstr>
      <vt:lpstr>Tema do Office</vt:lpstr>
      <vt:lpstr>Tema do Office</vt:lpstr>
      <vt:lpstr>Tema do Office</vt:lpstr>
      <vt:lpstr>Tema do Office</vt:lpstr>
      <vt:lpstr>Tema do Office</vt:lpstr>
      <vt:lpstr>Tema do Office</vt:lpstr>
      <vt:lpstr>Tema do Office</vt:lpstr>
      <vt:lpstr>Tema do Office</vt:lpstr>
      <vt:lpstr>Audiência sobre PLP 45/2015  </vt:lpstr>
      <vt:lpstr>Simples Nacional e ICMS Conflitos</vt:lpstr>
      <vt:lpstr>Consequência da Distorção da Substituição Tributária</vt:lpstr>
      <vt:lpstr>Receitas  Totais e Sujeitas à Substituição Tributária Empresas Optantes  pelo Simples</vt:lpstr>
      <vt:lpstr>Taxa de Crescimento das Empresas Optantes pelo Simples – 2010 a 2014</vt:lpstr>
      <vt:lpstr>Slide 6</vt:lpstr>
      <vt:lpstr>Comparação da Carga Tributária do ICMS por faixa de receita - Tabela do Simples Nacional X ST Comércio, Alojamento e Alimentação (2014)</vt:lpstr>
      <vt:lpstr>Comparação da Carga Tributária de todos os impostos por faixa de receita - Tabela do Simples Nacional X ST</vt:lpstr>
      <vt:lpstr>Slide 9</vt:lpstr>
      <vt:lpstr>Slide 10</vt:lpstr>
      <vt:lpstr>Repercussões  e Distorções dos Conflitos entre Simples Nacional e ICMS</vt:lpstr>
      <vt:lpstr>Slide 12</vt:lpstr>
      <vt:lpstr>Sugestões para Melhoria do Simples Pesquisa junto a Empresas Optantes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Carmen Lucia Pla Pujades</dc:creator>
  <cp:lastModifiedBy>thiago.silva</cp:lastModifiedBy>
  <cp:revision>271</cp:revision>
  <cp:lastPrinted>1601-01-01T00:00:00Z</cp:lastPrinted>
  <dcterms:created xsi:type="dcterms:W3CDTF">2011-04-01T13:27:58Z</dcterms:created>
  <dcterms:modified xsi:type="dcterms:W3CDTF">2015-11-24T16:16:55Z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TC010176928</vt:lpwstr>
  </property>
</Properties>
</file>