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36" r:id="rId2"/>
    <p:sldId id="3642" r:id="rId3"/>
    <p:sldId id="3646" r:id="rId4"/>
    <p:sldId id="3647" r:id="rId5"/>
    <p:sldId id="3648" r:id="rId6"/>
    <p:sldId id="3649" r:id="rId7"/>
    <p:sldId id="3650" r:id="rId8"/>
    <p:sldId id="3651" r:id="rId9"/>
    <p:sldId id="3652" r:id="rId10"/>
    <p:sldId id="3644" r:id="rId11"/>
  </p:sldIdLst>
  <p:sldSz cx="9906000" cy="6858000" type="A4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065">
          <p15:clr>
            <a:srgbClr val="A4A3A4"/>
          </p15:clr>
        </p15:guide>
        <p15:guide id="2" orient="horz" pos="2115">
          <p15:clr>
            <a:srgbClr val="A4A3A4"/>
          </p15:clr>
        </p15:guide>
        <p15:guide id="3" orient="horz" pos="4292">
          <p15:clr>
            <a:srgbClr val="A4A3A4"/>
          </p15:clr>
        </p15:guide>
        <p15:guide id="4" orient="horz" pos="346">
          <p15:clr>
            <a:srgbClr val="A4A3A4"/>
          </p15:clr>
        </p15:guide>
        <p15:guide id="5" orient="horz" pos="799">
          <p15:clr>
            <a:srgbClr val="A4A3A4"/>
          </p15:clr>
        </p15:guide>
        <p15:guide id="6" pos="3165">
          <p15:clr>
            <a:srgbClr val="A4A3A4"/>
          </p15:clr>
        </p15:guide>
        <p15:guide id="7" pos="308">
          <p15:clr>
            <a:srgbClr val="A4A3A4"/>
          </p15:clr>
        </p15:guide>
        <p15:guide id="8" pos="593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9FC6A"/>
    <a:srgbClr val="FF0000"/>
    <a:srgbClr val="669900"/>
    <a:srgbClr val="FF9900"/>
    <a:srgbClr val="FF00FF"/>
    <a:srgbClr val="000099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5411" autoAdjust="0"/>
  </p:normalViewPr>
  <p:slideViewPr>
    <p:cSldViewPr>
      <p:cViewPr varScale="1">
        <p:scale>
          <a:sx n="116" d="100"/>
          <a:sy n="116" d="100"/>
        </p:scale>
        <p:origin x="-1650" y="-114"/>
      </p:cViewPr>
      <p:guideLst>
        <p:guide orient="horz" pos="4065"/>
        <p:guide orient="horz" pos="2115"/>
        <p:guide orient="horz" pos="4292"/>
        <p:guide orient="horz" pos="346"/>
        <p:guide orient="horz" pos="799"/>
        <p:guide pos="3165"/>
        <p:guide pos="308"/>
        <p:guide pos="59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74" y="-72"/>
      </p:cViewPr>
      <p:guideLst>
        <p:guide orient="horz" pos="3127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62" y="1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7005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62" y="9437005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802FF3A-80F3-471F-AEE7-7675B11C8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783664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62" y="1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2950" y="741363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059" y="4714654"/>
            <a:ext cx="5023884" cy="446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7005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62" y="9437005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8E085C7-BC52-472C-BC2B-EF77680747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41642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528BEF-2802-4B80-AD03-9BCCB10E69FD}" type="slidenum">
              <a:rPr lang="pt-BR" smtClean="0"/>
              <a:pPr>
                <a:defRPr/>
              </a:pPr>
              <a:t>1</a:t>
            </a:fld>
            <a:endParaRPr lang="pt-B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2950" y="739775"/>
            <a:ext cx="5383213" cy="372745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526" y="4714652"/>
            <a:ext cx="5026951" cy="4471376"/>
          </a:xfrm>
          <a:noFill/>
          <a:ln/>
        </p:spPr>
        <p:txBody>
          <a:bodyPr lIns="94131" tIns="47067" rIns="94131" bIns="47067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1081865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18486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953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42950" y="990600"/>
            <a:ext cx="56134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935413" y="4889500"/>
            <a:ext cx="52832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</p:grp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062538" y="2927350"/>
            <a:ext cx="3962400" cy="1822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>
              <a:buFont typeface="Monotype Sort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1014413" y="1425575"/>
            <a:ext cx="84201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2889250" y="6553200"/>
            <a:ext cx="2063750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29275" y="6553200"/>
            <a:ext cx="3552825" cy="3048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113" y="5962650"/>
            <a:ext cx="635000" cy="885825"/>
          </a:xfrm>
        </p:spPr>
        <p:txBody>
          <a:bodyPr anchorCtr="0"/>
          <a:lstStyle>
            <a:lvl1pPr algn="l">
              <a:defRPr sz="26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21E0EE-D7F6-4D2F-ADF7-273789A84A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EED14-0ACE-4118-AF84-06B505B0F2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A849-7063-401D-8C63-18BD7E69EA3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F9EC9-924B-44E5-BAC2-34E8197DB73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9E875-A046-4065-96C0-D5E885905C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2E139-764D-4647-B03A-FB7E0FA3F17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10FD7-B459-4B25-B448-A605FF1D8DF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25F9-478D-4DBC-9FAD-386B3429EC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3BD80-5AE4-47CD-AA35-F7B5B016C3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09EF7-C561-4B33-B7BE-4B74BCD3E9E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A70E-DA0A-4A54-B843-BDB4C1FBF1B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4AA5-7D7E-4855-AB50-98FCFA0989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51"/>
          <p:cNvGrpSpPr>
            <a:grpSpLocks/>
          </p:cNvGrpSpPr>
          <p:nvPr/>
        </p:nvGrpSpPr>
        <p:grpSpPr bwMode="auto">
          <a:xfrm>
            <a:off x="0" y="0"/>
            <a:ext cx="2286000" cy="6858000"/>
            <a:chOff x="0" y="0"/>
            <a:chExt cx="1440" cy="4320"/>
          </a:xfrm>
        </p:grpSpPr>
        <p:sp>
          <p:nvSpPr>
            <p:cNvPr id="11267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336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  <p:sp>
          <p:nvSpPr>
            <p:cNvPr id="11268" name="Rectangle 1028"/>
            <p:cNvSpPr>
              <a:spLocks noChangeArrowheads="1"/>
            </p:cNvSpPr>
            <p:nvPr/>
          </p:nvSpPr>
          <p:spPr bwMode="auto">
            <a:xfrm>
              <a:off x="336" y="0"/>
              <a:ext cx="1104" cy="48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</p:grpSp>
      <p:sp>
        <p:nvSpPr>
          <p:cNvPr id="11269" name="AutoShape 1029"/>
          <p:cNvSpPr>
            <a:spLocks noChangeArrowheads="1"/>
          </p:cNvSpPr>
          <p:nvPr/>
        </p:nvSpPr>
        <p:spPr bwMode="auto">
          <a:xfrm>
            <a:off x="533400" y="457200"/>
            <a:ext cx="553085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11273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1350" y="6529388"/>
            <a:ext cx="3136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4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93213" y="76200"/>
            <a:ext cx="6365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algn="ctr">
              <a:defRPr sz="1300" b="1" i="1">
                <a:latin typeface="+mn-lt"/>
                <a:cs typeface="+mn-cs"/>
              </a:defRPr>
            </a:lvl1pPr>
          </a:lstStyle>
          <a:p>
            <a:pPr>
              <a:defRPr/>
            </a:pPr>
            <a:fld id="{12D19FA6-442C-4790-928C-959E5112861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pic>
        <p:nvPicPr>
          <p:cNvPr id="2054" name="Picture 1048" descr="novobanner"/>
          <p:cNvPicPr>
            <a:picLocks noChangeAspect="1" noChangeArrowheads="1"/>
          </p:cNvPicPr>
          <p:nvPr/>
        </p:nvPicPr>
        <p:blipFill>
          <a:blip r:embed="rId14" cstate="print"/>
          <a:srcRect l="39983"/>
          <a:stretch>
            <a:fillRect/>
          </a:stretch>
        </p:blipFill>
        <p:spPr bwMode="auto">
          <a:xfrm>
            <a:off x="901700" y="0"/>
            <a:ext cx="90043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50" descr="novobanner"/>
          <p:cNvPicPr>
            <a:picLocks noChangeAspect="1" noChangeArrowheads="1"/>
          </p:cNvPicPr>
          <p:nvPr/>
        </p:nvPicPr>
        <p:blipFill>
          <a:blip r:embed="rId14" cstate="print"/>
          <a:srcRect l="1364" r="86360" b="5594"/>
          <a:stretch>
            <a:fillRect/>
          </a:stretch>
        </p:blipFill>
        <p:spPr bwMode="auto">
          <a:xfrm>
            <a:off x="914400" y="12700"/>
            <a:ext cx="685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3" name="Rectangle 1053"/>
          <p:cNvSpPr>
            <a:spLocks noChangeArrowheads="1"/>
          </p:cNvSpPr>
          <p:nvPr/>
        </p:nvSpPr>
        <p:spPr bwMode="auto">
          <a:xfrm>
            <a:off x="1506538" y="0"/>
            <a:ext cx="416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sz="2000" b="1" dirty="0">
                <a:latin typeface="Arial Unicode MS" pitchFamily="34" charset="-128"/>
                <a:cs typeface="+mn-cs"/>
              </a:rPr>
              <a:t>Ministério da Fazenda</a:t>
            </a:r>
          </a:p>
        </p:txBody>
      </p:sp>
      <p:sp>
        <p:nvSpPr>
          <p:cNvPr id="11296" name="Rectangle 1056"/>
          <p:cNvSpPr>
            <a:spLocks noChangeArrowheads="1"/>
          </p:cNvSpPr>
          <p:nvPr/>
        </p:nvSpPr>
        <p:spPr bwMode="auto">
          <a:xfrm>
            <a:off x="0" y="649605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>
            <a:spAutoFit/>
          </a:bodyPr>
          <a:lstStyle/>
          <a:p>
            <a:pPr algn="ctr">
              <a:defRPr/>
            </a:pPr>
            <a:fld id="{558E360E-8EE5-4FE7-A901-763FFBB54ABA}" type="slidenum">
              <a:rPr lang="pt-BR" sz="1600" b="1" i="1">
                <a:solidFill>
                  <a:schemeClr val="bg1"/>
                </a:solidFill>
                <a:latin typeface="Arial" charset="0"/>
                <a:cs typeface="+mn-cs"/>
              </a:rPr>
              <a:pPr algn="ctr">
                <a:defRPr/>
              </a:pPr>
              <a:t>‹nº›</a:t>
            </a:fld>
            <a:endParaRPr lang="pt-BR" sz="1600" b="1" i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transition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/>
        <a:buChar char="ë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/>
        <a:buChar char="ç"/>
        <a:defRPr sz="22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60512" y="548680"/>
            <a:ext cx="9073654" cy="604867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PLP 45/2015</a:t>
            </a: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Audiência Pública</a:t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Câmara dos Deputados</a:t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200" dirty="0" smtClean="0">
                <a:solidFill>
                  <a:srgbClr val="003366"/>
                </a:solidFill>
                <a:latin typeface="Arial" charset="0"/>
              </a:rPr>
              <a:t>Comissão de </a:t>
            </a:r>
            <a:r>
              <a:rPr lang="pt-BR" sz="2200" dirty="0" smtClean="0">
                <a:solidFill>
                  <a:srgbClr val="003366"/>
                </a:solidFill>
                <a:latin typeface="Arial" charset="0"/>
              </a:rPr>
              <a:t>Desenvolvimento Indústria e Comércio – CDEIC</a:t>
            </a:r>
            <a:br>
              <a:rPr lang="pt-BR" sz="22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5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5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3000" dirty="0" smtClean="0">
                <a:solidFill>
                  <a:srgbClr val="003366"/>
                </a:solidFill>
                <a:latin typeface="Arial" charset="0"/>
              </a:rPr>
              <a:t>Marcelo </a:t>
            </a:r>
            <a:r>
              <a:rPr lang="pt-BR" sz="3000" dirty="0" smtClean="0">
                <a:solidFill>
                  <a:srgbClr val="003366"/>
                </a:solidFill>
                <a:latin typeface="Arial" charset="0"/>
              </a:rPr>
              <a:t>Ramos de Mello</a:t>
            </a:r>
            <a:br>
              <a:rPr lang="pt-BR" sz="3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Ministério da Fazenda – Secretaria Executiva</a:t>
            </a:r>
            <a:r>
              <a:rPr lang="pt-BR" sz="5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5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2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24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de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novembro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de 2015</a:t>
            </a:r>
            <a:br>
              <a:rPr lang="pt-BR" sz="2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2400" dirty="0" smtClean="0">
                <a:solidFill>
                  <a:srgbClr val="003366"/>
                </a:solidFill>
                <a:latin typeface="Arial" charset="0"/>
              </a:rPr>
            </a:br>
            <a:endParaRPr lang="pt-BR" sz="2400" dirty="0" smtClean="0">
              <a:solidFill>
                <a:srgbClr val="0033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7" y="2492896"/>
            <a:ext cx="9489503" cy="136815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44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Muito obrigado</a:t>
            </a:r>
          </a:p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44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pela atenção!</a:t>
            </a:r>
            <a:endParaRPr lang="en-GB" sz="44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83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ANTECEDENTES RECENTES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1052736"/>
            <a:ext cx="9066212" cy="568863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LC 147/2014</a:t>
            </a:r>
            <a:endParaRPr kumimoji="0" lang="pt-BR" sz="24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Alterou o art. 13, §1º, XIII, “a” da LC 123/2006 : Substituição Tributária para as Empresas do Simples Nacional.</a:t>
            </a:r>
            <a:endParaRPr lang="pt-BR" sz="2300" kern="0" dirty="0" smtClean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Restringiu a lista de produtos sujeitos à Substituição Tributária (perdas de arrecadação para os Estados e Municípios).</a:t>
            </a:r>
            <a:endParaRPr kumimoji="0" lang="pt-BR" sz="23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Desta lista de produtos determinou que alguns só estarão sujeitos à Substituição Tributária em caso de “fabricação em escala industrial relevante em cada segmento” (§8º).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Determinou que a lista deverá ser disciplinada por Convênio, ouvidos o CGSN e o segmento envolvido (harmonização).</a:t>
            </a:r>
            <a:endParaRPr lang="pt-BR" sz="23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ANTECEDENTES RECENTES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764704"/>
            <a:ext cx="9066212" cy="5976664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LC 147/2014</a:t>
            </a:r>
            <a:endParaRPr kumimoji="0" lang="pt-BR" sz="24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Ampliou os setores que podem optar pelo Simples Nacional (perdas para a União, Estados e Municípios)</a:t>
            </a:r>
            <a:endParaRPr lang="pt-BR" sz="2300" kern="0" dirty="0" smtClean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Imp</a:t>
            </a:r>
            <a:r>
              <a:rPr lang="pt-BR" sz="2300" kern="0" dirty="0" err="1" smtClean="0">
                <a:latin typeface="+mn-lt"/>
                <a:cs typeface="+mn-cs"/>
              </a:rPr>
              <a:t>ôs</a:t>
            </a:r>
            <a:r>
              <a:rPr lang="pt-BR" sz="2300" kern="0" dirty="0" smtClean="0">
                <a:latin typeface="+mn-lt"/>
                <a:cs typeface="+mn-cs"/>
              </a:rPr>
              <a:t> simplificação e harmonização para a Micro e Pequenas Empresas, como: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Disponibilização de aplicativo no portal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Redução das obrigações acessórias</a:t>
            </a:r>
            <a:endParaRPr kumimoji="0" lang="pt-BR" sz="23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 lista da ST foi aprovada por unanimidade no Senado e incorporada no PLP 221 que tramitava na Câmara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O assunto chegou à Presidência da República, sendo encaminhada a aprovação do projeto com a lista de ST acordada com a participação de todos os envolvidos</a:t>
            </a:r>
            <a:endParaRPr lang="pt-BR" sz="23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ANTECEDENTES RECENTES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908720"/>
            <a:ext cx="9066212" cy="583264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LC 147/2014</a:t>
            </a:r>
            <a:endParaRPr kumimoji="0" lang="pt-BR" sz="24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Os Estados, nesta semana, estão elaborando Convênio sobre a aplicação da Substituição Tributária (já ouviu o CGSN e os setores envolvidos).</a:t>
            </a:r>
            <a:endParaRPr lang="pt-BR" sz="2300" kern="0" dirty="0" smtClean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 LC entrará em vigor em 2016.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Já haverá impactos imediatos para as finanças da União, dos Estados e dos Municípios.</a:t>
            </a: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ANTECEDENTES RECENTES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764704"/>
            <a:ext cx="9066212" cy="5976664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LC 147/2014</a:t>
            </a:r>
            <a:endParaRPr kumimoji="0" lang="pt-BR" sz="24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Ampliou os setores que podem optar pelo Simples Nacional (perdas para a União, Estados e Municípios)</a:t>
            </a:r>
            <a:endParaRPr lang="pt-BR" sz="2300" kern="0" dirty="0" smtClean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Imp</a:t>
            </a:r>
            <a:r>
              <a:rPr lang="pt-BR" sz="2300" kern="0" dirty="0" err="1" smtClean="0">
                <a:latin typeface="+mn-lt"/>
                <a:cs typeface="+mn-cs"/>
              </a:rPr>
              <a:t>ôs</a:t>
            </a:r>
            <a:r>
              <a:rPr lang="pt-BR" sz="2300" kern="0" dirty="0" smtClean="0">
                <a:latin typeface="+mn-lt"/>
                <a:cs typeface="+mn-cs"/>
              </a:rPr>
              <a:t> simplificação e harmonização para a Micro e Pequenas Empresas, como: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Disponibilização de aplicativo no portal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Redução das obrigações acessórias</a:t>
            </a:r>
            <a:endParaRPr kumimoji="0" lang="pt-BR" sz="23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 lista da ST foi aprovada por unanimidade no Senado e incorporada no PLP 221 que tramitava na Câmara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O assunto chegou à Presidência da República, sendo encaminhada a aprovação do projeto com a lista de ST acordada com a participação de todos os envolvidos</a:t>
            </a:r>
            <a:endParaRPr lang="pt-BR" sz="23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PLP 45/2015 -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Tramitação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1196752"/>
            <a:ext cx="9066212" cy="5544616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Os Estados se reuniram com a Senadora </a:t>
            </a:r>
            <a:r>
              <a:rPr kumimoji="0" lang="pt-BR" sz="25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Gleisi</a:t>
            </a: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Hoffmann, relatora do PLS 201/2013 no Senado, fazendo acordo para que o projeto fosse melhor discutido e não fosse colocado em votação.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O acordo não foi cumprido pela Senadora e o projeto foi aprovado no Senado sem a discussão com os Estados.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O texto aprovado no Senado e mantido pelo relator do PLP 45/2015 traz muitas dificuldades para os Estados e Municípios.</a:t>
            </a: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PLP 45/2015 –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Dispositivos</a:t>
            </a: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 x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Problemas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1196752"/>
            <a:ext cx="9066212" cy="5544616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Acrescenta o §4º ao artigo 19 da LC 123/2006: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§4º Os produtos ou mercadorias sujeitos à substituição tributária adquiridos por microempresa ou EPP enquadrada no SN terão incidência do ICMS à alíquota de 3,95%.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Problemas: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Perdas de arrecadação de ICMS para Estados e Municípios (quota parte)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Estímulo à simulação de operações: venda de empresa geral para SN e venda novamente para empresa geral (desestruturação da cadeia do ICMS com mais perdas).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PLP 45/2015 –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Dispositivos</a:t>
            </a: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 x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Problemas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1052736"/>
            <a:ext cx="9066212" cy="568863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Altera o caput do artigo 10 da LC 87/1996: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Art. 10 É assegurado ao contribuinte substituído o direito à compensação automática do valor do imposto pago por força da substituição tributária, correspondente a fato gerador presumido que não se realizar ou que se realizar com base de cálculo inferior à estimada pela administração estadual ou distrital.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Problemas: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Perdas de arrecadação de ICMS para Estados e Municípios (quota parte)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Não há previsão de recolhimento do ICMS-ST pago a menor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PLP 45/2015 –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Dispositivos</a:t>
            </a:r>
            <a:r>
              <a:rPr lang="en-GB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 x </a:t>
            </a:r>
            <a:r>
              <a:rPr lang="en-GB" sz="2800" dirty="0" err="1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Problemas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2520" y="908720"/>
            <a:ext cx="9066212" cy="568863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Problemas – continuação: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Tira a </a:t>
            </a:r>
            <a:r>
              <a:rPr lang="pt-BR" sz="2300" kern="0" dirty="0" err="1" smtClean="0">
                <a:latin typeface="+mn-lt"/>
                <a:cs typeface="+mn-cs"/>
              </a:rPr>
              <a:t>definitividade</a:t>
            </a:r>
            <a:r>
              <a:rPr lang="pt-BR" sz="2300" kern="0" dirty="0" smtClean="0">
                <a:latin typeface="+mn-lt"/>
                <a:cs typeface="+mn-cs"/>
              </a:rPr>
              <a:t> da substituição tributária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Dificulta a fiscalização destas operações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Acaba com a Substituição Tributária que é um instrumento importantíssimo para as Administrações Tributárias: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Simplificação da tributação </a:t>
            </a:r>
            <a:r>
              <a:rPr lang="pt-BR" sz="2300" kern="0" smtClean="0">
                <a:latin typeface="+mn-lt"/>
                <a:cs typeface="+mn-cs"/>
              </a:rPr>
              <a:t>e da fiscalização</a:t>
            </a:r>
            <a:endParaRPr lang="pt-BR" sz="2300" kern="0" dirty="0" smtClean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Concentração em poucos contribuintes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Justiça fiscal (defendida pela indústria e por entidades do varejo)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 Substituição Tributária responde por cerca de 20 a 30% das arrecadações do ICMS</a:t>
            </a: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as">
  <a:themeElements>
    <a:clrScheme name="Capsula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a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Capsula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a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2000\Templates\Estruturas de apresentação\Capsulas.pot</Template>
  <TotalTime>38816</TotalTime>
  <Words>676</Words>
  <Application>Microsoft Office PowerPoint</Application>
  <PresentationFormat>Papel A4 (210 x 297 mm)</PresentationFormat>
  <Paragraphs>56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Capsulas</vt:lpstr>
      <vt:lpstr>PLP 45/2015  Audiência Pública  Câmara dos Deputados Comissão de Desenvolvimento Indústria e Comércio – CDEIC  Marcelo Ramos de Mello Ministério da Fazenda – Secretaria Executiva  24 de novembro de 2015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Administrador</dc:creator>
  <cp:lastModifiedBy>45659605087</cp:lastModifiedBy>
  <cp:revision>3974</cp:revision>
  <cp:lastPrinted>2015-05-19T21:51:54Z</cp:lastPrinted>
  <dcterms:created xsi:type="dcterms:W3CDTF">2004-07-05T18:50:00Z</dcterms:created>
  <dcterms:modified xsi:type="dcterms:W3CDTF">2015-11-24T16:13:04Z</dcterms:modified>
</cp:coreProperties>
</file>