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52" r:id="rId2"/>
    <p:sldId id="402" r:id="rId3"/>
    <p:sldId id="403" r:id="rId4"/>
    <p:sldId id="301" r:id="rId5"/>
    <p:sldId id="363" r:id="rId6"/>
    <p:sldId id="388" r:id="rId7"/>
    <p:sldId id="386" r:id="rId8"/>
    <p:sldId id="387" r:id="rId9"/>
    <p:sldId id="390" r:id="rId10"/>
    <p:sldId id="395" r:id="rId11"/>
    <p:sldId id="394" r:id="rId12"/>
    <p:sldId id="404" r:id="rId13"/>
    <p:sldId id="314" r:id="rId14"/>
    <p:sldId id="372" r:id="rId15"/>
    <p:sldId id="373" r:id="rId16"/>
    <p:sldId id="316" r:id="rId17"/>
    <p:sldId id="362" r:id="rId18"/>
    <p:sldId id="293" r:id="rId19"/>
    <p:sldId id="405" r:id="rId20"/>
    <p:sldId id="407" r:id="rId21"/>
    <p:sldId id="406" r:id="rId22"/>
    <p:sldId id="30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9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0158C-AE2C-B24F-B17F-740BC25530EC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45259-83CC-3E40-B3DC-71A56D50D23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400" b="1" dirty="0">
            <a:solidFill>
              <a:schemeClr val="tx1"/>
            </a:solidFill>
          </a:endParaRPr>
        </a:p>
      </dgm:t>
    </dgm:pt>
    <dgm:pt modelId="{61AEB6EB-5E2C-EF48-A354-0D443BD9F324}" type="parTrans" cxnId="{F4FEA026-0CB0-4F4F-ADB1-985A13A56B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D50DC6E-ED3F-B749-9CFE-84F349CBEDE8}" type="sibTrans" cxnId="{F4FEA026-0CB0-4F4F-ADB1-985A13A56B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21B78D1-BE0F-614F-A169-249BE55BA00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JAPÃO – </a:t>
          </a:r>
          <a:r>
            <a:rPr lang="en-US" sz="1600" b="1" dirty="0" err="1" smtClean="0">
              <a:solidFill>
                <a:schemeClr val="tx1"/>
              </a:solidFill>
            </a:rPr>
            <a:t>vegefru</a:t>
          </a:r>
          <a:r>
            <a:rPr lang="en-US" sz="1600" b="1" dirty="0" smtClean="0">
              <a:solidFill>
                <a:schemeClr val="tx1"/>
              </a:solidFill>
            </a:rPr>
            <a:t> - 7</a:t>
          </a:r>
        </a:p>
        <a:p>
          <a:r>
            <a:rPr lang="en-US" sz="1600" b="1" dirty="0" smtClean="0">
              <a:solidFill>
                <a:schemeClr val="tx1"/>
              </a:solidFill>
            </a:rPr>
            <a:t>CANADÁ – 5 to 5 a day</a:t>
          </a:r>
        </a:p>
        <a:p>
          <a:r>
            <a:rPr lang="en-US" sz="1600" b="1" dirty="0" smtClean="0">
              <a:solidFill>
                <a:schemeClr val="tx1"/>
              </a:solidFill>
            </a:rPr>
            <a:t>NOVA ZELÂNDIA – 5 a day</a:t>
          </a:r>
        </a:p>
        <a:p>
          <a:r>
            <a:rPr lang="en-US" sz="1600" b="1" dirty="0" smtClean="0">
              <a:solidFill>
                <a:schemeClr val="tx1"/>
              </a:solidFill>
            </a:rPr>
            <a:t>AUSTRALIA – go for 2 and 5</a:t>
          </a:r>
        </a:p>
        <a:p>
          <a:r>
            <a:rPr lang="en-US" sz="1600" b="1" dirty="0" smtClean="0">
              <a:solidFill>
                <a:schemeClr val="tx1"/>
              </a:solidFill>
            </a:rPr>
            <a:t>DINAMARCA – 6 </a:t>
          </a:r>
          <a:r>
            <a:rPr lang="en-US" sz="1600" b="1" dirty="0" err="1" smtClean="0">
              <a:solidFill>
                <a:schemeClr val="tx1"/>
              </a:solidFill>
            </a:rPr>
            <a:t>om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dagen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</a:p>
        <a:p>
          <a:endParaRPr lang="en-US" sz="1600" b="1" dirty="0">
            <a:solidFill>
              <a:schemeClr val="tx1"/>
            </a:solidFill>
          </a:endParaRPr>
        </a:p>
      </dgm:t>
    </dgm:pt>
    <dgm:pt modelId="{205789F5-FA1D-B245-BC69-77CC48C8D0A5}" type="parTrans" cxnId="{2FBD7F83-4096-644B-BE6D-620988D38F4B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5A7860E-2365-0C4F-82AA-A375B5967704}" type="sibTrans" cxnId="{2FBD7F83-4096-644B-BE6D-620988D38F4B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942B0C9-621E-1E42-B15A-42C1F823D1B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ARGENTINA – 5 al </a:t>
          </a:r>
          <a:r>
            <a:rPr lang="en-US" sz="1600" b="1" dirty="0" err="1" smtClean="0">
              <a:solidFill>
                <a:schemeClr val="tx1"/>
              </a:solidFill>
            </a:rPr>
            <a:t>dia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MÉXICO – 5 x </a:t>
          </a:r>
          <a:r>
            <a:rPr lang="en-US" sz="1600" b="1" dirty="0" err="1" smtClean="0">
              <a:solidFill>
                <a:schemeClr val="tx1"/>
              </a:solidFill>
            </a:rPr>
            <a:t>dia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URUGUAI – 5 </a:t>
          </a:r>
          <a:r>
            <a:rPr lang="en-US" sz="1600" b="1" dirty="0" err="1" smtClean="0">
              <a:solidFill>
                <a:schemeClr val="tx1"/>
              </a:solidFill>
            </a:rPr>
            <a:t>por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dia</a:t>
          </a:r>
          <a:endParaRPr lang="en-US" sz="1600" b="1" dirty="0">
            <a:solidFill>
              <a:schemeClr val="tx1"/>
            </a:solidFill>
          </a:endParaRPr>
        </a:p>
      </dgm:t>
    </dgm:pt>
    <dgm:pt modelId="{EB125E72-FC96-6340-912E-9B1BCC36AB4D}" type="parTrans" cxnId="{D5655091-C4CF-554A-AF1E-0054946A137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CB58A6F-24E6-FA40-BDC1-EEC41C6E9127}" type="sibTrans" cxnId="{D5655091-C4CF-554A-AF1E-0054946A137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5285AB4-359B-D740-9323-BD08E9B4F4F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FRANÇA – 10 par jour</a:t>
          </a:r>
        </a:p>
        <a:p>
          <a:r>
            <a:rPr lang="en-US" sz="1600" b="1" dirty="0" smtClean="0">
              <a:solidFill>
                <a:schemeClr val="tx1"/>
              </a:solidFill>
            </a:rPr>
            <a:t>HUNGRIA – 3 a day</a:t>
          </a:r>
        </a:p>
        <a:p>
          <a:r>
            <a:rPr lang="en-US" sz="1600" b="1" dirty="0" smtClean="0">
              <a:solidFill>
                <a:schemeClr val="tx1"/>
              </a:solidFill>
            </a:rPr>
            <a:t>ALEMANHA – 5 am tag</a:t>
          </a:r>
        </a:p>
        <a:p>
          <a:r>
            <a:rPr lang="en-US" sz="1600" b="1" dirty="0" smtClean="0">
              <a:solidFill>
                <a:schemeClr val="tx1"/>
              </a:solidFill>
            </a:rPr>
            <a:t>HOLANDA – 2 + 2</a:t>
          </a:r>
        </a:p>
        <a:p>
          <a:r>
            <a:rPr lang="en-US" sz="1600" b="1" dirty="0" smtClean="0">
              <a:solidFill>
                <a:schemeClr val="tx1"/>
              </a:solidFill>
            </a:rPr>
            <a:t>NORUEGA – 5 </a:t>
          </a:r>
          <a:r>
            <a:rPr lang="en-US" sz="1600" b="1" dirty="0" err="1" smtClean="0">
              <a:solidFill>
                <a:schemeClr val="tx1"/>
              </a:solidFill>
            </a:rPr>
            <a:t>om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dagen</a:t>
          </a:r>
          <a:r>
            <a:rPr lang="en-US" sz="1600" b="1" dirty="0" smtClean="0">
              <a:solidFill>
                <a:schemeClr val="tx1"/>
              </a:solidFill>
            </a:rPr>
            <a:t>, school fruit program</a:t>
          </a:r>
          <a:endParaRPr lang="en-US" sz="1600" b="1" dirty="0">
            <a:solidFill>
              <a:schemeClr val="tx1"/>
            </a:solidFill>
          </a:endParaRPr>
        </a:p>
      </dgm:t>
    </dgm:pt>
    <dgm:pt modelId="{05442F8D-5C7B-8240-A562-8CC7EA5629A9}" type="parTrans" cxnId="{E95269D8-5477-F54D-A54F-76E9276C053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EF7F2AA-5FCC-7B4E-9EEA-3D49C28370EB}" type="sibTrans" cxnId="{E95269D8-5477-F54D-A54F-76E9276C053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BDC47B3-C6ED-EF40-B382-41EE5BB34E4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ESPANHA – 5 al </a:t>
          </a:r>
          <a:r>
            <a:rPr lang="en-US" sz="1600" b="1" dirty="0" err="1" smtClean="0">
              <a:solidFill>
                <a:schemeClr val="tx1"/>
              </a:solidFill>
            </a:rPr>
            <a:t>dia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POLONIA – 5 a day</a:t>
          </a:r>
        </a:p>
        <a:p>
          <a:r>
            <a:rPr lang="en-US" sz="1600" b="1" dirty="0" smtClean="0">
              <a:solidFill>
                <a:schemeClr val="tx1"/>
              </a:solidFill>
            </a:rPr>
            <a:t>SUÉCIA – 5 </a:t>
          </a:r>
          <a:r>
            <a:rPr lang="en-US" sz="1600" b="1" dirty="0" err="1" smtClean="0">
              <a:solidFill>
                <a:schemeClr val="tx1"/>
              </a:solidFill>
            </a:rPr>
            <a:t>om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dan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SUIÇA – 5 am tag/par jour/al </a:t>
          </a:r>
          <a:r>
            <a:rPr lang="en-US" sz="1600" b="1" dirty="0" err="1" smtClean="0">
              <a:solidFill>
                <a:schemeClr val="tx1"/>
              </a:solidFill>
            </a:rPr>
            <a:t>giorno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INGLATERRA – 5 a day</a:t>
          </a:r>
          <a:endParaRPr lang="en-US" sz="1600" b="1" dirty="0">
            <a:solidFill>
              <a:schemeClr val="tx1"/>
            </a:solidFill>
          </a:endParaRPr>
        </a:p>
      </dgm:t>
    </dgm:pt>
    <dgm:pt modelId="{A4D08571-2FC5-C546-BF13-AB7CDC23C4D1}" type="parTrans" cxnId="{850240CA-F5A4-5C42-98EA-B9787CF263F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526CD3C-54F8-4248-94E8-8385D51A52AC}" type="sibTrans" cxnId="{850240CA-F5A4-5C42-98EA-B9787CF263F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B9BAE75-DFDF-804C-88DB-D1ABD49FAE2B}" type="pres">
      <dgm:prSet presAssocID="{21F0158C-AE2C-B24F-B17F-740BC25530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7DC99-71BE-C945-8704-BFF6371818E1}" type="pres">
      <dgm:prSet presAssocID="{21F0158C-AE2C-B24F-B17F-740BC25530EC}" presName="matrix" presStyleCnt="0"/>
      <dgm:spPr/>
    </dgm:pt>
    <dgm:pt modelId="{7D4A2D3C-4062-E841-80F6-4B8055FB60AE}" type="pres">
      <dgm:prSet presAssocID="{21F0158C-AE2C-B24F-B17F-740BC25530EC}" presName="tile1" presStyleLbl="node1" presStyleIdx="0" presStyleCnt="4"/>
      <dgm:spPr/>
      <dgm:t>
        <a:bodyPr/>
        <a:lstStyle/>
        <a:p>
          <a:endParaRPr lang="en-US"/>
        </a:p>
      </dgm:t>
    </dgm:pt>
    <dgm:pt modelId="{6F7AFBA2-3A35-434D-ABAC-EEC61ED60537}" type="pres">
      <dgm:prSet presAssocID="{21F0158C-AE2C-B24F-B17F-740BC25530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47BBF-ADE7-E046-B56A-A5576B669A0F}" type="pres">
      <dgm:prSet presAssocID="{21F0158C-AE2C-B24F-B17F-740BC25530EC}" presName="tile2" presStyleLbl="node1" presStyleIdx="1" presStyleCnt="4" custLinFactNeighborX="799"/>
      <dgm:spPr/>
      <dgm:t>
        <a:bodyPr/>
        <a:lstStyle/>
        <a:p>
          <a:endParaRPr lang="en-US"/>
        </a:p>
      </dgm:t>
    </dgm:pt>
    <dgm:pt modelId="{5C2CFCDF-FC1A-B245-9F76-E71915643963}" type="pres">
      <dgm:prSet presAssocID="{21F0158C-AE2C-B24F-B17F-740BC25530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26073-B733-6C4D-A25C-130BF6F5604B}" type="pres">
      <dgm:prSet presAssocID="{21F0158C-AE2C-B24F-B17F-740BC25530EC}" presName="tile3" presStyleLbl="node1" presStyleIdx="2" presStyleCnt="4"/>
      <dgm:spPr/>
      <dgm:t>
        <a:bodyPr/>
        <a:lstStyle/>
        <a:p>
          <a:endParaRPr lang="en-US"/>
        </a:p>
      </dgm:t>
    </dgm:pt>
    <dgm:pt modelId="{5034BF67-36CC-A846-81BA-4B2CF9B5B8FF}" type="pres">
      <dgm:prSet presAssocID="{21F0158C-AE2C-B24F-B17F-740BC25530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8DF45-178D-1945-9B19-DF2920635C80}" type="pres">
      <dgm:prSet presAssocID="{21F0158C-AE2C-B24F-B17F-740BC25530EC}" presName="tile4" presStyleLbl="node1" presStyleIdx="3" presStyleCnt="4"/>
      <dgm:spPr/>
      <dgm:t>
        <a:bodyPr/>
        <a:lstStyle/>
        <a:p>
          <a:endParaRPr lang="en-US"/>
        </a:p>
      </dgm:t>
    </dgm:pt>
    <dgm:pt modelId="{B61D94F7-C6B7-2A44-837A-04FB0C56B94B}" type="pres">
      <dgm:prSet presAssocID="{21F0158C-AE2C-B24F-B17F-740BC25530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1B33-51C8-164C-8D8E-A81103464F11}" type="pres">
      <dgm:prSet presAssocID="{21F0158C-AE2C-B24F-B17F-740BC25530EC}" presName="centerTile" presStyleLbl="fgShp" presStyleIdx="0" presStyleCnt="1" custAng="0" custScaleX="83999" custScaleY="14332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BBF5A-706B-4942-923E-C1C10DBA74B7}" type="presOf" srcId="{4BDC47B3-C6ED-EF40-B382-41EE5BB34E40}" destId="{9548DF45-178D-1945-9B19-DF2920635C80}" srcOrd="0" destOrd="0" presId="urn:microsoft.com/office/officeart/2005/8/layout/matrix1"/>
    <dgm:cxn modelId="{850240CA-F5A4-5C42-98EA-B9787CF263F9}" srcId="{38A45259-83CC-3E40-B3DC-71A56D50D23F}" destId="{4BDC47B3-C6ED-EF40-B382-41EE5BB34E40}" srcOrd="3" destOrd="0" parTransId="{A4D08571-2FC5-C546-BF13-AB7CDC23C4D1}" sibTransId="{6526CD3C-54F8-4248-94E8-8385D51A52AC}"/>
    <dgm:cxn modelId="{F205A79F-EDE1-4F61-85EF-47D79E1EB616}" type="presOf" srcId="{2942B0C9-621E-1E42-B15A-42C1F823D1BF}" destId="{48B47BBF-ADE7-E046-B56A-A5576B669A0F}" srcOrd="0" destOrd="0" presId="urn:microsoft.com/office/officeart/2005/8/layout/matrix1"/>
    <dgm:cxn modelId="{D5655091-C4CF-554A-AF1E-0054946A1371}" srcId="{38A45259-83CC-3E40-B3DC-71A56D50D23F}" destId="{2942B0C9-621E-1E42-B15A-42C1F823D1BF}" srcOrd="1" destOrd="0" parTransId="{EB125E72-FC96-6340-912E-9B1BCC36AB4D}" sibTransId="{FCB58A6F-24E6-FA40-BDC1-EEC41C6E9127}"/>
    <dgm:cxn modelId="{B4305592-51FC-46C1-B9A7-903D5EAC2464}" type="presOf" srcId="{2942B0C9-621E-1E42-B15A-42C1F823D1BF}" destId="{5C2CFCDF-FC1A-B245-9F76-E71915643963}" srcOrd="1" destOrd="0" presId="urn:microsoft.com/office/officeart/2005/8/layout/matrix1"/>
    <dgm:cxn modelId="{B63E8299-AFE4-41E8-8773-C11D50BA8217}" type="presOf" srcId="{021B78D1-BE0F-614F-A169-249BE55BA00F}" destId="{7D4A2D3C-4062-E841-80F6-4B8055FB60AE}" srcOrd="0" destOrd="0" presId="urn:microsoft.com/office/officeart/2005/8/layout/matrix1"/>
    <dgm:cxn modelId="{E95269D8-5477-F54D-A54F-76E9276C0531}" srcId="{38A45259-83CC-3E40-B3DC-71A56D50D23F}" destId="{05285AB4-359B-D740-9323-BD08E9B4F4F8}" srcOrd="2" destOrd="0" parTransId="{05442F8D-5C7B-8240-A562-8CC7EA5629A9}" sibTransId="{7EF7F2AA-5FCC-7B4E-9EEA-3D49C28370EB}"/>
    <dgm:cxn modelId="{9D8F1C9D-497D-4491-9F5F-A4E915D36E0E}" type="presOf" srcId="{38A45259-83CC-3E40-B3DC-71A56D50D23F}" destId="{7E431B33-51C8-164C-8D8E-A81103464F11}" srcOrd="0" destOrd="0" presId="urn:microsoft.com/office/officeart/2005/8/layout/matrix1"/>
    <dgm:cxn modelId="{69A601C9-9452-4F06-BD5B-3B6FF5C3BCD9}" type="presOf" srcId="{021B78D1-BE0F-614F-A169-249BE55BA00F}" destId="{6F7AFBA2-3A35-434D-ABAC-EEC61ED60537}" srcOrd="1" destOrd="0" presId="urn:microsoft.com/office/officeart/2005/8/layout/matrix1"/>
    <dgm:cxn modelId="{2E782399-E992-4072-B6FA-30DC635EC0AA}" type="presOf" srcId="{21F0158C-AE2C-B24F-B17F-740BC25530EC}" destId="{0B9BAE75-DFDF-804C-88DB-D1ABD49FAE2B}" srcOrd="0" destOrd="0" presId="urn:microsoft.com/office/officeart/2005/8/layout/matrix1"/>
    <dgm:cxn modelId="{FF299F47-5B98-4257-B5DE-2FBD887F57AF}" type="presOf" srcId="{4BDC47B3-C6ED-EF40-B382-41EE5BB34E40}" destId="{B61D94F7-C6B7-2A44-837A-04FB0C56B94B}" srcOrd="1" destOrd="0" presId="urn:microsoft.com/office/officeart/2005/8/layout/matrix1"/>
    <dgm:cxn modelId="{F4FEA026-0CB0-4F4F-ADB1-985A13A56BF7}" srcId="{21F0158C-AE2C-B24F-B17F-740BC25530EC}" destId="{38A45259-83CC-3E40-B3DC-71A56D50D23F}" srcOrd="0" destOrd="0" parTransId="{61AEB6EB-5E2C-EF48-A354-0D443BD9F324}" sibTransId="{4D50DC6E-ED3F-B749-9CFE-84F349CBEDE8}"/>
    <dgm:cxn modelId="{3CBDCF27-CEC2-4266-BB9C-B2D700CA20E7}" type="presOf" srcId="{05285AB4-359B-D740-9323-BD08E9B4F4F8}" destId="{08D26073-B733-6C4D-A25C-130BF6F5604B}" srcOrd="0" destOrd="0" presId="urn:microsoft.com/office/officeart/2005/8/layout/matrix1"/>
    <dgm:cxn modelId="{47D22D15-CF5D-4998-9484-9D692E5EB03B}" type="presOf" srcId="{05285AB4-359B-D740-9323-BD08E9B4F4F8}" destId="{5034BF67-36CC-A846-81BA-4B2CF9B5B8FF}" srcOrd="1" destOrd="0" presId="urn:microsoft.com/office/officeart/2005/8/layout/matrix1"/>
    <dgm:cxn modelId="{2FBD7F83-4096-644B-BE6D-620988D38F4B}" srcId="{38A45259-83CC-3E40-B3DC-71A56D50D23F}" destId="{021B78D1-BE0F-614F-A169-249BE55BA00F}" srcOrd="0" destOrd="0" parTransId="{205789F5-FA1D-B245-BC69-77CC48C8D0A5}" sibTransId="{65A7860E-2365-0C4F-82AA-A375B5967704}"/>
    <dgm:cxn modelId="{41ADAC77-48BE-45F3-8292-2DA8750DBEF3}" type="presParOf" srcId="{0B9BAE75-DFDF-804C-88DB-D1ABD49FAE2B}" destId="{D997DC99-71BE-C945-8704-BFF6371818E1}" srcOrd="0" destOrd="0" presId="urn:microsoft.com/office/officeart/2005/8/layout/matrix1"/>
    <dgm:cxn modelId="{B40D7556-BF1F-4425-8589-A4895FD44D7B}" type="presParOf" srcId="{D997DC99-71BE-C945-8704-BFF6371818E1}" destId="{7D4A2D3C-4062-E841-80F6-4B8055FB60AE}" srcOrd="0" destOrd="0" presId="urn:microsoft.com/office/officeart/2005/8/layout/matrix1"/>
    <dgm:cxn modelId="{EAAE1845-A94A-4FB5-9168-F767901CD412}" type="presParOf" srcId="{D997DC99-71BE-C945-8704-BFF6371818E1}" destId="{6F7AFBA2-3A35-434D-ABAC-EEC61ED60537}" srcOrd="1" destOrd="0" presId="urn:microsoft.com/office/officeart/2005/8/layout/matrix1"/>
    <dgm:cxn modelId="{FEFE4A70-84AF-4A7F-AFD0-E7F449225700}" type="presParOf" srcId="{D997DC99-71BE-C945-8704-BFF6371818E1}" destId="{48B47BBF-ADE7-E046-B56A-A5576B669A0F}" srcOrd="2" destOrd="0" presId="urn:microsoft.com/office/officeart/2005/8/layout/matrix1"/>
    <dgm:cxn modelId="{306224FC-123C-49C0-87E7-FB141CD05409}" type="presParOf" srcId="{D997DC99-71BE-C945-8704-BFF6371818E1}" destId="{5C2CFCDF-FC1A-B245-9F76-E71915643963}" srcOrd="3" destOrd="0" presId="urn:microsoft.com/office/officeart/2005/8/layout/matrix1"/>
    <dgm:cxn modelId="{923E4461-3F16-4DEF-A9E3-EFD5D7BDEE2D}" type="presParOf" srcId="{D997DC99-71BE-C945-8704-BFF6371818E1}" destId="{08D26073-B733-6C4D-A25C-130BF6F5604B}" srcOrd="4" destOrd="0" presId="urn:microsoft.com/office/officeart/2005/8/layout/matrix1"/>
    <dgm:cxn modelId="{FA28FCAE-AE66-425F-ABFB-B00F1F23084D}" type="presParOf" srcId="{D997DC99-71BE-C945-8704-BFF6371818E1}" destId="{5034BF67-36CC-A846-81BA-4B2CF9B5B8FF}" srcOrd="5" destOrd="0" presId="urn:microsoft.com/office/officeart/2005/8/layout/matrix1"/>
    <dgm:cxn modelId="{A89104A1-6605-42EA-90C2-23A6F8ADB64F}" type="presParOf" srcId="{D997DC99-71BE-C945-8704-BFF6371818E1}" destId="{9548DF45-178D-1945-9B19-DF2920635C80}" srcOrd="6" destOrd="0" presId="urn:microsoft.com/office/officeart/2005/8/layout/matrix1"/>
    <dgm:cxn modelId="{96F75D82-3D03-4FD7-B643-2EC259543DB0}" type="presParOf" srcId="{D997DC99-71BE-C945-8704-BFF6371818E1}" destId="{B61D94F7-C6B7-2A44-837A-04FB0C56B94B}" srcOrd="7" destOrd="0" presId="urn:microsoft.com/office/officeart/2005/8/layout/matrix1"/>
    <dgm:cxn modelId="{27C08D85-9564-4668-A107-ED20DC502B66}" type="presParOf" srcId="{0B9BAE75-DFDF-804C-88DB-D1ABD49FAE2B}" destId="{7E431B33-51C8-164C-8D8E-A81103464F1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2D3C-4062-E841-80F6-4B8055FB60AE}">
      <dsp:nvSpPr>
        <dsp:cNvPr id="0" name=""/>
        <dsp:cNvSpPr/>
      </dsp:nvSpPr>
      <dsp:spPr>
        <a:xfrm rot="16200000">
          <a:off x="1626736" y="-1626736"/>
          <a:ext cx="2842528" cy="6096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JAPÃO – </a:t>
          </a:r>
          <a:r>
            <a:rPr lang="en-US" sz="1600" b="1" kern="1200" dirty="0" err="1" smtClean="0">
              <a:solidFill>
                <a:schemeClr val="tx1"/>
              </a:solidFill>
            </a:rPr>
            <a:t>vegefru</a:t>
          </a:r>
          <a:r>
            <a:rPr lang="en-US" sz="1600" b="1" kern="1200" dirty="0" smtClean="0">
              <a:solidFill>
                <a:schemeClr val="tx1"/>
              </a:solidFill>
            </a:rPr>
            <a:t> - 7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CANADÁ – 5 to 5 a day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NOVA ZELÂNDIA – 5 a day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AUSTRALIA – go for 2 and 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DINAMARCA – 6 </a:t>
          </a:r>
          <a:r>
            <a:rPr lang="en-US" sz="1600" b="1" kern="1200" dirty="0" err="1" smtClean="0">
              <a:solidFill>
                <a:schemeClr val="tx1"/>
              </a:solidFill>
            </a:rPr>
            <a:t>om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dagen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0" y="0"/>
        <a:ext cx="6096000" cy="2131896"/>
      </dsp:txXfrm>
    </dsp:sp>
    <dsp:sp modelId="{48B47BBF-ADE7-E046-B56A-A5576B669A0F}">
      <dsp:nvSpPr>
        <dsp:cNvPr id="0" name=""/>
        <dsp:cNvSpPr/>
      </dsp:nvSpPr>
      <dsp:spPr>
        <a:xfrm>
          <a:off x="6096000" y="0"/>
          <a:ext cx="6096000" cy="284252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ARGENTINA – 5 al </a:t>
          </a:r>
          <a:r>
            <a:rPr lang="en-US" sz="1600" b="1" kern="1200" dirty="0" err="1" smtClean="0">
              <a:solidFill>
                <a:schemeClr val="tx1"/>
              </a:solidFill>
            </a:rPr>
            <a:t>dia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MÉXICO – 5 x </a:t>
          </a:r>
          <a:r>
            <a:rPr lang="en-US" sz="1600" b="1" kern="1200" dirty="0" err="1" smtClean="0">
              <a:solidFill>
                <a:schemeClr val="tx1"/>
              </a:solidFill>
            </a:rPr>
            <a:t>dia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URUGUAI – 5 </a:t>
          </a:r>
          <a:r>
            <a:rPr lang="en-US" sz="1600" b="1" kern="1200" dirty="0" err="1" smtClean="0">
              <a:solidFill>
                <a:schemeClr val="tx1"/>
              </a:solidFill>
            </a:rPr>
            <a:t>por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dia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096000" y="0"/>
        <a:ext cx="6096000" cy="2131896"/>
      </dsp:txXfrm>
    </dsp:sp>
    <dsp:sp modelId="{08D26073-B733-6C4D-A25C-130BF6F5604B}">
      <dsp:nvSpPr>
        <dsp:cNvPr id="0" name=""/>
        <dsp:cNvSpPr/>
      </dsp:nvSpPr>
      <dsp:spPr>
        <a:xfrm rot="10800000">
          <a:off x="0" y="2842528"/>
          <a:ext cx="6096000" cy="284252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FRANÇA – 10 par jour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HUNGRIA – 3 a day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ALEMANHA – 5 am tag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HOLANDA – 2 + 2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NORUEGA – 5 </a:t>
          </a:r>
          <a:r>
            <a:rPr lang="en-US" sz="1600" b="1" kern="1200" dirty="0" err="1" smtClean="0">
              <a:solidFill>
                <a:schemeClr val="tx1"/>
              </a:solidFill>
            </a:rPr>
            <a:t>om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dagen</a:t>
          </a:r>
          <a:r>
            <a:rPr lang="en-US" sz="1600" b="1" kern="1200" dirty="0" smtClean="0">
              <a:solidFill>
                <a:schemeClr val="tx1"/>
              </a:solidFill>
            </a:rPr>
            <a:t>, school fruit program</a:t>
          </a:r>
          <a:endParaRPr lang="en-US" sz="1600" b="1" kern="1200" dirty="0">
            <a:solidFill>
              <a:schemeClr val="tx1"/>
            </a:solidFill>
          </a:endParaRPr>
        </a:p>
      </dsp:txBody>
      <dsp:txXfrm rot="10800000">
        <a:off x="0" y="3553160"/>
        <a:ext cx="6096000" cy="2131896"/>
      </dsp:txXfrm>
    </dsp:sp>
    <dsp:sp modelId="{9548DF45-178D-1945-9B19-DF2920635C80}">
      <dsp:nvSpPr>
        <dsp:cNvPr id="0" name=""/>
        <dsp:cNvSpPr/>
      </dsp:nvSpPr>
      <dsp:spPr>
        <a:xfrm rot="5400000">
          <a:off x="7722736" y="1215792"/>
          <a:ext cx="2842528" cy="6096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ESPANHA – 5 al </a:t>
          </a:r>
          <a:r>
            <a:rPr lang="en-US" sz="1600" b="1" kern="1200" dirty="0" err="1" smtClean="0">
              <a:solidFill>
                <a:schemeClr val="tx1"/>
              </a:solidFill>
            </a:rPr>
            <a:t>dia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POLONIA – 5 a day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SUÉCIA – 5 </a:t>
          </a:r>
          <a:r>
            <a:rPr lang="en-US" sz="1600" b="1" kern="1200" dirty="0" err="1" smtClean="0">
              <a:solidFill>
                <a:schemeClr val="tx1"/>
              </a:solidFill>
            </a:rPr>
            <a:t>om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dan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SUIÇA – 5 am tag/par jour/al </a:t>
          </a:r>
          <a:r>
            <a:rPr lang="en-US" sz="1600" b="1" kern="1200" dirty="0" err="1" smtClean="0">
              <a:solidFill>
                <a:schemeClr val="tx1"/>
              </a:solidFill>
            </a:rPr>
            <a:t>giorno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INGLATERRA – 5 a day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6096000" y="3553159"/>
        <a:ext cx="6096000" cy="2131896"/>
      </dsp:txXfrm>
    </dsp:sp>
    <dsp:sp modelId="{7E431B33-51C8-164C-8D8E-A81103464F11}">
      <dsp:nvSpPr>
        <dsp:cNvPr id="0" name=""/>
        <dsp:cNvSpPr/>
      </dsp:nvSpPr>
      <dsp:spPr>
        <a:xfrm>
          <a:off x="4559826" y="1824007"/>
          <a:ext cx="3072347" cy="20370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1"/>
            </a:solidFill>
          </a:endParaRPr>
        </a:p>
      </dsp:txBody>
      <dsp:txXfrm>
        <a:off x="4659266" y="1923447"/>
        <a:ext cx="2873467" cy="183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9722-2391-4FCE-AED8-8BBDA136E4EC}" type="datetimeFigureOut">
              <a:rPr lang="pt-BR" smtClean="0"/>
              <a:t>8/12/2015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38A5-AEBB-4279-852C-E73FFE144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3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Estratégia mundial sobre regime alimentar, atividade física e saúde da Organização Munidal da Saúde.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ingestão insuficiente de frutas e hortaliças é </a:t>
            </a:r>
            <a:r>
              <a:rPr lang="en-US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um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fatores de riscos de mortalidade em escala mundial.</a:t>
            </a:r>
            <a:endParaRPr lang="en-US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</a:rPr>
              <a:t>Dados do Informativo sobre a saúde no Mundo publicado em 2002.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</a:rPr>
              <a:t>Aproximadamente 85% da morbilidade mundial são atribuídas ao baixo consumo de frutas e verduras.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Consumo mundial oscila de 100g/dia, nos países menos desenvolvidos, até 450g/dia na Europa Ocidental.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A OMS e a FAO, com base nas recomendações de especialistas, recomendam um consumo diário de 400g/dia de frutas e verduras, para prevenção de doenças crônicas, tais como as cardiopatias, o câncer, a diabetes e a obesidade.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A OMS / FAO relatório recentemente publicado recomenda um mínimo de 400g de frutas e verduras por dia (excluindo batatas e outros tubérculos ricos em amido) para a prevenção de doenças crônicas, como doenças cardíacas, câncer, diabetes e obesidade, bem como para a prevenção e alívio de várias deficiências de micronutrientes, especialmente nos países menos desenvolvidos.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OMS e FAO lançou, em 2003, uma iniciativa conjunta para promover as frutas e legumes para a saúde em todo o mundo.</a:t>
            </a:r>
          </a:p>
          <a:p>
            <a:pPr marL="171450" indent="-171450"/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FAC885A-915F-4E80-9C9B-DC965B852B17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Estratégia mundial sobre regime alimentar, atividade física e saúde da Organização Munidal da Saúde.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ingestão insuficiente de frutas e hortaliças é </a:t>
            </a:r>
            <a:r>
              <a:rPr lang="en-US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um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fatores de riscos de mortalidade em escala mundial.</a:t>
            </a:r>
            <a:endParaRPr lang="en-US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</a:rPr>
              <a:t>Dados do Informativo sobre a saúde no Mundo publicado em 2002.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</a:rPr>
              <a:t>Aproximadamente 85% da morbilidade mundial são atribuídas ao baixo consumo de frutas e verduras.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Consumo mundial oscila de 100g/dia, nos países menos desenvolvidos, até 450g/dia na Europa Ocidental.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A OMS e a FAO, com base nas recomendações de especialistas, recomendam um consumo diário de 400g/dia de frutas e verduras, para prevenção de doenças crônicas, tais como as cardiopatias, o câncer, a diabetes e a obesidade.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A OMS / FAO relatório recentemente publicado recomenda um mínimo de 400g de frutas e verduras por dia (excluindo batatas e outros tubérculos ricos em amido) para a prevenção de doenças crônicas, como doenças cardíacas, câncer, diabetes e obesidade, bem como para a prevenção e alívio de várias deficiências de micronutrientes, especialmente nos países menos desenvolvidos.</a:t>
            </a:r>
          </a:p>
          <a:p>
            <a:pPr marL="171450" indent="-171450">
              <a:buFontTx/>
              <a:buChar char="•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OMS e FAO lançou, em 2003, uma iniciativa conjunta para promover as frutas e legumes para a saúde em todo o mundo.</a:t>
            </a:r>
          </a:p>
          <a:p>
            <a:pPr marL="171450" indent="-171450"/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EEC13FA-6D10-4821-A224-7A943E0AAE79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Foi iniciado em 1988 na California com recursos do Instituto Nacional do Câncer. Em maio de 1991 foi criada a PBH para supervisionar a participação da indústria no programa 5 por dia. 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Começou com 60 e hoje tem 400 doadores representantes da cadeia produtiva.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Em 1991 foi lançado nacionalmente pela parceria do Instituto Nacional do Câncer e a Fundação Produção para uma vida melhor (PBH – Produce for Bether Health Foundation).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SE TORNOU NA MAIS VISÍVEL PARA A POPULAÇÃO E DIFUNDIDA EXPERIÊNCIA DE PROMOÇÃO DA SAÚDE E PREVENÇÃO DE DOENÇAS COM BASE NA NUTRIÇÃO E ALIMENTAÇÃO.</a:t>
            </a: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TAMBÉM SE TORNOU UMA DAS MARCAS MAIS FAMOSAS E RECONHECIDAS.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Formou-se uma ampla parceria pública-privada entre as instituições de saúde e nutrição.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Em 2005, o programa 5 Ao Dia foi transferido do NCI para os Centros de Controle e Prevenção de Doenças (CDC). </a:t>
            </a:r>
          </a:p>
          <a:p>
            <a:endParaRPr lang="en-US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Hoje, a PBH e CDC co-chair da Aliança Nacional de Frutas e Vegetais (National Fruit &amp; Vegetable Alliance), anteriormente conhecido como a Parceria Nacional 5 Ao dia  (National 5 A Day Partnership), composta por agências governamentais, organizações sem fins lucrativos, e da indústria, que trabalham em colaboração para aumentar o consumo de frutas e legumes para melhorar a saúde pública.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12032C-0AFF-4547-9C32-72117B8F9EF9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046CFF7-9A95-47F8-8C67-6B875016335A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963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048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3839"/>
            <a:ext cx="5030161" cy="420197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t-B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68EE8E-DDBD-4227-A85B-E16BE46FE062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048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3839"/>
            <a:ext cx="5030161" cy="420197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t-B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CCA3E51-C63B-47F6-9577-8C4DFAD38DD6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048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3839"/>
            <a:ext cx="5030161" cy="420197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t-B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ms.usda.gov/pd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scielo.php?script=sci_serial&amp;pid=1415-5273&amp;lng=en&amp;nrm=is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89" y="751421"/>
            <a:ext cx="8957635" cy="3403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ampliação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do debate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sobre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principais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aspectos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do PL 3.082/2015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que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dispõem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sobre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Política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Nacional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Incentivo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à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Produção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Frutas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Natura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e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Produção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Derivados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9266765" cy="1570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3F7819"/>
                </a:solidFill>
              </a:rPr>
              <a:t>Tom Prado</a:t>
            </a:r>
          </a:p>
          <a:p>
            <a:pPr algn="ctr"/>
            <a:r>
              <a:rPr lang="en-US" sz="2800" dirty="0" err="1" smtClean="0">
                <a:solidFill>
                  <a:srgbClr val="3F7819"/>
                </a:solidFill>
              </a:rPr>
              <a:t>Presidente</a:t>
            </a:r>
            <a:r>
              <a:rPr lang="en-US" sz="2800" dirty="0" smtClean="0">
                <a:solidFill>
                  <a:srgbClr val="3F7819"/>
                </a:solidFill>
              </a:rPr>
              <a:t> da </a:t>
            </a:r>
            <a:r>
              <a:rPr lang="en-US" sz="2800" dirty="0" err="1" smtClean="0">
                <a:solidFill>
                  <a:srgbClr val="3F7819"/>
                </a:solidFill>
              </a:rPr>
              <a:t>Comissão</a:t>
            </a:r>
            <a:r>
              <a:rPr lang="en-US" sz="2800" dirty="0" smtClean="0">
                <a:solidFill>
                  <a:srgbClr val="3F7819"/>
                </a:solidFill>
              </a:rPr>
              <a:t> </a:t>
            </a:r>
            <a:r>
              <a:rPr lang="en-US" sz="2800" dirty="0" err="1" smtClean="0">
                <a:solidFill>
                  <a:srgbClr val="3F7819"/>
                </a:solidFill>
              </a:rPr>
              <a:t>Nacional</a:t>
            </a:r>
            <a:r>
              <a:rPr lang="en-US" sz="2800" dirty="0" smtClean="0">
                <a:solidFill>
                  <a:srgbClr val="3F7819"/>
                </a:solidFill>
              </a:rPr>
              <a:t> de </a:t>
            </a:r>
            <a:r>
              <a:rPr lang="en-US" sz="2800" dirty="0" err="1" smtClean="0">
                <a:solidFill>
                  <a:srgbClr val="3F7819"/>
                </a:solidFill>
              </a:rPr>
              <a:t>Fruticultura</a:t>
            </a:r>
            <a:r>
              <a:rPr lang="en-US" sz="2800" dirty="0" smtClean="0">
                <a:solidFill>
                  <a:srgbClr val="3F7819"/>
                </a:solidFill>
              </a:rPr>
              <a:t> da CNA</a:t>
            </a:r>
            <a:endParaRPr lang="en-US" sz="2800" dirty="0">
              <a:solidFill>
                <a:srgbClr val="3F7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172944"/>
          <a:ext cx="12192000" cy="56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27384"/>
            <a:ext cx="12192000" cy="923330"/>
          </a:xfrm>
          <a:prstGeom prst="rect">
            <a:avLst/>
          </a:prstGeom>
          <a:solidFill>
            <a:srgbClr val="FBE519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charset="0"/>
              <a:buNone/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  <a:ea typeface="ＭＳ Ｐゴシック"/>
              <a:cs typeface="Arial Black"/>
            </a:endParaRPr>
          </a:p>
          <a:p>
            <a:pPr algn="ctr">
              <a:buFont typeface="Times New Roman" charset="0"/>
              <a:buNone/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EXPANSÃO DO PROGRAMA 5 A DAY</a:t>
            </a:r>
          </a:p>
          <a:p>
            <a:pPr algn="ctr">
              <a:buFont typeface="Times New Roman" charset="0"/>
              <a:buNone/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1007533" y="6524626"/>
            <a:ext cx="1075266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2D2DB9"/>
                </a:solidFill>
              </a:rPr>
              <a:t>Fonte - http://www.who.int/dietphysicalactivity/publications/f&amp;v_promotion_effectiveness.pdf</a:t>
            </a:r>
          </a:p>
        </p:txBody>
      </p:sp>
    </p:spTree>
    <p:extLst>
      <p:ext uri="{BB962C8B-B14F-4D97-AF65-F5344CB8AC3E}">
        <p14:creationId xmlns:p14="http://schemas.microsoft.com/office/powerpoint/2010/main" val="17663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0" y="214313"/>
            <a:ext cx="1070398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sz="2000" b="1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Seminário Internacional</a:t>
            </a:r>
          </a:p>
          <a:p>
            <a:pPr algn="ctr">
              <a:spcAft>
                <a:spcPts val="600"/>
              </a:spcAft>
            </a:pPr>
            <a:r>
              <a:rPr lang="pt-BR" sz="2000" b="1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Frutas e Hortaliças: alimentação saudável e segura</a:t>
            </a:r>
          </a:p>
        </p:txBody>
      </p:sp>
      <p:pic>
        <p:nvPicPr>
          <p:cNvPr id="686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113823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23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548680"/>
            <a:ext cx="1056117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AÇÕES PARA COMBATER A OBESIDADE NO MUNDO</a:t>
            </a:r>
            <a:endParaRPr lang="en-US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  <a:ea typeface="MS PGothic" charset="0"/>
              <a:cs typeface="Arial Black"/>
            </a:endParaRPr>
          </a:p>
        </p:txBody>
      </p:sp>
      <p:pic>
        <p:nvPicPr>
          <p:cNvPr id="399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4" y="3644900"/>
            <a:ext cx="656378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36738"/>
            <a:ext cx="994939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3779838"/>
            <a:ext cx="3581401" cy="22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7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1" y="349329"/>
            <a:ext cx="3679218" cy="6254672"/>
          </a:xfrm>
        </p:spPr>
      </p:pic>
      <p:sp>
        <p:nvSpPr>
          <p:cNvPr id="2" name="Retângulo 1"/>
          <p:cNvSpPr/>
          <p:nvPr/>
        </p:nvSpPr>
        <p:spPr>
          <a:xfrm>
            <a:off x="7263246" y="2049379"/>
            <a:ext cx="19327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Obesidade pode gerar gastos extras de US$ 1,1 Trilhão nos EUA! Valor equivale a 6,6% do PIB do País. Fonte: </a:t>
            </a:r>
            <a:r>
              <a:rPr lang="pt-BR" dirty="0" err="1" smtClean="0"/>
              <a:t>Brookings</a:t>
            </a:r>
            <a:r>
              <a:rPr lang="pt-BR" dirty="0" smtClean="0"/>
              <a:t> </a:t>
            </a:r>
            <a:r>
              <a:rPr lang="pt-BR" dirty="0" err="1" smtClean="0"/>
              <a:t>Institute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711201"/>
            <a:ext cx="10096501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183" y="272763"/>
            <a:ext cx="1017713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NÚMEROS DA OBESIDADE NO BRASIL</a:t>
            </a:r>
            <a:endParaRPr lang="en-US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39183" y="886981"/>
            <a:ext cx="1072101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D2DB9"/>
                </a:solidFill>
                <a:latin typeface="ArialMT" charset="0"/>
              </a:rPr>
              <a:t>98,35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milhões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–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quase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metade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da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população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brasileira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apresentam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excesso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de </a:t>
            </a:r>
            <a:r>
              <a:rPr lang="en-US" sz="3200" dirty="0" smtClean="0">
                <a:solidFill>
                  <a:srgbClr val="2D2DB9"/>
                </a:solidFill>
                <a:latin typeface="ArialMT" charset="0"/>
              </a:rPr>
              <a:t>peso.</a:t>
            </a:r>
          </a:p>
          <a:p>
            <a:endParaRPr lang="en-US" sz="3200" dirty="0" smtClean="0">
              <a:solidFill>
                <a:srgbClr val="2D2DB9"/>
              </a:solidFill>
              <a:latin typeface="ArialMT" charset="0"/>
            </a:endParaRPr>
          </a:p>
          <a:p>
            <a:r>
              <a:rPr lang="en-US" sz="3200" b="1" dirty="0">
                <a:solidFill>
                  <a:srgbClr val="2D2DB9"/>
                </a:solidFill>
                <a:latin typeface="ArialMT" charset="0"/>
              </a:rPr>
              <a:t>14,8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milhões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de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brasileiros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obesos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(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equivalente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a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quase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metade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dos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obesos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dos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Estados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Unidos</a:t>
            </a:r>
            <a:r>
              <a:rPr lang="en-US" sz="3200" dirty="0" smtClean="0">
                <a:solidFill>
                  <a:srgbClr val="2D2DB9"/>
                </a:solidFill>
                <a:latin typeface="ArialMT" charset="0"/>
              </a:rPr>
              <a:t>).</a:t>
            </a:r>
          </a:p>
          <a:p>
            <a:endParaRPr lang="en-US" sz="3200" dirty="0">
              <a:solidFill>
                <a:srgbClr val="2D2DB9"/>
              </a:solidFill>
              <a:latin typeface="ArialMT" charset="0"/>
            </a:endParaRPr>
          </a:p>
          <a:p>
            <a:r>
              <a:rPr lang="en-US" sz="3200" b="1" dirty="0">
                <a:solidFill>
                  <a:srgbClr val="2D2DB9"/>
                </a:solidFill>
                <a:latin typeface="ArialMT" charset="0"/>
              </a:rPr>
              <a:t>R$ 488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milhões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/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ano</a:t>
            </a:r>
            <a:r>
              <a:rPr lang="en-US" sz="3200" dirty="0" smtClean="0">
                <a:solidFill>
                  <a:srgbClr val="2D2DB9"/>
                </a:solidFill>
                <a:latin typeface="ArialMT" charset="0"/>
              </a:rPr>
              <a:t>.</a:t>
            </a:r>
            <a:r>
              <a:rPr lang="en-US" sz="3200" b="1" dirty="0">
                <a:solidFill>
                  <a:srgbClr val="2D2DB9"/>
                </a:solidFill>
                <a:latin typeface="ArialMT" charset="0"/>
              </a:rPr>
              <a:t> 25%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desse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valor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destinam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-se a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pacientes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com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obesidade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mórbida</a:t>
            </a:r>
            <a:r>
              <a:rPr lang="en-US" sz="3200" dirty="0" smtClean="0">
                <a:solidFill>
                  <a:srgbClr val="2D2DB9"/>
                </a:solidFill>
                <a:latin typeface="ArialMT" charset="0"/>
              </a:rPr>
              <a:t>.</a:t>
            </a:r>
          </a:p>
          <a:p>
            <a:endParaRPr lang="en-US" sz="3200" dirty="0">
              <a:solidFill>
                <a:srgbClr val="2D2DB9"/>
              </a:solidFill>
              <a:latin typeface="ArialMT" charset="0"/>
            </a:endParaRPr>
          </a:p>
          <a:p>
            <a:r>
              <a:rPr lang="en-US" sz="3200" b="1" dirty="0">
                <a:solidFill>
                  <a:srgbClr val="2D2DB9"/>
                </a:solidFill>
                <a:latin typeface="ArialMT" charset="0"/>
              </a:rPr>
              <a:t>60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vezes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mais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é o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custo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da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obesidade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mórbida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em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relação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ao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de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uma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pessoa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obesa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sem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 </a:t>
            </a:r>
            <a:r>
              <a:rPr lang="en-US" sz="3200" dirty="0" err="1">
                <a:solidFill>
                  <a:srgbClr val="2D2DB9"/>
                </a:solidFill>
                <a:latin typeface="ArialMT" charset="0"/>
              </a:rPr>
              <a:t>gravidade</a:t>
            </a:r>
            <a:r>
              <a:rPr lang="en-US" sz="3200" dirty="0">
                <a:solidFill>
                  <a:srgbClr val="2D2DB9"/>
                </a:solidFill>
                <a:latin typeface="ArialMT" charset="0"/>
              </a:rPr>
              <a:t>.</a:t>
            </a:r>
          </a:p>
          <a:p>
            <a:endParaRPr lang="en-US" sz="3200" dirty="0">
              <a:solidFill>
                <a:srgbClr val="2D2DB9"/>
              </a:solidFill>
              <a:latin typeface="Arial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2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1209" y="685801"/>
            <a:ext cx="8596668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u="sng" dirty="0" smtClean="0">
                <a:solidFill>
                  <a:srgbClr val="0070C0"/>
                </a:solidFill>
              </a:rPr>
              <a:t>Índice </a:t>
            </a:r>
            <a:r>
              <a:rPr lang="pt-BR" sz="3200" b="1" u="sng" dirty="0">
                <a:solidFill>
                  <a:srgbClr val="0070C0"/>
                </a:solidFill>
              </a:rPr>
              <a:t>de pessoas com excesso de </a:t>
            </a:r>
            <a:r>
              <a:rPr lang="pt-BR" sz="3200" b="1" u="sng" dirty="0" smtClean="0">
                <a:solidFill>
                  <a:srgbClr val="0070C0"/>
                </a:solidFill>
              </a:rPr>
              <a:t>peso:  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Pesquisa </a:t>
            </a:r>
            <a:r>
              <a:rPr lang="pt-BR" sz="2400" dirty="0">
                <a:solidFill>
                  <a:srgbClr val="0070C0"/>
                </a:solidFill>
              </a:rPr>
              <a:t>do Ministério da Saúde – a </a:t>
            </a:r>
            <a:r>
              <a:rPr lang="pt-BR" sz="2400" dirty="0" err="1">
                <a:solidFill>
                  <a:srgbClr val="0070C0"/>
                </a:solidFill>
              </a:rPr>
              <a:t>Vigitel</a:t>
            </a:r>
            <a:r>
              <a:rPr lang="pt-BR" sz="2400" dirty="0">
                <a:solidFill>
                  <a:srgbClr val="0070C0"/>
                </a:solidFill>
              </a:rPr>
              <a:t> 2014 – divulgada </a:t>
            </a:r>
            <a:r>
              <a:rPr lang="pt-BR" sz="2400" dirty="0" smtClean="0">
                <a:solidFill>
                  <a:srgbClr val="0070C0"/>
                </a:solidFill>
              </a:rPr>
              <a:t>em 15/04/2015 </a:t>
            </a:r>
            <a:r>
              <a:rPr lang="pt-BR" sz="2400" dirty="0">
                <a:solidFill>
                  <a:srgbClr val="0070C0"/>
                </a:solidFill>
              </a:rPr>
              <a:t>alerta que </a:t>
            </a:r>
            <a:r>
              <a:rPr lang="pt-BR" sz="2400" dirty="0" smtClean="0">
                <a:solidFill>
                  <a:srgbClr val="0070C0"/>
                </a:solidFill>
              </a:rPr>
              <a:t>52,5% </a:t>
            </a:r>
            <a:r>
              <a:rPr lang="pt-BR" sz="2400" dirty="0">
                <a:solidFill>
                  <a:srgbClr val="0070C0"/>
                </a:solidFill>
              </a:rPr>
              <a:t>da população adulta </a:t>
            </a:r>
            <a:r>
              <a:rPr lang="pt-BR" sz="2400" dirty="0" smtClean="0">
                <a:solidFill>
                  <a:srgbClr val="0070C0"/>
                </a:solidFill>
              </a:rPr>
              <a:t>brasileira está com excesso de peso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Mais de </a:t>
            </a:r>
            <a:r>
              <a:rPr lang="pt-BR" sz="2400" dirty="0">
                <a:solidFill>
                  <a:srgbClr val="0070C0"/>
                </a:solidFill>
              </a:rPr>
              <a:t>61% </a:t>
            </a:r>
            <a:r>
              <a:rPr lang="pt-BR" sz="2400" dirty="0" smtClean="0">
                <a:solidFill>
                  <a:srgbClr val="0070C0"/>
                </a:solidFill>
              </a:rPr>
              <a:t>dos Brasileiros </a:t>
            </a:r>
            <a:r>
              <a:rPr lang="pt-BR" sz="2400" b="1" u="sng" dirty="0" smtClean="0">
                <a:solidFill>
                  <a:srgbClr val="0070C0"/>
                </a:solidFill>
              </a:rPr>
              <a:t>de </a:t>
            </a:r>
            <a:r>
              <a:rPr lang="pt-BR" sz="2400" b="1" u="sng" dirty="0">
                <a:solidFill>
                  <a:srgbClr val="0070C0"/>
                </a:solidFill>
              </a:rPr>
              <a:t>45 a 64 </a:t>
            </a:r>
            <a:r>
              <a:rPr lang="pt-BR" sz="2400" b="1" u="sng" dirty="0" smtClean="0">
                <a:solidFill>
                  <a:srgbClr val="0070C0"/>
                </a:solidFill>
              </a:rPr>
              <a:t>anos </a:t>
            </a:r>
            <a:r>
              <a:rPr lang="pt-BR" sz="2400" dirty="0" smtClean="0">
                <a:solidFill>
                  <a:srgbClr val="0070C0"/>
                </a:solidFill>
              </a:rPr>
              <a:t>estão pesando </a:t>
            </a:r>
            <a:r>
              <a:rPr lang="pt-BR" sz="2400" dirty="0">
                <a:solidFill>
                  <a:srgbClr val="0070C0"/>
                </a:solidFill>
              </a:rPr>
              <a:t>acima do ideal</a:t>
            </a:r>
            <a:r>
              <a:rPr lang="pt-BR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De acordo com os especialistas,  os quilos a mais na balança </a:t>
            </a:r>
            <a:r>
              <a:rPr lang="pt-BR" sz="2400" b="1" u="sng" dirty="0">
                <a:solidFill>
                  <a:srgbClr val="0070C0"/>
                </a:solidFill>
              </a:rPr>
              <a:t>são fatores de risco </a:t>
            </a:r>
            <a:r>
              <a:rPr lang="pt-BR" sz="2400" dirty="0">
                <a:solidFill>
                  <a:srgbClr val="0070C0"/>
                </a:solidFill>
              </a:rPr>
              <a:t>para doenças crônicas, como as do coração, hipertensão e diabetes, que </a:t>
            </a:r>
            <a:r>
              <a:rPr lang="pt-BR" sz="4400" b="1" u="sng" dirty="0">
                <a:solidFill>
                  <a:srgbClr val="FF0000"/>
                </a:solidFill>
              </a:rPr>
              <a:t>respondem por </a:t>
            </a:r>
            <a:r>
              <a:rPr lang="pt-BR" sz="4400" b="1" u="sng" dirty="0" smtClean="0">
                <a:solidFill>
                  <a:srgbClr val="FF0000"/>
                </a:solidFill>
              </a:rPr>
              <a:t>72</a:t>
            </a:r>
            <a:r>
              <a:rPr lang="pt-BR" sz="4400" b="1" u="sng" dirty="0">
                <a:solidFill>
                  <a:srgbClr val="FF0000"/>
                </a:solidFill>
              </a:rPr>
              <a:t>% dos óbitos no </a:t>
            </a:r>
            <a:r>
              <a:rPr lang="pt-BR" sz="4400" b="1" u="sng" dirty="0" smtClean="0">
                <a:solidFill>
                  <a:srgbClr val="FF0000"/>
                </a:solidFill>
              </a:rPr>
              <a:t>Brasil</a:t>
            </a:r>
            <a:r>
              <a:rPr lang="pt-BR" sz="4400" dirty="0">
                <a:solidFill>
                  <a:srgbClr val="FF0000"/>
                </a:solidFill>
              </a:rPr>
              <a:t>!</a:t>
            </a:r>
            <a:endParaRPr lang="pt-BR" sz="4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231" y="364254"/>
            <a:ext cx="9432758" cy="170553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Posicionamento do INCA - Instituto Nacional 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de Câncer – Órgão do Ministério da Saúde: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6801" y="1767494"/>
            <a:ext cx="9160042" cy="3898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i="1" dirty="0">
                <a:solidFill>
                  <a:schemeClr val="tx1"/>
                </a:solidFill>
              </a:rPr>
              <a:t>“Portanto, a preocupação com os agrotóxicos </a:t>
            </a:r>
            <a:r>
              <a:rPr lang="pt-BR" sz="3600" b="1" i="1" u="sng" dirty="0">
                <a:solidFill>
                  <a:schemeClr val="tx1"/>
                </a:solidFill>
              </a:rPr>
              <a:t>não</a:t>
            </a:r>
            <a:r>
              <a:rPr lang="pt-BR" sz="3600" i="1" dirty="0">
                <a:solidFill>
                  <a:schemeClr val="tx1"/>
                </a:solidFill>
              </a:rPr>
              <a:t> pode significar a redução do consumo de frutas, legumes e verduras, que </a:t>
            </a:r>
            <a:r>
              <a:rPr lang="pt-BR" sz="3600" b="1" i="1" u="sng" dirty="0">
                <a:solidFill>
                  <a:schemeClr val="tx1"/>
                </a:solidFill>
              </a:rPr>
              <a:t>são</a:t>
            </a:r>
            <a:r>
              <a:rPr lang="pt-BR" sz="3600" i="1" dirty="0">
                <a:solidFill>
                  <a:schemeClr val="tx1"/>
                </a:solidFill>
              </a:rPr>
              <a:t> alimentos </a:t>
            </a:r>
            <a:r>
              <a:rPr lang="pt-BR" sz="3600" b="1" i="1" u="sng" dirty="0">
                <a:solidFill>
                  <a:schemeClr val="tx1"/>
                </a:solidFill>
              </a:rPr>
              <a:t>fundamentais </a:t>
            </a:r>
            <a:r>
              <a:rPr lang="pt-BR" sz="3600" i="1" dirty="0">
                <a:solidFill>
                  <a:schemeClr val="tx1"/>
                </a:solidFill>
              </a:rPr>
              <a:t>em uma alimentação </a:t>
            </a:r>
            <a:r>
              <a:rPr lang="pt-BR" sz="3600" b="1" i="1" u="sng" dirty="0">
                <a:solidFill>
                  <a:schemeClr val="tx1"/>
                </a:solidFill>
              </a:rPr>
              <a:t>saudável e de grande importância na prevenção do </a:t>
            </a:r>
            <a:r>
              <a:rPr lang="pt-BR" sz="3600" b="1" i="1" u="sng" dirty="0" smtClean="0">
                <a:solidFill>
                  <a:schemeClr val="tx1"/>
                </a:solidFill>
              </a:rPr>
              <a:t>câncer.</a:t>
            </a:r>
            <a:r>
              <a:rPr lang="pt-BR" sz="3600" b="1" i="1" dirty="0" smtClean="0">
                <a:solidFill>
                  <a:schemeClr val="tx1"/>
                </a:solidFill>
              </a:rPr>
              <a:t>”</a:t>
            </a:r>
            <a:endParaRPr lang="pt-BR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140" y="66675"/>
            <a:ext cx="9156879" cy="166137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Sim, é </a:t>
            </a:r>
            <a:r>
              <a:rPr lang="pt-BR" dirty="0">
                <a:solidFill>
                  <a:srgbClr val="002060"/>
                </a:solidFill>
              </a:rPr>
              <a:t>seguro se alimentar de frutas, verduras e hortaliças, da forma tradicional como são produzidos hoje </a:t>
            </a:r>
            <a:r>
              <a:rPr lang="pt-BR" dirty="0" smtClean="0">
                <a:solidFill>
                  <a:srgbClr val="002060"/>
                </a:solidFill>
              </a:rPr>
              <a:t>no Brasil!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6908" y="1748379"/>
            <a:ext cx="8596668" cy="388077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Conforme exposto pela </a:t>
            </a:r>
            <a:r>
              <a:rPr lang="pt-BR" u="sng" dirty="0" smtClean="0">
                <a:solidFill>
                  <a:schemeClr val="tx1"/>
                </a:solidFill>
              </a:rPr>
              <a:t>UNB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u="sng" dirty="0" smtClean="0">
                <a:solidFill>
                  <a:schemeClr val="tx1"/>
                </a:solidFill>
              </a:rPr>
              <a:t>INCA</a:t>
            </a:r>
            <a:r>
              <a:rPr lang="pt-BR" dirty="0" smtClean="0">
                <a:solidFill>
                  <a:schemeClr val="tx1"/>
                </a:solidFill>
              </a:rPr>
              <a:t> 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 própria </a:t>
            </a:r>
            <a:r>
              <a:rPr lang="pt-BR" u="sng" dirty="0" smtClean="0">
                <a:solidFill>
                  <a:schemeClr val="tx1"/>
                </a:solidFill>
              </a:rPr>
              <a:t>Anvisa </a:t>
            </a:r>
            <a:r>
              <a:rPr lang="pt-BR" dirty="0" smtClean="0">
                <a:solidFill>
                  <a:schemeClr val="tx1"/>
                </a:solidFill>
              </a:rPr>
              <a:t>atesta o mesmo: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µudio CBN_14.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4301" y="2864476"/>
            <a:ext cx="2819400" cy="3352800"/>
          </a:xfrm>
          <a:prstGeom prst="rect">
            <a:avLst/>
          </a:prstGeom>
        </p:spPr>
      </p:pic>
      <p:sp>
        <p:nvSpPr>
          <p:cNvPr id="5" name="Retângulo de cantos arredondados 2"/>
          <p:cNvSpPr/>
          <p:nvPr/>
        </p:nvSpPr>
        <p:spPr>
          <a:xfrm>
            <a:off x="1110401" y="2880706"/>
            <a:ext cx="4267200" cy="29152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fr-FR" sz="4000" dirty="0">
                <a:solidFill>
                  <a:srgbClr val="FFFFFF"/>
                </a:solidFill>
                <a:latin typeface="Calibri" panose="020F0502020204030204" pitchFamily="34" charset="0"/>
              </a:rPr>
              <a:t>Á</a:t>
            </a:r>
            <a:r>
              <a:rPr lang="pt-BR" altLang="fr-FR" sz="4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udio na CBN no dia 14/11/2014 divulgando o PARA da ANVISA</a:t>
            </a:r>
            <a:endParaRPr lang="pt-BR" altLang="fr-FR" sz="4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rved Left Arrow 2"/>
          <p:cNvSpPr>
            <a:spLocks noChangeArrowheads="1"/>
          </p:cNvSpPr>
          <p:nvPr/>
        </p:nvSpPr>
        <p:spPr bwMode="auto">
          <a:xfrm>
            <a:off x="3636731" y="5629152"/>
            <a:ext cx="241618" cy="647700"/>
          </a:xfrm>
          <a:prstGeom prst="curvedLeftArrow">
            <a:avLst>
              <a:gd name="adj1" fmla="val 24994"/>
              <a:gd name="adj2" fmla="val 49998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de cantos arredondados 2"/>
          <p:cNvSpPr/>
          <p:nvPr/>
        </p:nvSpPr>
        <p:spPr>
          <a:xfrm>
            <a:off x="6119061" y="1147512"/>
            <a:ext cx="4395536" cy="55104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dirty="0"/>
              <a:t>A Dra. Silvia </a:t>
            </a:r>
            <a:r>
              <a:rPr lang="pt-BR" dirty="0" err="1" smtClean="0"/>
              <a:t>Cazenave</a:t>
            </a:r>
            <a:r>
              <a:rPr lang="pt-BR" dirty="0" smtClean="0"/>
              <a:t>,  </a:t>
            </a:r>
            <a:r>
              <a:rPr lang="pt-BR" dirty="0"/>
              <a:t>S</a:t>
            </a:r>
            <a:r>
              <a:rPr lang="pt-BR" dirty="0" smtClean="0"/>
              <a:t>uperintendente de Toxicologia da Anvisa afirma : “...</a:t>
            </a:r>
            <a:r>
              <a:rPr lang="pt-BR" b="1" u="sng" dirty="0" smtClean="0"/>
              <a:t>eles </a:t>
            </a:r>
            <a:r>
              <a:rPr lang="pt-BR" b="1" u="sng" dirty="0"/>
              <a:t>não trazem risco, </a:t>
            </a:r>
            <a:r>
              <a:rPr lang="pt-BR" b="1" u="sng" dirty="0" smtClean="0"/>
              <a:t>porque </a:t>
            </a:r>
            <a:r>
              <a:rPr lang="pt-BR" b="1" u="sng" dirty="0"/>
              <a:t>as pessoas ingerem pequenas quantidades e o benefício da ingestão do alimento sempre é muito maior do que o risco que ele pode trazer, nesta </a:t>
            </a:r>
            <a:r>
              <a:rPr lang="pt-BR" b="1" u="sng" dirty="0" smtClean="0"/>
              <a:t>situação...</a:t>
            </a:r>
            <a:r>
              <a:rPr lang="pt-BR" dirty="0" smtClean="0"/>
              <a:t>”</a:t>
            </a:r>
            <a:endParaRPr lang="pt-BR" alt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110378"/>
              </p:ext>
            </p:extLst>
          </p:nvPr>
        </p:nvGraphicFramePr>
        <p:xfrm>
          <a:off x="361950" y="1930401"/>
          <a:ext cx="9277349" cy="4868605"/>
        </p:xfrm>
        <a:graphic>
          <a:graphicData uri="http://schemas.openxmlformats.org/drawingml/2006/table">
            <a:tbl>
              <a:tblPr/>
              <a:tblGrid>
                <a:gridCol w="9277349"/>
              </a:tblGrid>
              <a:tr h="207161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</a:rPr>
                        <a:t>Release No. 0276.14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61"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err="1">
                          <a:solidFill>
                            <a:srgbClr val="000000"/>
                          </a:solidFill>
                          <a:effectLst/>
                        </a:rPr>
                        <a:t>Contact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61">
                <a:tc>
                  <a:txBody>
                    <a:bodyPr/>
                    <a:lstStyle/>
                    <a:p>
                      <a:pPr algn="r"/>
                      <a:r>
                        <a:rPr lang="pt-BR" sz="1600" b="0">
                          <a:solidFill>
                            <a:srgbClr val="000000"/>
                          </a:solidFill>
                          <a:effectLst/>
                        </a:rPr>
                        <a:t>Peter Wood (202) 720-6179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6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6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</a:rPr>
                        <a:t>USDA Releases 2013 Annual Summary for Pesticide Data Program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61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32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>
                          <a:solidFill>
                            <a:srgbClr val="002060"/>
                          </a:solidFill>
                          <a:effectLst/>
                        </a:rPr>
                        <a:t>Report confirms that pesticide residues do not pose a safety concern for U.S. </a:t>
                      </a:r>
                      <a:r>
                        <a:rPr lang="en-US" sz="1600" b="1" i="1" u="sng" dirty="0" smtClean="0">
                          <a:solidFill>
                            <a:srgbClr val="002060"/>
                          </a:solidFill>
                          <a:effectLst/>
                        </a:rPr>
                        <a:t>food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88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WASHINGTON, December 19, 2014 – The U.S. Department of Agriculture's (USDA) Agricultural Marketing Service (AMS) has posted data from the 2013 Pesticide Data Program (PDP) Annual Summary. The PDP summary confirms that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overall pesticide chemical residues found on the foods tested are at levels below the tolerances established by the Environmental Protection Agency (EPA) </a:t>
                      </a:r>
                      <a:r>
                        <a:rPr lang="en-US" sz="1600" b="0" u="sng" dirty="0">
                          <a:solidFill>
                            <a:srgbClr val="002060"/>
                          </a:solidFill>
                          <a:effectLst/>
                        </a:rPr>
                        <a:t>and do not pose a safety concern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 This information, along with an explanatory guide for consumers, can be found at</a:t>
                      </a:r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effectLst/>
                          <a:hlinkClick r:id="rId2" tooltip="Opens in new window."/>
                        </a:rPr>
                        <a:t>www.ams.usda.gov/</a:t>
                      </a:r>
                      <a:r>
                        <a:rPr lang="en-US" sz="1600" b="0" u="none" strike="noStrike" dirty="0" err="1">
                          <a:solidFill>
                            <a:srgbClr val="000099"/>
                          </a:solidFill>
                          <a:effectLst/>
                          <a:hlinkClick r:id="rId2" tooltip="Opens in new window."/>
                        </a:rPr>
                        <a:t>pdp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www.usda.gov/img/content/Printable-News-Rele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17488"/>
            <a:ext cx="66675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160588"/>
            <a:ext cx="95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03" y="260649"/>
            <a:ext cx="1094521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  <a:p>
            <a:pPr algn="ctr">
              <a:buFont typeface="Times New Roman" charset="0"/>
              <a:buNone/>
              <a:defRPr/>
            </a:pP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  <a:p>
            <a:pPr algn="ctr">
              <a:buFont typeface="Times New Roman" charset="0"/>
              <a:buNone/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Um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consumo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suficiente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de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frutas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e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hortaliças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poderia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salvar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,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por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ano</a:t>
            </a: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87867" y="1844675"/>
            <a:ext cx="1147233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5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1.700.000</a:t>
            </a:r>
          </a:p>
          <a:p>
            <a:pPr algn="ctr"/>
            <a:r>
              <a:rPr lang="en-US" sz="13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VIDAS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4" y="260350"/>
            <a:ext cx="33591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4078817" y="6165850"/>
            <a:ext cx="806661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http://www.who.int/dietphysicalactivity/fruit/es/index1.html</a:t>
            </a:r>
          </a:p>
          <a:p>
            <a:r>
              <a:rPr lang="en-US" sz="1800">
                <a:solidFill>
                  <a:srgbClr val="0000FF"/>
                </a:solidFill>
              </a:rPr>
              <a:t>http://www.who.int/whr/2002/es/index.html</a:t>
            </a:r>
          </a:p>
          <a:p>
            <a:endParaRPr lang="en-US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89683"/>
            <a:ext cx="4648200" cy="7210339"/>
          </a:xfrm>
        </p:spPr>
      </p:pic>
    </p:spTree>
    <p:extLst>
      <p:ext uri="{BB962C8B-B14F-4D97-AF65-F5344CB8AC3E}">
        <p14:creationId xmlns:p14="http://schemas.microsoft.com/office/powerpoint/2010/main" val="3245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-760325"/>
            <a:ext cx="6067425" cy="9332825"/>
          </a:xfrm>
        </p:spPr>
      </p:pic>
    </p:spTree>
    <p:extLst>
      <p:ext uri="{BB962C8B-B14F-4D97-AF65-F5344CB8AC3E}">
        <p14:creationId xmlns:p14="http://schemas.microsoft.com/office/powerpoint/2010/main" val="4984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341669"/>
            <a:ext cx="4362451" cy="64041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9" t="7672" b="62488"/>
          <a:stretch/>
        </p:blipFill>
        <p:spPr bwMode="auto">
          <a:xfrm>
            <a:off x="7024255" y="716973"/>
            <a:ext cx="1252970" cy="19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03" y="260649"/>
            <a:ext cx="8634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  <a:p>
            <a:pPr algn="ctr">
              <a:buFont typeface="Times New Roman" charset="0"/>
              <a:buNone/>
              <a:defRPr/>
            </a:pP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  <a:p>
            <a:pPr algn="ctr">
              <a:buFont typeface="Times New Roman" charset="0"/>
              <a:buNone/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A INGESTÃO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SUFICIENTE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DE FRUTAS E HORTALIÇAS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poderia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evitar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EM TODO O MUNDO</a:t>
            </a:r>
            <a:endParaRPr lang="en-US" sz="2000" b="1" dirty="0">
              <a:solidFill>
                <a:srgbClr val="0000FF"/>
              </a:solidFill>
              <a:latin typeface="Arial Black"/>
              <a:ea typeface="MS PGothic" charset="0"/>
              <a:cs typeface="Arial Black"/>
            </a:endParaRPr>
          </a:p>
        </p:txBody>
      </p:sp>
      <p:pic>
        <p:nvPicPr>
          <p:cNvPr id="2765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4" y="260350"/>
            <a:ext cx="33591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31800" y="1916113"/>
            <a:ext cx="11906251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85850" lvl="1" indent="-342900">
              <a:buFont typeface="Arial" pitchFamily="34" charset="0"/>
              <a:buChar char="•"/>
            </a:pPr>
            <a:r>
              <a:rPr lang="en-US" sz="6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19%</a:t>
            </a:r>
            <a:r>
              <a:rPr lang="en-US" sz="4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dos cânceres gastrointestinais;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6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31% 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das cardiopatias isquêmicas;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6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11% 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dos acidentes vasculares cerebrais.</a:t>
            </a: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4078817" y="6165850"/>
            <a:ext cx="806661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http://www.who.int/dietphysicalactivity/fruit/es/index1.html</a:t>
            </a:r>
          </a:p>
          <a:p>
            <a:r>
              <a:rPr lang="en-US" sz="1800">
                <a:solidFill>
                  <a:srgbClr val="0000FF"/>
                </a:solidFill>
              </a:rPr>
              <a:t>http://www.who.int/whr/2002/es/index.html</a:t>
            </a:r>
          </a:p>
          <a:p>
            <a:endParaRPr lang="en-US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1283" y="666749"/>
            <a:ext cx="7976562" cy="581977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Prevenção </a:t>
            </a:r>
            <a:r>
              <a:rPr lang="pt-BR" sz="2400" dirty="0"/>
              <a:t>do </a:t>
            </a:r>
            <a:r>
              <a:rPr lang="pt-BR" sz="2400" dirty="0" smtClean="0"/>
              <a:t>câncer, </a:t>
            </a:r>
            <a:r>
              <a:rPr lang="pt-BR" sz="2400" dirty="0"/>
              <a:t>Van </a:t>
            </a:r>
            <a:r>
              <a:rPr lang="pt-BR" sz="2400" dirty="0" err="1"/>
              <a:t>Duyn</a:t>
            </a:r>
            <a:r>
              <a:rPr lang="pt-BR" sz="2400" dirty="0"/>
              <a:t> </a:t>
            </a:r>
            <a:r>
              <a:rPr lang="pt-BR" sz="2400" dirty="0" smtClean="0"/>
              <a:t>&amp; </a:t>
            </a:r>
            <a:r>
              <a:rPr lang="pt-BR" sz="2400" dirty="0" err="1" smtClean="0"/>
              <a:t>Pivonka</a:t>
            </a:r>
            <a:r>
              <a:rPr lang="pt-BR" sz="2400" dirty="0" smtClean="0"/>
              <a:t>:</a:t>
            </a:r>
            <a:r>
              <a:rPr lang="pt-BR" sz="2400" dirty="0"/>
              <a:t> 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u="sng" dirty="0" smtClean="0">
                <a:solidFill>
                  <a:srgbClr val="0070C0"/>
                </a:solidFill>
              </a:rPr>
              <a:t>Destacaram </a:t>
            </a:r>
            <a:r>
              <a:rPr lang="pt-BR" sz="2400" b="1" u="sng" dirty="0">
                <a:solidFill>
                  <a:srgbClr val="0070C0"/>
                </a:solidFill>
              </a:rPr>
              <a:t>as evidências epidemiológicas de que o consumo de frutas e hortaliças tem um efeito protetor contra diversas formas de câncer.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1400" i="1" dirty="0" err="1" smtClean="0"/>
              <a:t>Fonte:World</a:t>
            </a:r>
            <a:r>
              <a:rPr lang="pt-BR" sz="1400" i="1" dirty="0" smtClean="0"/>
              <a:t> </a:t>
            </a:r>
            <a:r>
              <a:rPr lang="pt-BR" sz="1400" i="1" dirty="0" err="1"/>
              <a:t>Cancer</a:t>
            </a:r>
            <a:r>
              <a:rPr lang="pt-BR" sz="1400" i="1" dirty="0"/>
              <a:t> </a:t>
            </a:r>
            <a:r>
              <a:rPr lang="pt-BR" sz="1400" i="1" dirty="0" err="1"/>
              <a:t>Research</a:t>
            </a:r>
            <a:r>
              <a:rPr lang="pt-BR" sz="1400" i="1" dirty="0"/>
              <a:t> </a:t>
            </a:r>
            <a:r>
              <a:rPr lang="pt-BR" sz="1400" i="1" dirty="0" err="1"/>
              <a:t>Fund</a:t>
            </a:r>
            <a:r>
              <a:rPr lang="pt-BR" sz="1400" i="1" dirty="0"/>
              <a:t> </a:t>
            </a:r>
            <a:r>
              <a:rPr lang="pt-BR" sz="1400" i="1" dirty="0" err="1"/>
              <a:t>and</a:t>
            </a:r>
            <a:r>
              <a:rPr lang="pt-BR" sz="1400" i="1" dirty="0"/>
              <a:t> </a:t>
            </a:r>
            <a:r>
              <a:rPr lang="pt-BR" sz="1400" i="1" dirty="0" err="1"/>
              <a:t>the</a:t>
            </a:r>
            <a:r>
              <a:rPr lang="pt-BR" sz="1400" i="1" dirty="0"/>
              <a:t> American </a:t>
            </a:r>
            <a:r>
              <a:rPr lang="pt-BR" sz="1400" i="1" dirty="0" err="1"/>
              <a:t>Institute</a:t>
            </a:r>
            <a:r>
              <a:rPr lang="pt-BR" sz="1400" dirty="0"/>
              <a:t> </a:t>
            </a:r>
            <a:r>
              <a:rPr lang="pt-BR" sz="1400" i="1" dirty="0"/>
              <a:t>for </a:t>
            </a:r>
            <a:r>
              <a:rPr lang="pt-BR" sz="1400" i="1" dirty="0" err="1"/>
              <a:t>Cancer</a:t>
            </a:r>
            <a:r>
              <a:rPr lang="pt-BR" sz="1400" i="1" dirty="0"/>
              <a:t> Research</a:t>
            </a:r>
            <a:r>
              <a:rPr lang="pt-BR" sz="1400" baseline="30000" dirty="0"/>
              <a:t>1</a:t>
            </a:r>
            <a:r>
              <a:rPr lang="pt-BR" sz="1400" dirty="0"/>
              <a:t> e do </a:t>
            </a:r>
            <a:r>
              <a:rPr lang="pt-BR" sz="1400" i="1" dirty="0" err="1"/>
              <a:t>Chief</a:t>
            </a:r>
            <a:r>
              <a:rPr lang="pt-BR" sz="1400" i="1" dirty="0"/>
              <a:t> Medical </a:t>
            </a:r>
            <a:r>
              <a:rPr lang="pt-BR" sz="1400" i="1" dirty="0" err="1"/>
              <a:t>Officer's</a:t>
            </a:r>
            <a:r>
              <a:rPr lang="pt-BR" sz="1400" i="1" dirty="0"/>
              <a:t> </a:t>
            </a:r>
            <a:r>
              <a:rPr lang="pt-BR" sz="1400" i="1" dirty="0" err="1"/>
              <a:t>Committee</a:t>
            </a:r>
            <a:r>
              <a:rPr lang="pt-BR" sz="1400" i="1" dirty="0"/>
              <a:t> </a:t>
            </a:r>
            <a:r>
              <a:rPr lang="pt-BR" sz="1400" i="1" dirty="0" err="1"/>
              <a:t>on</a:t>
            </a:r>
            <a:r>
              <a:rPr lang="pt-BR" sz="1400" i="1" dirty="0"/>
              <a:t> Medical </a:t>
            </a:r>
            <a:r>
              <a:rPr lang="pt-BR" sz="1400" i="1" dirty="0" err="1"/>
              <a:t>Aspects</a:t>
            </a:r>
            <a:r>
              <a:rPr lang="pt-BR" sz="1400" i="1" dirty="0"/>
              <a:t> </a:t>
            </a:r>
            <a:r>
              <a:rPr lang="pt-BR" sz="1400" i="1" dirty="0" err="1"/>
              <a:t>of</a:t>
            </a:r>
            <a:r>
              <a:rPr lang="pt-BR" sz="1400" i="1" dirty="0"/>
              <a:t> </a:t>
            </a:r>
            <a:r>
              <a:rPr lang="pt-BR" sz="1400" i="1" dirty="0" err="1"/>
              <a:t>Food</a:t>
            </a:r>
            <a:r>
              <a:rPr lang="pt-BR" sz="1400" i="1" dirty="0"/>
              <a:t> </a:t>
            </a:r>
            <a:r>
              <a:rPr lang="pt-BR" sz="1400" i="1" dirty="0" err="1"/>
              <a:t>and</a:t>
            </a:r>
            <a:r>
              <a:rPr lang="pt-BR" sz="1400" i="1" dirty="0"/>
              <a:t> </a:t>
            </a:r>
            <a:r>
              <a:rPr lang="pt-BR" sz="1400" i="1" dirty="0" err="1"/>
              <a:t>Nutrition</a:t>
            </a:r>
            <a:r>
              <a:rPr lang="pt-BR" sz="1400" i="1" dirty="0"/>
              <a:t> </a:t>
            </a:r>
            <a:r>
              <a:rPr lang="pt-BR" sz="1400" i="1" dirty="0" err="1" smtClean="0"/>
              <a:t>Policy</a:t>
            </a:r>
            <a:r>
              <a:rPr lang="pt-BR" sz="1400" dirty="0" smtClean="0"/>
              <a:t>. 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“</a:t>
            </a:r>
            <a:r>
              <a:rPr lang="pt-BR" sz="2400" b="1" u="sng" dirty="0">
                <a:solidFill>
                  <a:srgbClr val="0070C0"/>
                </a:solidFill>
              </a:rPr>
              <a:t>P</a:t>
            </a:r>
            <a:r>
              <a:rPr lang="pt-BR" sz="2400" b="1" u="sng" dirty="0" smtClean="0">
                <a:solidFill>
                  <a:srgbClr val="0070C0"/>
                </a:solidFill>
              </a:rPr>
              <a:t>ode-se </a:t>
            </a:r>
            <a:r>
              <a:rPr lang="pt-BR" sz="2400" b="1" u="sng" dirty="0">
                <a:solidFill>
                  <a:srgbClr val="0070C0"/>
                </a:solidFill>
              </a:rPr>
              <a:t>supor que o aumento no consumo de frutas e hortaliças promove uma redução na incidência global de câncer, que varia de 7% (estimativa conservadora) a 31% (estimativa otimista</a:t>
            </a:r>
            <a:r>
              <a:rPr lang="pt-BR" sz="2400" b="1" u="sng" dirty="0" smtClean="0">
                <a:solidFill>
                  <a:srgbClr val="0070C0"/>
                </a:solidFill>
              </a:rPr>
              <a:t>)”</a:t>
            </a:r>
            <a:r>
              <a:rPr lang="pt-BR" sz="24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pt-BR" sz="1100" dirty="0" smtClean="0"/>
              <a:t>Fonte </a:t>
            </a:r>
            <a:r>
              <a:rPr lang="pt-BR" sz="1100" dirty="0" smtClean="0">
                <a:hlinkClick r:id="rId2"/>
              </a:rPr>
              <a:t>Revista de Nutrição</a:t>
            </a:r>
            <a:r>
              <a:rPr lang="pt-BR" sz="1100" dirty="0" smtClean="0"/>
              <a:t> </a:t>
            </a:r>
            <a:r>
              <a:rPr lang="pt-BR" sz="1100" i="1" dirty="0" smtClean="0"/>
              <a:t>Print </a:t>
            </a:r>
            <a:r>
              <a:rPr lang="pt-BR" sz="1100" i="1" dirty="0" err="1" smtClean="0"/>
              <a:t>version</a:t>
            </a:r>
            <a:r>
              <a:rPr lang="pt-BR" sz="1100" dirty="0" smtClean="0"/>
              <a:t> ISSN 1415-5273 </a:t>
            </a:r>
            <a:r>
              <a:rPr lang="pt-BR" sz="1100" b="1" dirty="0" smtClean="0"/>
              <a:t>Rev. Nutr. vol.17 no.4  Campinas </a:t>
            </a:r>
            <a:r>
              <a:rPr lang="pt-BR" sz="1100" b="1" dirty="0" err="1" smtClean="0"/>
              <a:t>Oct</a:t>
            </a:r>
            <a:r>
              <a:rPr lang="pt-BR" sz="1100" b="1" dirty="0" smtClean="0"/>
              <a:t>/</a:t>
            </a:r>
            <a:r>
              <a:rPr lang="pt-BR" sz="1100" b="1" dirty="0" err="1" smtClean="0"/>
              <a:t>Dec</a:t>
            </a:r>
            <a:r>
              <a:rPr lang="pt-BR" sz="1100" b="1" dirty="0" smtClean="0"/>
              <a:t>  2004 </a:t>
            </a:r>
            <a:r>
              <a:rPr lang="pt-BR" sz="1100" dirty="0" smtClean="0"/>
              <a:t>http://dx.doi.org/10.1590/S1415-52732004000400009  </a:t>
            </a:r>
            <a:r>
              <a:rPr lang="pt-BR" sz="1100" b="1" dirty="0" smtClean="0"/>
              <a:t>REVISÃO</a:t>
            </a:r>
            <a:r>
              <a:rPr lang="pt-BR" sz="1100" dirty="0" smtClean="0"/>
              <a:t> REVIEW  </a:t>
            </a:r>
            <a:r>
              <a:rPr lang="pt-BR" sz="1100" b="1" dirty="0" smtClean="0"/>
              <a:t>Dieta e câncer: um enfoque epidemiológico Diet </a:t>
            </a:r>
            <a:r>
              <a:rPr lang="pt-BR" sz="1100" b="1" dirty="0" err="1" smtClean="0"/>
              <a:t>and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cancer</a:t>
            </a:r>
            <a:r>
              <a:rPr lang="pt-BR" sz="1100" b="1" dirty="0" smtClean="0"/>
              <a:t>: </a:t>
            </a:r>
            <a:r>
              <a:rPr lang="pt-BR" sz="1100" b="1" dirty="0" err="1" smtClean="0"/>
              <a:t>an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epidemiological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view</a:t>
            </a:r>
            <a:endParaRPr lang="pt-BR" sz="11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3" y="1409089"/>
            <a:ext cx="3691708" cy="5059362"/>
          </a:xfr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1" y="2163945"/>
            <a:ext cx="6563519" cy="3675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91940" y="218985"/>
            <a:ext cx="10217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Evidências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científicas</a:t>
            </a:r>
            <a:r>
              <a:rPr lang="en-US" sz="3200" b="1" dirty="0" smtClean="0"/>
              <a:t> dos </a:t>
            </a:r>
            <a:r>
              <a:rPr lang="en-US" sz="3200" b="1" dirty="0" err="1" smtClean="0"/>
              <a:t>benéficios</a:t>
            </a:r>
            <a:r>
              <a:rPr lang="en-US" sz="3200" b="1" dirty="0" smtClean="0"/>
              <a:t> das </a:t>
            </a:r>
            <a:r>
              <a:rPr lang="en-US" sz="3200" b="1" dirty="0" err="1" smtClean="0"/>
              <a:t>frutas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e </a:t>
            </a:r>
            <a:r>
              <a:rPr lang="en-US" sz="3200" b="1" dirty="0" err="1" smtClean="0"/>
              <a:t>hortaliças</a:t>
            </a:r>
            <a:r>
              <a:rPr lang="en-US" sz="3200" b="1" dirty="0" smtClean="0"/>
              <a:t> no </a:t>
            </a:r>
            <a:r>
              <a:rPr lang="en-US" sz="3200" b="1" dirty="0" err="1" smtClean="0"/>
              <a:t>combate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câncer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20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0"/>
            <a:ext cx="8839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429000"/>
            <a:ext cx="10458450" cy="31257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7725" y="5805488"/>
            <a:ext cx="10458450" cy="431800"/>
          </a:xfrm>
          <a:prstGeom prst="rect">
            <a:avLst/>
          </a:prstGeom>
          <a:solidFill>
            <a:srgbClr val="FFFA03">
              <a:alpha val="16862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7725" y="3933825"/>
            <a:ext cx="10458450" cy="1150938"/>
          </a:xfrm>
          <a:prstGeom prst="rect">
            <a:avLst/>
          </a:prstGeom>
          <a:solidFill>
            <a:srgbClr val="FFFA03">
              <a:alpha val="16862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25463"/>
            <a:ext cx="9829800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983567" y="5661025"/>
            <a:ext cx="7681384" cy="431800"/>
          </a:xfrm>
          <a:prstGeom prst="rect">
            <a:avLst/>
          </a:prstGeom>
          <a:solidFill>
            <a:srgbClr val="FF3A42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354014"/>
            <a:ext cx="108108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3800475"/>
            <a:ext cx="451273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719667" y="6245225"/>
            <a:ext cx="33591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1991 - 1996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5232401" y="6165850"/>
            <a:ext cx="33591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1997 até hoje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1007534" y="2565400"/>
            <a:ext cx="13440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1988</a:t>
            </a:r>
          </a:p>
        </p:txBody>
      </p:sp>
      <p:pic>
        <p:nvPicPr>
          <p:cNvPr id="6349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692150"/>
            <a:ext cx="707813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2" y="1125538"/>
            <a:ext cx="265853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4559301" y="2957513"/>
            <a:ext cx="26881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Maio de 1991</a:t>
            </a:r>
          </a:p>
        </p:txBody>
      </p:sp>
      <p:sp>
        <p:nvSpPr>
          <p:cNvPr id="9" name="Rectangle 8"/>
          <p:cNvSpPr/>
          <p:nvPr/>
        </p:nvSpPr>
        <p:spPr>
          <a:xfrm>
            <a:off x="911424" y="332657"/>
            <a:ext cx="9121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ＭＳ Ｐゴシック"/>
                <a:cs typeface="Arial Black"/>
              </a:rPr>
              <a:t>ESTADOS UNIDOS DA AMÉRICA </a:t>
            </a:r>
            <a:endParaRPr lang="en-US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8837579" y="6162675"/>
            <a:ext cx="23897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2005</a:t>
            </a:r>
          </a:p>
        </p:txBody>
      </p:sp>
      <p:pic>
        <p:nvPicPr>
          <p:cNvPr id="6349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7" y="4333875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43" y="2233613"/>
            <a:ext cx="324908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8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3963495"/>
            <a:ext cx="4127499" cy="20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2025</TotalTime>
  <Words>1320</Words>
  <Application>Microsoft Office PowerPoint</Application>
  <PresentationFormat>Personalizar</PresentationFormat>
  <Paragraphs>120</Paragraphs>
  <Slides>22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Facetado</vt:lpstr>
      <vt:lpstr>A ampliação do debate sobre os principais aspectos do PL 3.082/2015 que dispõem sobre a Política Nacional de Incentivo à Produção de Frutas in Natura e de Produção de Derivados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Posicionamento do INCA - Instituto Nacional  de Câncer – Órgão do Ministério da Saúde:</vt:lpstr>
      <vt:lpstr>Sim, é seguro se alimentar de frutas, verduras e hortaliças, da forma tradicional como são produzidos hoje no Brasil!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CE usa agrotóxicos de forma exagerada e intensiva?</dc:title>
  <dc:creator>Usuário</dc:creator>
  <cp:lastModifiedBy>Andressa Paranhos Guimarães</cp:lastModifiedBy>
  <cp:revision>138</cp:revision>
  <cp:lastPrinted>2015-12-07T19:43:35Z</cp:lastPrinted>
  <dcterms:created xsi:type="dcterms:W3CDTF">2015-04-18T00:54:57Z</dcterms:created>
  <dcterms:modified xsi:type="dcterms:W3CDTF">2015-12-08T10:40:45Z</dcterms:modified>
</cp:coreProperties>
</file>