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32" r:id="rId2"/>
    <p:sldId id="458" r:id="rId3"/>
    <p:sldId id="473" r:id="rId4"/>
    <p:sldId id="466" r:id="rId5"/>
    <p:sldId id="475" r:id="rId6"/>
    <p:sldId id="468" r:id="rId7"/>
    <p:sldId id="476" r:id="rId8"/>
    <p:sldId id="474" r:id="rId9"/>
    <p:sldId id="477" r:id="rId10"/>
    <p:sldId id="469" r:id="rId11"/>
    <p:sldId id="470" r:id="rId12"/>
    <p:sldId id="478" r:id="rId13"/>
    <p:sldId id="471" r:id="rId14"/>
    <p:sldId id="463" r:id="rId15"/>
    <p:sldId id="398" r:id="rId16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0000"/>
    <a:srgbClr val="D6B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21" autoAdjust="0"/>
    <p:restoredTop sz="94160" autoAdjust="0"/>
  </p:normalViewPr>
  <p:slideViewPr>
    <p:cSldViewPr>
      <p:cViewPr>
        <p:scale>
          <a:sx n="90" d="100"/>
          <a:sy n="90" d="100"/>
        </p:scale>
        <p:origin x="-1339" y="-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felipemiranda\Downloads\STP-20150226145127627.csv" TargetMode="Externa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felipemiranda\Documents\Bancos\CAIXA\Semin&#225;rios_CAIXA\A%20CAIXA%20N&#195;O%20TEM%20PRE&#199;O\dad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'[Boca do jacaré 2015_revisada.xls]Plan1'!$A$2</c:f>
              <c:strCache>
                <c:ptCount val="1"/>
                <c:pt idx="0">
                  <c:v>PIB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'[Boca do jacaré 2015_revisada.xls]Plan1'!$B$1:$O$1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'[Boca do jacaré 2015_revisada.xls]Plan1'!$B$2:$O$2</c:f>
              <c:numCache>
                <c:formatCode>General</c:formatCode>
                <c:ptCount val="14"/>
                <c:pt idx="0">
                  <c:v>100</c:v>
                </c:pt>
                <c:pt idx="1">
                  <c:v>102.66</c:v>
                </c:pt>
                <c:pt idx="2" formatCode="0.00">
                  <c:v>103.84059000000001</c:v>
                </c:pt>
                <c:pt idx="3" formatCode="0.00">
                  <c:v>109.769887689</c:v>
                </c:pt>
                <c:pt idx="4" formatCode="0.00">
                  <c:v>113.23861615132</c:v>
                </c:pt>
                <c:pt idx="5" formatCode="0.00">
                  <c:v>117.724304</c:v>
                </c:pt>
                <c:pt idx="6" formatCode="0.00">
                  <c:v>124.88914799999999</c:v>
                </c:pt>
                <c:pt idx="7" formatCode="0.00">
                  <c:v>131.346813</c:v>
                </c:pt>
                <c:pt idx="8" formatCode="0.00">
                  <c:v>130.91654499999999</c:v>
                </c:pt>
                <c:pt idx="9" formatCode="0.00">
                  <c:v>140.77827599999998</c:v>
                </c:pt>
                <c:pt idx="10" formatCode="0.00">
                  <c:v>144.62329400000002</c:v>
                </c:pt>
                <c:pt idx="11" formatCode="0.00">
                  <c:v>146.06620000000001</c:v>
                </c:pt>
                <c:pt idx="12" formatCode="0.00">
                  <c:v>149.73246161999998</c:v>
                </c:pt>
                <c:pt idx="13" formatCode="0.00">
                  <c:v>149.88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'[Boca do jacaré 2015_revisada.xls]Plan1'!$A$3</c:f>
              <c:strCache>
                <c:ptCount val="1"/>
                <c:pt idx="0">
                  <c:v>Lucro (1)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'[Boca do jacaré 2015_revisada.xls]Plan1'!$B$1:$O$1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'[Boca do jacaré 2015_revisada.xls]Plan1'!$B$3:$O$3</c:f>
              <c:numCache>
                <c:formatCode>General</c:formatCode>
                <c:ptCount val="14"/>
                <c:pt idx="0">
                  <c:v>100</c:v>
                </c:pt>
                <c:pt idx="1">
                  <c:v>246.05</c:v>
                </c:pt>
                <c:pt idx="2" formatCode="0.00">
                  <c:v>239.11139000000003</c:v>
                </c:pt>
                <c:pt idx="3" formatCode="0.00">
                  <c:v>267.03960035200004</c:v>
                </c:pt>
                <c:pt idx="4" formatCode="0.00">
                  <c:v>366.00447624245123</c:v>
                </c:pt>
                <c:pt idx="5" formatCode="0.00">
                  <c:v>369.99392503349389</c:v>
                </c:pt>
                <c:pt idx="6" formatCode="0.00">
                  <c:v>471.70525502520132</c:v>
                </c:pt>
                <c:pt idx="7" formatCode="0.00">
                  <c:v>455.19557109931924</c:v>
                </c:pt>
                <c:pt idx="8" formatCode="0.00">
                  <c:v>494.34239021386071</c:v>
                </c:pt>
                <c:pt idx="9" formatCode="0.00">
                  <c:v>588.41574707155837</c:v>
                </c:pt>
                <c:pt idx="10" formatCode="0.00">
                  <c:v>607.83346672491973</c:v>
                </c:pt>
                <c:pt idx="11">
                  <c:v>562.30674006722325</c:v>
                </c:pt>
                <c:pt idx="12">
                  <c:v>518.22189164595295</c:v>
                </c:pt>
                <c:pt idx="13" formatCode="0.00">
                  <c:v>578.02469794189585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975616"/>
        <c:axId val="44977152"/>
      </c:lineChart>
      <c:catAx>
        <c:axId val="44975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77152"/>
        <c:crosses val="autoZero"/>
        <c:auto val="1"/>
        <c:lblAlgn val="ctr"/>
        <c:lblOffset val="100"/>
        <c:noMultiLvlLbl val="0"/>
      </c:catAx>
      <c:valAx>
        <c:axId val="4497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7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'STP-20150226145127627'!$I$1</c:f>
              <c:strCache>
                <c:ptCount val="1"/>
                <c:pt idx="0">
                  <c:v>público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'STP-20150226145127627'!$H$2:$H$8</c:f>
              <c:numCache>
                <c:formatCode>mmm\-yy</c:formatCode>
                <c:ptCount val="7"/>
                <c:pt idx="0">
                  <c:v>39783</c:v>
                </c:pt>
                <c:pt idx="1">
                  <c:v>40148</c:v>
                </c:pt>
                <c:pt idx="2">
                  <c:v>40513</c:v>
                </c:pt>
                <c:pt idx="3">
                  <c:v>40878</c:v>
                </c:pt>
                <c:pt idx="4">
                  <c:v>41244</c:v>
                </c:pt>
                <c:pt idx="5">
                  <c:v>41609</c:v>
                </c:pt>
                <c:pt idx="6">
                  <c:v>41974</c:v>
                </c:pt>
              </c:numCache>
            </c:numRef>
          </c:cat>
          <c:val>
            <c:numRef>
              <c:f>'STP-20150226145127627'!$I$2:$I$8</c:f>
              <c:numCache>
                <c:formatCode>0.00%</c:formatCode>
                <c:ptCount val="7"/>
                <c:pt idx="0">
                  <c:v>0.36054204565345643</c:v>
                </c:pt>
                <c:pt idx="1">
                  <c:v>0.41365221253951906</c:v>
                </c:pt>
                <c:pt idx="2">
                  <c:v>0.41686669044959662</c:v>
                </c:pt>
                <c:pt idx="3">
                  <c:v>0.43619066348730301</c:v>
                </c:pt>
                <c:pt idx="4">
                  <c:v>0.47896055333341497</c:v>
                </c:pt>
                <c:pt idx="5">
                  <c:v>0.51289661208296466</c:v>
                </c:pt>
                <c:pt idx="6">
                  <c:v>0.53790732641557393</c:v>
                </c:pt>
              </c:numCache>
            </c:numRef>
          </c:val>
        </c:ser>
        <c:ser>
          <c:idx val="1"/>
          <c:order val="1"/>
          <c:tx>
            <c:strRef>
              <c:f>'STP-20150226145127627'!$J$1</c:f>
              <c:strCache>
                <c:ptCount val="1"/>
                <c:pt idx="0">
                  <c:v>privado nacional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'STP-20150226145127627'!$H$2:$H$8</c:f>
              <c:numCache>
                <c:formatCode>mmm\-yy</c:formatCode>
                <c:ptCount val="7"/>
                <c:pt idx="0">
                  <c:v>39783</c:v>
                </c:pt>
                <c:pt idx="1">
                  <c:v>40148</c:v>
                </c:pt>
                <c:pt idx="2">
                  <c:v>40513</c:v>
                </c:pt>
                <c:pt idx="3">
                  <c:v>40878</c:v>
                </c:pt>
                <c:pt idx="4">
                  <c:v>41244</c:v>
                </c:pt>
                <c:pt idx="5">
                  <c:v>41609</c:v>
                </c:pt>
                <c:pt idx="6">
                  <c:v>41974</c:v>
                </c:pt>
              </c:numCache>
            </c:numRef>
          </c:cat>
          <c:val>
            <c:numRef>
              <c:f>'STP-20150226145127627'!$J$2:$J$8</c:f>
              <c:numCache>
                <c:formatCode>0.00%</c:formatCode>
                <c:ptCount val="7"/>
                <c:pt idx="0">
                  <c:v>0.4306648665469468</c:v>
                </c:pt>
                <c:pt idx="1">
                  <c:v>0.40329682784507331</c:v>
                </c:pt>
                <c:pt idx="2">
                  <c:v>0.41010548760942434</c:v>
                </c:pt>
                <c:pt idx="3">
                  <c:v>0.38990535657218711</c:v>
                </c:pt>
                <c:pt idx="4">
                  <c:v>0.35758635700915875</c:v>
                </c:pt>
                <c:pt idx="5">
                  <c:v>0.33149871411916704</c:v>
                </c:pt>
                <c:pt idx="6">
                  <c:v>0.31588781391976206</c:v>
                </c:pt>
              </c:numCache>
            </c:numRef>
          </c:val>
        </c:ser>
        <c:ser>
          <c:idx val="2"/>
          <c:order val="2"/>
          <c:tx>
            <c:strRef>
              <c:f>'STP-20150226145127627'!$K$1</c:f>
              <c:strCache>
                <c:ptCount val="1"/>
                <c:pt idx="0">
                  <c:v>privado estrangeiro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'STP-20150226145127627'!$H$2:$H$8</c:f>
              <c:numCache>
                <c:formatCode>mmm\-yy</c:formatCode>
                <c:ptCount val="7"/>
                <c:pt idx="0">
                  <c:v>39783</c:v>
                </c:pt>
                <c:pt idx="1">
                  <c:v>40148</c:v>
                </c:pt>
                <c:pt idx="2">
                  <c:v>40513</c:v>
                </c:pt>
                <c:pt idx="3">
                  <c:v>40878</c:v>
                </c:pt>
                <c:pt idx="4">
                  <c:v>41244</c:v>
                </c:pt>
                <c:pt idx="5">
                  <c:v>41609</c:v>
                </c:pt>
                <c:pt idx="6">
                  <c:v>41974</c:v>
                </c:pt>
              </c:numCache>
            </c:numRef>
          </c:cat>
          <c:val>
            <c:numRef>
              <c:f>'STP-20150226145127627'!$K$2:$K$8</c:f>
              <c:numCache>
                <c:formatCode>0.00%</c:formatCode>
                <c:ptCount val="7"/>
                <c:pt idx="0">
                  <c:v>0.20879308779959677</c:v>
                </c:pt>
                <c:pt idx="1">
                  <c:v>0.18305095961540763</c:v>
                </c:pt>
                <c:pt idx="2">
                  <c:v>0.17302782194097902</c:v>
                </c:pt>
                <c:pt idx="3">
                  <c:v>0.17390397994050985</c:v>
                </c:pt>
                <c:pt idx="4">
                  <c:v>0.16345308965742628</c:v>
                </c:pt>
                <c:pt idx="5">
                  <c:v>0.1556046737978683</c:v>
                </c:pt>
                <c:pt idx="6">
                  <c:v>0.14620485966466398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1654144"/>
        <c:axId val="81655680"/>
      </c:barChart>
      <c:dateAx>
        <c:axId val="8165414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81655680"/>
        <c:crosses val="autoZero"/>
        <c:auto val="1"/>
        <c:lblOffset val="100"/>
        <c:baseTimeUnit val="years"/>
      </c:dateAx>
      <c:valAx>
        <c:axId val="8165568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81654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1474090610884822"/>
          <c:y val="0.12787214361604562"/>
          <c:w val="0.60348605060578742"/>
          <c:h val="7.04259880322880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'Operações de Crédito'!$C$20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'Operações de Crédito'!$B$21:$B$25</c:f>
              <c:strCache>
                <c:ptCount val="5"/>
                <c:pt idx="0">
                  <c:v>CAIXA</c:v>
                </c:pt>
                <c:pt idx="1">
                  <c:v>B.B.</c:v>
                </c:pt>
                <c:pt idx="2">
                  <c:v>Bradesco</c:v>
                </c:pt>
                <c:pt idx="3">
                  <c:v>Itaú</c:v>
                </c:pt>
                <c:pt idx="4">
                  <c:v>Santander</c:v>
                </c:pt>
              </c:strCache>
            </c:strRef>
          </c:cat>
          <c:val>
            <c:numRef>
              <c:f>'Operações de Crédito'!$C$21:$C$25</c:f>
              <c:numCache>
                <c:formatCode>#,##0_ ;[Red]\-#,##0\ </c:formatCode>
                <c:ptCount val="5"/>
                <c:pt idx="0">
                  <c:v>361239</c:v>
                </c:pt>
                <c:pt idx="1">
                  <c:v>580799</c:v>
                </c:pt>
                <c:pt idx="2">
                  <c:v>385529</c:v>
                </c:pt>
                <c:pt idx="3">
                  <c:v>449248</c:v>
                </c:pt>
                <c:pt idx="4">
                  <c:v>255964</c:v>
                </c:pt>
              </c:numCache>
            </c:numRef>
          </c:val>
        </c:ser>
        <c:ser>
          <c:idx val="1"/>
          <c:order val="1"/>
          <c:tx>
            <c:strRef>
              <c:f>'Operações de Crédito'!$D$20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'Operações de Crédito'!$B$21:$B$25</c:f>
              <c:strCache>
                <c:ptCount val="5"/>
                <c:pt idx="0">
                  <c:v>CAIXA</c:v>
                </c:pt>
                <c:pt idx="1">
                  <c:v>B.B.</c:v>
                </c:pt>
                <c:pt idx="2">
                  <c:v>Bradesco</c:v>
                </c:pt>
                <c:pt idx="3">
                  <c:v>Itaú</c:v>
                </c:pt>
                <c:pt idx="4">
                  <c:v>Santander</c:v>
                </c:pt>
              </c:strCache>
            </c:strRef>
          </c:cat>
          <c:val>
            <c:numRef>
              <c:f>'Operações de Crédito'!$D$21:$D$25</c:f>
              <c:numCache>
                <c:formatCode>#,##0_ ;[Red]\-#,##0\ </c:formatCode>
                <c:ptCount val="5"/>
                <c:pt idx="0">
                  <c:v>494237</c:v>
                </c:pt>
                <c:pt idx="1">
                  <c:v>693104</c:v>
                </c:pt>
                <c:pt idx="2">
                  <c:v>427273</c:v>
                </c:pt>
                <c:pt idx="3">
                  <c:v>518080</c:v>
                </c:pt>
                <c:pt idx="4">
                  <c:v>227482</c:v>
                </c:pt>
              </c:numCache>
            </c:numRef>
          </c:val>
        </c:ser>
        <c:ser>
          <c:idx val="2"/>
          <c:order val="2"/>
          <c:tx>
            <c:strRef>
              <c:f>'Operações de Crédito'!$E$20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'Operações de Crédito'!$B$21:$B$25</c:f>
              <c:strCache>
                <c:ptCount val="5"/>
                <c:pt idx="0">
                  <c:v>CAIXA</c:v>
                </c:pt>
                <c:pt idx="1">
                  <c:v>B.B.</c:v>
                </c:pt>
                <c:pt idx="2">
                  <c:v>Bradesco</c:v>
                </c:pt>
                <c:pt idx="3">
                  <c:v>Itaú</c:v>
                </c:pt>
                <c:pt idx="4">
                  <c:v>Santander</c:v>
                </c:pt>
              </c:strCache>
            </c:strRef>
          </c:cat>
          <c:val>
            <c:numRef>
              <c:f>'Operações de Crédito'!$E$21:$E$25</c:f>
              <c:numCache>
                <c:formatCode>#,##0_ ;[Red]\-#,##0\ </c:formatCode>
                <c:ptCount val="5"/>
                <c:pt idx="0">
                  <c:v>605023</c:v>
                </c:pt>
                <c:pt idx="1">
                  <c:v>760872</c:v>
                </c:pt>
                <c:pt idx="2">
                  <c:v>455127</c:v>
                </c:pt>
                <c:pt idx="3">
                  <c:v>559694</c:v>
                </c:pt>
                <c:pt idx="4">
                  <c:v>245514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2015232"/>
        <c:axId val="92021120"/>
      </c:barChart>
      <c:catAx>
        <c:axId val="920152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2021120"/>
        <c:crosses val="autoZero"/>
        <c:auto val="1"/>
        <c:lblAlgn val="ctr"/>
        <c:lblOffset val="100"/>
        <c:noMultiLvlLbl val="0"/>
      </c:catAx>
      <c:valAx>
        <c:axId val="92021120"/>
        <c:scaling>
          <c:orientation val="minMax"/>
        </c:scaling>
        <c:delete val="1"/>
        <c:axPos val="l"/>
        <c:numFmt formatCode="#,##0_ ;[Red]\-#,##0\ " sourceLinked="1"/>
        <c:majorTickMark val="none"/>
        <c:minorTickMark val="none"/>
        <c:tickLblPos val="nextTo"/>
        <c:crossAx val="92015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6958585798159179E-3"/>
          <c:y val="3.8495961723347188E-3"/>
          <c:w val="0.27855411898677923"/>
          <c:h val="4.80040748160598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0.19542</cdr:x>
      <cdr:y>0.02433</cdr:y>
    </cdr:from>
    <cdr:to>
      <cdr:x>0.83683</cdr:x>
      <cdr:y>0.1178</cdr:y>
    </cdr:to>
    <cdr:sp macro="" textlink="">
      <cdr:nvSpPr>
        <cdr:cNvPr id="2" name="Retângulo 1"/>
        <cdr:cNvSpPr/>
      </cdr:nvSpPr>
      <cdr:spPr>
        <a:xfrm xmlns:a="http://schemas.openxmlformats.org/drawingml/2006/main">
          <a:off x="1656184" y="104130"/>
          <a:ext cx="5435847" cy="4001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2000" dirty="0" smtClean="0">
              <a:solidFill>
                <a:schemeClr val="accent2">
                  <a:lumMod val="75000"/>
                </a:schemeClr>
              </a:solidFill>
              <a:latin typeface="+mj-lt"/>
            </a:rPr>
            <a:t>Crédito por controle de capital (%)</a:t>
          </a:r>
          <a:endParaRPr lang="pt-BR" sz="2000" dirty="0">
            <a:solidFill>
              <a:schemeClr val="accent2">
                <a:lumMod val="75000"/>
              </a:schemeClr>
            </a:solidFill>
            <a:latin typeface="+mj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F724E-7676-42E7-87B5-31ADC92DB70B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1CFF5-1B80-4298-99BF-63917A3EC7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7967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1FD004-FFCE-4E89-93A6-EC160052159F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01C75-25E9-4058-ACAC-26DB332021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05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228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20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757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4297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6161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2431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88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561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7676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7088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554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083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3715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529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1C75-25E9-4058-ACAC-26DB33202164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8022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5419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398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45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5383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627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45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182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432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6990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715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93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C477A-72D6-4B94-A720-4AAF9AC9FD53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DCAE4-A77F-4C18-92C2-71FA9B8AC6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113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chart" Target="../charts/chart3.xml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27584" y="476672"/>
            <a:ext cx="76328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 smtClean="0">
                <a:solidFill>
                  <a:srgbClr val="BE0000"/>
                </a:solidFill>
              </a:rPr>
              <a:t>A CAIXA e o Sistema Financeiro Nacional</a:t>
            </a:r>
            <a:endParaRPr lang="pt-BR" sz="6600" b="1" dirty="0">
              <a:solidFill>
                <a:srgbClr val="FF0000"/>
              </a:solidFill>
            </a:endParaRPr>
          </a:p>
        </p:txBody>
      </p:sp>
      <p:pic>
        <p:nvPicPr>
          <p:cNvPr id="6" name="Imagem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365104"/>
            <a:ext cx="1728192" cy="1512168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1763688" y="6021288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Audiência Pública na Câmara do Deputados 17.11.15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692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 smtClean="0"/>
              <a:t>Investimento Público </a:t>
            </a:r>
            <a:endParaRPr lang="pt-BR" sz="2400" dirty="0"/>
          </a:p>
        </p:txBody>
      </p:sp>
      <p:sp>
        <p:nvSpPr>
          <p:cNvPr id="5" name="Retângulo 4"/>
          <p:cNvSpPr/>
          <p:nvPr/>
        </p:nvSpPr>
        <p:spPr>
          <a:xfrm>
            <a:off x="432297" y="1095127"/>
            <a:ext cx="5003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latin typeface="+mj-lt"/>
              </a:rPr>
              <a:t>Drenagem dos recursos públicos</a:t>
            </a:r>
            <a:endParaRPr lang="pt-BR" sz="2400" dirty="0">
              <a:latin typeface="+mj-lt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3305418"/>
            <a:ext cx="5616624" cy="3417664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1699626"/>
            <a:ext cx="5616622" cy="1513350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6372200" y="2060848"/>
            <a:ext cx="2520280" cy="378565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+mj-lt"/>
              </a:rPr>
              <a:t>PIB de cerca 5,5 </a:t>
            </a:r>
            <a:r>
              <a:rPr lang="pt-BR" sz="2400" dirty="0">
                <a:latin typeface="+mj-lt"/>
              </a:rPr>
              <a:t>trilhões de </a:t>
            </a:r>
            <a:r>
              <a:rPr lang="pt-BR" sz="2400" dirty="0" smtClean="0">
                <a:latin typeface="+mj-lt"/>
              </a:rPr>
              <a:t>reais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+mj-lt"/>
              </a:rPr>
              <a:t>1</a:t>
            </a:r>
            <a:r>
              <a:rPr lang="pt-BR" sz="2400" dirty="0">
                <a:latin typeface="+mj-lt"/>
              </a:rPr>
              <a:t>% </a:t>
            </a:r>
            <a:r>
              <a:rPr lang="pt-BR" sz="2400" dirty="0" smtClean="0">
                <a:latin typeface="+mj-lt"/>
              </a:rPr>
              <a:t>do PIB </a:t>
            </a:r>
            <a:r>
              <a:rPr lang="pt-BR" sz="2400" dirty="0">
                <a:latin typeface="+mj-lt"/>
              </a:rPr>
              <a:t>são 55 </a:t>
            </a:r>
            <a:r>
              <a:rPr lang="pt-BR" sz="2400" dirty="0" smtClean="0">
                <a:latin typeface="+mj-lt"/>
              </a:rPr>
              <a:t>bilhões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+mj-lt"/>
              </a:rPr>
              <a:t>Se gastarmos 5% do </a:t>
            </a:r>
            <a:r>
              <a:rPr lang="pt-BR" sz="2400" dirty="0">
                <a:latin typeface="+mj-lt"/>
              </a:rPr>
              <a:t>PIB para </a:t>
            </a:r>
            <a:r>
              <a:rPr lang="pt-BR" sz="2400" dirty="0" smtClean="0">
                <a:latin typeface="+mj-lt"/>
              </a:rPr>
              <a:t>pagar os </a:t>
            </a:r>
            <a:r>
              <a:rPr lang="pt-BR" sz="2400" dirty="0">
                <a:latin typeface="+mj-lt"/>
              </a:rPr>
              <a:t>juros </a:t>
            </a:r>
            <a:r>
              <a:rPr lang="pt-BR" sz="2400" dirty="0" smtClean="0">
                <a:latin typeface="+mj-lt"/>
              </a:rPr>
              <a:t>da dívida pública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+mj-lt"/>
              </a:rPr>
              <a:t>R$250 bi ao </a:t>
            </a:r>
            <a:r>
              <a:rPr lang="pt-BR" sz="2400" dirty="0">
                <a:latin typeface="+mj-lt"/>
              </a:rPr>
              <a:t>ano</a:t>
            </a:r>
            <a:endParaRPr lang="pt-BR" sz="2400" dirty="0"/>
          </a:p>
        </p:txBody>
      </p:sp>
      <p:pic>
        <p:nvPicPr>
          <p:cNvPr id="8" name="Imagem 7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77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 smtClean="0"/>
              <a:t>A inserção da CAIXA </a:t>
            </a:r>
            <a:endParaRPr lang="pt-BR" sz="2400" dirty="0"/>
          </a:p>
        </p:txBody>
      </p:sp>
      <p:pic>
        <p:nvPicPr>
          <p:cNvPr id="6" name="Imagem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0242352"/>
              </p:ext>
            </p:extLst>
          </p:nvPr>
        </p:nvGraphicFramePr>
        <p:xfrm>
          <a:off x="201536" y="1668686"/>
          <a:ext cx="8474920" cy="428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63077" y="6165120"/>
            <a:ext cx="28241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Fonte: Banco Central do Brasil</a:t>
            </a:r>
          </a:p>
          <a:p>
            <a:r>
              <a:rPr lang="pt-BR" sz="1000" dirty="0" smtClean="0"/>
              <a:t>Elaboração: REDE BANCÁRIOS - DIEESE</a:t>
            </a:r>
            <a:endParaRPr lang="pt-BR" sz="1000" dirty="0"/>
          </a:p>
        </p:txBody>
      </p:sp>
      <p:sp>
        <p:nvSpPr>
          <p:cNvPr id="8" name="Retângulo 7"/>
          <p:cNvSpPr/>
          <p:nvPr/>
        </p:nvSpPr>
        <p:spPr>
          <a:xfrm>
            <a:off x="360289" y="1023119"/>
            <a:ext cx="54358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latin typeface="+mj-lt"/>
              </a:rPr>
              <a:t>Atuação </a:t>
            </a:r>
            <a:r>
              <a:rPr lang="pt-BR" sz="2400" dirty="0" err="1" smtClean="0">
                <a:latin typeface="+mj-lt"/>
              </a:rPr>
              <a:t>Anti</a:t>
            </a:r>
            <a:r>
              <a:rPr lang="pt-BR" sz="2400" dirty="0" smtClean="0">
                <a:latin typeface="+mj-lt"/>
              </a:rPr>
              <a:t> – Cíclica dos Bancos Públicos</a:t>
            </a:r>
            <a:endParaRPr lang="pt-BR" sz="2400" dirty="0">
              <a:latin typeface="+mj-lt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55389" y="573325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2008</a:t>
            </a:r>
            <a:endParaRPr lang="pt-BR" sz="16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763688" y="573325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2009</a:t>
            </a:r>
            <a:endParaRPr lang="pt-BR" sz="16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2987824" y="573325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2010</a:t>
            </a:r>
            <a:endParaRPr lang="pt-BR" sz="16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4139952" y="573325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2011</a:t>
            </a:r>
            <a:endParaRPr lang="pt-BR" sz="16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5292080" y="574565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2012</a:t>
            </a:r>
            <a:endParaRPr lang="pt-BR" sz="16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6444208" y="5733853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2013</a:t>
            </a:r>
            <a:endParaRPr lang="pt-BR" sz="16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7596336" y="573325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2014</a:t>
            </a:r>
            <a:endParaRPr lang="pt-BR" sz="1600" dirty="0"/>
          </a:p>
        </p:txBody>
      </p:sp>
      <p:cxnSp>
        <p:nvCxnSpPr>
          <p:cNvPr id="16" name="Conector reto 15"/>
          <p:cNvCxnSpPr/>
          <p:nvPr/>
        </p:nvCxnSpPr>
        <p:spPr>
          <a:xfrm>
            <a:off x="683568" y="2825992"/>
            <a:ext cx="7704856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8388424" y="26369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BE0000"/>
                </a:solidFill>
              </a:rPr>
              <a:t>100%</a:t>
            </a:r>
            <a:endParaRPr lang="pt-BR" b="1" dirty="0">
              <a:solidFill>
                <a:srgbClr val="BE0000"/>
              </a:solidFill>
            </a:endParaRP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8388424" y="2564904"/>
            <a:ext cx="648072" cy="5040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930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Carteira de Crédito </a:t>
            </a:r>
            <a:br>
              <a:rPr lang="pt-BR" dirty="0" smtClean="0"/>
            </a:br>
            <a:r>
              <a:rPr lang="pt-BR" sz="2700" dirty="0" smtClean="0"/>
              <a:t>(5 maiores bancos - em </a:t>
            </a:r>
            <a:r>
              <a:rPr lang="pt-BR" sz="2700" dirty="0"/>
              <a:t>m</a:t>
            </a:r>
            <a:r>
              <a:rPr lang="pt-BR" sz="2700" dirty="0" smtClean="0"/>
              <a:t>ilhões de R$ e aumento percentual)</a:t>
            </a:r>
            <a:endParaRPr lang="pt-BR" sz="2700" dirty="0"/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/>
          </p:nvPr>
        </p:nvGraphicFramePr>
        <p:xfrm>
          <a:off x="827584" y="1844824"/>
          <a:ext cx="7488832" cy="4277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2" name="Image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644" y="5606868"/>
            <a:ext cx="488876" cy="488876"/>
          </a:xfrm>
          <a:prstGeom prst="rect">
            <a:avLst/>
          </a:prstGeom>
        </p:spPr>
      </p:pic>
      <p:pic>
        <p:nvPicPr>
          <p:cNvPr id="13" name="Picture 7" descr="http://cdn.marketplaceimages.windowsphone.com/v8/images/d57e1291-4874-4756-b887-7d27ea1e6983?imageType=ws_icon_lar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30" y="5678472"/>
            <a:ext cx="424716" cy="424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9" descr="http://1.bp.blogspot.com/-wLda_azTxtc/UqXMBfMJeDI/AAAAAAAAFvk/gbgoBOF6Kkg/s1600/15-santander_icon-256x256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973" y="5663584"/>
            <a:ext cx="420608" cy="41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morar.com/media/upload/imagens/2011/04/logo-bb.jpe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149" y="5678472"/>
            <a:ext cx="401016" cy="40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://www.oaltoacre.com/wp-content/uploads/2014/11/conectividade-icp-erro-java1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323" y="5676060"/>
            <a:ext cx="403428" cy="40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 rot="16200000">
            <a:off x="904238" y="486451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361.239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 rot="16200000">
            <a:off x="1192270" y="486451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494.237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 rot="16200000">
            <a:off x="1543018" y="486451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605.023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 rot="16200000">
            <a:off x="2335105" y="486451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580.799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9" name="CaixaDeTexto 28"/>
          <p:cNvSpPr txBox="1"/>
          <p:nvPr/>
        </p:nvSpPr>
        <p:spPr>
          <a:xfrm rot="16200000">
            <a:off x="2632430" y="486451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693.104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0" name="CaixaDeTexto 29"/>
          <p:cNvSpPr txBox="1"/>
          <p:nvPr/>
        </p:nvSpPr>
        <p:spPr>
          <a:xfrm rot="16200000">
            <a:off x="2983178" y="486451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760.872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1" name="CaixaDeTexto 30"/>
          <p:cNvSpPr txBox="1"/>
          <p:nvPr/>
        </p:nvSpPr>
        <p:spPr>
          <a:xfrm rot="16200000">
            <a:off x="3775266" y="4864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385.529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 rot="16200000">
            <a:off x="4072590" y="4864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427.273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3" name="CaixaDeTexto 32"/>
          <p:cNvSpPr txBox="1"/>
          <p:nvPr/>
        </p:nvSpPr>
        <p:spPr>
          <a:xfrm rot="16200000">
            <a:off x="4423338" y="4864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455.127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4" name="CaixaDeTexto 33"/>
          <p:cNvSpPr txBox="1"/>
          <p:nvPr/>
        </p:nvSpPr>
        <p:spPr>
          <a:xfrm rot="16200000">
            <a:off x="5215426" y="4864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449.248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5" name="CaixaDeTexto 34"/>
          <p:cNvSpPr txBox="1"/>
          <p:nvPr/>
        </p:nvSpPr>
        <p:spPr>
          <a:xfrm rot="16200000">
            <a:off x="5512750" y="4864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518.080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6" name="CaixaDeTexto 35"/>
          <p:cNvSpPr txBox="1"/>
          <p:nvPr/>
        </p:nvSpPr>
        <p:spPr>
          <a:xfrm rot="16200000">
            <a:off x="5863498" y="4864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559.694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7" name="CaixaDeTexto 36"/>
          <p:cNvSpPr txBox="1"/>
          <p:nvPr/>
        </p:nvSpPr>
        <p:spPr>
          <a:xfrm rot="16200000">
            <a:off x="6655586" y="4864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255.964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8" name="CaixaDeTexto 37"/>
          <p:cNvSpPr txBox="1"/>
          <p:nvPr/>
        </p:nvSpPr>
        <p:spPr>
          <a:xfrm rot="16200000">
            <a:off x="7015626" y="4864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227.482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9" name="CaixaDeTexto 38"/>
          <p:cNvSpPr txBox="1"/>
          <p:nvPr/>
        </p:nvSpPr>
        <p:spPr>
          <a:xfrm rot="16200000">
            <a:off x="7303658" y="4864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245.514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947745" y="3022507"/>
            <a:ext cx="915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67,49% 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2530248" y="2157315"/>
            <a:ext cx="915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31,00</a:t>
            </a:r>
            <a:r>
              <a:rPr lang="pt-BR" sz="1600" b="1" dirty="0" smtClean="0"/>
              <a:t>% </a:t>
            </a:r>
            <a:endParaRPr lang="pt-BR" sz="1600" b="1" dirty="0"/>
          </a:p>
        </p:txBody>
      </p:sp>
      <p:sp>
        <p:nvSpPr>
          <p:cNvPr id="41" name="CaixaDeTexto 40"/>
          <p:cNvSpPr txBox="1"/>
          <p:nvPr/>
        </p:nvSpPr>
        <p:spPr>
          <a:xfrm>
            <a:off x="4093012" y="3273315"/>
            <a:ext cx="915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18,05% 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5523226" y="2723423"/>
            <a:ext cx="915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24,58% 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7026101" y="4063817"/>
            <a:ext cx="915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-4,08% </a:t>
            </a:r>
          </a:p>
        </p:txBody>
      </p:sp>
      <p:pic>
        <p:nvPicPr>
          <p:cNvPr id="45" name="Picture 4" descr="fenae_260811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624" y="6309320"/>
            <a:ext cx="1195880" cy="517990"/>
          </a:xfrm>
          <a:prstGeom prst="rect">
            <a:avLst/>
          </a:prstGeom>
        </p:spPr>
      </p:pic>
      <p:sp>
        <p:nvSpPr>
          <p:cNvPr id="46" name="CaixaDeTexto 45"/>
          <p:cNvSpPr txBox="1"/>
          <p:nvPr/>
        </p:nvSpPr>
        <p:spPr>
          <a:xfrm>
            <a:off x="899592" y="6237312"/>
            <a:ext cx="3353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Fonte: demonstrações financeiras dos bancos</a:t>
            </a:r>
          </a:p>
          <a:p>
            <a:r>
              <a:rPr lang="pt-BR" sz="1000" dirty="0" smtClean="0"/>
              <a:t>Elaboração: REDE BANCÁRIOS - DIEESE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352739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/>
              <a:t>A inserção da CAIXA</a:t>
            </a:r>
            <a:endParaRPr lang="pt-BR" sz="2400" dirty="0"/>
          </a:p>
        </p:txBody>
      </p:sp>
      <p:pic>
        <p:nvPicPr>
          <p:cNvPr id="5" name="Imagem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336618" y="1412776"/>
            <a:ext cx="849145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Competição em meio à estrutura oligopolista do sistema financeiro nacional (tabela a seguir) com efeitos, ainda que limitados, sobre </a:t>
            </a:r>
            <a:r>
              <a:rPr lang="pt-BR" sz="2400" i="1" dirty="0" smtClean="0"/>
              <a:t>spreads,</a:t>
            </a:r>
            <a:r>
              <a:rPr lang="pt-BR" sz="2400" dirty="0" smtClean="0"/>
              <a:t> tarifas e taxas de juros bancários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i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Atuação setorial, sustentando </a:t>
            </a:r>
            <a:r>
              <a:rPr lang="pt-BR" sz="2400" dirty="0"/>
              <a:t>os segmentos industrial, rural e </a:t>
            </a:r>
            <a:r>
              <a:rPr lang="pt-BR" sz="2400" dirty="0" smtClean="0"/>
              <a:t>habitação</a:t>
            </a:r>
            <a:endParaRPr lang="pt-BR" sz="2400" b="1" u="sng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Desenvolvimento regional e urbano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Expansão </a:t>
            </a:r>
            <a:r>
              <a:rPr lang="pt-BR" sz="2400" dirty="0"/>
              <a:t>da bancarização </a:t>
            </a:r>
            <a:r>
              <a:rPr lang="pt-BR" sz="2400" dirty="0" smtClean="0"/>
              <a:t>mediante processo </a:t>
            </a:r>
            <a:r>
              <a:rPr lang="pt-BR" sz="2400" dirty="0"/>
              <a:t>de inclusão bancária das classes menos </a:t>
            </a:r>
            <a:r>
              <a:rPr lang="pt-BR" sz="2400" dirty="0" smtClean="0"/>
              <a:t>favorecidas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Função Social: baixa rentabilidade privada e alto retorno social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729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4624"/>
            <a:ext cx="8640958" cy="6816600"/>
          </a:xfrm>
          <a:prstGeom prst="rect">
            <a:avLst/>
          </a:prstGeom>
        </p:spPr>
      </p:pic>
      <p:sp>
        <p:nvSpPr>
          <p:cNvPr id="10" name="Estrela de 6 Pontas 9"/>
          <p:cNvSpPr/>
          <p:nvPr/>
        </p:nvSpPr>
        <p:spPr>
          <a:xfrm>
            <a:off x="7092279" y="692696"/>
            <a:ext cx="1731277" cy="1296144"/>
          </a:xfrm>
          <a:prstGeom prst="star6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7236296" y="980728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Estrutura</a:t>
            </a:r>
          </a:p>
          <a:p>
            <a:pPr algn="ctr"/>
            <a:r>
              <a:rPr lang="pt-BR" b="1" dirty="0" smtClean="0">
                <a:solidFill>
                  <a:schemeClr val="bg1"/>
                </a:solidFill>
              </a:rPr>
              <a:t>Oligopolista</a:t>
            </a:r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59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19442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10000" dirty="0" smtClean="0">
                <a:solidFill>
                  <a:srgbClr val="BE0000"/>
                </a:solidFill>
              </a:rPr>
              <a:t>OBRIGADO</a:t>
            </a:r>
            <a:endParaRPr lang="pt-BR" dirty="0" smtClean="0"/>
          </a:p>
        </p:txBody>
      </p:sp>
      <p:sp>
        <p:nvSpPr>
          <p:cNvPr id="6" name="Título 3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720080"/>
          </a:xfrm>
          <a:solidFill>
            <a:srgbClr val="BE0000"/>
          </a:solidFill>
          <a:ln>
            <a:solidFill>
              <a:schemeClr val="tx2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BE0000"/>
                </a:solidFill>
              </a:rPr>
              <a:t>.</a:t>
            </a:r>
            <a:endParaRPr lang="pt-BR" dirty="0">
              <a:solidFill>
                <a:srgbClr val="BE0000"/>
              </a:solidFill>
            </a:endParaRPr>
          </a:p>
        </p:txBody>
      </p:sp>
      <p:sp>
        <p:nvSpPr>
          <p:cNvPr id="7" name="Título 3"/>
          <p:cNvSpPr txBox="1">
            <a:spLocks/>
          </p:cNvSpPr>
          <p:nvPr/>
        </p:nvSpPr>
        <p:spPr>
          <a:xfrm>
            <a:off x="457200" y="4365104"/>
            <a:ext cx="8229600" cy="288032"/>
          </a:xfrm>
          <a:prstGeom prst="rect">
            <a:avLst/>
          </a:prstGeom>
          <a:solidFill>
            <a:srgbClr val="BE0000"/>
          </a:solidFill>
          <a:ln>
            <a:solidFill>
              <a:schemeClr val="tx2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3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mtClean="0">
                <a:solidFill>
                  <a:srgbClr val="BE0000"/>
                </a:solidFill>
              </a:rPr>
              <a:t>.</a:t>
            </a:r>
            <a:endParaRPr lang="pt-BR" dirty="0">
              <a:solidFill>
                <a:srgbClr val="BE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979712" y="375047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DIEESE - REDEBANCÁRIOS</a:t>
            </a:r>
            <a:endParaRPr lang="pt-BR" sz="2400" dirty="0"/>
          </a:p>
        </p:txBody>
      </p:sp>
      <p:pic>
        <p:nvPicPr>
          <p:cNvPr id="8" name="Imagem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229200"/>
            <a:ext cx="1728192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7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 smtClean="0"/>
              <a:t>O PIB e o lucro dos bancos</a:t>
            </a:r>
            <a:endParaRPr lang="pt-BR" sz="2400" dirty="0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255546"/>
              </p:ext>
            </p:extLst>
          </p:nvPr>
        </p:nvGraphicFramePr>
        <p:xfrm>
          <a:off x="1021736" y="1340768"/>
          <a:ext cx="7121216" cy="4731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021736" y="6056622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Fonte: Demonstrativos dos Banco e IBGE</a:t>
            </a:r>
          </a:p>
          <a:p>
            <a:r>
              <a:rPr lang="pt-BR" sz="1000" dirty="0" smtClean="0"/>
              <a:t>Elaboração: REDE BANCÁRIOS - DIEESE</a:t>
            </a:r>
            <a:endParaRPr lang="pt-BR" sz="1000" dirty="0"/>
          </a:p>
        </p:txBody>
      </p:sp>
      <p:sp>
        <p:nvSpPr>
          <p:cNvPr id="5" name="Elipse 4"/>
          <p:cNvSpPr/>
          <p:nvPr/>
        </p:nvSpPr>
        <p:spPr>
          <a:xfrm>
            <a:off x="7776356" y="299695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7668344" y="3104230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solidFill>
                  <a:schemeClr val="bg1"/>
                </a:solidFill>
              </a:rPr>
              <a:t>?</a:t>
            </a:r>
            <a:endParaRPr lang="pt-BR" sz="3600" dirty="0">
              <a:solidFill>
                <a:schemeClr val="bg1"/>
              </a:solidFill>
            </a:endParaRPr>
          </a:p>
        </p:txBody>
      </p:sp>
      <p:pic>
        <p:nvPicPr>
          <p:cNvPr id="9" name="Imagem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2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 smtClean="0"/>
              <a:t>Imprensa Internacional</a:t>
            </a:r>
            <a:endParaRPr lang="pt-BR" sz="2400" dirty="0"/>
          </a:p>
        </p:txBody>
      </p:sp>
      <p:sp>
        <p:nvSpPr>
          <p:cNvPr id="3" name="Retângulo 2"/>
          <p:cNvSpPr/>
          <p:nvPr/>
        </p:nvSpPr>
        <p:spPr>
          <a:xfrm>
            <a:off x="35496" y="4084037"/>
            <a:ext cx="80752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Os lucros anuais combinados dos quatro maiores bancos atuantes no Brasil cresceram mais de 850% nos </a:t>
            </a:r>
            <a:r>
              <a:rPr lang="pt-BR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últimos 12 anos, </a:t>
            </a:r>
            <a:r>
              <a:rPr lang="pt-BR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US $ 2,1 bilhões para mais de US $ 20 </a:t>
            </a:r>
            <a:r>
              <a:rPr lang="pt-BR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bilhões</a:t>
            </a:r>
            <a:endParaRPr lang="pt-BR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Os ganhos dos bancos representaram mais de metade do total de lucros das empresas listadas na Bolsa de Valores de São Paulo, tanto em 2013 quanto em 2014, de acordo com a consultoria </a:t>
            </a:r>
            <a:r>
              <a:rPr lang="pt-BR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Economática</a:t>
            </a:r>
            <a:endParaRPr lang="pt-BR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>
                <a:latin typeface="+mj-lt"/>
              </a:rPr>
              <a:t>Os dois gigantes do setor privado, Itaú e Bradesco, alcançam consistentemente retornos sobre o patrimônio líquido </a:t>
            </a:r>
            <a:r>
              <a:rPr lang="pt-BR" dirty="0" smtClean="0">
                <a:latin typeface="+mj-lt"/>
              </a:rPr>
              <a:t>em </a:t>
            </a:r>
            <a:r>
              <a:rPr lang="pt-BR" dirty="0">
                <a:latin typeface="+mj-lt"/>
              </a:rPr>
              <a:t>torno de 20%. Os grandes bancos nos Estados Unidos geralmente chegam apenas à metade </a:t>
            </a:r>
            <a:r>
              <a:rPr lang="pt-BR" dirty="0" smtClean="0">
                <a:latin typeface="+mj-lt"/>
              </a:rPr>
              <a:t>disso</a:t>
            </a:r>
            <a:endParaRPr lang="pt-BR" dirty="0"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930" y="1988840"/>
            <a:ext cx="6960828" cy="143976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007" y="1293514"/>
            <a:ext cx="8448674" cy="695326"/>
          </a:xfrm>
          <a:prstGeom prst="rect">
            <a:avLst/>
          </a:prstGeom>
        </p:spPr>
      </p:pic>
      <p:sp>
        <p:nvSpPr>
          <p:cNvPr id="8" name="Retângulo de cantos arredondados 7"/>
          <p:cNvSpPr/>
          <p:nvPr/>
        </p:nvSpPr>
        <p:spPr>
          <a:xfrm>
            <a:off x="1101930" y="2852936"/>
            <a:ext cx="3614086" cy="57566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angulado 9"/>
          <p:cNvCxnSpPr>
            <a:stCxn id="8" idx="3"/>
            <a:endCxn id="3" idx="0"/>
          </p:cNvCxnSpPr>
          <p:nvPr/>
        </p:nvCxnSpPr>
        <p:spPr>
          <a:xfrm flipH="1">
            <a:off x="4073116" y="3140768"/>
            <a:ext cx="642900" cy="943269"/>
          </a:xfrm>
          <a:prstGeom prst="bentConnector4">
            <a:avLst>
              <a:gd name="adj1" fmla="val -35558"/>
              <a:gd name="adj2" fmla="val 65257"/>
            </a:avLst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44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 smtClean="0"/>
              <a:t>“Motores” da economia </a:t>
            </a:r>
            <a:endParaRPr lang="pt-BR" sz="2400" dirty="0"/>
          </a:p>
        </p:txBody>
      </p:sp>
      <p:sp>
        <p:nvSpPr>
          <p:cNvPr id="11" name="Retângulo 10"/>
          <p:cNvSpPr/>
          <p:nvPr/>
        </p:nvSpPr>
        <p:spPr>
          <a:xfrm>
            <a:off x="2411760" y="3835715"/>
            <a:ext cx="54726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 smtClean="0">
                <a:latin typeface="+mj-lt"/>
                <a:cs typeface="Times New Roman" panose="02020603050405020304" pitchFamily="18" charset="0"/>
              </a:rPr>
              <a:t>Fonte: Resgatando o potencial financeiro do Brasil - </a:t>
            </a:r>
            <a:r>
              <a:rPr lang="pt-BR" sz="1400" dirty="0" err="1" smtClean="0">
                <a:latin typeface="+mj-lt"/>
                <a:cs typeface="Times New Roman" panose="02020603050405020304" pitchFamily="18" charset="0"/>
              </a:rPr>
              <a:t>Ladiaslau</a:t>
            </a:r>
            <a:r>
              <a:rPr lang="pt-BR" sz="1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pt-BR" sz="1400" dirty="0" err="1" smtClean="0">
                <a:latin typeface="+mj-lt"/>
                <a:cs typeface="Times New Roman" panose="02020603050405020304" pitchFamily="18" charset="0"/>
              </a:rPr>
              <a:t>Dowbor</a:t>
            </a:r>
            <a:endParaRPr lang="pt-BR" sz="1400" dirty="0">
              <a:latin typeface="+mj-lt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544724" y="4376137"/>
            <a:ext cx="80752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latin typeface="+mj-lt"/>
              </a:rPr>
              <a:t>Constituição de 1988</a:t>
            </a:r>
          </a:p>
          <a:p>
            <a:pPr algn="just"/>
            <a:endParaRPr lang="pt-BR" sz="2400" dirty="0">
              <a:latin typeface="+mj-lt"/>
            </a:endParaRPr>
          </a:p>
          <a:p>
            <a:pPr algn="just"/>
            <a:r>
              <a:rPr lang="pt-BR" sz="2400" dirty="0" smtClean="0">
                <a:latin typeface="+mj-lt"/>
              </a:rPr>
              <a:t>Art</a:t>
            </a:r>
            <a:r>
              <a:rPr lang="pt-BR" sz="2400" dirty="0">
                <a:latin typeface="+mj-lt"/>
              </a:rPr>
              <a:t>. 192. O sistema financeiro nacional, estruturado de forma a </a:t>
            </a:r>
            <a:r>
              <a:rPr lang="pt-BR" sz="2400" u="sng" dirty="0">
                <a:latin typeface="+mj-lt"/>
              </a:rPr>
              <a:t>promover o desenvolvimento equilibrado do País e a servir aos interesses da </a:t>
            </a:r>
            <a:r>
              <a:rPr lang="pt-BR" sz="2400" u="sng" dirty="0" smtClean="0">
                <a:latin typeface="+mj-lt"/>
              </a:rPr>
              <a:t>coletividade</a:t>
            </a:r>
            <a:r>
              <a:rPr lang="pt-BR" sz="2400" dirty="0" smtClean="0">
                <a:latin typeface="+mj-lt"/>
              </a:rPr>
              <a:t> (...).</a:t>
            </a:r>
            <a:endParaRPr lang="pt-BR" sz="2400" dirty="0">
              <a:latin typeface="+mj-lt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2411760" y="1700808"/>
            <a:ext cx="151216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2159732" y="2066945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Demanda das Famílias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3671900" y="2276872"/>
            <a:ext cx="151216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3419872" y="2643009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Atividade Empresarial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4752020" y="1556792"/>
            <a:ext cx="151216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4499992" y="1922929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Investimento Público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6120172" y="1988840"/>
            <a:ext cx="1512168" cy="136815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5868144" y="2354977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Comércio Exterior</a:t>
            </a:r>
            <a:endParaRPr lang="pt-BR" sz="2000" b="1" dirty="0">
              <a:solidFill>
                <a:schemeClr val="bg1"/>
              </a:solidFill>
            </a:endParaRPr>
          </a:p>
        </p:txBody>
      </p:sp>
      <p:pic>
        <p:nvPicPr>
          <p:cNvPr id="22" name="Imagem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43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 smtClean="0"/>
              <a:t>Demanda das Famílias </a:t>
            </a:r>
            <a:endParaRPr lang="pt-BR" sz="24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185" y="1844824"/>
            <a:ext cx="7081630" cy="3024336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043608" y="4797152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Pesquisa de Juros ANEFAC (out/15)</a:t>
            </a:r>
          </a:p>
          <a:p>
            <a:r>
              <a:rPr lang="pt-BR" sz="1200" dirty="0" smtClean="0"/>
              <a:t>*Ênfase no período de mar/13 à out/15 devido à elevação da Taxa SELIC de 7,25 a.a. para 14,25% a.a.</a:t>
            </a:r>
            <a:endParaRPr lang="pt-BR" sz="12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004048" y="177281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*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46348" y="5517232"/>
            <a:ext cx="80752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+mj-lt"/>
              </a:rPr>
              <a:t>Crédito Imobiliário: 11,48% na </a:t>
            </a:r>
            <a:r>
              <a:rPr lang="pt-BR" sz="2400" dirty="0" smtClean="0"/>
              <a:t>CAIXA</a:t>
            </a:r>
            <a:r>
              <a:rPr lang="pt-BR" sz="2400" dirty="0" smtClean="0">
                <a:latin typeface="+mj-lt"/>
              </a:rPr>
              <a:t>, 1,86</a:t>
            </a:r>
            <a:r>
              <a:rPr lang="pt-BR" sz="2400" dirty="0">
                <a:latin typeface="+mj-lt"/>
              </a:rPr>
              <a:t>% na </a:t>
            </a:r>
            <a:r>
              <a:rPr lang="pt-BR" sz="2400" dirty="0" smtClean="0">
                <a:latin typeface="+mj-lt"/>
              </a:rPr>
              <a:t>Alemanha, 2,17</a:t>
            </a:r>
            <a:r>
              <a:rPr lang="pt-BR" sz="2400" dirty="0">
                <a:latin typeface="+mj-lt"/>
              </a:rPr>
              <a:t>% na </a:t>
            </a:r>
            <a:r>
              <a:rPr lang="pt-BR" sz="2400" dirty="0" smtClean="0">
                <a:latin typeface="+mj-lt"/>
              </a:rPr>
              <a:t>França e 2,27% no Canadá</a:t>
            </a:r>
            <a:endParaRPr lang="pt-BR" sz="2400" dirty="0">
              <a:latin typeface="+mj-lt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432297" y="1161618"/>
            <a:ext cx="48597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latin typeface="+mj-lt"/>
              </a:rPr>
              <a:t>Drenagem dos recursos das famílias</a:t>
            </a:r>
            <a:endParaRPr lang="pt-BR" sz="2400" dirty="0">
              <a:latin typeface="+mj-lt"/>
            </a:endParaRPr>
          </a:p>
        </p:txBody>
      </p:sp>
      <p:pic>
        <p:nvPicPr>
          <p:cNvPr id="11" name="Imagem 1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5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/>
              <a:t>Demanda das </a:t>
            </a:r>
            <a:r>
              <a:rPr lang="pt-BR" dirty="0" smtClean="0"/>
              <a:t>Famílias</a:t>
            </a:r>
            <a:endParaRPr lang="pt-BR" sz="24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379993"/>
            <a:ext cx="4752528" cy="3329152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064" y="1340768"/>
            <a:ext cx="3831110" cy="3407602"/>
          </a:xfrm>
          <a:prstGeom prst="rect">
            <a:avLst/>
          </a:prstGeom>
        </p:spPr>
      </p:pic>
      <p:sp>
        <p:nvSpPr>
          <p:cNvPr id="5" name="Explosão 1 4"/>
          <p:cNvSpPr/>
          <p:nvPr/>
        </p:nvSpPr>
        <p:spPr>
          <a:xfrm>
            <a:off x="2987824" y="1668025"/>
            <a:ext cx="2103487" cy="129614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3131840" y="2099623"/>
            <a:ext cx="1728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</a:rPr>
              <a:t>Brasil: 378,76%</a:t>
            </a:r>
            <a:endParaRPr lang="pt-BR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07504" y="5208186"/>
            <a:ext cx="8589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>
                <a:latin typeface="+mj-lt"/>
              </a:rPr>
              <a:t>A parte da </a:t>
            </a:r>
            <a:r>
              <a:rPr lang="pt-BR" sz="2400" dirty="0" smtClean="0">
                <a:latin typeface="+mj-lt"/>
              </a:rPr>
              <a:t>renda familiar </a:t>
            </a:r>
            <a:r>
              <a:rPr lang="pt-BR" sz="2400" dirty="0">
                <a:latin typeface="+mj-lt"/>
              </a:rPr>
              <a:t>que vai para o pagamento das </a:t>
            </a:r>
            <a:r>
              <a:rPr lang="pt-BR" sz="2400" dirty="0" smtClean="0">
                <a:latin typeface="+mj-lt"/>
              </a:rPr>
              <a:t>dívidas passou </a:t>
            </a:r>
            <a:r>
              <a:rPr lang="pt-BR" sz="2400" dirty="0">
                <a:latin typeface="+mj-lt"/>
              </a:rPr>
              <a:t>de 19,3% em 2005 para </a:t>
            </a:r>
            <a:r>
              <a:rPr lang="pt-BR" sz="2400" dirty="0" smtClean="0">
                <a:latin typeface="+mj-lt"/>
              </a:rPr>
              <a:t>46,5% em 2015 </a:t>
            </a:r>
            <a:r>
              <a:rPr lang="pt-BR" sz="1200" dirty="0" smtClean="0">
                <a:latin typeface="+mj-lt"/>
              </a:rPr>
              <a:t>(Fonte: BCB – Depec em 03.06.15)</a:t>
            </a:r>
            <a:endParaRPr lang="pt-BR" sz="1200" dirty="0">
              <a:latin typeface="+mj-lt"/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7920480" y="1668025"/>
            <a:ext cx="972000" cy="288032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Imagem 1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04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/>
              <a:t>Demanda das </a:t>
            </a:r>
            <a:r>
              <a:rPr lang="pt-BR" dirty="0" smtClean="0"/>
              <a:t>Famílias</a:t>
            </a:r>
            <a:endParaRPr lang="pt-BR" sz="24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2348880"/>
            <a:ext cx="3621088" cy="752252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1800" y="3131548"/>
            <a:ext cx="789462" cy="272228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8916" y="3640351"/>
            <a:ext cx="5591402" cy="1042464"/>
          </a:xfrm>
          <a:prstGeom prst="rect">
            <a:avLst/>
          </a:prstGeom>
        </p:spPr>
      </p:pic>
      <p:pic>
        <p:nvPicPr>
          <p:cNvPr id="14" name="Imagem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2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 smtClean="0"/>
              <a:t>Atividade Empresarial </a:t>
            </a:r>
            <a:endParaRPr lang="pt-BR" sz="2400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350" y="1772817"/>
            <a:ext cx="7447300" cy="2448270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848350" y="4176662"/>
            <a:ext cx="6531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Pesquisa de Juros ANEFAC (out/15)</a:t>
            </a:r>
          </a:p>
          <a:p>
            <a:r>
              <a:rPr lang="pt-BR" sz="1200" dirty="0" smtClean="0"/>
              <a:t>*Ênfase no período de mar/13 à out/15 devido à elevação da Taxa SELIC de 7,25 a.a. para 14,25% a.a.</a:t>
            </a:r>
            <a:endParaRPr lang="pt-BR" sz="12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148064" y="16288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*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323528" y="4925759"/>
            <a:ext cx="80752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+mj-lt"/>
              </a:rPr>
              <a:t>5% do valor (modalidade “crédito”) ou </a:t>
            </a:r>
            <a:r>
              <a:rPr lang="pt-BR" sz="2400" dirty="0" smtClean="0"/>
              <a:t>2% </a:t>
            </a:r>
            <a:r>
              <a:rPr lang="pt-BR" sz="2400" dirty="0"/>
              <a:t>do valor </a:t>
            </a:r>
            <a:r>
              <a:rPr lang="pt-BR" sz="2400" dirty="0" smtClean="0"/>
              <a:t>(</a:t>
            </a:r>
            <a:r>
              <a:rPr lang="pt-BR" sz="2400" dirty="0"/>
              <a:t>modalidade </a:t>
            </a:r>
            <a:r>
              <a:rPr lang="pt-BR" sz="2400" dirty="0" smtClean="0"/>
              <a:t>“débito”)</a:t>
            </a:r>
            <a:r>
              <a:rPr lang="pt-BR" sz="2400" dirty="0"/>
              <a:t> </a:t>
            </a:r>
            <a:r>
              <a:rPr lang="pt-BR" sz="2400" dirty="0" smtClean="0"/>
              <a:t>+ aluguel </a:t>
            </a:r>
            <a:r>
              <a:rPr lang="pt-BR" sz="2400" dirty="0"/>
              <a:t>da </a:t>
            </a:r>
            <a:r>
              <a:rPr lang="pt-BR" sz="2400" dirty="0" smtClean="0"/>
              <a:t>máquina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Nos E.U.A. o custo por transação de cartão é da ordem de 4 centavos de dólar</a:t>
            </a:r>
            <a:endParaRPr lang="pt-BR" sz="2400" dirty="0"/>
          </a:p>
        </p:txBody>
      </p:sp>
      <p:sp>
        <p:nvSpPr>
          <p:cNvPr id="9" name="Retângulo 8"/>
          <p:cNvSpPr/>
          <p:nvPr/>
        </p:nvSpPr>
        <p:spPr>
          <a:xfrm>
            <a:off x="432297" y="1095127"/>
            <a:ext cx="5003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latin typeface="+mj-lt"/>
              </a:rPr>
              <a:t>Drenagem dos recursos das empresas</a:t>
            </a:r>
            <a:endParaRPr lang="pt-BR" sz="2400" dirty="0">
              <a:latin typeface="+mj-lt"/>
            </a:endParaRPr>
          </a:p>
        </p:txBody>
      </p:sp>
      <p:pic>
        <p:nvPicPr>
          <p:cNvPr id="13" name="Imagem 1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21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BE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 smtClean="0"/>
              <a:t>Efeito sobre famílias e empresas </a:t>
            </a:r>
            <a:endParaRPr lang="pt-BR" sz="2400" dirty="0"/>
          </a:p>
        </p:txBody>
      </p:sp>
      <p:sp>
        <p:nvSpPr>
          <p:cNvPr id="12" name="Retângulo 11"/>
          <p:cNvSpPr/>
          <p:nvPr/>
        </p:nvSpPr>
        <p:spPr>
          <a:xfrm>
            <a:off x="827218" y="2348880"/>
            <a:ext cx="75102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PF’S: </a:t>
            </a:r>
            <a:r>
              <a:rPr lang="pt-BR" sz="2400" dirty="0"/>
              <a:t>estoque de dívida de </a:t>
            </a:r>
            <a:r>
              <a:rPr lang="pt-BR" sz="2400" dirty="0" smtClean="0"/>
              <a:t>R$25,5 </a:t>
            </a:r>
            <a:r>
              <a:rPr lang="pt-BR" sz="2400" dirty="0"/>
              <a:t>bi a juros de 201</a:t>
            </a:r>
            <a:r>
              <a:rPr lang="pt-BR" sz="2400" dirty="0" smtClean="0"/>
              <a:t>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err="1" smtClean="0">
                <a:latin typeface="+mj-lt"/>
              </a:rPr>
              <a:t>PJ’s</a:t>
            </a:r>
            <a:r>
              <a:rPr lang="pt-BR" sz="2400" dirty="0" smtClean="0">
                <a:latin typeface="+mj-lt"/>
              </a:rPr>
              <a:t>: estoque </a:t>
            </a:r>
            <a:r>
              <a:rPr lang="pt-BR" sz="2400" dirty="0">
                <a:latin typeface="+mj-lt"/>
              </a:rPr>
              <a:t>de dívida de </a:t>
            </a:r>
            <a:r>
              <a:rPr lang="pt-BR" sz="2400" dirty="0" smtClean="0">
                <a:latin typeface="+mj-lt"/>
              </a:rPr>
              <a:t>R$13,6 bi a juros de </a:t>
            </a:r>
            <a:r>
              <a:rPr lang="pt-BR" sz="2400" dirty="0">
                <a:latin typeface="+mj-lt"/>
              </a:rPr>
              <a:t>189,3</a:t>
            </a:r>
            <a:r>
              <a:rPr lang="pt-BR" sz="2400" dirty="0" smtClean="0">
                <a:latin typeface="+mj-lt"/>
              </a:rPr>
              <a:t>%</a:t>
            </a:r>
          </a:p>
        </p:txBody>
      </p:sp>
      <p:sp>
        <p:nvSpPr>
          <p:cNvPr id="9" name="Retângulo 8"/>
          <p:cNvSpPr/>
          <p:nvPr/>
        </p:nvSpPr>
        <p:spPr>
          <a:xfrm>
            <a:off x="432297" y="1167135"/>
            <a:ext cx="73800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latin typeface="+mj-lt"/>
              </a:rPr>
              <a:t>Drenagem dos recursos famílias + empresas (</a:t>
            </a:r>
            <a:r>
              <a:rPr lang="pt-BR" sz="2400" dirty="0" smtClean="0"/>
              <a:t>dez/14)</a:t>
            </a:r>
            <a:endParaRPr lang="pt-BR" sz="2400" dirty="0"/>
          </a:p>
          <a:p>
            <a:endParaRPr lang="pt-BR" sz="2400" dirty="0">
              <a:latin typeface="+mj-lt"/>
            </a:endParaRPr>
          </a:p>
        </p:txBody>
      </p:sp>
      <p:pic>
        <p:nvPicPr>
          <p:cNvPr id="13" name="Imagem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261" y="6165120"/>
            <a:ext cx="704243" cy="648072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827218" y="4269288"/>
            <a:ext cx="29648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 smtClean="0">
                <a:latin typeface="+mj-lt"/>
              </a:rPr>
              <a:t>Fonte: BCB – Depec</a:t>
            </a:r>
          </a:p>
        </p:txBody>
      </p:sp>
    </p:spTree>
    <p:extLst>
      <p:ext uri="{BB962C8B-B14F-4D97-AF65-F5344CB8AC3E}">
        <p14:creationId xmlns:p14="http://schemas.microsoft.com/office/powerpoint/2010/main" val="353692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ArtBan_Funcef_21jan2015</Template>
  <TotalTime>9579</TotalTime>
  <Words>637</Words>
  <Application>Microsoft Office PowerPoint</Application>
  <PresentationFormat>Apresentação na tela (4:3)</PresentationFormat>
  <Paragraphs>117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Apresentação do PowerPoint</vt:lpstr>
      <vt:lpstr>O PIB e o lucro dos bancos</vt:lpstr>
      <vt:lpstr>Imprensa Internacional</vt:lpstr>
      <vt:lpstr>“Motores” da economia </vt:lpstr>
      <vt:lpstr>Demanda das Famílias </vt:lpstr>
      <vt:lpstr>Demanda das Famílias</vt:lpstr>
      <vt:lpstr>Demanda das Famílias</vt:lpstr>
      <vt:lpstr>Atividade Empresarial </vt:lpstr>
      <vt:lpstr>Efeito sobre famílias e empresas </vt:lpstr>
      <vt:lpstr>Investimento Público </vt:lpstr>
      <vt:lpstr>A inserção da CAIXA </vt:lpstr>
      <vt:lpstr>Carteira de Crédito  (5 maiores bancos - em milhões de R$ e aumento percentual)</vt:lpstr>
      <vt:lpstr>A inserção da CAIXA</vt:lpstr>
      <vt:lpstr>Apresentação do PowerPoint</vt:lpstr>
      <vt:lpstr>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Freire de Miranda</dc:creator>
  <cp:lastModifiedBy>Cecilia Maria Luli</cp:lastModifiedBy>
  <cp:revision>667</cp:revision>
  <cp:lastPrinted>2015-03-26T16:37:02Z</cp:lastPrinted>
  <dcterms:created xsi:type="dcterms:W3CDTF">2014-07-27T14:16:21Z</dcterms:created>
  <dcterms:modified xsi:type="dcterms:W3CDTF">2015-11-17T14:13:07Z</dcterms:modified>
</cp:coreProperties>
</file>