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343" r:id="rId3"/>
    <p:sldId id="344" r:id="rId4"/>
    <p:sldId id="327" r:id="rId5"/>
    <p:sldId id="331" r:id="rId6"/>
    <p:sldId id="333" r:id="rId7"/>
    <p:sldId id="328" r:id="rId8"/>
    <p:sldId id="329" r:id="rId9"/>
    <p:sldId id="330" r:id="rId10"/>
    <p:sldId id="311" r:id="rId11"/>
    <p:sldId id="346" r:id="rId12"/>
    <p:sldId id="335" r:id="rId13"/>
    <p:sldId id="336" r:id="rId14"/>
    <p:sldId id="341" r:id="rId15"/>
    <p:sldId id="347" r:id="rId16"/>
    <p:sldId id="338" r:id="rId17"/>
    <p:sldId id="339" r:id="rId18"/>
    <p:sldId id="337" r:id="rId19"/>
    <p:sldId id="308" r:id="rId20"/>
    <p:sldId id="301" r:id="rId21"/>
    <p:sldId id="286" r:id="rId2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t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C80"/>
    <a:srgbClr val="1D4AAF"/>
    <a:srgbClr val="DA5120"/>
    <a:srgbClr val="EB9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5709" autoAdjust="0"/>
  </p:normalViewPr>
  <p:slideViewPr>
    <p:cSldViewPr>
      <p:cViewPr>
        <p:scale>
          <a:sx n="89" d="100"/>
          <a:sy n="89" d="100"/>
        </p:scale>
        <p:origin x="-1406" y="-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felipemiranda\Documents\Bancos\CAIXA\Semin&#225;rios_CAIXA\A%20CAIXA%20QUE%20A%20GENTE%20QUER\Consolidado_Caixa_atualiz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'Ag-Clientes95-2014'!$B$1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'Ag-Clientes95-2014'!$A$2:$A$22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'Ag-Clientes95-2014'!$B$2:$B$22</c:f>
              <c:numCache>
                <c:formatCode>#,##0</c:formatCode>
                <c:ptCount val="21"/>
                <c:pt idx="0">
                  <c:v>2170</c:v>
                </c:pt>
                <c:pt idx="1">
                  <c:v>2054</c:v>
                </c:pt>
                <c:pt idx="2">
                  <c:v>1951</c:v>
                </c:pt>
                <c:pt idx="3">
                  <c:v>1800</c:v>
                </c:pt>
                <c:pt idx="4">
                  <c:v>1815</c:v>
                </c:pt>
                <c:pt idx="5">
                  <c:v>1919</c:v>
                </c:pt>
                <c:pt idx="6">
                  <c:v>1926</c:v>
                </c:pt>
                <c:pt idx="7">
                  <c:v>1945</c:v>
                </c:pt>
                <c:pt idx="8">
                  <c:v>2082</c:v>
                </c:pt>
                <c:pt idx="9">
                  <c:v>2126</c:v>
                </c:pt>
                <c:pt idx="10">
                  <c:v>2208</c:v>
                </c:pt>
                <c:pt idx="11">
                  <c:v>2346</c:v>
                </c:pt>
                <c:pt idx="12">
                  <c:v>2443</c:v>
                </c:pt>
                <c:pt idx="13">
                  <c:v>2496</c:v>
                </c:pt>
                <c:pt idx="14">
                  <c:v>2544</c:v>
                </c:pt>
                <c:pt idx="15">
                  <c:v>2566</c:v>
                </c:pt>
                <c:pt idx="16">
                  <c:v>2738</c:v>
                </c:pt>
                <c:pt idx="17">
                  <c:v>2869</c:v>
                </c:pt>
                <c:pt idx="18">
                  <c:v>3529</c:v>
                </c:pt>
                <c:pt idx="19">
                  <c:v>4012</c:v>
                </c:pt>
                <c:pt idx="20">
                  <c:v>4205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76416"/>
        <c:axId val="43677952"/>
      </c:barChart>
      <c:catAx>
        <c:axId val="4367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677952"/>
        <c:crosses val="autoZero"/>
        <c:auto val="1"/>
        <c:lblAlgn val="ctr"/>
        <c:lblOffset val="100"/>
        <c:noMultiLvlLbl val="0"/>
      </c:catAx>
      <c:valAx>
        <c:axId val="436779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367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6CC9-8655-4058-9BB1-3E17383A3232}" type="datetimeFigureOut">
              <a:rPr lang="pt-BR" smtClean="0"/>
              <a:t>16/11/2015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F3857-D443-4A7D-A77F-33280D6F5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95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35F3CC-FF88-4CD1-A796-BBE2EBB9950E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30CC28-552B-468E-A2BC-DA3592D2F6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02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1C75-25E9-4058-ACAC-26DB3320216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29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9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74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1C75-25E9-4058-ACAC-26DB3320216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68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1C75-25E9-4058-ACAC-26DB3320216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399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1C75-25E9-4058-ACAC-26DB3320216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93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98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8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9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0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2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7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4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4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74484-F527-4B91-885E-2AB6783F1E6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6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724C-B566-4321-A0A2-ABA8C5C5D7C8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9B43-4795-465B-AFF7-E2BDCCEFE0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A95B-1E60-460E-9390-2C42B71DBE3D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8E6A-F6CC-41A2-B0DE-D34B267C01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C92F-708D-48E5-8404-0F0700B5BBE9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E056-7D68-49D7-A5E8-B011AD545F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Tela_Rost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357298"/>
            <a:ext cx="8229600" cy="5214974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331B-0F10-4255-9AC5-B281C9D12191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5D5D-F4C2-4EE5-81E4-840C08B223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D022-68C6-4E3A-899B-122659C46A26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748E-12B1-41F1-A139-50EF84BFB8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B52A-DF19-455E-9437-B23E00035DA4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EDFC-01D4-4E7B-BCD2-2B28B25272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3681-5D40-4545-B183-E1458F0C3DCE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F426-B327-4F4A-B97C-80D523D820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9FB0-AF41-4120-8D4A-ACCF1CA7B5A4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27CA-89B2-4000-B646-3563E7BB8A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7AF9-19C7-4594-9C42-F99727C50EA0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6C21-858F-41C2-BA8F-41BD174ABA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DB68-2DC8-488A-8119-9A3BA45D28AA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BB2B-99A5-4A03-8D74-FE35E0AC5E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7F90-6C7C-49AE-836C-4BEA8DE2D10B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927ED-0EC5-4BC2-803F-DF35AEDAF8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947A9-A0DE-4D8B-8CD2-84789F820646}" type="datetimeFigureOut">
              <a:rPr lang="pt-BR"/>
              <a:pPr>
                <a:defRPr/>
              </a:pPr>
              <a:t>16/11/2015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AA058-23AA-4B2A-AACB-D042518F7C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24128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Audiência Pública 17.11.15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535538" y="231031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OUTRAS ATUAÇÕES</a:t>
            </a:r>
            <a:endParaRPr lang="pt-BR" sz="2400" b="1" dirty="0">
              <a:solidFill>
                <a:srgbClr val="013C8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916832"/>
            <a:ext cx="87849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Refugiados: </a:t>
            </a: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segundo Ministério da Justiça, atualmente </a:t>
            </a:r>
            <a:r>
              <a:rPr lang="pt-BR" sz="20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existem mais de 1,5 milhão de imigrantes regularizados no país. Desses, 500 mil são clientes da CAIXA</a:t>
            </a:r>
            <a:endParaRPr lang="pt-BR" sz="2000" b="1" dirty="0" smtClean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endParaRPr lang="pt-BR" sz="2000" b="1" dirty="0" smtClean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E – Social</a:t>
            </a:r>
            <a:r>
              <a:rPr lang="pt-BR" sz="20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: 1,3 milhão de trabalhadores </a:t>
            </a: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domésticos cadastrados até 10 de novembro</a:t>
            </a:r>
          </a:p>
        </p:txBody>
      </p:sp>
    </p:spTree>
    <p:extLst>
      <p:ext uri="{BB962C8B-B14F-4D97-AF65-F5344CB8AC3E}">
        <p14:creationId xmlns:p14="http://schemas.microsoft.com/office/powerpoint/2010/main" val="142170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699792" y="3008510"/>
            <a:ext cx="5112568" cy="19920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Estima – se que a CAIXA atua nas políticas públicas com gasto efetivo de 10% do que seria o custo fiscal necessário caso o Estado quisesse executar diretamente essas políticas</a:t>
            </a:r>
            <a:endParaRPr lang="pt-BR" sz="2400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edusp.com.br/capas/perspectiva/9788531413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62" y="2924944"/>
            <a:ext cx="1479798" cy="244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2611599" y="4869284"/>
            <a:ext cx="420883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300" dirty="0" smtClean="0">
                <a:solidFill>
                  <a:schemeClr val="tx2">
                    <a:lumMod val="75000"/>
                  </a:schemeClr>
                </a:solidFill>
              </a:rPr>
              <a:t>Fonte: O Brasil dos Bancos - Fernando Nogueira da Costa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6033" y="1510573"/>
            <a:ext cx="8280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Cerca de 50% do Lucro Líquido repassados ao Tesouro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CAIXA e os bancos públicos “fazem mais por menos”</a:t>
            </a:r>
          </a:p>
        </p:txBody>
      </p:sp>
      <p:sp>
        <p:nvSpPr>
          <p:cNvPr id="12" name="CaixaDeTexto 4"/>
          <p:cNvSpPr txBox="1">
            <a:spLocks noChangeArrowheads="1"/>
          </p:cNvSpPr>
          <p:nvPr/>
        </p:nvSpPr>
        <p:spPr bwMode="auto">
          <a:xfrm>
            <a:off x="1535538" y="231031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A CAIXA CONTEXTO FISCAL</a:t>
            </a:r>
            <a:endParaRPr lang="pt-BR" sz="2400" b="1" dirty="0">
              <a:solidFill>
                <a:srgbClr val="013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535538" y="231031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O MODELO SOCIAL DAS LOTERIAS</a:t>
            </a:r>
            <a:endParaRPr lang="pt-BR" sz="2400" b="1" dirty="0">
              <a:solidFill>
                <a:srgbClr val="013C8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3717032"/>
            <a:ext cx="799895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Serviço público (≠ atividade econômica) exclusivo da união executado sob monopólio da CAIXA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Jogos de Estado, função social bem definida e operação exclusiva por banco 100% público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238017" y="120874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2009 à 2014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kern="1200" baseline="0" dirty="0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- A</a:t>
                      </a:r>
                      <a:r>
                        <a:rPr lang="pt-BR" sz="2000" b="1" kern="1200" dirty="0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rrecadação de R$ 61,33 bi</a:t>
                      </a:r>
                      <a:endParaRPr lang="pt-BR" sz="2000" b="1" kern="1200" dirty="0">
                        <a:solidFill>
                          <a:srgbClr val="013C80"/>
                        </a:solidFill>
                        <a:latin typeface="Arial" pitchFamily="34" charset="0"/>
                        <a:ea typeface="Tahoma Bold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kern="1200" dirty="0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- Repasses Sociais de R$ 28,59 bi*</a:t>
                      </a:r>
                      <a:endParaRPr lang="pt-BR" sz="2000" b="1" kern="1200" dirty="0">
                        <a:solidFill>
                          <a:srgbClr val="013C80"/>
                        </a:solidFill>
                        <a:latin typeface="Arial" pitchFamily="34" charset="0"/>
                        <a:ea typeface="Tahoma Bold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400" b="1" kern="1200" dirty="0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* Previdência Social, Fundo Nacional de Saúde,</a:t>
                      </a:r>
                      <a:r>
                        <a:rPr lang="pt-BR" sz="1400" b="1" kern="1200" baseline="0" dirty="0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 </a:t>
                      </a:r>
                      <a:r>
                        <a:rPr lang="pt-BR" sz="1400" b="1" kern="1200" dirty="0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FIES, Fundo Nacional de Cultura,</a:t>
                      </a:r>
                      <a:r>
                        <a:rPr lang="pt-BR" sz="1400" b="1" kern="1200" baseline="0" dirty="0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 </a:t>
                      </a:r>
                      <a:r>
                        <a:rPr lang="pt-BR" sz="1400" b="1" kern="1200" baseline="0" dirty="0" err="1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APAE’s</a:t>
                      </a:r>
                      <a:r>
                        <a:rPr lang="pt-BR" sz="1400" b="1" kern="1200" baseline="0" dirty="0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, Cruz Vermelha, Comitê Olímpico e </a:t>
                      </a:r>
                      <a:r>
                        <a:rPr lang="pt-BR" sz="1400" b="1" kern="1200" baseline="0" dirty="0" err="1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Paralímpico</a:t>
                      </a:r>
                      <a:r>
                        <a:rPr lang="pt-BR" sz="1400" b="1" kern="1200" baseline="0" dirty="0" smtClean="0">
                          <a:solidFill>
                            <a:srgbClr val="013C80"/>
                          </a:solidFill>
                          <a:latin typeface="Arial" pitchFamily="34" charset="0"/>
                          <a:ea typeface="Tahoma Bold" charset="0"/>
                          <a:cs typeface="Arial" pitchFamily="34" charset="0"/>
                        </a:rPr>
                        <a:t>, dentre outros.</a:t>
                      </a:r>
                      <a:endParaRPr lang="pt-BR" sz="1400" b="1" kern="1200" dirty="0">
                        <a:solidFill>
                          <a:srgbClr val="013C80"/>
                        </a:solidFill>
                        <a:latin typeface="Arial" pitchFamily="34" charset="0"/>
                        <a:ea typeface="Tahoma Bold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1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835696" y="116632"/>
            <a:ext cx="7500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UM “SUBMARINO” NA “NOVA LEI DO </a:t>
            </a:r>
            <a:r>
              <a:rPr lang="pt-BR" sz="2400" b="1" dirty="0">
                <a:solidFill>
                  <a:srgbClr val="013C80"/>
                </a:solidFill>
              </a:rPr>
              <a:t>FUTEBOL” – Lei Nº 13.155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9552" y="1700808"/>
            <a:ext cx="8460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De Iniciativa do Min. da Fazenda J. Levy derrogou (revogou parcialmente) a Legislação que </a:t>
            </a:r>
            <a:r>
              <a:rPr lang="pt-BR" sz="20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s</a:t>
            </a: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ustentava o Modelo Social das Loterias:</a:t>
            </a:r>
          </a:p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I. Retirou exclusividade da CAIXA sobre a “Raspadinha”</a:t>
            </a:r>
          </a:p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II. Abriu caminho para a criação da </a:t>
            </a:r>
            <a:r>
              <a:rPr lang="pt-BR" sz="2000" b="1" dirty="0" err="1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Lotex</a:t>
            </a: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 S.A. (D.O.U. De 01/10/15)</a:t>
            </a:r>
          </a:p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III. </a:t>
            </a:r>
            <a:r>
              <a:rPr lang="pt-BR" sz="2000" b="1" u="sng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Substitui</a:t>
            </a: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Agentes Econômicos Nacionais ↔ Internacionais</a:t>
            </a:r>
          </a:p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Serviço Público ↔ Atividade Econômica</a:t>
            </a:r>
          </a:p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Papel Social ↔ Lucro Privado</a:t>
            </a:r>
          </a:p>
        </p:txBody>
      </p:sp>
    </p:spTree>
    <p:extLst>
      <p:ext uri="{BB962C8B-B14F-4D97-AF65-F5344CB8AC3E}">
        <p14:creationId xmlns:p14="http://schemas.microsoft.com/office/powerpoint/2010/main" val="2559857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2411760" y="221739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RESULTADOS QUE RETORNAM PARA A SOCIEDADE</a:t>
            </a:r>
            <a:endParaRPr lang="pt-BR" sz="2400" b="1" dirty="0">
              <a:solidFill>
                <a:srgbClr val="013C8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556792"/>
            <a:ext cx="806489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Em 2014</a:t>
            </a:r>
          </a:p>
          <a:p>
            <a:pPr>
              <a:lnSpc>
                <a:spcPct val="150000"/>
              </a:lnSpc>
              <a:spcBef>
                <a:spcPts val="575"/>
              </a:spcBef>
            </a:pPr>
            <a:endParaRPr lang="pt-BR" sz="2400" b="1" dirty="0" smtClean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L.L. de R$ </a:t>
            </a: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7,1 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bilhões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Presença em 100% dos 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Municípios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O site mais acessado dentre todos os bancos</a:t>
            </a: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Maior banco em nº de clientes: 77.368.274 (</a:t>
            </a:r>
            <a:r>
              <a:rPr lang="pt-BR" sz="2400" b="1" i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ranking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 BACEN – set/15)</a:t>
            </a:r>
          </a:p>
        </p:txBody>
      </p:sp>
    </p:spTree>
    <p:extLst>
      <p:ext uri="{BB962C8B-B14F-4D97-AF65-F5344CB8AC3E}">
        <p14:creationId xmlns:p14="http://schemas.microsoft.com/office/powerpoint/2010/main" val="3429866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38944" y="1580847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900" dirty="0" smtClean="0"/>
              <a:t>.</a:t>
            </a:r>
          </a:p>
          <a:p>
            <a:pPr marL="0" indent="0" algn="just">
              <a:buNone/>
            </a:pPr>
            <a:endParaRPr lang="pt-BR" sz="900" dirty="0" smtClean="0"/>
          </a:p>
        </p:txBody>
      </p:sp>
      <p:sp>
        <p:nvSpPr>
          <p:cNvPr id="15" name="CaixaDeTexto 14"/>
          <p:cNvSpPr txBox="1"/>
          <p:nvPr/>
        </p:nvSpPr>
        <p:spPr>
          <a:xfrm>
            <a:off x="1238944" y="580526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Demonstrativos da CAIXA</a:t>
            </a:r>
          </a:p>
          <a:p>
            <a:r>
              <a:rPr lang="pt-BR" sz="1000" dirty="0" smtClean="0"/>
              <a:t>Elaboração: REDE BANCÁRIOS - DIEESE</a:t>
            </a:r>
            <a:endParaRPr lang="pt-BR" sz="1000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767084"/>
              </p:ext>
            </p:extLst>
          </p:nvPr>
        </p:nvGraphicFramePr>
        <p:xfrm>
          <a:off x="1094928" y="1244789"/>
          <a:ext cx="6264696" cy="452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 rot="16200000">
            <a:off x="1091462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2.170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1379494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2.054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166752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1.951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16200000">
            <a:off x="19522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1.800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22402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1.815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25246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1.919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 rot="16200000">
            <a:off x="28126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1.926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30970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1.945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33850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2.082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 rot="16200000">
            <a:off x="36694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2.126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 rot="16200000">
            <a:off x="39574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2.208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 rot="16200000">
            <a:off x="42382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2.346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 rot="16200000">
            <a:off x="45226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2.443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 rot="16200000">
            <a:off x="48106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2.496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 rot="16200000">
            <a:off x="5093712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2.544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 rot="16200000">
            <a:off x="5381744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2.566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 rot="16200000">
            <a:off x="566977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2.738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 rot="16200000">
            <a:off x="59446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2.869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 rot="16200000">
            <a:off x="62326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3.529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 rot="16200000">
            <a:off x="65206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4.012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 rot="16200000">
            <a:off x="6808616" y="4844788"/>
            <a:ext cx="541186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4.205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247055" y="2996952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F0"/>
                </a:solidFill>
              </a:rPr>
              <a:t>-88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572000" y="23581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00B0F0"/>
                </a:solidFill>
              </a:defRPr>
            </a:lvl1pPr>
          </a:lstStyle>
          <a:p>
            <a:r>
              <a:rPr lang="pt-BR" dirty="0" smtClean="0"/>
              <a:t>+656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6516216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00B0F0"/>
                </a:solidFill>
              </a:defRPr>
            </a:lvl1pPr>
          </a:lstStyle>
          <a:p>
            <a:r>
              <a:rPr lang="pt-BR" dirty="0" smtClean="0"/>
              <a:t>+1.493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1283354" y="3294276"/>
            <a:ext cx="2495366" cy="0"/>
          </a:xfrm>
          <a:prstGeom prst="straightConnector1">
            <a:avLst/>
          </a:prstGeom>
          <a:ln w="1905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784138" y="2655496"/>
            <a:ext cx="2520004" cy="1564"/>
          </a:xfrm>
          <a:prstGeom prst="straightConnector1">
            <a:avLst/>
          </a:prstGeom>
          <a:ln w="1905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 flipV="1">
            <a:off x="6279504" y="1495640"/>
            <a:ext cx="1522512" cy="7728"/>
          </a:xfrm>
          <a:prstGeom prst="straightConnector1">
            <a:avLst/>
          </a:prstGeom>
          <a:ln w="1905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7142587" y="5046354"/>
            <a:ext cx="117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1ºSEM15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1619672" y="1412776"/>
            <a:ext cx="3168353" cy="4616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66"/>
          <p:cNvSpPr txBox="1"/>
          <p:nvPr/>
        </p:nvSpPr>
        <p:spPr>
          <a:xfrm>
            <a:off x="1663836" y="1412776"/>
            <a:ext cx="336090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Nº de Agências </a:t>
            </a:r>
            <a:r>
              <a:rPr lang="pt-BR" sz="2400" dirty="0">
                <a:solidFill>
                  <a:schemeClr val="bg1"/>
                </a:solidFill>
              </a:rPr>
              <a:t>e </a:t>
            </a:r>
            <a:r>
              <a:rPr lang="pt-BR" sz="2400" dirty="0" err="1" smtClean="0">
                <a:solidFill>
                  <a:schemeClr val="bg1"/>
                </a:solidFill>
              </a:rPr>
              <a:t>P.A.’s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296117" y="4787280"/>
            <a:ext cx="72007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4.240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07476" y="1566084"/>
            <a:ext cx="301288" cy="31219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4"/>
          <p:cNvSpPr txBox="1">
            <a:spLocks noChangeArrowheads="1"/>
          </p:cNvSpPr>
          <p:nvPr/>
        </p:nvSpPr>
        <p:spPr bwMode="auto">
          <a:xfrm>
            <a:off x="2565347" y="221739"/>
            <a:ext cx="5904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A CAIXA PRECISA SE FORTALECER AINDA MAIS! </a:t>
            </a:r>
            <a:endParaRPr lang="pt-BR" sz="2400" b="1" dirty="0">
              <a:solidFill>
                <a:srgbClr val="013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74596"/>
            <a:ext cx="3734558" cy="265016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2" y="1474803"/>
            <a:ext cx="3975248" cy="2650166"/>
          </a:xfrm>
          <a:prstGeom prst="rect">
            <a:avLst/>
          </a:prstGeom>
        </p:spPr>
      </p:pic>
      <p:sp>
        <p:nvSpPr>
          <p:cNvPr id="10" name="Espaço Reservado para Conteúdo 4"/>
          <p:cNvSpPr>
            <a:spLocks noGrp="1"/>
          </p:cNvSpPr>
          <p:nvPr>
            <p:ph idx="1"/>
          </p:nvPr>
        </p:nvSpPr>
        <p:spPr>
          <a:xfrm>
            <a:off x="3560150" y="828780"/>
            <a:ext cx="3255168" cy="4616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rgbClr val="013C80"/>
                </a:solidFill>
                <a:latin typeface="Arial" charset="0"/>
                <a:cs typeface="Arial" charset="0"/>
              </a:rPr>
              <a:t>Ato Público 26/02/14</a:t>
            </a:r>
          </a:p>
        </p:txBody>
      </p:sp>
      <p:pic>
        <p:nvPicPr>
          <p:cNvPr id="2050" name="Picture 2" descr="http://www.spbancarios.com.br/Uploads/ckfinder/userfiles/images/IMG_0310_mate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3377952" cy="22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1643042" y="207661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400" b="1">
                <a:solidFill>
                  <a:srgbClr val="013C80"/>
                </a:solidFill>
              </a:defRPr>
            </a:lvl1pPr>
          </a:lstStyle>
          <a:p>
            <a:r>
              <a:rPr lang="pt-BR" dirty="0" smtClean="0"/>
              <a:t>NOSSAS LUTAS – CAIXA 100% PÚBLICA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1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4"/>
          <p:cNvSpPr>
            <a:spLocks noGrp="1"/>
          </p:cNvSpPr>
          <p:nvPr>
            <p:ph idx="1"/>
          </p:nvPr>
        </p:nvSpPr>
        <p:spPr>
          <a:xfrm>
            <a:off x="2739566" y="883208"/>
            <a:ext cx="4482962" cy="461665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rgbClr val="013C80"/>
                </a:solidFill>
                <a:latin typeface="Arial" charset="0"/>
                <a:cs typeface="Arial" charset="0"/>
              </a:rPr>
              <a:t>Dia Nacional de Luta 27/02/14</a:t>
            </a:r>
          </a:p>
        </p:txBody>
      </p:sp>
      <p:pic>
        <p:nvPicPr>
          <p:cNvPr id="1026" name="Picture 2" descr="https://fbcdn-sphotos-h-a.akamaihd.net/hphotos-ak-xpf1/t31.0-8/11021293_652310944880787_681020227167998581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86" y="1705596"/>
            <a:ext cx="3244438" cy="21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atl.xx.fbcdn.net/hphotos-xfp1/v/t1.0-9/10996487_10203950911913415_6721899300900609005_n.jpg?oh=0fc977872ac202504867fdb2f104faf3&amp;oe=558FE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8877"/>
            <a:ext cx="2905318" cy="16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atl.xx.fbcdn.net/hphotos-xpf1/v/t1.0-9/11025179_10203951431486404_6738210849003467803_n.jpg?oh=13a5012e8f13b97b94029d7d17951147&amp;oe=55486F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3788"/>
            <a:ext cx="1919376" cy="34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-atl.xx.fbcdn.net/hphotos-xpf1/t31.0-8/10987343_850519191637172_2439421975272132514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26" y="1715294"/>
            <a:ext cx="2846822" cy="21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fbcdn-sphotos-f-a.akamaihd.net/hphotos-ak-xap1/v/t1.0-9/11084289_433217796840559_2954447632851042538_n.jpg?oh=08808b31e632d541048a8a671453deea&amp;oe=55BE4DA2&amp;__gda__=1436796542_e30876dd58a0cc2b148e1b8d376e55b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76" y="4363537"/>
            <a:ext cx="2969280" cy="22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4"/>
          <p:cNvSpPr txBox="1">
            <a:spLocks noChangeArrowheads="1"/>
          </p:cNvSpPr>
          <p:nvPr/>
        </p:nvSpPr>
        <p:spPr bwMode="auto">
          <a:xfrm>
            <a:off x="1643042" y="207661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400" b="1">
                <a:solidFill>
                  <a:srgbClr val="013C80"/>
                </a:solidFill>
              </a:defRPr>
            </a:lvl1pPr>
          </a:lstStyle>
          <a:p>
            <a:r>
              <a:rPr lang="pt-BR" dirty="0" smtClean="0"/>
              <a:t>NOSSAS LUTAS – CAIXA 100% PÚBLICA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7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/>
          <p:cNvSpPr txBox="1"/>
          <p:nvPr/>
        </p:nvSpPr>
        <p:spPr>
          <a:xfrm>
            <a:off x="2915816" y="936766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400" b="1">
                <a:solidFill>
                  <a:srgbClr val="013C80"/>
                </a:solidFill>
              </a:defRPr>
            </a:lvl1pPr>
          </a:lstStyle>
          <a:p>
            <a:pPr algn="l"/>
            <a:r>
              <a:rPr lang="pt-BR" dirty="0"/>
              <a:t>Mobilização liderada pela FENAE</a:t>
            </a:r>
          </a:p>
        </p:txBody>
      </p:sp>
      <p:pic>
        <p:nvPicPr>
          <p:cNvPr id="5" name="Picture 2" descr="http://www.fenae.org.br/portal/data/files/18/03/B9/8F/245FF41062E35FF4203A91A8/estatais_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6" y="1759241"/>
            <a:ext cx="4526594" cy="19569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ritaaudienciaestata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6"/>
          <a:stretch/>
        </p:blipFill>
        <p:spPr bwMode="auto">
          <a:xfrm>
            <a:off x="3203848" y="3976182"/>
            <a:ext cx="4400288" cy="2127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CaixaDeTexto 15"/>
          <p:cNvSpPr txBox="1"/>
          <p:nvPr/>
        </p:nvSpPr>
        <p:spPr>
          <a:xfrm>
            <a:off x="5292080" y="1663231"/>
            <a:ext cx="348491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400" b="1">
                <a:solidFill>
                  <a:srgbClr val="013C80"/>
                </a:solidFill>
              </a:defRPr>
            </a:lvl1pPr>
          </a:lstStyle>
          <a:p>
            <a:r>
              <a:rPr lang="pt-BR" dirty="0"/>
              <a:t>21/09/2015</a:t>
            </a:r>
          </a:p>
          <a:p>
            <a:r>
              <a:rPr lang="pt-BR" dirty="0"/>
              <a:t>Ato em Defesa das Estatais. Promovido pela Fenae, em Brasília (DF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0" name="CaixaDeTexto 16"/>
          <p:cNvSpPr txBox="1"/>
          <p:nvPr/>
        </p:nvSpPr>
        <p:spPr>
          <a:xfrm>
            <a:off x="-33993" y="3976182"/>
            <a:ext cx="313184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400" b="1">
                <a:solidFill>
                  <a:srgbClr val="013C80"/>
                </a:solidFill>
              </a:defRPr>
            </a:lvl1pPr>
          </a:lstStyle>
          <a:p>
            <a:r>
              <a:rPr lang="pt-BR" dirty="0"/>
              <a:t>22/09/2015</a:t>
            </a:r>
          </a:p>
          <a:p>
            <a:r>
              <a:rPr lang="pt-BR" dirty="0"/>
              <a:t>Audiência pública no Senado, solicitada por Paulo Paim (PT-RS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1" name="CaixaDeTexto 4"/>
          <p:cNvSpPr txBox="1">
            <a:spLocks noChangeArrowheads="1"/>
          </p:cNvSpPr>
          <p:nvPr/>
        </p:nvSpPr>
        <p:spPr bwMode="auto">
          <a:xfrm>
            <a:off x="1643042" y="207661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400" b="1">
                <a:solidFill>
                  <a:srgbClr val="013C80"/>
                </a:solidFill>
              </a:defRPr>
            </a:lvl1pPr>
          </a:lstStyle>
          <a:p>
            <a:r>
              <a:rPr lang="pt-BR" dirty="0" smtClean="0"/>
              <a:t>NOSSAS LUTAS – PLS 555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3401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142976" y="262389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400" b="1">
                <a:solidFill>
                  <a:srgbClr val="013C80"/>
                </a:solidFill>
              </a:defRPr>
            </a:lvl1pPr>
          </a:lstStyle>
          <a:p>
            <a:r>
              <a:rPr lang="pt-BR" dirty="0" smtClean="0"/>
              <a:t>NOSSAS LUTAS – LOTEX S.A.</a:t>
            </a:r>
            <a:endParaRPr lang="pt-BR" dirty="0"/>
          </a:p>
        </p:txBody>
      </p:sp>
      <p:sp>
        <p:nvSpPr>
          <p:cNvPr id="10" name="CaixaDeTexto 7"/>
          <p:cNvSpPr txBox="1"/>
          <p:nvPr/>
        </p:nvSpPr>
        <p:spPr>
          <a:xfrm>
            <a:off x="1187340" y="833569"/>
            <a:ext cx="7790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400" b="1">
                <a:solidFill>
                  <a:srgbClr val="013C80"/>
                </a:solidFill>
              </a:defRPr>
            </a:lvl1pPr>
          </a:lstStyle>
          <a:p>
            <a:r>
              <a:rPr lang="pt-BR" dirty="0"/>
              <a:t>Mobilização contra abertura das Loterias</a:t>
            </a:r>
          </a:p>
        </p:txBody>
      </p:sp>
      <p:sp>
        <p:nvSpPr>
          <p:cNvPr id="12" name="CaixaDeTexto 15"/>
          <p:cNvSpPr txBox="1"/>
          <p:nvPr/>
        </p:nvSpPr>
        <p:spPr>
          <a:xfrm>
            <a:off x="-13281" y="4657398"/>
            <a:ext cx="6198028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400" b="1">
                <a:solidFill>
                  <a:srgbClr val="013C80"/>
                </a:solidFill>
              </a:defRPr>
            </a:lvl1pPr>
          </a:lstStyle>
          <a:p>
            <a:r>
              <a:rPr lang="pt-BR" sz="2200" dirty="0"/>
              <a:t>30/10/2015</a:t>
            </a:r>
          </a:p>
          <a:p>
            <a:r>
              <a:rPr lang="pt-BR" sz="2200" dirty="0"/>
              <a:t>Ato Público contra a privatização da Loteria Instantânea, realizado na Câmara dos Deputados. Promovido pela Fenae e pelo Gabinete da deputada federal Erika Kokay (PT-DF). A luta vai continuar!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99780"/>
            <a:ext cx="4608512" cy="3072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0612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142976" y="620688"/>
            <a:ext cx="7500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rgbClr val="013C80"/>
                </a:solidFill>
              </a:rPr>
              <a:t>QUEM SOMOS</a:t>
            </a:r>
            <a:endParaRPr lang="pt-BR" sz="2400" b="1" dirty="0">
              <a:solidFill>
                <a:srgbClr val="013C8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9592" y="1772816"/>
            <a:ext cx="76328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 FEDERAÇÃO NACIONAL DAS ASSOCIAÇÕES DO PESSOAL DA CAIXA ECONÔMICA FEDERAL (FENAE) FOI FUNDADA EM 29 DE MAIO DE 1971.</a:t>
            </a:r>
          </a:p>
          <a:p>
            <a:pPr>
              <a:lnSpc>
                <a:spcPct val="150000"/>
              </a:lnSpc>
              <a:spcBef>
                <a:spcPts val="575"/>
              </a:spcBef>
            </a:pPr>
            <a:endParaRPr lang="pt-BR" sz="2000" b="1" dirty="0" smtClean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 MISSÃO DA FENAE É PROMOVER O BEM-ESTAR DO PESSOAL DA CAIXA, ATUANDO COLETIVAMENTE NA DEFESA DOS DIREITOS E INCENTIVANDO PRÁTICAS SOCIAIS, ESPORTIVAS E CULTURAIS.</a:t>
            </a:r>
          </a:p>
          <a:p>
            <a:pPr>
              <a:lnSpc>
                <a:spcPct val="150000"/>
              </a:lnSpc>
              <a:spcBef>
                <a:spcPts val="575"/>
              </a:spcBef>
            </a:pPr>
            <a:endParaRPr lang="pt-BR" b="1" dirty="0" smtClean="0">
              <a:solidFill>
                <a:srgbClr val="353781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7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09254"/>
            <a:ext cx="3720052" cy="2478838"/>
          </a:xfrm>
          <a:prstGeom prst="rect">
            <a:avLst/>
          </a:prstGeom>
        </p:spPr>
      </p:pic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391522" y="262389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NOSSA LUTA – MAIS EMPREGADOS</a:t>
            </a:r>
            <a:endParaRPr lang="pt-BR" sz="2400" b="1" dirty="0">
              <a:solidFill>
                <a:srgbClr val="013C8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7235"/>
            <a:ext cx="3720052" cy="247883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763660" y="98072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b="1" u="sng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29/09/15</a:t>
            </a: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: FENAE, Planejamento, CAIXA, Comissão de Aprovados</a:t>
            </a:r>
            <a:endParaRPr lang="pt-BR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  <p:pic>
        <p:nvPicPr>
          <p:cNvPr id="13" name="Picture 2" descr="https://scontent-gru1-1.xx.fbcdn.net/hphotos-xlt1/v/t1.0-9/11223311_910572095631881_8429462950823939139_n.jpg?oh=36d601147350a64b36c2c3f0536e1f82&amp;oe=569713D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62" y="3212976"/>
            <a:ext cx="4448222" cy="16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788493" y="6168418"/>
            <a:ext cx="7444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b="1" u="sng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2007</a:t>
            </a:r>
            <a:endParaRPr lang="pt-BR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23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66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pt-BR" sz="2400" dirty="0">
                <a:solidFill>
                  <a:srgbClr val="002060"/>
                </a:solidFill>
              </a:rPr>
              <a:t>Jair Pedro Ferreira (Presidente)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142976" y="620688"/>
            <a:ext cx="7500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rgbClr val="013C80"/>
                </a:solidFill>
              </a:rPr>
              <a:t>QUEM SOMOS</a:t>
            </a:r>
            <a:endParaRPr lang="pt-BR" sz="2400" b="1" dirty="0">
              <a:solidFill>
                <a:srgbClr val="013C8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7031" y="1628800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 FENAE CONGREGA AS 27 ASSOCIAÇÕES DO PESSOAL DA CAIXA (APCEFs). SÃO, ATUALMENTE, 53.969 ASSOCIADOS (JUNHO/2015). </a:t>
            </a:r>
          </a:p>
          <a:p>
            <a:pPr marL="285750" indent="-285750">
              <a:lnSpc>
                <a:spcPct val="15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DO TOTAL DE ASSOCIADOS, 39.932 SÃO EMPREGADOS ATIVOS DA CAIXA E 14.037 SÃO APOSENTADOS.</a:t>
            </a:r>
          </a:p>
          <a:p>
            <a:pPr marL="285750" indent="-285750">
              <a:lnSpc>
                <a:spcPct val="15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AS 27 APCEFs CONTAM COM MAIS DE 50 SUBSEDES.</a:t>
            </a:r>
          </a:p>
        </p:txBody>
      </p:sp>
    </p:spTree>
    <p:extLst>
      <p:ext uri="{BB962C8B-B14F-4D97-AF65-F5344CB8AC3E}">
        <p14:creationId xmlns:p14="http://schemas.microsoft.com/office/powerpoint/2010/main" val="188787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2123728" y="260648"/>
            <a:ext cx="6639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Aft>
                <a:spcPts val="600"/>
              </a:spcAft>
              <a:defRPr sz="2400" b="1">
                <a:solidFill>
                  <a:srgbClr val="013C80"/>
                </a:solidFill>
              </a:defRPr>
            </a:lvl1pPr>
          </a:lstStyle>
          <a:p>
            <a:r>
              <a:rPr lang="pt-BR" dirty="0"/>
              <a:t>BANCO </a:t>
            </a:r>
            <a:r>
              <a:rPr lang="pt-BR" dirty="0" smtClean="0"/>
              <a:t>SOCIAL E DOS TRABALHADORES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5228677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Demonstrativos da CAIXA</a:t>
            </a:r>
          </a:p>
          <a:p>
            <a:r>
              <a:rPr lang="pt-BR" sz="1000" dirty="0" smtClean="0"/>
              <a:t>Elaboração: REDE BANCÁRIOS - DIEESE</a:t>
            </a:r>
            <a:endParaRPr lang="pt-BR" sz="1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04150"/>
              </p:ext>
            </p:extLst>
          </p:nvPr>
        </p:nvGraphicFramePr>
        <p:xfrm>
          <a:off x="971600" y="2276872"/>
          <a:ext cx="7056784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/>
                <a:gridCol w="1872208"/>
                <a:gridCol w="1080120"/>
              </a:tblGrid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Operações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R$</a:t>
                      </a:r>
                      <a:r>
                        <a:rPr lang="pt-BR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Bi</a:t>
                      </a:r>
                      <a:endParaRPr lang="pt-BR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Benefícios Sociais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176.000.000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Direitos dos Trabalhadores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173.500.000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Aposentadorias e Pensões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66.300.000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67,4</a:t>
                      </a:r>
                    </a:p>
                  </a:txBody>
                  <a:tcPr marL="68580" marR="68580" marT="0" marB="0" anchor="ctr"/>
                </a:tc>
              </a:tr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Minha Casa Minha Vida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389.179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35,9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FGTS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39.041.411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86,3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455.230.590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417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73371" y="1210667"/>
            <a:ext cx="85753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575"/>
              </a:spcBef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O trabalho social está no dia a dia do empregado CAIXA</a:t>
            </a:r>
          </a:p>
        </p:txBody>
      </p:sp>
    </p:spTree>
    <p:extLst>
      <p:ext uri="{BB962C8B-B14F-4D97-AF65-F5344CB8AC3E}">
        <p14:creationId xmlns:p14="http://schemas.microsoft.com/office/powerpoint/2010/main" val="4052376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979712" y="275579"/>
            <a:ext cx="6346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PROGRAMA BOLSA FAMÍLIA</a:t>
            </a:r>
            <a:endParaRPr lang="pt-BR" sz="2400" b="1" dirty="0">
              <a:solidFill>
                <a:srgbClr val="013C8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06505" y="1083801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575"/>
              </a:spcBef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O Brasil riscado do Mapa da Fome</a:t>
            </a:r>
            <a:endParaRPr lang="pt-BR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8677" y="4826476"/>
            <a:ext cx="70202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575"/>
              </a:spcBef>
            </a:pP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Ambos relatórios da Organização </a:t>
            </a:r>
            <a:r>
              <a:rPr lang="pt-BR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das Nações Unidas para Alimentação e </a:t>
            </a: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Agricultura apontam o P.B.F. como um dos principais responsáveis</a:t>
            </a:r>
            <a:endParaRPr lang="pt-BR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47308"/>
            <a:ext cx="2027988" cy="27798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531" y="1947308"/>
            <a:ext cx="1971656" cy="2781384"/>
          </a:xfrm>
          <a:prstGeom prst="rect">
            <a:avLst/>
          </a:prstGeom>
        </p:spPr>
      </p:pic>
      <p:pic>
        <p:nvPicPr>
          <p:cNvPr id="7" name="Picture 2" descr="http://downloads.unmultimedia.org/photo/medium/396/396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47" y="3029517"/>
            <a:ext cx="606332" cy="61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54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2267744" y="87015"/>
            <a:ext cx="6346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HABITAÇÃO</a:t>
            </a:r>
            <a:endParaRPr lang="pt-BR" sz="2400" b="1" dirty="0">
              <a:solidFill>
                <a:srgbClr val="013C8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43608" y="834643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 Resolução </a:t>
            </a:r>
            <a:r>
              <a:rPr lang="pt-BR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BACEN </a:t>
            </a: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Nº 3.932 </a:t>
            </a:r>
            <a:r>
              <a:rPr lang="pt-BR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de </a:t>
            </a: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2010 determina que no </a:t>
            </a:r>
            <a:r>
              <a:rPr lang="pt-BR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mínimo </a:t>
            </a: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65% dos recursos </a:t>
            </a:r>
            <a:r>
              <a:rPr lang="pt-BR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captados em depósitos de </a:t>
            </a: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poupança devem ser aplicados em financiamento imobiliário (80% S.F.H. e 20% Mercado)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58" y="2178804"/>
            <a:ext cx="7022790" cy="384248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805189" y="2189470"/>
            <a:ext cx="2791147" cy="38318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575"/>
              </a:spcBef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ea typeface="Tahoma Bold" charset="0"/>
                <a:cs typeface="Arial" pitchFamily="34" charset="0"/>
              </a:rPr>
              <a:t>Segundo o Valor ao invés de emprestar esse mínimo de 65% alguns bancos estão “desenquadrados” desde 2014: Bradesco 47%, Itaú 35%, Santander 88% (captou pouco e não emprestou muito)</a:t>
            </a:r>
            <a:endParaRPr lang="pt-BR" dirty="0">
              <a:solidFill>
                <a:schemeClr val="bg1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11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979712" y="275579"/>
            <a:ext cx="6346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FGTS</a:t>
            </a:r>
            <a:endParaRPr lang="pt-BR" sz="2400" b="1" dirty="0">
              <a:solidFill>
                <a:srgbClr val="013C8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556792"/>
            <a:ext cx="813690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1ºSEM15</a:t>
            </a:r>
            <a:endParaRPr lang="pt-BR" sz="24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endParaRPr lang="pt-BR" sz="24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R$ 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437,9 bi: ATIVO </a:t>
            </a: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do F.G.T.S. 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sob a administração da CAIXA</a:t>
            </a:r>
            <a:endParaRPr lang="pt-BR" sz="24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137 milhões de contas ativas*</a:t>
            </a:r>
            <a:endParaRPr lang="pt-BR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4941168"/>
            <a:ext cx="79208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*</a:t>
            </a:r>
            <a:r>
              <a:rPr lang="pt-BR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 Eficiência:</a:t>
            </a: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 em 1990 </a:t>
            </a:r>
            <a:r>
              <a:rPr lang="pt-BR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 CAIXA centralizou cerca de 130 milhões de contas dispersas em mais de 70 </a:t>
            </a: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bancos. Hoje os trabalhadores acompanham toda movimentação através de um aplicativo de celular</a:t>
            </a:r>
            <a:endParaRPr lang="pt-BR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60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979712" y="275579"/>
            <a:ext cx="6346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DESENVOLVIMENTO URBANO</a:t>
            </a:r>
            <a:endParaRPr lang="pt-BR" sz="2400" b="1" dirty="0">
              <a:solidFill>
                <a:srgbClr val="013C8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556792"/>
            <a:ext cx="813690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1ºSEM15</a:t>
            </a:r>
            <a:endParaRPr lang="pt-BR" sz="24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endParaRPr lang="pt-BR" sz="24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R$ 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63,3 bi</a:t>
            </a: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:  saldo das operações de saneamento e 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infraestrutura da CAIXA*</a:t>
            </a:r>
            <a:endParaRPr lang="pt-BR" sz="24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Alta </a:t>
            </a: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de 36,8% em 12 meses</a:t>
            </a:r>
            <a:endParaRPr lang="pt-BR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522920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*Linha de crédito estratégica para o desenvolvimento do Brasil em que a CAIXA é protagonista e os bancos privados praticamente não atuam</a:t>
            </a:r>
            <a:endParaRPr lang="pt-BR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28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/>
          <p:cNvSpPr txBox="1">
            <a:spLocks noChangeArrowheads="1"/>
          </p:cNvSpPr>
          <p:nvPr/>
        </p:nvSpPr>
        <p:spPr bwMode="auto">
          <a:xfrm>
            <a:off x="1979712" y="275579"/>
            <a:ext cx="6346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013C80"/>
                </a:solidFill>
              </a:rPr>
              <a:t>AGRICULTURA</a:t>
            </a:r>
            <a:endParaRPr lang="pt-BR" sz="2400" b="1" dirty="0">
              <a:solidFill>
                <a:srgbClr val="013C8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1556792"/>
            <a:ext cx="813690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1ºSEM15</a:t>
            </a:r>
            <a:endParaRPr lang="pt-BR" sz="24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endParaRPr lang="pt-BR" sz="24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R$ 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6,4 bi</a:t>
            </a: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:  saldo das operações de 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crédito rural da CAIXA</a:t>
            </a:r>
            <a:endParaRPr lang="pt-BR" sz="2400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575"/>
              </a:spcBef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Alta </a:t>
            </a: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de 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77,7% </a:t>
            </a:r>
            <a:r>
              <a:rPr lang="pt-BR" sz="2400" b="1" dirty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em 12 </a:t>
            </a:r>
            <a:r>
              <a:rPr lang="pt-BR" sz="2400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meses</a:t>
            </a: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*</a:t>
            </a:r>
            <a:endParaRPr lang="pt-BR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5144439"/>
            <a:ext cx="702027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75"/>
              </a:spcBef>
            </a:pPr>
            <a:r>
              <a:rPr lang="pt-BR" b="1" dirty="0" smtClean="0">
                <a:solidFill>
                  <a:srgbClr val="013C80"/>
                </a:solidFill>
                <a:latin typeface="Arial" pitchFamily="34" charset="0"/>
                <a:ea typeface="Tahoma Bold" charset="0"/>
                <a:cs typeface="Arial" pitchFamily="34" charset="0"/>
              </a:rPr>
              <a:t>* A CAIXA vem se fortalecendo nesse setor</a:t>
            </a:r>
            <a:endParaRPr lang="pt-BR" b="1" dirty="0">
              <a:solidFill>
                <a:srgbClr val="013C80"/>
              </a:solidFill>
              <a:latin typeface="Arial" pitchFamily="34" charset="0"/>
              <a:ea typeface="Tahoma Bold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92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1F497D"/>
    </a:accent3>
    <a:accent4>
      <a:srgbClr val="1F497D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1F497D"/>
    </a:accent3>
    <a:accent4>
      <a:srgbClr val="1F497D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1F497D"/>
    </a:accent3>
    <a:accent4>
      <a:srgbClr val="1F497D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1F497D"/>
    </a:accent3>
    <a:accent4>
      <a:srgbClr val="1F497D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1F497D"/>
    </a:accent3>
    <a:accent4>
      <a:srgbClr val="1F497D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932</Words>
  <Application>Microsoft Office PowerPoint</Application>
  <PresentationFormat>Apresentação na tela (4:3)</PresentationFormat>
  <Paragraphs>160</Paragraphs>
  <Slides>21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Andressa Paranhos Guimarães</dc:creator>
  <cp:lastModifiedBy>Andressa Paranhos Guimarães</cp:lastModifiedBy>
  <cp:revision>422</cp:revision>
  <cp:lastPrinted>2015-11-16T16:04:55Z</cp:lastPrinted>
  <dcterms:created xsi:type="dcterms:W3CDTF">2011-10-18T00:54:17Z</dcterms:created>
  <dcterms:modified xsi:type="dcterms:W3CDTF">2015-11-16T17:16:41Z</dcterms:modified>
</cp:coreProperties>
</file>