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62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14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74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00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25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76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28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60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25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16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644B-CAED-48E3-A1C9-E12BA34EC12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9112-0B18-40B5-82D5-9869281787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96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Abertura</a:t>
            </a:r>
            <a:r>
              <a:rPr lang="en-US" dirty="0" smtClean="0"/>
              <a:t> de Capital dos </a:t>
            </a:r>
            <a:r>
              <a:rPr lang="en-US" dirty="0" err="1" smtClean="0"/>
              <a:t>Bancos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Roberto Ellery Jr, ECO/</a:t>
            </a:r>
            <a:r>
              <a:rPr lang="en-US" dirty="0" err="1" smtClean="0"/>
              <a:t>UnB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807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Caixa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abrir</a:t>
            </a:r>
            <a:r>
              <a:rPr lang="en-US" dirty="0" smtClean="0"/>
              <a:t> o capital.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questão</a:t>
            </a:r>
            <a:r>
              <a:rPr lang="en-US" dirty="0" smtClean="0"/>
              <a:t> fiscal é </a:t>
            </a:r>
            <a:r>
              <a:rPr lang="en-US" dirty="0" err="1" smtClean="0"/>
              <a:t>relevante</a:t>
            </a:r>
            <a:r>
              <a:rPr lang="en-US" dirty="0" smtClean="0"/>
              <a:t>, mas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de </a:t>
            </a:r>
            <a:r>
              <a:rPr lang="en-US" dirty="0" err="1" smtClean="0"/>
              <a:t>fato</a:t>
            </a:r>
            <a:r>
              <a:rPr lang="en-US" dirty="0" smtClean="0"/>
              <a:t> a </a:t>
            </a:r>
            <a:r>
              <a:rPr lang="en-US" dirty="0" err="1" smtClean="0"/>
              <a:t>venda</a:t>
            </a:r>
            <a:r>
              <a:rPr lang="en-US" dirty="0" smtClean="0"/>
              <a:t> de </a:t>
            </a:r>
            <a:r>
              <a:rPr lang="en-US" dirty="0" err="1" smtClean="0"/>
              <a:t>ativos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receitas</a:t>
            </a:r>
            <a:r>
              <a:rPr lang="en-US" dirty="0" smtClean="0"/>
              <a:t> </a:t>
            </a:r>
            <a:r>
              <a:rPr lang="en-US" dirty="0" err="1" smtClean="0"/>
              <a:t>transitórias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penalizar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contribuintes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Acesso</a:t>
            </a:r>
            <a:r>
              <a:rPr lang="en-US" dirty="0" smtClean="0"/>
              <a:t> a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fontes</a:t>
            </a:r>
            <a:r>
              <a:rPr lang="en-US" dirty="0" smtClean="0"/>
              <a:t> de capital e </a:t>
            </a:r>
            <a:r>
              <a:rPr lang="en-US" dirty="0" err="1" smtClean="0"/>
              <a:t>aumento</a:t>
            </a:r>
            <a:r>
              <a:rPr lang="en-US" dirty="0" smtClean="0"/>
              <a:t> do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que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considerados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Ganhos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Aumento</a:t>
            </a:r>
            <a:r>
              <a:rPr lang="en-US" dirty="0" smtClean="0"/>
              <a:t> da </a:t>
            </a:r>
            <a:r>
              <a:rPr lang="en-US" dirty="0" err="1" smtClean="0"/>
              <a:t>transparência</a:t>
            </a:r>
            <a:r>
              <a:rPr lang="en-US" dirty="0" smtClean="0"/>
              <a:t> e </a:t>
            </a:r>
            <a:r>
              <a:rPr lang="en-US" dirty="0" err="1" smtClean="0"/>
              <a:t>adoção</a:t>
            </a:r>
            <a:r>
              <a:rPr lang="en-US" dirty="0" smtClean="0"/>
              <a:t> de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contábeis</a:t>
            </a:r>
            <a:r>
              <a:rPr lang="en-US" dirty="0" smtClean="0"/>
              <a:t> </a:t>
            </a:r>
            <a:r>
              <a:rPr lang="en-US" dirty="0" err="1" smtClean="0"/>
              <a:t>credenciadas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de fundamental </a:t>
            </a:r>
            <a:r>
              <a:rPr lang="en-US" dirty="0" err="1" smtClean="0"/>
              <a:t>importância</a:t>
            </a:r>
            <a:r>
              <a:rPr lang="en-US" dirty="0" smtClean="0"/>
              <a:t> para </a:t>
            </a:r>
            <a:r>
              <a:rPr lang="en-US" dirty="0" err="1" smtClean="0"/>
              <a:t>Caixa</a:t>
            </a:r>
            <a:r>
              <a:rPr lang="en-US" dirty="0" smtClean="0"/>
              <a:t> e para a </a:t>
            </a:r>
            <a:r>
              <a:rPr lang="en-US" dirty="0" err="1" smtClean="0"/>
              <a:t>sociedade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Troca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“Estado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Dono</a:t>
            </a:r>
            <a:r>
              <a:rPr lang="en-US" dirty="0" smtClean="0"/>
              <a:t>” para o </a:t>
            </a:r>
            <a:r>
              <a:rPr lang="en-US" dirty="0" err="1" smtClean="0"/>
              <a:t>modelo</a:t>
            </a:r>
            <a:r>
              <a:rPr lang="en-US" dirty="0" smtClean="0"/>
              <a:t> “Estado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Sócio</a:t>
            </a:r>
            <a:r>
              <a:rPr lang="en-US" dirty="0" smtClean="0"/>
              <a:t> </a:t>
            </a:r>
            <a:r>
              <a:rPr lang="en-US" dirty="0" err="1" smtClean="0"/>
              <a:t>Majoritário</a:t>
            </a:r>
            <a:r>
              <a:rPr lang="en-US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03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Intervenção</a:t>
            </a:r>
            <a:r>
              <a:rPr lang="en-US" dirty="0" smtClean="0"/>
              <a:t>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Reiventando</a:t>
            </a:r>
            <a:r>
              <a:rPr lang="en-US" dirty="0" smtClean="0"/>
              <a:t> o </a:t>
            </a:r>
            <a:r>
              <a:rPr lang="en-US" dirty="0" err="1" smtClean="0"/>
              <a:t>Capitalismo</a:t>
            </a:r>
            <a:r>
              <a:rPr lang="en-US" dirty="0" smtClean="0"/>
              <a:t> de Estado, </a:t>
            </a:r>
            <a:r>
              <a:rPr lang="it-IT" dirty="0" smtClean="0"/>
              <a:t>Aldo Musacchio e Sergio G. Lazzarini.</a:t>
            </a:r>
          </a:p>
          <a:p>
            <a:pPr lvl="1"/>
            <a:r>
              <a:rPr lang="it-IT" dirty="0" smtClean="0"/>
              <a:t>Estado como empreendedor</a:t>
            </a:r>
          </a:p>
          <a:p>
            <a:pPr lvl="1"/>
            <a:r>
              <a:rPr lang="it-IT" dirty="0" smtClean="0"/>
              <a:t>Estado como sócio majoritário</a:t>
            </a:r>
          </a:p>
          <a:p>
            <a:pPr lvl="1"/>
            <a:r>
              <a:rPr lang="it-IT" dirty="0" smtClean="0"/>
              <a:t>Estado como sócio minoritário</a:t>
            </a:r>
          </a:p>
          <a:p>
            <a:pPr lvl="1"/>
            <a:r>
              <a:rPr lang="en-US" dirty="0" smtClean="0"/>
              <a:t>Estado </a:t>
            </a:r>
            <a:r>
              <a:rPr lang="en-US" dirty="0" err="1" smtClean="0"/>
              <a:t>mínimo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67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Intervenção</a:t>
            </a:r>
            <a:r>
              <a:rPr lang="en-US" dirty="0" smtClean="0"/>
              <a:t> do Estado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701575"/>
              </p:ext>
            </p:extLst>
          </p:nvPr>
        </p:nvGraphicFramePr>
        <p:xfrm>
          <a:off x="838200" y="1579441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369"/>
                <a:gridCol w="1992923"/>
                <a:gridCol w="2250831"/>
                <a:gridCol w="1992923"/>
                <a:gridCol w="188155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Estado </a:t>
                      </a:r>
                      <a:r>
                        <a:rPr lang="en-US" dirty="0" err="1" smtClean="0"/>
                        <a:t>como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Estado </a:t>
                      </a:r>
                      <a:r>
                        <a:rPr lang="en-US" dirty="0" err="1" smtClean="0"/>
                        <a:t>como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Sócio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Majoritário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Estado </a:t>
                      </a:r>
                      <a:r>
                        <a:rPr lang="en-US" dirty="0" err="1" smtClean="0"/>
                        <a:t>como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Sócio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Minoritário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Estado </a:t>
                      </a:r>
                      <a:r>
                        <a:rPr lang="en-US" dirty="0" err="1" smtClean="0"/>
                        <a:t>Mínimo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Problemas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incentivos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gestores</a:t>
                      </a:r>
                      <a:r>
                        <a:rPr lang="en-US" baseline="0" dirty="0" smtClean="0"/>
                        <a:t> da </a:t>
                      </a:r>
                      <a:r>
                        <a:rPr lang="en-US" baseline="0" dirty="0" err="1" smtClean="0"/>
                        <a:t>empresa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r>
                        <a:rPr lang="en-US" dirty="0" smtClean="0"/>
                        <a:t> a 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Capacidade</a:t>
                      </a:r>
                      <a:r>
                        <a:rPr lang="en-US" dirty="0" smtClean="0"/>
                        <a:t> do Estado de </a:t>
                      </a:r>
                      <a:r>
                        <a:rPr lang="en-US" dirty="0" err="1" smtClean="0"/>
                        <a:t>coordenar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economia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atingir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objetivos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r>
                        <a:rPr lang="en-US" dirty="0" smtClean="0"/>
                        <a:t> a 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Potencial</a:t>
                      </a:r>
                      <a:r>
                        <a:rPr lang="en-US" dirty="0" smtClean="0"/>
                        <a:t> para “</a:t>
                      </a:r>
                      <a:r>
                        <a:rPr lang="en-US" dirty="0" err="1" smtClean="0"/>
                        <a:t>compadrio</a:t>
                      </a:r>
                      <a:r>
                        <a:rPr lang="en-US" dirty="0" smtClean="0"/>
                        <a:t>” </a:t>
                      </a:r>
                      <a:r>
                        <a:rPr lang="en-US" dirty="0" err="1" smtClean="0"/>
                        <a:t>público-privado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Uso</a:t>
                      </a:r>
                      <a:r>
                        <a:rPr lang="en-US" dirty="0" smtClean="0"/>
                        <a:t> politico das </a:t>
                      </a:r>
                      <a:r>
                        <a:rPr lang="en-US" dirty="0" err="1" smtClean="0"/>
                        <a:t>empresas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estatais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Facilidade</a:t>
                      </a:r>
                      <a:r>
                        <a:rPr lang="en-US" dirty="0" smtClean="0"/>
                        <a:t> de entrada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Baixo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moderado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Moderado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82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que </a:t>
            </a:r>
            <a:r>
              <a:rPr lang="en-US" dirty="0" err="1" smtClean="0"/>
              <a:t>abrir</a:t>
            </a:r>
            <a:r>
              <a:rPr lang="en-US" dirty="0" smtClean="0"/>
              <a:t> o capital?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abetura</a:t>
            </a:r>
            <a:r>
              <a:rPr lang="en-US" dirty="0" smtClean="0"/>
              <a:t> do capital de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forma de se </a:t>
            </a:r>
            <a:r>
              <a:rPr lang="en-US" dirty="0" err="1" smtClean="0"/>
              <a:t>aproximar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de “Estado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ócio</a:t>
            </a:r>
            <a:r>
              <a:rPr lang="en-US" dirty="0" smtClean="0"/>
              <a:t> </a:t>
            </a:r>
            <a:r>
              <a:rPr lang="en-US" dirty="0" err="1" smtClean="0"/>
              <a:t>Majoritário</a:t>
            </a:r>
            <a:r>
              <a:rPr lang="en-US" dirty="0" smtClean="0"/>
              <a:t>” e se </a:t>
            </a:r>
            <a:r>
              <a:rPr lang="en-US" dirty="0" err="1" smtClean="0"/>
              <a:t>afastar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de “Estado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Dono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Vantagens</a:t>
            </a:r>
            <a:r>
              <a:rPr lang="en-US" dirty="0" smtClean="0"/>
              <a:t>: </a:t>
            </a:r>
            <a:r>
              <a:rPr lang="en-US" dirty="0" err="1" smtClean="0"/>
              <a:t>facilita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incentivos</a:t>
            </a:r>
            <a:r>
              <a:rPr lang="en-US" dirty="0" smtClean="0"/>
              <a:t> 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gestores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; </a:t>
            </a:r>
            <a:r>
              <a:rPr lang="en-US" dirty="0" err="1" smtClean="0"/>
              <a:t>reduz</a:t>
            </a:r>
            <a:r>
              <a:rPr lang="en-US" dirty="0" smtClean="0"/>
              <a:t> o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 politico das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; </a:t>
            </a:r>
            <a:r>
              <a:rPr lang="en-US" dirty="0" err="1" smtClean="0"/>
              <a:t>facilita</a:t>
            </a:r>
            <a:r>
              <a:rPr lang="en-US" dirty="0" smtClean="0"/>
              <a:t> a entrada e a </a:t>
            </a:r>
            <a:r>
              <a:rPr lang="en-US" dirty="0" err="1" smtClean="0"/>
              <a:t>saída</a:t>
            </a:r>
            <a:r>
              <a:rPr lang="en-US" dirty="0" smtClean="0"/>
              <a:t> de um </a:t>
            </a:r>
            <a:r>
              <a:rPr lang="en-US" dirty="0" err="1" smtClean="0"/>
              <a:t>determinado</a:t>
            </a:r>
            <a:r>
              <a:rPr lang="en-US" dirty="0" smtClean="0"/>
              <a:t> Mercado.</a:t>
            </a:r>
          </a:p>
          <a:p>
            <a:r>
              <a:rPr lang="en-US" dirty="0" err="1" smtClean="0"/>
              <a:t>Desvantagens</a:t>
            </a:r>
            <a:r>
              <a:rPr lang="en-US" dirty="0" smtClean="0"/>
              <a:t>: </a:t>
            </a:r>
            <a:r>
              <a:rPr lang="en-US" dirty="0" err="1" smtClean="0"/>
              <a:t>aumenta</a:t>
            </a:r>
            <a:r>
              <a:rPr lang="en-US" dirty="0" smtClean="0"/>
              <a:t> o </a:t>
            </a:r>
            <a:r>
              <a:rPr lang="en-US" dirty="0" err="1" smtClean="0"/>
              <a:t>potencial</a:t>
            </a:r>
            <a:r>
              <a:rPr lang="en-US" dirty="0" smtClean="0"/>
              <a:t> de </a:t>
            </a:r>
            <a:r>
              <a:rPr lang="en-US" dirty="0" err="1" smtClean="0"/>
              <a:t>compadrio</a:t>
            </a:r>
            <a:r>
              <a:rPr lang="en-US" dirty="0" smtClean="0"/>
              <a:t> com o </a:t>
            </a:r>
            <a:r>
              <a:rPr lang="en-US" dirty="0" err="1" smtClean="0"/>
              <a:t>setor</a:t>
            </a:r>
            <a:r>
              <a:rPr lang="en-US" dirty="0" smtClean="0"/>
              <a:t> </a:t>
            </a:r>
            <a:r>
              <a:rPr lang="en-US" dirty="0" err="1" smtClean="0"/>
              <a:t>privado</a:t>
            </a:r>
            <a:r>
              <a:rPr lang="en-US" dirty="0" smtClean="0"/>
              <a:t> e </a:t>
            </a:r>
            <a:r>
              <a:rPr lang="en-US" dirty="0" err="1" smtClean="0"/>
              <a:t>reduz</a:t>
            </a:r>
            <a:r>
              <a:rPr lang="en-US" dirty="0" smtClean="0"/>
              <a:t> o </a:t>
            </a:r>
            <a:r>
              <a:rPr lang="en-US" dirty="0" err="1" smtClean="0"/>
              <a:t>poder</a:t>
            </a:r>
            <a:r>
              <a:rPr lang="en-US" dirty="0" smtClean="0"/>
              <a:t> do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coordenar</a:t>
            </a:r>
            <a:r>
              <a:rPr lang="en-US" dirty="0" smtClean="0"/>
              <a:t> a </a:t>
            </a:r>
            <a:r>
              <a:rPr lang="en-US" dirty="0" err="1" smtClean="0"/>
              <a:t>ação</a:t>
            </a:r>
            <a:r>
              <a:rPr lang="en-US" dirty="0" smtClean="0"/>
              <a:t> das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para </a:t>
            </a:r>
            <a:r>
              <a:rPr lang="en-US" dirty="0" err="1" smtClean="0"/>
              <a:t>alcançar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83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que </a:t>
            </a:r>
            <a:r>
              <a:rPr lang="en-US" dirty="0" err="1" smtClean="0"/>
              <a:t>abrir</a:t>
            </a:r>
            <a:r>
              <a:rPr lang="en-US" dirty="0" smtClean="0"/>
              <a:t> o capital?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Facilitar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financiamento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Mecanismo</a:t>
            </a:r>
            <a:r>
              <a:rPr lang="en-US" dirty="0" smtClean="0"/>
              <a:t> de </a:t>
            </a:r>
            <a:r>
              <a:rPr lang="en-US" dirty="0" err="1" smtClean="0"/>
              <a:t>avaliação</a:t>
            </a:r>
            <a:r>
              <a:rPr lang="en-US" dirty="0" smtClean="0"/>
              <a:t> do valor da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Torna</a:t>
            </a:r>
            <a:r>
              <a:rPr lang="en-US" dirty="0" smtClean="0"/>
              <a:t> 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conhecida</a:t>
            </a:r>
            <a:r>
              <a:rPr lang="en-US" dirty="0" smtClean="0"/>
              <a:t> e </a:t>
            </a:r>
            <a:r>
              <a:rPr lang="en-US" dirty="0" err="1" smtClean="0"/>
              <a:t>melhora</a:t>
            </a:r>
            <a:r>
              <a:rPr lang="en-US" dirty="0" smtClean="0"/>
              <a:t> a </a:t>
            </a:r>
            <a:r>
              <a:rPr lang="en-US" dirty="0" err="1" smtClean="0"/>
              <a:t>imagem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Cria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de </a:t>
            </a:r>
            <a:r>
              <a:rPr lang="en-US" dirty="0" err="1" smtClean="0"/>
              <a:t>remunerar</a:t>
            </a:r>
            <a:r>
              <a:rPr lang="en-US" dirty="0" smtClean="0"/>
              <a:t> </a:t>
            </a:r>
            <a:r>
              <a:rPr lang="en-US" dirty="0" err="1" smtClean="0"/>
              <a:t>executivos</a:t>
            </a:r>
            <a:r>
              <a:rPr lang="en-US" dirty="0" smtClean="0"/>
              <a:t> 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Obriga</a:t>
            </a:r>
            <a:r>
              <a:rPr lang="en-US" dirty="0" smtClean="0"/>
              <a:t> a </a:t>
            </a:r>
            <a:r>
              <a:rPr lang="en-US" dirty="0" err="1" smtClean="0"/>
              <a:t>empresa</a:t>
            </a:r>
            <a:r>
              <a:rPr lang="en-US" dirty="0" smtClean="0"/>
              <a:t> a </a:t>
            </a:r>
            <a:r>
              <a:rPr lang="en-US" dirty="0" err="1" smtClean="0"/>
              <a:t>adotar</a:t>
            </a:r>
            <a:r>
              <a:rPr lang="en-US" dirty="0" smtClean="0"/>
              <a:t> </a:t>
            </a:r>
            <a:r>
              <a:rPr lang="en-US" dirty="0" err="1" smtClean="0"/>
              <a:t>práticas</a:t>
            </a:r>
            <a:r>
              <a:rPr lang="en-US" dirty="0" smtClean="0"/>
              <a:t> </a:t>
            </a:r>
            <a:r>
              <a:rPr lang="en-US" dirty="0" err="1" smtClean="0"/>
              <a:t>contábeis</a:t>
            </a:r>
            <a:r>
              <a:rPr lang="en-US" dirty="0" smtClean="0"/>
              <a:t> </a:t>
            </a:r>
            <a:r>
              <a:rPr lang="en-US" dirty="0" err="1" smtClean="0"/>
              <a:t>padronizadas</a:t>
            </a:r>
            <a:r>
              <a:rPr lang="en-US" dirty="0" smtClean="0"/>
              <a:t> e </a:t>
            </a:r>
            <a:r>
              <a:rPr lang="en-US" dirty="0" err="1" smtClean="0"/>
              <a:t>transparentes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Obriga</a:t>
            </a:r>
            <a:r>
              <a:rPr lang="en-US" dirty="0" smtClean="0"/>
              <a:t> a </a:t>
            </a:r>
            <a:r>
              <a:rPr lang="en-US" dirty="0" err="1" smtClean="0"/>
              <a:t>empresa</a:t>
            </a:r>
            <a:r>
              <a:rPr lang="en-US" dirty="0" smtClean="0"/>
              <a:t> a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transparente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608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: Banco do </a:t>
            </a:r>
            <a:r>
              <a:rPr lang="en-US" dirty="0" err="1" smtClean="0"/>
              <a:t>Brasil</a:t>
            </a:r>
            <a:r>
              <a:rPr lang="en-US" dirty="0" smtClean="0"/>
              <a:t> (1 </a:t>
            </a:r>
            <a:r>
              <a:rPr lang="en-US" dirty="0" err="1" smtClean="0"/>
              <a:t>ano</a:t>
            </a:r>
            <a:r>
              <a:rPr lang="en-US" dirty="0" smtClean="0"/>
              <a:t>)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00" y="2073321"/>
            <a:ext cx="7163800" cy="3715268"/>
          </a:xfrm>
        </p:spPr>
      </p:pic>
    </p:spTree>
    <p:extLst>
      <p:ext uri="{BB962C8B-B14F-4D97-AF65-F5344CB8AC3E}">
        <p14:creationId xmlns:p14="http://schemas.microsoft.com/office/powerpoint/2010/main" val="197839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: Banco do </a:t>
            </a:r>
            <a:r>
              <a:rPr lang="en-US" dirty="0" err="1" smtClean="0"/>
              <a:t>Brasil</a:t>
            </a:r>
            <a:r>
              <a:rPr lang="en-US" dirty="0" smtClean="0"/>
              <a:t> (5 </a:t>
            </a:r>
            <a:r>
              <a:rPr lang="en-US" dirty="0" err="1" smtClean="0"/>
              <a:t>anos</a:t>
            </a:r>
            <a:r>
              <a:rPr lang="en-US" dirty="0" smtClean="0"/>
              <a:t>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00" y="2177002"/>
            <a:ext cx="7163800" cy="3648584"/>
          </a:xfrm>
        </p:spPr>
      </p:pic>
    </p:spTree>
    <p:extLst>
      <p:ext uri="{BB962C8B-B14F-4D97-AF65-F5344CB8AC3E}">
        <p14:creationId xmlns:p14="http://schemas.microsoft.com/office/powerpoint/2010/main" val="306133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: Banco do </a:t>
            </a:r>
            <a:r>
              <a:rPr lang="en-US" dirty="0" err="1" smtClean="0"/>
              <a:t>Brasil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1113"/>
            <a:ext cx="7059010" cy="3486637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743" y="1871113"/>
            <a:ext cx="2915057" cy="228631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743" y="4337857"/>
            <a:ext cx="2953162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2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experiências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onda de abertura de capital de bancos no Brasil, Rafael Felipe </a:t>
            </a:r>
            <a:r>
              <a:rPr lang="pt-BR" dirty="0" err="1" smtClean="0"/>
              <a:t>Schiozer</a:t>
            </a:r>
            <a:r>
              <a:rPr lang="pt-BR" dirty="0" smtClean="0"/>
              <a:t> e Richard Saito, FGV, 2009:</a:t>
            </a:r>
            <a:endParaRPr lang="en-US" dirty="0" smtClean="0"/>
          </a:p>
          <a:p>
            <a:pPr lvl="1"/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créditos-ativos</a:t>
            </a:r>
            <a:r>
              <a:rPr lang="en-US" dirty="0" smtClean="0"/>
              <a:t> (</a:t>
            </a:r>
            <a:r>
              <a:rPr lang="en-US" dirty="0" err="1" smtClean="0"/>
              <a:t>crédito</a:t>
            </a:r>
            <a:r>
              <a:rPr lang="en-US" dirty="0" smtClean="0"/>
              <a:t> de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Melhora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administrativa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989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455</Words>
  <Application>Microsoft Office PowerPoint</Application>
  <PresentationFormat>Personalizar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Abertura de Capital dos Bancos Públicos</vt:lpstr>
      <vt:lpstr>Formas de Intervenção do Estado</vt:lpstr>
      <vt:lpstr>Formas de Intervenção do Estado</vt:lpstr>
      <vt:lpstr>Por que abrir o capital?</vt:lpstr>
      <vt:lpstr>Por que abrir o capital?</vt:lpstr>
      <vt:lpstr>Exemplo: Banco do Brasil (1 ano)</vt:lpstr>
      <vt:lpstr>Exemplo: Banco do Brasil (5 anos)</vt:lpstr>
      <vt:lpstr>Exemplo: Banco do Brasil</vt:lpstr>
      <vt:lpstr>Resultados de outras experiências</vt:lpstr>
      <vt:lpstr>Recomendação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Abertura de Capital dos Bancos Públicos</dc:title>
  <dc:creator>Roberto Ellery</dc:creator>
  <cp:lastModifiedBy>Câmara dos Deputados</cp:lastModifiedBy>
  <cp:revision>6</cp:revision>
  <dcterms:created xsi:type="dcterms:W3CDTF">2015-11-17T12:03:48Z</dcterms:created>
  <dcterms:modified xsi:type="dcterms:W3CDTF">2015-11-17T22:12:01Z</dcterms:modified>
</cp:coreProperties>
</file>