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69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82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13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89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23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7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1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46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49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14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56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D6FB-BB95-425A-8FC7-A1EDA6455A0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CD8A-2105-4575-A2ED-EEFCEE034C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07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</p:spPr>
        <p:txBody>
          <a:bodyPr>
            <a:normAutofit lnSpcReduction="1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r>
              <a:rPr lang="pt-BR" sz="5400" dirty="0" smtClean="0"/>
              <a:t>Audiência Pública</a:t>
            </a:r>
          </a:p>
          <a:p>
            <a:r>
              <a:rPr lang="pt-BR" sz="5400" dirty="0" smtClean="0"/>
              <a:t>Câmara dos Deputados </a:t>
            </a:r>
          </a:p>
          <a:p>
            <a:r>
              <a:rPr lang="pt-BR" sz="5400" dirty="0" smtClean="0"/>
              <a:t>PL 4400/2012</a:t>
            </a:r>
          </a:p>
          <a:p>
            <a:endParaRPr lang="pt-BR" sz="2400" dirty="0"/>
          </a:p>
          <a:p>
            <a:r>
              <a:rPr lang="pt-BR" sz="2400" dirty="0" smtClean="0"/>
              <a:t>Brasília, 2 de julho de 2015</a:t>
            </a:r>
            <a:endParaRPr lang="pt-BR" sz="2400" dirty="0"/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5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02624" cy="1107554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é necessário Normas.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/>
              <a:t>160 </a:t>
            </a:r>
            <a:r>
              <a:rPr lang="pt-BR" dirty="0"/>
              <a:t>servidores do Ministério Público Federal em Pernambuco (MPF-PE) poderão ter um dia de folga caso utilizem a bicicleta para seguirem de casa ao trabalho por, no mínimo, 15 dias úteis por mês.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direito foi garantido pela portaria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46/2015.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H="1" flipV="1">
            <a:off x="35496" y="5661248"/>
            <a:ext cx="8640960" cy="216024"/>
          </a:xfrm>
        </p:spPr>
        <p:txBody>
          <a:bodyPr>
            <a:normAutofit fontScale="40000" lnSpcReduction="20000"/>
          </a:bodyPr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02624" cy="1107554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/>
              <a:t>inclusão no plano de mobilidade urbana, de</a:t>
            </a:r>
            <a:br>
              <a:rPr lang="pt-BR" dirty="0"/>
            </a:br>
            <a:r>
              <a:rPr lang="pt-BR" dirty="0"/>
              <a:t>elaboração </a:t>
            </a:r>
            <a:r>
              <a:rPr lang="pt-BR" dirty="0" smtClean="0"/>
              <a:t>obrigatória pelos Estados e municípios, </a:t>
            </a:r>
            <a:r>
              <a:rPr lang="pt-BR" dirty="0"/>
              <a:t>que deverá ser integrado e compatível com o plano diretor de</a:t>
            </a:r>
            <a:br>
              <a:rPr lang="pt-BR" dirty="0"/>
            </a:br>
            <a:r>
              <a:rPr lang="pt-BR" dirty="0"/>
              <a:t>desenvolvimento urbano.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H="1" flipV="1">
            <a:off x="35496" y="5661248"/>
            <a:ext cx="8640960" cy="216024"/>
          </a:xfrm>
        </p:spPr>
        <p:txBody>
          <a:bodyPr>
            <a:normAutofit fontScale="40000" lnSpcReduction="20000"/>
          </a:bodyPr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72405" y="1196752"/>
            <a:ext cx="91440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r>
              <a:rPr lang="pt-BR" sz="2400" dirty="0"/>
              <a:t>Os Projetos de Lei em questão procuram, em síntese, alterar a legislação de concessão do vale transporte para:</a:t>
            </a:r>
          </a:p>
          <a:p>
            <a:pPr algn="just"/>
            <a:r>
              <a:rPr lang="pt-BR" sz="2400" dirty="0"/>
              <a:t>a) 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 6.418/13</a:t>
            </a:r>
            <a:r>
              <a:rPr lang="pt-BR" sz="2400" dirty="0"/>
              <a:t>, apensado a ele 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 6.724/13</a:t>
            </a:r>
            <a:r>
              <a:rPr lang="pt-BR" sz="2400" dirty="0"/>
              <a:t>, estabelece o benefício de vale-transporte para os trabalhadores que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utilizarem a bicicleta como forma de deslocamento entre a sua casa e o trabalho</a:t>
            </a:r>
            <a:r>
              <a:rPr lang="pt-BR" sz="2400" dirty="0"/>
              <a:t>; na proporção de 50% ou de 100% do valor do vale-transporte;</a:t>
            </a:r>
          </a:p>
          <a:p>
            <a:pPr algn="just"/>
            <a:r>
              <a:rPr lang="pt-BR" sz="2400" dirty="0"/>
              <a:t> </a:t>
            </a:r>
          </a:p>
          <a:p>
            <a:pPr algn="just"/>
            <a:r>
              <a:rPr lang="pt-BR" sz="2400" dirty="0"/>
              <a:t>b) 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PL6.640/13</a:t>
            </a:r>
            <a:r>
              <a:rPr lang="pt-BR" sz="2400" dirty="0"/>
              <a:t> </a:t>
            </a:r>
            <a:r>
              <a:rPr lang="pt-BR" sz="2400" dirty="0" smtClean="0"/>
              <a:t>o </a:t>
            </a:r>
            <a:r>
              <a:rPr lang="pt-BR" sz="2400" dirty="0"/>
              <a:t>custeio do vale-transporte na íntegra pelo empregador,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excluindo a possibilidade do desconto de até 6% do salário base do empregado por parte do empregador</a:t>
            </a:r>
            <a:r>
              <a:rPr lang="pt-BR" sz="2400" dirty="0"/>
              <a:t> a esse título; No mesmo sentido é 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 7.854/14</a:t>
            </a:r>
            <a:r>
              <a:rPr lang="pt-BR" sz="2400" dirty="0"/>
              <a:t>, que inova ao possibilitar que os valores despendidos a título de Vale-Transporte sejam dedutíveis do Imposto sobre a Renda da Pessoa Jurídica (IRPJ).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6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87" y="1047030"/>
            <a:ext cx="9144000" cy="569433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r>
              <a:rPr lang="pt-BR" sz="2000" b="1" u="sng" dirty="0"/>
              <a:t>Dificuldades para implementação da medida</a:t>
            </a:r>
            <a:endParaRPr lang="pt-BR" sz="2000" dirty="0"/>
          </a:p>
          <a:p>
            <a:pPr algn="just"/>
            <a:r>
              <a:rPr lang="pt-BR" sz="2000" b="1" dirty="0"/>
              <a:t>1) Aumento dos custos com a gestão de empregados</a:t>
            </a:r>
            <a:endParaRPr lang="pt-BR" sz="2000" dirty="0"/>
          </a:p>
          <a:p>
            <a:pPr algn="just"/>
            <a:r>
              <a:rPr lang="pt-BR" sz="2000" dirty="0"/>
              <a:t>As empresas, além de administrar o benefício do vale-transporte com os empregados que se utilizam do transporte público, teriam que alterar seus registros para administrar os empregados que se utilizam de bicicletas. O empregado poderia usar a bicicleta por 15 dias e os outros 15 dias precisar de vale transporte.</a:t>
            </a:r>
          </a:p>
          <a:p>
            <a:pPr algn="just"/>
            <a:r>
              <a:rPr lang="pt-BR" sz="2000" dirty="0"/>
              <a:t>Trata-se do aumento do custo com a gestão de empregados, que inclui folha de pagamento, administração de benefícios, preenchimento de formulários legais, atendimento da burocracia, etc.</a:t>
            </a:r>
          </a:p>
          <a:p>
            <a:pPr algn="just"/>
            <a:r>
              <a:rPr lang="pt-BR" sz="2000" dirty="0">
                <a:solidFill>
                  <a:srgbClr val="0070C0"/>
                </a:solidFill>
              </a:rPr>
              <a:t>Estima-se que as empresas já gastam cerca de 17% do custo total de um trabalhador somente com a gestão de empregados. </a:t>
            </a:r>
            <a:r>
              <a:rPr lang="pt-BR" sz="1700" dirty="0"/>
              <a:t>(Fonte: </a:t>
            </a:r>
            <a:r>
              <a:rPr lang="pt-BR" sz="1700" dirty="0" err="1"/>
              <a:t>ContaAzul</a:t>
            </a:r>
            <a:r>
              <a:rPr lang="pt-BR" sz="1700" dirty="0"/>
              <a:t>, sistema de gestão online simplificada para micro e pequenas empresas)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endParaRPr lang="pt-BR" sz="3600" b="1" dirty="0" smtClean="0">
              <a:solidFill>
                <a:srgbClr val="FF0000"/>
              </a:solidFill>
            </a:endParaRPr>
          </a:p>
          <a:p>
            <a:pPr algn="just"/>
            <a:endParaRPr lang="pt-BR" sz="3600" b="1" dirty="0">
              <a:solidFill>
                <a:srgbClr val="FF0000"/>
              </a:solidFill>
            </a:endParaRPr>
          </a:p>
          <a:p>
            <a:pPr algn="just"/>
            <a:r>
              <a:rPr lang="pt-BR" sz="2400" dirty="0" smtClean="0"/>
              <a:t>2</a:t>
            </a:r>
            <a:r>
              <a:rPr lang="pt-BR" sz="2400" dirty="0"/>
              <a:t>) A </a:t>
            </a:r>
            <a:r>
              <a:rPr lang="pt-BR" sz="2400" dirty="0" smtClean="0"/>
              <a:t>empresas e o Poder Público </a:t>
            </a:r>
            <a:r>
              <a:rPr lang="pt-BR" sz="2400" dirty="0"/>
              <a:t>necessitariam alterar suas estruturas físicas para os ciclistas; </a:t>
            </a:r>
            <a:r>
              <a:rPr lang="pt-BR" sz="2400" dirty="0" smtClean="0"/>
              <a:t>o que ocasionaria mais dificuldades </a:t>
            </a:r>
            <a:r>
              <a:rPr lang="pt-BR" sz="2400" dirty="0"/>
              <a:t>para as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pequenas e médias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r>
              <a:rPr lang="pt-BR" sz="2400" dirty="0"/>
              <a:t>- construção de </a:t>
            </a:r>
            <a:r>
              <a:rPr lang="pt-BR" sz="2400" b="1" dirty="0"/>
              <a:t>banheiros</a:t>
            </a:r>
            <a:r>
              <a:rPr lang="pt-BR" sz="2400" dirty="0"/>
              <a:t> e </a:t>
            </a:r>
            <a:r>
              <a:rPr lang="pt-BR" sz="2400" b="1" dirty="0"/>
              <a:t>vestiários</a:t>
            </a:r>
            <a:r>
              <a:rPr lang="pt-BR" sz="2400" dirty="0"/>
              <a:t> com chuveiros e equipamentos para o banho dos ciclistas;</a:t>
            </a:r>
          </a:p>
          <a:p>
            <a:pPr marL="342900" indent="-342900" algn="just">
              <a:buFontTx/>
              <a:buChar char="-"/>
            </a:pPr>
            <a:r>
              <a:rPr lang="pt-BR" sz="2400" dirty="0" smtClean="0"/>
              <a:t>construção </a:t>
            </a:r>
            <a:r>
              <a:rPr lang="pt-BR" sz="2400" dirty="0"/>
              <a:t>de </a:t>
            </a:r>
            <a:r>
              <a:rPr lang="pt-BR" sz="2400" dirty="0" err="1"/>
              <a:t>paraciclos</a:t>
            </a:r>
            <a:r>
              <a:rPr lang="pt-BR" sz="2400" dirty="0"/>
              <a:t>/</a:t>
            </a:r>
            <a:r>
              <a:rPr lang="pt-BR" sz="2400" dirty="0" err="1"/>
              <a:t>bicicletários</a:t>
            </a:r>
            <a:r>
              <a:rPr lang="pt-BR" sz="2400" dirty="0"/>
              <a:t> para a guarda das bicicletas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paraciclo custa em média R$ 199 mil</a:t>
            </a:r>
            <a:r>
              <a:rPr lang="pt-BR" sz="2400" dirty="0" smtClean="0"/>
              <a:t>; 10 mil empresas =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R$ 2 bilhões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 smtClean="0"/>
              <a:t>(fonte: licitação Prefeitura do Estado de São Paulo; abril de 2015)</a:t>
            </a:r>
          </a:p>
          <a:p>
            <a:pPr marL="342900" indent="-342900" algn="just">
              <a:buFontTx/>
              <a:buChar char="-"/>
            </a:pPr>
            <a:endParaRPr lang="pt-BR" sz="2400" dirty="0"/>
          </a:p>
          <a:p>
            <a:pPr marL="342900" indent="-342900" algn="just">
              <a:buFontTx/>
              <a:buChar char="-"/>
            </a:pPr>
            <a:endParaRPr lang="pt-BR" sz="2400" dirty="0"/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44" y="44624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ficuldades construção paraciclo nas empres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96752"/>
            <a:ext cx="332422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1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3) Alguns problemas práticos</a:t>
            </a:r>
            <a:endParaRPr lang="pt-BR" sz="2400" dirty="0"/>
          </a:p>
          <a:p>
            <a:pPr algn="just"/>
            <a:r>
              <a:rPr lang="pt-BR" sz="2400" dirty="0"/>
              <a:t>a)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ficariam as empresas que fornecem o transporte próprio? </a:t>
            </a:r>
            <a:r>
              <a:rPr lang="pt-BR" sz="2400" dirty="0" smtClean="0"/>
              <a:t>Hoje elas são dispensadas </a:t>
            </a:r>
            <a:r>
              <a:rPr lang="pt-BR" sz="2400" dirty="0"/>
              <a:t>do vale-transporte (art. 4º do Decreto nº 95.247/85). Teriam que passar a fornecer o vale transporte para os empregados ciclistas?</a:t>
            </a:r>
          </a:p>
          <a:p>
            <a:pPr algn="just"/>
            <a:r>
              <a:rPr lang="pt-BR" sz="2400" dirty="0"/>
              <a:t>b)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hoje empregados que moram perto do trabalho não fazem jus ao benefício, mas com o projeto de lei aprovado passarão a ter direito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r>
              <a:rPr lang="pt-BR" sz="2400" dirty="0"/>
              <a:t>“VALE-TRANSPORTE – DESLOCAMENTO DE BICICLETA – INDENIZAÇÃO INDEVIDA. Comprovado que o autor residia próximo ao estabelecimento da reclamada e que fazia o percurso residência/trabalho, e vice-versa, de bicicleta, não é devida a indenização do vale-transporte, vez que esse benefício tem o objetivo de cobrir as despesas de deslocamento com transporte coletivo público urbano, intermunicipal e </a:t>
            </a:r>
            <a:r>
              <a:rPr lang="pt-BR" sz="2400" dirty="0" smtClean="0"/>
              <a:t>interestadual.” </a:t>
            </a:r>
            <a:r>
              <a:rPr lang="pt-BR" sz="1700" dirty="0"/>
              <a:t>(TRT – 3ª Região – Recurso Ordinário 2193-2011-103-03-00-5 – Relator Desembargador Luiz Ronan Neves </a:t>
            </a:r>
            <a:r>
              <a:rPr lang="pt-BR" sz="1700" dirty="0" err="1"/>
              <a:t>Koury</a:t>
            </a:r>
            <a:r>
              <a:rPr lang="pt-BR" sz="1700" dirty="0"/>
              <a:t> – Decisão Publicada em 3-10-2012);</a:t>
            </a: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9218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8863" y="2204864"/>
            <a:ext cx="8911343" cy="5733256"/>
          </a:xfrm>
        </p:spPr>
        <p:txBody>
          <a:bodyPr>
            <a:normAutofit/>
          </a:bodyPr>
          <a:lstStyle/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RISCO DO TRANSPORTE POR BICICLETAS</a:t>
            </a:r>
          </a:p>
          <a:p>
            <a:pPr algn="just"/>
            <a:r>
              <a:rPr lang="pt-BR" sz="2400" dirty="0" smtClean="0"/>
              <a:t>Porto Alegre: de </a:t>
            </a:r>
            <a:r>
              <a:rPr lang="pt-BR" sz="2400" dirty="0"/>
              <a:t>acordo com dados da Empresa Pública de Transporte e Circulação (EPTC), somente no último ano (2013) ocorreram 230 acidentes envolvendo </a:t>
            </a:r>
            <a:r>
              <a:rPr lang="pt-BR" sz="2400" dirty="0" smtClean="0"/>
              <a:t>ciclistas, </a:t>
            </a:r>
            <a:r>
              <a:rPr lang="pt-BR" sz="2400" dirty="0"/>
              <a:t>com nove vítimas </a:t>
            </a:r>
            <a:r>
              <a:rPr lang="pt-BR" sz="2400" dirty="0" smtClean="0"/>
              <a:t>fatais.</a:t>
            </a:r>
            <a:endParaRPr lang="pt-BR" sz="2400" dirty="0"/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34194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ificuldades construção paraciclo nas empres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2894372" cy="25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</p:spPr>
        <p:txBody>
          <a:bodyPr>
            <a:normAutofit/>
          </a:bodyPr>
          <a:lstStyle/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ACIDENTES EM SÃO PAULO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m 2" descr="http://blogs.estadao.com.br/estadao-urgente/files/2015/05/acidentes-fata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18318"/>
            <a:ext cx="523875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996952"/>
            <a:ext cx="5750483" cy="274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413956"/>
            <a:ext cx="8660433" cy="80366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Objetivo da Lei deve ser sempre dar segurança ao trabalhador. Transporte público.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752600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6" name="Picture 4" descr="Ver Notí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8280920" cy="38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216</Words>
  <Application>Microsoft Office PowerPoint</Application>
  <PresentationFormat>Apresentação na tela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Objetivo da Lei deve ser sempre dar segurança ao trabalhador. Transporte público.</vt:lpstr>
      <vt:lpstr>Não é necessário Normas.  160 servidores do Ministério Público Federal em Pernambuco (MPF-PE) poderão ter um dia de folga caso utilizem a bicicleta para seguirem de casa ao trabalho por, no mínimo, 15 dias úteis por mês. O direito foi garantido pela portaria 46/2015.</vt:lpstr>
      <vt:lpstr>inclusão no plano de mobilidade urbana, de elaboração obrigatória pelos Estados e municípios, que deverá ser integrado e compatível com o plano diretor de desenvolvimento urbano.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Kelly</dc:creator>
  <cp:lastModifiedBy>Andressa Paranhos Guimarães</cp:lastModifiedBy>
  <cp:revision>29</cp:revision>
  <cp:lastPrinted>2015-07-02T14:36:21Z</cp:lastPrinted>
  <dcterms:created xsi:type="dcterms:W3CDTF">2015-03-10T17:35:01Z</dcterms:created>
  <dcterms:modified xsi:type="dcterms:W3CDTF">2015-07-02T18:04:20Z</dcterms:modified>
</cp:coreProperties>
</file>