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9"/>
  </p:handoutMasterIdLst>
  <p:sldIdLst>
    <p:sldId id="259" r:id="rId5"/>
    <p:sldId id="257" r:id="rId6"/>
    <p:sldId id="260" r:id="rId7"/>
    <p:sldId id="258" r:id="rId8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83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4" d="100"/>
          <a:sy n="94" d="100"/>
        </p:scale>
        <p:origin x="-111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22E44-98EB-41F2-A5A3-DC9366D96C52}" type="datetimeFigureOut">
              <a:rPr lang="pt-BR" smtClean="0"/>
              <a:pPr/>
              <a:t>2/7/2015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F49D4-11F0-4902-8E8F-39DA3DE9C7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697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15212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47864" y="4005064"/>
            <a:ext cx="5112568" cy="100811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74904" y="6492875"/>
            <a:ext cx="21336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E863AB3-1080-4390-A188-E6CAFC806C8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6131024" cy="50405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456384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74904" y="6492875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E863AB3-1080-4390-A188-E6CAFC806C8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74904" y="6492875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E863AB3-1080-4390-A188-E6CAFC806C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555776" y="836712"/>
            <a:ext cx="6131024" cy="50405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74904" y="6492875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E863AB3-1080-4390-A188-E6CAFC806C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74904" y="6492875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E863AB3-1080-4390-A188-E6CAFC806C8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2555776" y="836712"/>
            <a:ext cx="6131024" cy="50405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74904" y="6492875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E863AB3-1080-4390-A188-E6CAFC806C8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1"/>
          <p:cNvSpPr txBox="1">
            <a:spLocks/>
          </p:cNvSpPr>
          <p:nvPr userDrawn="1"/>
        </p:nvSpPr>
        <p:spPr>
          <a:xfrm>
            <a:off x="2555776" y="836712"/>
            <a:ext cx="613102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4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Clique para editar o estilo do título mestre</a:t>
            </a:r>
            <a:endParaRPr kumimoji="0" lang="pt-B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74904" y="6492875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E863AB3-1080-4390-A188-E6CAFC806C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6516216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8229600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58721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92E1F-AD23-4954-8C0A-1311CECCDDB9}" type="datetimeFigureOut">
              <a:rPr lang="pt-BR" smtClean="0"/>
              <a:pPr/>
              <a:t>2/7/2015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58721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58721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3AB3-1080-4390-A188-E6CAFC806C8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b="1" dirty="0" smtClean="0">
                <a:latin typeface="+mn-lt"/>
              </a:rPr>
              <a:t>Projeto de Lei n</a:t>
            </a:r>
            <a:r>
              <a:rPr lang="pt-BR" sz="4000" dirty="0" smtClean="0">
                <a:latin typeface="+mn-lt"/>
              </a:rPr>
              <a:t>.º </a:t>
            </a:r>
            <a:r>
              <a:rPr lang="pt-BR" sz="4000" b="1" dirty="0" smtClean="0">
                <a:latin typeface="+mn-lt"/>
              </a:rPr>
              <a:t>4</a:t>
            </a:r>
            <a:r>
              <a:rPr lang="pt-BR" sz="4000" dirty="0" smtClean="0">
                <a:latin typeface="+mn-lt"/>
              </a:rPr>
              <a:t>.</a:t>
            </a:r>
            <a:r>
              <a:rPr lang="pt-BR" sz="4000" b="1" dirty="0" smtClean="0">
                <a:latin typeface="+mn-lt"/>
              </a:rPr>
              <a:t>400</a:t>
            </a:r>
            <a:r>
              <a:rPr lang="pt-BR" sz="4000" dirty="0" smtClean="0">
                <a:latin typeface="+mn-lt"/>
              </a:rPr>
              <a:t>/</a:t>
            </a:r>
            <a:r>
              <a:rPr lang="pt-BR" sz="4000" b="1" dirty="0" smtClean="0">
                <a:latin typeface="+mn-lt"/>
              </a:rPr>
              <a:t>2012</a:t>
            </a:r>
            <a:endParaRPr lang="pt-BR" sz="4000" b="1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09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056784" cy="576064"/>
          </a:xfrm>
        </p:spPr>
        <p:txBody>
          <a:bodyPr>
            <a:normAutofit/>
          </a:bodyPr>
          <a:lstStyle/>
          <a:p>
            <a:pPr algn="ctr"/>
            <a:endParaRPr lang="pt-BR" sz="2600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1764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pt-BR" sz="2800" u="sng" dirty="0" smtClean="0"/>
          </a:p>
          <a:p>
            <a:pPr marL="0" indent="0" algn="ctr">
              <a:buNone/>
            </a:pPr>
            <a:r>
              <a:rPr lang="pt-BR" sz="2800" b="1" u="sng" dirty="0" smtClean="0"/>
              <a:t>Lei Complementar n</a:t>
            </a:r>
            <a:r>
              <a:rPr lang="pt-BR" sz="2800" u="sng" dirty="0" smtClean="0"/>
              <a:t>.º </a:t>
            </a:r>
            <a:r>
              <a:rPr lang="pt-BR" sz="2800" b="1" u="sng" dirty="0" smtClean="0"/>
              <a:t>123</a:t>
            </a:r>
            <a:r>
              <a:rPr lang="pt-BR" sz="2800" u="sng" dirty="0" smtClean="0"/>
              <a:t>/</a:t>
            </a:r>
            <a:r>
              <a:rPr lang="pt-BR" sz="2800" b="1" u="sng" dirty="0" smtClean="0"/>
              <a:t>2006</a:t>
            </a:r>
            <a:r>
              <a:rPr lang="pt-BR" sz="2800" u="sng" dirty="0" smtClean="0"/>
              <a:t> (</a:t>
            </a:r>
            <a:r>
              <a:rPr lang="pt-BR" sz="2800" b="1" u="sng" dirty="0" smtClean="0"/>
              <a:t>Simples Nacional</a:t>
            </a:r>
            <a:r>
              <a:rPr lang="pt-BR" sz="2800" u="sng" dirty="0" smtClean="0"/>
              <a:t>)</a:t>
            </a:r>
          </a:p>
          <a:p>
            <a:pPr marL="0" indent="0" algn="just">
              <a:buNone/>
            </a:pPr>
            <a:endParaRPr lang="pt-BR" sz="2800" i="1" u="sng" dirty="0"/>
          </a:p>
          <a:p>
            <a:pPr marL="0" indent="0" algn="just">
              <a:buNone/>
            </a:pPr>
            <a:r>
              <a:rPr lang="pt-BR" sz="2800" b="1" i="1" dirty="0"/>
              <a:t>Art</a:t>
            </a:r>
            <a:r>
              <a:rPr lang="pt-BR" sz="2800" i="1" dirty="0"/>
              <a:t>. </a:t>
            </a:r>
            <a:r>
              <a:rPr lang="pt-BR" sz="2800" b="1" i="1" dirty="0"/>
              <a:t>24</a:t>
            </a:r>
            <a:r>
              <a:rPr lang="pt-BR" sz="2800" i="1" dirty="0"/>
              <a:t>.  As microempresas e as empresas de pequeno porte optantes pelo Simples Nacional </a:t>
            </a:r>
            <a:r>
              <a:rPr lang="pt-BR" sz="2800" b="1" i="1" dirty="0"/>
              <a:t>não poderão utilizar ou destinar qualquer valor a título de incentivo fiscal</a:t>
            </a:r>
            <a:r>
              <a:rPr lang="pt-BR" sz="2800" dirty="0" smtClean="0"/>
              <a:t>.</a:t>
            </a:r>
          </a:p>
          <a:p>
            <a:pPr marL="0" indent="0" algn="just">
              <a:buNone/>
            </a:pPr>
            <a:endParaRPr lang="pt-BR" sz="2200" i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056784" cy="576064"/>
          </a:xfrm>
        </p:spPr>
        <p:txBody>
          <a:bodyPr>
            <a:normAutofit/>
          </a:bodyPr>
          <a:lstStyle/>
          <a:p>
            <a:pPr algn="ctr"/>
            <a:endParaRPr lang="pt-BR" sz="2600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1764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500" u="sng" dirty="0">
                <a:latin typeface="+mj-lt"/>
              </a:rPr>
              <a:t>Lei n.º </a:t>
            </a:r>
            <a:r>
              <a:rPr lang="pt-BR" sz="2500" u="sng" dirty="0" smtClean="0">
                <a:latin typeface="+mj-lt"/>
              </a:rPr>
              <a:t>9.532/1997</a:t>
            </a:r>
            <a:endParaRPr lang="pt-BR" sz="2500" b="1" i="1" u="sng" dirty="0">
              <a:latin typeface="+mj-lt"/>
            </a:endParaRPr>
          </a:p>
          <a:p>
            <a:pPr marL="0" indent="0" algn="just">
              <a:buNone/>
            </a:pPr>
            <a:r>
              <a:rPr lang="pt-BR" sz="2500" b="1" i="1" dirty="0" smtClean="0">
                <a:latin typeface="+mj-lt"/>
              </a:rPr>
              <a:t>Art</a:t>
            </a:r>
            <a:r>
              <a:rPr lang="pt-BR" sz="2500" i="1" dirty="0">
                <a:latin typeface="+mj-lt"/>
              </a:rPr>
              <a:t>.</a:t>
            </a:r>
            <a:r>
              <a:rPr lang="pt-BR" sz="2500" b="1" i="1" dirty="0">
                <a:latin typeface="+mj-lt"/>
              </a:rPr>
              <a:t> 10</a:t>
            </a:r>
            <a:r>
              <a:rPr lang="pt-BR" sz="2500" i="1" dirty="0">
                <a:latin typeface="+mj-lt"/>
              </a:rPr>
              <a:t>. Do imposto apurado com base no lucro arbitrado ou no </a:t>
            </a:r>
            <a:r>
              <a:rPr lang="pt-BR" sz="2500" b="1" i="1" dirty="0">
                <a:latin typeface="+mj-lt"/>
              </a:rPr>
              <a:t>lucro presumido</a:t>
            </a:r>
            <a:r>
              <a:rPr lang="pt-BR" sz="2500" i="1" dirty="0">
                <a:latin typeface="+mj-lt"/>
              </a:rPr>
              <a:t> </a:t>
            </a:r>
            <a:r>
              <a:rPr lang="pt-BR" sz="2500" b="1" i="1" dirty="0">
                <a:latin typeface="+mj-lt"/>
              </a:rPr>
              <a:t>não será permitida qualquer dedução a título de incentivo fiscal</a:t>
            </a:r>
            <a:r>
              <a:rPr lang="pt-BR" sz="2500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endParaRPr lang="pt-BR" sz="2200" i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t-BR" sz="2500" u="sng" dirty="0">
                <a:latin typeface="+mj-lt"/>
              </a:rPr>
              <a:t>Decreto </a:t>
            </a:r>
            <a:r>
              <a:rPr lang="pt-BR" sz="2500" u="sng" dirty="0" smtClean="0">
                <a:latin typeface="+mj-lt"/>
              </a:rPr>
              <a:t>n.º 3.000/1999</a:t>
            </a:r>
            <a:r>
              <a:rPr lang="pt-BR" sz="2500" dirty="0" smtClean="0">
                <a:latin typeface="+mj-lt"/>
              </a:rPr>
              <a:t> </a:t>
            </a:r>
          </a:p>
          <a:p>
            <a:pPr marL="0" indent="0" algn="just">
              <a:buNone/>
            </a:pPr>
            <a:r>
              <a:rPr lang="pt-BR" sz="2500" b="1" i="1" dirty="0" smtClean="0">
                <a:latin typeface="+mj-lt"/>
              </a:rPr>
              <a:t>Art</a:t>
            </a:r>
            <a:r>
              <a:rPr lang="pt-BR" sz="2500" i="1" dirty="0">
                <a:latin typeface="+mj-lt"/>
              </a:rPr>
              <a:t>. </a:t>
            </a:r>
            <a:r>
              <a:rPr lang="pt-BR" sz="2500" b="1" i="1" dirty="0">
                <a:latin typeface="+mj-lt"/>
              </a:rPr>
              <a:t>526</a:t>
            </a:r>
            <a:r>
              <a:rPr lang="pt-BR" sz="2500" i="1" dirty="0">
                <a:latin typeface="+mj-lt"/>
              </a:rPr>
              <a:t>. Para efeito de pagamento, a pessoa jurídica poderá deduzir do imposto devido no período de apuração, o imposto pago ou retido na fonte sobre as receitas que integraram a base de cálculo, </a:t>
            </a:r>
            <a:r>
              <a:rPr lang="pt-BR" sz="2500" b="1" i="1" dirty="0">
                <a:latin typeface="+mj-lt"/>
              </a:rPr>
              <a:t>vedada qualquer dedução a título de incentivo </a:t>
            </a:r>
            <a:r>
              <a:rPr lang="pt-BR" sz="2500" b="1" i="1" dirty="0" smtClean="0">
                <a:latin typeface="+mj-lt"/>
              </a:rPr>
              <a:t>fiscal</a:t>
            </a:r>
            <a:r>
              <a:rPr lang="pt-BR" sz="2500" dirty="0" smtClean="0">
                <a:latin typeface="+mj-lt"/>
              </a:rPr>
              <a:t>.</a:t>
            </a:r>
            <a:r>
              <a:rPr lang="pt-BR" sz="2500" i="1" dirty="0" smtClean="0">
                <a:latin typeface="+mj-lt"/>
              </a:rPr>
              <a:t> </a:t>
            </a:r>
            <a:endParaRPr lang="pt-BR" sz="25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309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056784" cy="576064"/>
          </a:xfrm>
        </p:spPr>
        <p:txBody>
          <a:bodyPr>
            <a:normAutofit/>
          </a:bodyPr>
          <a:lstStyle/>
          <a:p>
            <a:pPr algn="ctr"/>
            <a:endParaRPr lang="pt-BR" sz="2600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1764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500" u="sng" dirty="0"/>
              <a:t>Lei n.º </a:t>
            </a:r>
            <a:r>
              <a:rPr lang="pt-BR" sz="2500" u="sng" dirty="0" smtClean="0"/>
              <a:t>8.213/1991</a:t>
            </a:r>
            <a:endParaRPr lang="pt-BR" sz="2500" b="1" i="1" u="sng" dirty="0"/>
          </a:p>
          <a:p>
            <a:pPr marL="0" indent="0" algn="just">
              <a:buNone/>
            </a:pPr>
            <a:endParaRPr lang="pt-BR" sz="1000" b="1" i="1" dirty="0" smtClean="0"/>
          </a:p>
          <a:p>
            <a:pPr marL="0" indent="0" algn="just">
              <a:buNone/>
            </a:pPr>
            <a:r>
              <a:rPr lang="pt-BR" sz="2500" b="1" i="1" dirty="0" smtClean="0"/>
              <a:t>Art</a:t>
            </a:r>
            <a:r>
              <a:rPr lang="pt-BR" sz="2500" b="1" i="1" dirty="0"/>
              <a:t>. 21</a:t>
            </a:r>
            <a:r>
              <a:rPr lang="pt-BR" sz="2500" i="1" dirty="0"/>
              <a:t>. Equiparam-se também ao </a:t>
            </a:r>
            <a:r>
              <a:rPr lang="pt-BR" sz="2500" b="1" i="1" dirty="0"/>
              <a:t>acidente do trabalho</a:t>
            </a:r>
            <a:r>
              <a:rPr lang="pt-BR" sz="2500" i="1" dirty="0"/>
              <a:t>, para efeitos desta Lei</a:t>
            </a:r>
            <a:r>
              <a:rPr lang="pt-BR" sz="2500" i="1" dirty="0" smtClean="0"/>
              <a:t>:</a:t>
            </a:r>
          </a:p>
          <a:p>
            <a:pPr marL="0" indent="0" algn="just">
              <a:buNone/>
            </a:pPr>
            <a:endParaRPr lang="pt-BR" sz="1000" i="1" dirty="0" smtClean="0"/>
          </a:p>
          <a:p>
            <a:pPr marL="0" indent="0" algn="just">
              <a:buNone/>
            </a:pPr>
            <a:r>
              <a:rPr lang="pt-BR" sz="2500" i="1" dirty="0" smtClean="0"/>
              <a:t>IV – o acidente </a:t>
            </a:r>
            <a:r>
              <a:rPr lang="pt-BR" sz="2500" i="1" dirty="0"/>
              <a:t>sofrido pelo segurado ainda que fora do local e horário de trabalho</a:t>
            </a:r>
            <a:r>
              <a:rPr lang="pt-BR" sz="2500" i="1" dirty="0" smtClean="0"/>
              <a:t>:</a:t>
            </a:r>
          </a:p>
          <a:p>
            <a:pPr marL="0" indent="0" algn="just">
              <a:buNone/>
            </a:pPr>
            <a:endParaRPr lang="pt-BR" sz="1000" i="1" dirty="0"/>
          </a:p>
          <a:p>
            <a:pPr marL="0" indent="0" algn="just">
              <a:buNone/>
            </a:pPr>
            <a:r>
              <a:rPr lang="pt-BR" sz="2500" i="1" dirty="0"/>
              <a:t>d) </a:t>
            </a:r>
            <a:r>
              <a:rPr lang="pt-BR" sz="2500" b="1" i="1" dirty="0"/>
              <a:t>no percurso da residência para o local de trabalho ou deste para aquela</a:t>
            </a:r>
            <a:r>
              <a:rPr lang="pt-BR" sz="2500" i="1" dirty="0"/>
              <a:t>, </a:t>
            </a:r>
            <a:r>
              <a:rPr lang="pt-BR" sz="2500" b="1" i="1" dirty="0"/>
              <a:t>qualquer que seja o meio de locomoção</a:t>
            </a:r>
            <a:r>
              <a:rPr lang="pt-BR" sz="2500" i="1" dirty="0"/>
              <a:t>, inclusive veículo de propriedade do segurado</a:t>
            </a:r>
            <a:r>
              <a:rPr lang="pt-BR" sz="2500" dirty="0"/>
              <a:t>.</a:t>
            </a:r>
            <a:endParaRPr lang="pt-BR" sz="2500" i="1" dirty="0" smtClean="0"/>
          </a:p>
        </p:txBody>
      </p:sp>
    </p:spTree>
    <p:extLst>
      <p:ext uri="{BB962C8B-B14F-4D97-AF65-F5344CB8AC3E}">
        <p14:creationId xmlns:p14="http://schemas.microsoft.com/office/powerpoint/2010/main" val="41121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2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1F497D"/>
      </a:accent2>
      <a:accent3>
        <a:srgbClr val="8DB3E2"/>
      </a:accent3>
      <a:accent4>
        <a:srgbClr val="E36C09"/>
      </a:accent4>
      <a:accent5>
        <a:srgbClr val="FAC08F"/>
      </a:accent5>
      <a:accent6>
        <a:srgbClr val="F79646"/>
      </a:accent6>
      <a:hlink>
        <a:srgbClr val="8DB3E2"/>
      </a:hlink>
      <a:folHlink>
        <a:srgbClr val="548DD4"/>
      </a:folHlink>
    </a:clrScheme>
    <a:fontScheme name="executivo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22F40D7BA98E4478C968EA907037FFB" ma:contentTypeVersion="2" ma:contentTypeDescription="Crie um novo documento." ma:contentTypeScope="" ma:versionID="fdd63efda9d9bff8a430aa0ee44a8718">
  <xsd:schema xmlns:xsd="http://www.w3.org/2001/XMLSchema" xmlns:xs="http://www.w3.org/2001/XMLSchema" xmlns:p="http://schemas.microsoft.com/office/2006/metadata/properties" xmlns:ns1="http://schemas.microsoft.com/sharepoint/v3" xmlns:ns2="52d40100-672d-4944-8fc2-a95a63378018" targetNamespace="http://schemas.microsoft.com/office/2006/metadata/properties" ma:root="true" ma:fieldsID="049b73f4c67cb272dbd23f2528e7b5a9" ns1:_="" ns2:_="">
    <xsd:import namespace="http://schemas.microsoft.com/sharepoint/v3"/>
    <xsd:import namespace="52d40100-672d-4944-8fc2-a95a6337801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AbrirEmNovaJanel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gendamento de Data de Término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d40100-672d-4944-8fc2-a95a63378018" elementFormDefault="qualified">
    <xsd:import namespace="http://schemas.microsoft.com/office/2006/documentManagement/types"/>
    <xsd:import namespace="http://schemas.microsoft.com/office/infopath/2007/PartnerControls"/>
    <xsd:element name="AbrirEmNovaJanela" ma:index="10" nillable="true" ma:displayName="Abrir em nova janela" ma:default="0" ma:internalName="AbrirEmNovaJanela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brirEmNovaJanela xmlns="52d40100-672d-4944-8fc2-a95a63378018">false</AbrirEmNovaJanela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0B899D-40C0-42BE-AD95-5DA859713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d40100-672d-4944-8fc2-a95a633780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EE8E72-CAA2-413C-A593-578A6BC5FC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C9F2C4-EE90-4F39-9ACB-535E6E47E4DF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52d40100-672d-4944-8fc2-a95a63378018"/>
    <ds:schemaRef ds:uri="http://www.w3.org/XML/1998/namespace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105</Words>
  <Application>Microsoft Office PowerPoint</Application>
  <PresentationFormat>Apresentação na tela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Projeto de Lei n.º 4.400/2012</vt:lpstr>
      <vt:lpstr>Apresentação do PowerPoint</vt:lpstr>
      <vt:lpstr>Apresentação do PowerPoint</vt:lpstr>
      <vt:lpstr>Apresentação do PowerPoint</vt:lpstr>
    </vt:vector>
  </TitlesOfParts>
  <Company>CNC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marcelovital</dc:creator>
  <cp:lastModifiedBy>Andressa Paranhos Guimarães</cp:lastModifiedBy>
  <cp:revision>59</cp:revision>
  <cp:lastPrinted>2015-07-01T22:10:48Z</cp:lastPrinted>
  <dcterms:created xsi:type="dcterms:W3CDTF">2011-09-23T12:02:13Z</dcterms:created>
  <dcterms:modified xsi:type="dcterms:W3CDTF">2015-07-02T16:41:26Z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0x010100322F40D7BA98E4478C968EA907037FFB</vt:lpwstr>
  </property>
</Properties>
</file>