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23"/>
  </p:notesMasterIdLst>
  <p:sldIdLst>
    <p:sldId id="355" r:id="rId2"/>
    <p:sldId id="341" r:id="rId3"/>
    <p:sldId id="342" r:id="rId4"/>
    <p:sldId id="343" r:id="rId5"/>
    <p:sldId id="344" r:id="rId6"/>
    <p:sldId id="345" r:id="rId7"/>
    <p:sldId id="362" r:id="rId8"/>
    <p:sldId id="346" r:id="rId9"/>
    <p:sldId id="347" r:id="rId10"/>
    <p:sldId id="348" r:id="rId11"/>
    <p:sldId id="349" r:id="rId12"/>
    <p:sldId id="350" r:id="rId13"/>
    <p:sldId id="354" r:id="rId14"/>
    <p:sldId id="352" r:id="rId15"/>
    <p:sldId id="357" r:id="rId16"/>
    <p:sldId id="356" r:id="rId17"/>
    <p:sldId id="353" r:id="rId18"/>
    <p:sldId id="358" r:id="rId19"/>
    <p:sldId id="360" r:id="rId20"/>
    <p:sldId id="359" r:id="rId21"/>
    <p:sldId id="361" r:id="rId22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2630D72F-E9D5-4F43-A37A-D46AF06CE50A}">
  <a:tblStyle styleId="{2630D72F-E9D5-4F43-A37A-D46AF06CE50A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684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62000"/>
            <a:ext cx="5029199" cy="3886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914400" y="4724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1919287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5" name="Shape 5"/>
          <p:cNvSpPr txBox="1">
            <a:spLocks noGrp="1"/>
          </p:cNvSpPr>
          <p:nvPr>
            <p:ph type="dt" idx="10"/>
          </p:nvPr>
        </p:nvSpPr>
        <p:spPr>
          <a:xfrm>
            <a:off x="4953000" y="0"/>
            <a:ext cx="1919287" cy="1825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6" name="Shape 6"/>
          <p:cNvSpPr txBox="1"/>
          <p:nvPr/>
        </p:nvSpPr>
        <p:spPr>
          <a:xfrm>
            <a:off x="0" y="8958261"/>
            <a:ext cx="5713412" cy="18256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spAutoFit/>
          </a:bodyPr>
          <a:lstStyle/>
          <a:p>
            <a:endParaRPr/>
          </a:p>
        </p:txBody>
      </p:sp>
      <p:sp>
        <p:nvSpPr>
          <p:cNvPr id="7" name="Shape 7"/>
          <p:cNvSpPr txBox="1"/>
          <p:nvPr/>
        </p:nvSpPr>
        <p:spPr>
          <a:xfrm>
            <a:off x="5715000" y="8961436"/>
            <a:ext cx="1143000" cy="18256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Font typeface="Arial Narrow"/>
              <a:buNone/>
            </a:pPr>
            <a:r>
              <a:rPr lang="x-none" sz="1200" b="0" i="0" u="none" strike="noStrike" cap="none" baseline="0">
                <a:latin typeface="Arial Narrow"/>
                <a:ea typeface="Arial Narrow"/>
                <a:cs typeface="Arial Narrow"/>
                <a:sym typeface="Arial Narrow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0602608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1295400" y="2590800"/>
            <a:ext cx="4114800" cy="8953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1676400" y="4419600"/>
            <a:ext cx="5410200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lnSpc>
                <a:spcPct val="92000"/>
              </a:lnSpc>
              <a:spcBef>
                <a:spcPts val="500"/>
              </a:spcBef>
              <a:spcAft>
                <a:spcPts val="0"/>
              </a:spcAft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28600" indent="-158750" algn="l" rtl="0">
              <a:lnSpc>
                <a:spcPct val="92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07988" indent="-87947" algn="l" rtl="0">
              <a:lnSpc>
                <a:spcPct val="92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Wingdings"/>
              <a:buChar char="§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2613" indent="-119062" algn="l" rtl="0">
              <a:lnSpc>
                <a:spcPct val="92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35013" indent="-96837" algn="l" rtl="0">
              <a:lnSpc>
                <a:spcPct val="92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192213" indent="-96837" algn="l" rtl="0">
              <a:lnSpc>
                <a:spcPct val="92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649413" indent="-96838" algn="l" rtl="0">
              <a:lnSpc>
                <a:spcPct val="92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106613" indent="-96838" algn="l" rtl="0">
              <a:lnSpc>
                <a:spcPct val="92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563813" indent="-96838" algn="l" rtl="0">
              <a:lnSpc>
                <a:spcPct val="92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dt" idx="10"/>
          </p:nvPr>
        </p:nvSpPr>
        <p:spPr>
          <a:xfrm>
            <a:off x="1555750" y="4343400"/>
            <a:ext cx="4310062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95000"/>
              </a:lnSpc>
              <a:spcBef>
                <a:spcPts val="0"/>
              </a:spcBef>
              <a:defRPr sz="3600" b="0" i="0" u="none" strike="noStrike" cap="none"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xfrm>
            <a:off x="1552575" y="6096000"/>
            <a:ext cx="6334125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Shape 63"/>
          <p:cNvGrpSpPr/>
          <p:nvPr/>
        </p:nvGrpSpPr>
        <p:grpSpPr>
          <a:xfrm>
            <a:off x="228600" y="228600"/>
            <a:ext cx="8685211" cy="6399211"/>
            <a:chOff x="228600" y="228600"/>
            <a:chExt cx="8685211" cy="6399211"/>
          </a:xfrm>
        </p:grpSpPr>
        <p:sp>
          <p:nvSpPr>
            <p:cNvPr id="64" name="Shape 64"/>
            <p:cNvSpPr txBox="1"/>
            <p:nvPr/>
          </p:nvSpPr>
          <p:spPr>
            <a:xfrm>
              <a:off x="7991475" y="1236662"/>
              <a:ext cx="60324" cy="440055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65" name="Shape 65"/>
            <p:cNvSpPr txBox="1"/>
            <p:nvPr/>
          </p:nvSpPr>
          <p:spPr>
            <a:xfrm>
              <a:off x="7991475" y="368300"/>
              <a:ext cx="60324" cy="642936"/>
            </a:xfrm>
            <a:prstGeom prst="rect">
              <a:avLst/>
            </a:prstGeom>
            <a:solidFill>
              <a:srgbClr val="00A3D9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66" name="Shape 66"/>
            <p:cNvSpPr txBox="1"/>
            <p:nvPr/>
          </p:nvSpPr>
          <p:spPr>
            <a:xfrm>
              <a:off x="1087437" y="5848350"/>
              <a:ext cx="58737" cy="64135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67" name="Shape 67"/>
            <p:cNvSpPr txBox="1"/>
            <p:nvPr/>
          </p:nvSpPr>
          <p:spPr>
            <a:xfrm>
              <a:off x="366712" y="6567486"/>
              <a:ext cx="641350" cy="60324"/>
            </a:xfrm>
            <a:prstGeom prst="rect">
              <a:avLst/>
            </a:prstGeom>
            <a:solidFill>
              <a:srgbClr val="0091C0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68" name="Shape 68"/>
            <p:cNvSpPr txBox="1"/>
            <p:nvPr/>
          </p:nvSpPr>
          <p:spPr>
            <a:xfrm>
              <a:off x="366712" y="5710237"/>
              <a:ext cx="641350" cy="60324"/>
            </a:xfrm>
            <a:prstGeom prst="rect">
              <a:avLst/>
            </a:prstGeom>
            <a:solidFill>
              <a:srgbClr val="2B2074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69" name="Shape 69"/>
            <p:cNvSpPr txBox="1"/>
            <p:nvPr/>
          </p:nvSpPr>
          <p:spPr>
            <a:xfrm>
              <a:off x="228600" y="5848350"/>
              <a:ext cx="60324" cy="641350"/>
            </a:xfrm>
            <a:prstGeom prst="rect">
              <a:avLst/>
            </a:prstGeom>
            <a:solidFill>
              <a:srgbClr val="00A3D9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70" name="Shape 70"/>
            <p:cNvSpPr txBox="1"/>
            <p:nvPr/>
          </p:nvSpPr>
          <p:spPr>
            <a:xfrm>
              <a:off x="8853486" y="368300"/>
              <a:ext cx="60324" cy="6429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71" name="Shape 71"/>
            <p:cNvSpPr txBox="1"/>
            <p:nvPr/>
          </p:nvSpPr>
          <p:spPr>
            <a:xfrm>
              <a:off x="8129586" y="228600"/>
              <a:ext cx="642936" cy="60324"/>
            </a:xfrm>
            <a:prstGeom prst="rect">
              <a:avLst/>
            </a:prstGeom>
            <a:solidFill>
              <a:srgbClr val="2B2074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72" name="Shape 72"/>
            <p:cNvSpPr txBox="1"/>
            <p:nvPr/>
          </p:nvSpPr>
          <p:spPr>
            <a:xfrm>
              <a:off x="1087437" y="1243012"/>
              <a:ext cx="58737" cy="4387850"/>
            </a:xfrm>
            <a:prstGeom prst="rect">
              <a:avLst/>
            </a:prstGeom>
            <a:solidFill>
              <a:srgbClr val="00A3D9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73" name="Shape 73"/>
            <p:cNvSpPr txBox="1"/>
            <p:nvPr/>
          </p:nvSpPr>
          <p:spPr>
            <a:xfrm>
              <a:off x="1225550" y="5707062"/>
              <a:ext cx="6686549" cy="60324"/>
            </a:xfrm>
            <a:prstGeom prst="rect">
              <a:avLst/>
            </a:prstGeom>
            <a:solidFill>
              <a:srgbClr val="0091C0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74" name="Shape 74"/>
            <p:cNvSpPr txBox="1"/>
            <p:nvPr/>
          </p:nvSpPr>
          <p:spPr>
            <a:xfrm>
              <a:off x="1225550" y="1095375"/>
              <a:ext cx="6686549" cy="60324"/>
            </a:xfrm>
            <a:prstGeom prst="rect">
              <a:avLst/>
            </a:prstGeom>
            <a:solidFill>
              <a:srgbClr val="2B2074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75" name="Shape 75"/>
            <p:cNvSpPr txBox="1"/>
            <p:nvPr/>
          </p:nvSpPr>
          <p:spPr>
            <a:xfrm>
              <a:off x="8129586" y="1095375"/>
              <a:ext cx="642936" cy="60324"/>
            </a:xfrm>
            <a:prstGeom prst="rect">
              <a:avLst/>
            </a:prstGeom>
            <a:solidFill>
              <a:srgbClr val="0091C0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434975" y="5995987"/>
              <a:ext cx="519112" cy="344487"/>
            </a:xfrm>
            <a:custGeom>
              <a:avLst/>
              <a:gdLst/>
              <a:ahLst/>
              <a:cxnLst/>
              <a:rect l="0" t="0" r="0" b="0"/>
              <a:pathLst>
                <a:path w="983" h="652" extrusionOk="0">
                  <a:moveTo>
                    <a:pt x="286" y="519"/>
                  </a:moveTo>
                  <a:lnTo>
                    <a:pt x="286" y="414"/>
                  </a:lnTo>
                  <a:lnTo>
                    <a:pt x="285" y="398"/>
                  </a:lnTo>
                  <a:lnTo>
                    <a:pt x="282" y="382"/>
                  </a:lnTo>
                  <a:lnTo>
                    <a:pt x="280" y="374"/>
                  </a:lnTo>
                  <a:lnTo>
                    <a:pt x="278" y="368"/>
                  </a:lnTo>
                  <a:lnTo>
                    <a:pt x="275" y="361"/>
                  </a:lnTo>
                  <a:lnTo>
                    <a:pt x="271" y="355"/>
                  </a:lnTo>
                  <a:lnTo>
                    <a:pt x="266" y="350"/>
                  </a:lnTo>
                  <a:lnTo>
                    <a:pt x="262" y="344"/>
                  </a:lnTo>
                  <a:lnTo>
                    <a:pt x="257" y="339"/>
                  </a:lnTo>
                  <a:lnTo>
                    <a:pt x="251" y="334"/>
                  </a:lnTo>
                  <a:lnTo>
                    <a:pt x="245" y="330"/>
                  </a:lnTo>
                  <a:lnTo>
                    <a:pt x="238" y="326"/>
                  </a:lnTo>
                  <a:lnTo>
                    <a:pt x="230" y="323"/>
                  </a:lnTo>
                  <a:lnTo>
                    <a:pt x="221" y="320"/>
                  </a:lnTo>
                  <a:lnTo>
                    <a:pt x="230" y="317"/>
                  </a:lnTo>
                  <a:lnTo>
                    <a:pt x="237" y="314"/>
                  </a:lnTo>
                  <a:lnTo>
                    <a:pt x="244" y="310"/>
                  </a:lnTo>
                  <a:lnTo>
                    <a:pt x="250" y="306"/>
                  </a:lnTo>
                  <a:lnTo>
                    <a:pt x="255" y="302"/>
                  </a:lnTo>
                  <a:lnTo>
                    <a:pt x="260" y="297"/>
                  </a:lnTo>
                  <a:lnTo>
                    <a:pt x="265" y="291"/>
                  </a:lnTo>
                  <a:lnTo>
                    <a:pt x="270" y="285"/>
                  </a:lnTo>
                  <a:lnTo>
                    <a:pt x="273" y="279"/>
                  </a:lnTo>
                  <a:lnTo>
                    <a:pt x="276" y="272"/>
                  </a:lnTo>
                  <a:lnTo>
                    <a:pt x="279" y="266"/>
                  </a:lnTo>
                  <a:lnTo>
                    <a:pt x="281" y="258"/>
                  </a:lnTo>
                  <a:lnTo>
                    <a:pt x="283" y="242"/>
                  </a:lnTo>
                  <a:lnTo>
                    <a:pt x="284" y="225"/>
                  </a:lnTo>
                  <a:lnTo>
                    <a:pt x="284" y="133"/>
                  </a:lnTo>
                  <a:lnTo>
                    <a:pt x="283" y="118"/>
                  </a:lnTo>
                  <a:lnTo>
                    <a:pt x="282" y="104"/>
                  </a:lnTo>
                  <a:lnTo>
                    <a:pt x="279" y="90"/>
                  </a:lnTo>
                  <a:lnTo>
                    <a:pt x="275" y="78"/>
                  </a:lnTo>
                  <a:lnTo>
                    <a:pt x="270" y="68"/>
                  </a:lnTo>
                  <a:lnTo>
                    <a:pt x="264" y="58"/>
                  </a:lnTo>
                  <a:lnTo>
                    <a:pt x="257" y="48"/>
                  </a:lnTo>
                  <a:lnTo>
                    <a:pt x="250" y="40"/>
                  </a:lnTo>
                  <a:lnTo>
                    <a:pt x="241" y="34"/>
                  </a:lnTo>
                  <a:lnTo>
                    <a:pt x="232" y="28"/>
                  </a:lnTo>
                  <a:lnTo>
                    <a:pt x="222" y="23"/>
                  </a:lnTo>
                  <a:lnTo>
                    <a:pt x="211" y="19"/>
                  </a:lnTo>
                  <a:lnTo>
                    <a:pt x="200" y="15"/>
                  </a:lnTo>
                  <a:lnTo>
                    <a:pt x="189" y="13"/>
                  </a:lnTo>
                  <a:lnTo>
                    <a:pt x="176" y="11"/>
                  </a:lnTo>
                  <a:lnTo>
                    <a:pt x="163" y="11"/>
                  </a:lnTo>
                  <a:lnTo>
                    <a:pt x="0" y="11"/>
                  </a:lnTo>
                  <a:lnTo>
                    <a:pt x="0" y="641"/>
                  </a:lnTo>
                  <a:lnTo>
                    <a:pt x="165" y="641"/>
                  </a:lnTo>
                  <a:lnTo>
                    <a:pt x="177" y="641"/>
                  </a:lnTo>
                  <a:lnTo>
                    <a:pt x="190" y="640"/>
                  </a:lnTo>
                  <a:lnTo>
                    <a:pt x="202" y="637"/>
                  </a:lnTo>
                  <a:lnTo>
                    <a:pt x="213" y="634"/>
                  </a:lnTo>
                  <a:lnTo>
                    <a:pt x="223" y="631"/>
                  </a:lnTo>
                  <a:lnTo>
                    <a:pt x="234" y="626"/>
                  </a:lnTo>
                  <a:lnTo>
                    <a:pt x="243" y="620"/>
                  </a:lnTo>
                  <a:lnTo>
                    <a:pt x="251" y="612"/>
                  </a:lnTo>
                  <a:lnTo>
                    <a:pt x="259" y="604"/>
                  </a:lnTo>
                  <a:lnTo>
                    <a:pt x="265" y="596"/>
                  </a:lnTo>
                  <a:lnTo>
                    <a:pt x="272" y="586"/>
                  </a:lnTo>
                  <a:lnTo>
                    <a:pt x="277" y="574"/>
                  </a:lnTo>
                  <a:lnTo>
                    <a:pt x="281" y="562"/>
                  </a:lnTo>
                  <a:lnTo>
                    <a:pt x="284" y="549"/>
                  </a:lnTo>
                  <a:lnTo>
                    <a:pt x="285" y="534"/>
                  </a:lnTo>
                  <a:lnTo>
                    <a:pt x="286" y="519"/>
                  </a:lnTo>
                  <a:close/>
                  <a:moveTo>
                    <a:pt x="188" y="241"/>
                  </a:moveTo>
                  <a:lnTo>
                    <a:pt x="186" y="251"/>
                  </a:lnTo>
                  <a:lnTo>
                    <a:pt x="184" y="261"/>
                  </a:lnTo>
                  <a:lnTo>
                    <a:pt x="181" y="268"/>
                  </a:lnTo>
                  <a:lnTo>
                    <a:pt x="177" y="274"/>
                  </a:lnTo>
                  <a:lnTo>
                    <a:pt x="172" y="279"/>
                  </a:lnTo>
                  <a:lnTo>
                    <a:pt x="165" y="282"/>
                  </a:lnTo>
                  <a:lnTo>
                    <a:pt x="158" y="284"/>
                  </a:lnTo>
                  <a:lnTo>
                    <a:pt x="149" y="284"/>
                  </a:lnTo>
                  <a:lnTo>
                    <a:pt x="101" y="284"/>
                  </a:lnTo>
                  <a:lnTo>
                    <a:pt x="101" y="98"/>
                  </a:lnTo>
                  <a:lnTo>
                    <a:pt x="153" y="98"/>
                  </a:lnTo>
                  <a:lnTo>
                    <a:pt x="161" y="99"/>
                  </a:lnTo>
                  <a:lnTo>
                    <a:pt x="168" y="100"/>
                  </a:lnTo>
                  <a:lnTo>
                    <a:pt x="174" y="104"/>
                  </a:lnTo>
                  <a:lnTo>
                    <a:pt x="179" y="108"/>
                  </a:lnTo>
                  <a:lnTo>
                    <a:pt x="182" y="114"/>
                  </a:lnTo>
                  <a:lnTo>
                    <a:pt x="185" y="120"/>
                  </a:lnTo>
                  <a:lnTo>
                    <a:pt x="186" y="128"/>
                  </a:lnTo>
                  <a:lnTo>
                    <a:pt x="188" y="139"/>
                  </a:lnTo>
                  <a:lnTo>
                    <a:pt x="188" y="241"/>
                  </a:lnTo>
                  <a:close/>
                  <a:moveTo>
                    <a:pt x="189" y="515"/>
                  </a:moveTo>
                  <a:lnTo>
                    <a:pt x="188" y="524"/>
                  </a:lnTo>
                  <a:lnTo>
                    <a:pt x="186" y="532"/>
                  </a:lnTo>
                  <a:lnTo>
                    <a:pt x="183" y="539"/>
                  </a:lnTo>
                  <a:lnTo>
                    <a:pt x="180" y="545"/>
                  </a:lnTo>
                  <a:lnTo>
                    <a:pt x="175" y="550"/>
                  </a:lnTo>
                  <a:lnTo>
                    <a:pt x="170" y="553"/>
                  </a:lnTo>
                  <a:lnTo>
                    <a:pt x="163" y="555"/>
                  </a:lnTo>
                  <a:lnTo>
                    <a:pt x="155" y="555"/>
                  </a:lnTo>
                  <a:lnTo>
                    <a:pt x="101" y="555"/>
                  </a:lnTo>
                  <a:lnTo>
                    <a:pt x="101" y="361"/>
                  </a:lnTo>
                  <a:lnTo>
                    <a:pt x="150" y="361"/>
                  </a:lnTo>
                  <a:lnTo>
                    <a:pt x="159" y="362"/>
                  </a:lnTo>
                  <a:lnTo>
                    <a:pt x="166" y="364"/>
                  </a:lnTo>
                  <a:lnTo>
                    <a:pt x="173" y="368"/>
                  </a:lnTo>
                  <a:lnTo>
                    <a:pt x="178" y="372"/>
                  </a:lnTo>
                  <a:lnTo>
                    <a:pt x="182" y="380"/>
                  </a:lnTo>
                  <a:lnTo>
                    <a:pt x="185" y="387"/>
                  </a:lnTo>
                  <a:lnTo>
                    <a:pt x="188" y="396"/>
                  </a:lnTo>
                  <a:lnTo>
                    <a:pt x="189" y="406"/>
                  </a:lnTo>
                  <a:lnTo>
                    <a:pt x="189" y="515"/>
                  </a:lnTo>
                  <a:close/>
                  <a:moveTo>
                    <a:pt x="635" y="498"/>
                  </a:moveTo>
                  <a:lnTo>
                    <a:pt x="634" y="483"/>
                  </a:lnTo>
                  <a:lnTo>
                    <a:pt x="633" y="469"/>
                  </a:lnTo>
                  <a:lnTo>
                    <a:pt x="631" y="454"/>
                  </a:lnTo>
                  <a:lnTo>
                    <a:pt x="627" y="441"/>
                  </a:lnTo>
                  <a:lnTo>
                    <a:pt x="622" y="427"/>
                  </a:lnTo>
                  <a:lnTo>
                    <a:pt x="617" y="414"/>
                  </a:lnTo>
                  <a:lnTo>
                    <a:pt x="611" y="401"/>
                  </a:lnTo>
                  <a:lnTo>
                    <a:pt x="604" y="389"/>
                  </a:lnTo>
                  <a:lnTo>
                    <a:pt x="597" y="375"/>
                  </a:lnTo>
                  <a:lnTo>
                    <a:pt x="589" y="363"/>
                  </a:lnTo>
                  <a:lnTo>
                    <a:pt x="580" y="351"/>
                  </a:lnTo>
                  <a:lnTo>
                    <a:pt x="570" y="340"/>
                  </a:lnTo>
                  <a:lnTo>
                    <a:pt x="550" y="315"/>
                  </a:lnTo>
                  <a:lnTo>
                    <a:pt x="528" y="291"/>
                  </a:lnTo>
                  <a:lnTo>
                    <a:pt x="508" y="269"/>
                  </a:lnTo>
                  <a:lnTo>
                    <a:pt x="490" y="249"/>
                  </a:lnTo>
                  <a:lnTo>
                    <a:pt x="475" y="231"/>
                  </a:lnTo>
                  <a:lnTo>
                    <a:pt x="462" y="213"/>
                  </a:lnTo>
                  <a:lnTo>
                    <a:pt x="458" y="205"/>
                  </a:lnTo>
                  <a:lnTo>
                    <a:pt x="453" y="196"/>
                  </a:lnTo>
                  <a:lnTo>
                    <a:pt x="450" y="188"/>
                  </a:lnTo>
                  <a:lnTo>
                    <a:pt x="447" y="179"/>
                  </a:lnTo>
                  <a:lnTo>
                    <a:pt x="445" y="169"/>
                  </a:lnTo>
                  <a:lnTo>
                    <a:pt x="443" y="159"/>
                  </a:lnTo>
                  <a:lnTo>
                    <a:pt x="442" y="149"/>
                  </a:lnTo>
                  <a:lnTo>
                    <a:pt x="442" y="138"/>
                  </a:lnTo>
                  <a:lnTo>
                    <a:pt x="443" y="125"/>
                  </a:lnTo>
                  <a:lnTo>
                    <a:pt x="445" y="116"/>
                  </a:lnTo>
                  <a:lnTo>
                    <a:pt x="450" y="107"/>
                  </a:lnTo>
                  <a:lnTo>
                    <a:pt x="455" y="100"/>
                  </a:lnTo>
                  <a:lnTo>
                    <a:pt x="462" y="93"/>
                  </a:lnTo>
                  <a:lnTo>
                    <a:pt x="471" y="89"/>
                  </a:lnTo>
                  <a:lnTo>
                    <a:pt x="481" y="87"/>
                  </a:lnTo>
                  <a:lnTo>
                    <a:pt x="491" y="86"/>
                  </a:lnTo>
                  <a:lnTo>
                    <a:pt x="497" y="86"/>
                  </a:lnTo>
                  <a:lnTo>
                    <a:pt x="502" y="87"/>
                  </a:lnTo>
                  <a:lnTo>
                    <a:pt x="508" y="88"/>
                  </a:lnTo>
                  <a:lnTo>
                    <a:pt x="512" y="90"/>
                  </a:lnTo>
                  <a:lnTo>
                    <a:pt x="517" y="92"/>
                  </a:lnTo>
                  <a:lnTo>
                    <a:pt x="520" y="95"/>
                  </a:lnTo>
                  <a:lnTo>
                    <a:pt x="524" y="99"/>
                  </a:lnTo>
                  <a:lnTo>
                    <a:pt x="527" y="103"/>
                  </a:lnTo>
                  <a:lnTo>
                    <a:pt x="532" y="111"/>
                  </a:lnTo>
                  <a:lnTo>
                    <a:pt x="536" y="121"/>
                  </a:lnTo>
                  <a:lnTo>
                    <a:pt x="538" y="132"/>
                  </a:lnTo>
                  <a:lnTo>
                    <a:pt x="539" y="145"/>
                  </a:lnTo>
                  <a:lnTo>
                    <a:pt x="539" y="201"/>
                  </a:lnTo>
                  <a:lnTo>
                    <a:pt x="630" y="201"/>
                  </a:lnTo>
                  <a:lnTo>
                    <a:pt x="630" y="145"/>
                  </a:lnTo>
                  <a:lnTo>
                    <a:pt x="630" y="129"/>
                  </a:lnTo>
                  <a:lnTo>
                    <a:pt x="628" y="114"/>
                  </a:lnTo>
                  <a:lnTo>
                    <a:pt x="625" y="100"/>
                  </a:lnTo>
                  <a:lnTo>
                    <a:pt x="620" y="86"/>
                  </a:lnTo>
                  <a:lnTo>
                    <a:pt x="614" y="73"/>
                  </a:lnTo>
                  <a:lnTo>
                    <a:pt x="608" y="61"/>
                  </a:lnTo>
                  <a:lnTo>
                    <a:pt x="601" y="50"/>
                  </a:lnTo>
                  <a:lnTo>
                    <a:pt x="592" y="40"/>
                  </a:lnTo>
                  <a:lnTo>
                    <a:pt x="582" y="31"/>
                  </a:lnTo>
                  <a:lnTo>
                    <a:pt x="572" y="23"/>
                  </a:lnTo>
                  <a:lnTo>
                    <a:pt x="561" y="16"/>
                  </a:lnTo>
                  <a:lnTo>
                    <a:pt x="549" y="10"/>
                  </a:lnTo>
                  <a:lnTo>
                    <a:pt x="535" y="6"/>
                  </a:lnTo>
                  <a:lnTo>
                    <a:pt x="521" y="2"/>
                  </a:lnTo>
                  <a:lnTo>
                    <a:pt x="507" y="1"/>
                  </a:lnTo>
                  <a:lnTo>
                    <a:pt x="491" y="0"/>
                  </a:lnTo>
                  <a:lnTo>
                    <a:pt x="474" y="1"/>
                  </a:lnTo>
                  <a:lnTo>
                    <a:pt x="456" y="3"/>
                  </a:lnTo>
                  <a:lnTo>
                    <a:pt x="441" y="7"/>
                  </a:lnTo>
                  <a:lnTo>
                    <a:pt x="427" y="12"/>
                  </a:lnTo>
                  <a:lnTo>
                    <a:pt x="414" y="19"/>
                  </a:lnTo>
                  <a:lnTo>
                    <a:pt x="402" y="27"/>
                  </a:lnTo>
                  <a:lnTo>
                    <a:pt x="391" y="35"/>
                  </a:lnTo>
                  <a:lnTo>
                    <a:pt x="381" y="45"/>
                  </a:lnTo>
                  <a:lnTo>
                    <a:pt x="372" y="56"/>
                  </a:lnTo>
                  <a:lnTo>
                    <a:pt x="365" y="68"/>
                  </a:lnTo>
                  <a:lnTo>
                    <a:pt x="359" y="81"/>
                  </a:lnTo>
                  <a:lnTo>
                    <a:pt x="354" y="94"/>
                  </a:lnTo>
                  <a:lnTo>
                    <a:pt x="350" y="109"/>
                  </a:lnTo>
                  <a:lnTo>
                    <a:pt x="347" y="123"/>
                  </a:lnTo>
                  <a:lnTo>
                    <a:pt x="344" y="139"/>
                  </a:lnTo>
                  <a:lnTo>
                    <a:pt x="344" y="154"/>
                  </a:lnTo>
                  <a:lnTo>
                    <a:pt x="345" y="169"/>
                  </a:lnTo>
                  <a:lnTo>
                    <a:pt x="348" y="184"/>
                  </a:lnTo>
                  <a:lnTo>
                    <a:pt x="351" y="199"/>
                  </a:lnTo>
                  <a:lnTo>
                    <a:pt x="355" y="213"/>
                  </a:lnTo>
                  <a:lnTo>
                    <a:pt x="360" y="227"/>
                  </a:lnTo>
                  <a:lnTo>
                    <a:pt x="366" y="241"/>
                  </a:lnTo>
                  <a:lnTo>
                    <a:pt x="373" y="254"/>
                  </a:lnTo>
                  <a:lnTo>
                    <a:pt x="381" y="268"/>
                  </a:lnTo>
                  <a:lnTo>
                    <a:pt x="390" y="281"/>
                  </a:lnTo>
                  <a:lnTo>
                    <a:pt x="399" y="293"/>
                  </a:lnTo>
                  <a:lnTo>
                    <a:pt x="408" y="306"/>
                  </a:lnTo>
                  <a:lnTo>
                    <a:pt x="417" y="317"/>
                  </a:lnTo>
                  <a:lnTo>
                    <a:pt x="437" y="340"/>
                  </a:lnTo>
                  <a:lnTo>
                    <a:pt x="457" y="360"/>
                  </a:lnTo>
                  <a:lnTo>
                    <a:pt x="476" y="381"/>
                  </a:lnTo>
                  <a:lnTo>
                    <a:pt x="492" y="400"/>
                  </a:lnTo>
                  <a:lnTo>
                    <a:pt x="506" y="419"/>
                  </a:lnTo>
                  <a:lnTo>
                    <a:pt x="517" y="436"/>
                  </a:lnTo>
                  <a:lnTo>
                    <a:pt x="522" y="445"/>
                  </a:lnTo>
                  <a:lnTo>
                    <a:pt x="526" y="454"/>
                  </a:lnTo>
                  <a:lnTo>
                    <a:pt x="529" y="464"/>
                  </a:lnTo>
                  <a:lnTo>
                    <a:pt x="532" y="473"/>
                  </a:lnTo>
                  <a:lnTo>
                    <a:pt x="534" y="482"/>
                  </a:lnTo>
                  <a:lnTo>
                    <a:pt x="536" y="491"/>
                  </a:lnTo>
                  <a:lnTo>
                    <a:pt x="537" y="502"/>
                  </a:lnTo>
                  <a:lnTo>
                    <a:pt x="537" y="512"/>
                  </a:lnTo>
                  <a:lnTo>
                    <a:pt x="536" y="524"/>
                  </a:lnTo>
                  <a:lnTo>
                    <a:pt x="534" y="536"/>
                  </a:lnTo>
                  <a:lnTo>
                    <a:pt x="532" y="541"/>
                  </a:lnTo>
                  <a:lnTo>
                    <a:pt x="530" y="545"/>
                  </a:lnTo>
                  <a:lnTo>
                    <a:pt x="527" y="550"/>
                  </a:lnTo>
                  <a:lnTo>
                    <a:pt x="524" y="553"/>
                  </a:lnTo>
                  <a:lnTo>
                    <a:pt x="521" y="557"/>
                  </a:lnTo>
                  <a:lnTo>
                    <a:pt x="517" y="560"/>
                  </a:lnTo>
                  <a:lnTo>
                    <a:pt x="513" y="562"/>
                  </a:lnTo>
                  <a:lnTo>
                    <a:pt x="508" y="564"/>
                  </a:lnTo>
                  <a:lnTo>
                    <a:pt x="502" y="566"/>
                  </a:lnTo>
                  <a:lnTo>
                    <a:pt x="497" y="567"/>
                  </a:lnTo>
                  <a:lnTo>
                    <a:pt x="491" y="568"/>
                  </a:lnTo>
                  <a:lnTo>
                    <a:pt x="484" y="568"/>
                  </a:lnTo>
                  <a:lnTo>
                    <a:pt x="478" y="568"/>
                  </a:lnTo>
                  <a:lnTo>
                    <a:pt x="472" y="567"/>
                  </a:lnTo>
                  <a:lnTo>
                    <a:pt x="467" y="566"/>
                  </a:lnTo>
                  <a:lnTo>
                    <a:pt x="461" y="564"/>
                  </a:lnTo>
                  <a:lnTo>
                    <a:pt x="456" y="562"/>
                  </a:lnTo>
                  <a:lnTo>
                    <a:pt x="452" y="559"/>
                  </a:lnTo>
                  <a:lnTo>
                    <a:pt x="448" y="556"/>
                  </a:lnTo>
                  <a:lnTo>
                    <a:pt x="445" y="552"/>
                  </a:lnTo>
                  <a:lnTo>
                    <a:pt x="442" y="548"/>
                  </a:lnTo>
                  <a:lnTo>
                    <a:pt x="439" y="544"/>
                  </a:lnTo>
                  <a:lnTo>
                    <a:pt x="437" y="539"/>
                  </a:lnTo>
                  <a:lnTo>
                    <a:pt x="435" y="532"/>
                  </a:lnTo>
                  <a:lnTo>
                    <a:pt x="433" y="520"/>
                  </a:lnTo>
                  <a:lnTo>
                    <a:pt x="432" y="506"/>
                  </a:lnTo>
                  <a:lnTo>
                    <a:pt x="432" y="452"/>
                  </a:lnTo>
                  <a:lnTo>
                    <a:pt x="339" y="452"/>
                  </a:lnTo>
                  <a:lnTo>
                    <a:pt x="339" y="508"/>
                  </a:lnTo>
                  <a:lnTo>
                    <a:pt x="340" y="524"/>
                  </a:lnTo>
                  <a:lnTo>
                    <a:pt x="342" y="540"/>
                  </a:lnTo>
                  <a:lnTo>
                    <a:pt x="345" y="554"/>
                  </a:lnTo>
                  <a:lnTo>
                    <a:pt x="350" y="568"/>
                  </a:lnTo>
                  <a:lnTo>
                    <a:pt x="356" y="581"/>
                  </a:lnTo>
                  <a:lnTo>
                    <a:pt x="362" y="593"/>
                  </a:lnTo>
                  <a:lnTo>
                    <a:pt x="370" y="604"/>
                  </a:lnTo>
                  <a:lnTo>
                    <a:pt x="379" y="613"/>
                  </a:lnTo>
                  <a:lnTo>
                    <a:pt x="390" y="623"/>
                  </a:lnTo>
                  <a:lnTo>
                    <a:pt x="401" y="630"/>
                  </a:lnTo>
                  <a:lnTo>
                    <a:pt x="413" y="637"/>
                  </a:lnTo>
                  <a:lnTo>
                    <a:pt x="425" y="642"/>
                  </a:lnTo>
                  <a:lnTo>
                    <a:pt x="440" y="647"/>
                  </a:lnTo>
                  <a:lnTo>
                    <a:pt x="455" y="650"/>
                  </a:lnTo>
                  <a:lnTo>
                    <a:pt x="471" y="652"/>
                  </a:lnTo>
                  <a:lnTo>
                    <a:pt x="487" y="652"/>
                  </a:lnTo>
                  <a:lnTo>
                    <a:pt x="502" y="652"/>
                  </a:lnTo>
                  <a:lnTo>
                    <a:pt x="517" y="650"/>
                  </a:lnTo>
                  <a:lnTo>
                    <a:pt x="531" y="647"/>
                  </a:lnTo>
                  <a:lnTo>
                    <a:pt x="544" y="642"/>
                  </a:lnTo>
                  <a:lnTo>
                    <a:pt x="558" y="637"/>
                  </a:lnTo>
                  <a:lnTo>
                    <a:pt x="570" y="630"/>
                  </a:lnTo>
                  <a:lnTo>
                    <a:pt x="581" y="622"/>
                  </a:lnTo>
                  <a:lnTo>
                    <a:pt x="592" y="612"/>
                  </a:lnTo>
                  <a:lnTo>
                    <a:pt x="601" y="602"/>
                  </a:lnTo>
                  <a:lnTo>
                    <a:pt x="610" y="591"/>
                  </a:lnTo>
                  <a:lnTo>
                    <a:pt x="617" y="578"/>
                  </a:lnTo>
                  <a:lnTo>
                    <a:pt x="623" y="564"/>
                  </a:lnTo>
                  <a:lnTo>
                    <a:pt x="629" y="549"/>
                  </a:lnTo>
                  <a:lnTo>
                    <a:pt x="632" y="533"/>
                  </a:lnTo>
                  <a:lnTo>
                    <a:pt x="634" y="516"/>
                  </a:lnTo>
                  <a:lnTo>
                    <a:pt x="635" y="498"/>
                  </a:lnTo>
                  <a:close/>
                  <a:moveTo>
                    <a:pt x="983" y="641"/>
                  </a:moveTo>
                  <a:lnTo>
                    <a:pt x="877" y="11"/>
                  </a:lnTo>
                  <a:lnTo>
                    <a:pt x="767" y="11"/>
                  </a:lnTo>
                  <a:lnTo>
                    <a:pt x="661" y="641"/>
                  </a:lnTo>
                  <a:lnTo>
                    <a:pt x="754" y="641"/>
                  </a:lnTo>
                  <a:lnTo>
                    <a:pt x="772" y="518"/>
                  </a:lnTo>
                  <a:lnTo>
                    <a:pt x="864" y="518"/>
                  </a:lnTo>
                  <a:lnTo>
                    <a:pt x="880" y="641"/>
                  </a:lnTo>
                  <a:lnTo>
                    <a:pt x="983" y="641"/>
                  </a:lnTo>
                  <a:close/>
                  <a:moveTo>
                    <a:pt x="852" y="434"/>
                  </a:moveTo>
                  <a:lnTo>
                    <a:pt x="785" y="434"/>
                  </a:lnTo>
                  <a:lnTo>
                    <a:pt x="821" y="177"/>
                  </a:lnTo>
                  <a:lnTo>
                    <a:pt x="852" y="4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8151811" y="463550"/>
              <a:ext cx="622299" cy="460374"/>
            </a:xfrm>
            <a:custGeom>
              <a:avLst/>
              <a:gdLst/>
              <a:ahLst/>
              <a:cxnLst/>
              <a:rect l="0" t="0" r="0" b="0"/>
              <a:pathLst>
                <a:path w="1178" h="870" extrusionOk="0">
                  <a:moveTo>
                    <a:pt x="1169" y="411"/>
                  </a:moveTo>
                  <a:lnTo>
                    <a:pt x="1166" y="405"/>
                  </a:lnTo>
                  <a:lnTo>
                    <a:pt x="1161" y="400"/>
                  </a:lnTo>
                  <a:lnTo>
                    <a:pt x="1156" y="395"/>
                  </a:lnTo>
                  <a:lnTo>
                    <a:pt x="1150" y="391"/>
                  </a:lnTo>
                  <a:lnTo>
                    <a:pt x="1142" y="387"/>
                  </a:lnTo>
                  <a:lnTo>
                    <a:pt x="1133" y="385"/>
                  </a:lnTo>
                  <a:lnTo>
                    <a:pt x="1124" y="383"/>
                  </a:lnTo>
                  <a:lnTo>
                    <a:pt x="1114" y="382"/>
                  </a:lnTo>
                  <a:lnTo>
                    <a:pt x="1104" y="383"/>
                  </a:lnTo>
                  <a:lnTo>
                    <a:pt x="1093" y="385"/>
                  </a:lnTo>
                  <a:lnTo>
                    <a:pt x="1085" y="387"/>
                  </a:lnTo>
                  <a:lnTo>
                    <a:pt x="1078" y="391"/>
                  </a:lnTo>
                  <a:lnTo>
                    <a:pt x="1071" y="396"/>
                  </a:lnTo>
                  <a:lnTo>
                    <a:pt x="1066" y="401"/>
                  </a:lnTo>
                  <a:lnTo>
                    <a:pt x="1060" y="407"/>
                  </a:lnTo>
                  <a:lnTo>
                    <a:pt x="1056" y="414"/>
                  </a:lnTo>
                  <a:lnTo>
                    <a:pt x="1052" y="425"/>
                  </a:lnTo>
                  <a:lnTo>
                    <a:pt x="1049" y="439"/>
                  </a:lnTo>
                  <a:lnTo>
                    <a:pt x="1048" y="456"/>
                  </a:lnTo>
                  <a:lnTo>
                    <a:pt x="1047" y="474"/>
                  </a:lnTo>
                  <a:lnTo>
                    <a:pt x="1048" y="495"/>
                  </a:lnTo>
                  <a:lnTo>
                    <a:pt x="1050" y="511"/>
                  </a:lnTo>
                  <a:lnTo>
                    <a:pt x="1053" y="524"/>
                  </a:lnTo>
                  <a:lnTo>
                    <a:pt x="1057" y="536"/>
                  </a:lnTo>
                  <a:lnTo>
                    <a:pt x="1062" y="543"/>
                  </a:lnTo>
                  <a:lnTo>
                    <a:pt x="1068" y="549"/>
                  </a:lnTo>
                  <a:lnTo>
                    <a:pt x="1074" y="554"/>
                  </a:lnTo>
                  <a:lnTo>
                    <a:pt x="1081" y="558"/>
                  </a:lnTo>
                  <a:lnTo>
                    <a:pt x="1088" y="561"/>
                  </a:lnTo>
                  <a:lnTo>
                    <a:pt x="1096" y="563"/>
                  </a:lnTo>
                  <a:lnTo>
                    <a:pt x="1105" y="564"/>
                  </a:lnTo>
                  <a:lnTo>
                    <a:pt x="1114" y="565"/>
                  </a:lnTo>
                  <a:lnTo>
                    <a:pt x="1121" y="565"/>
                  </a:lnTo>
                  <a:lnTo>
                    <a:pt x="1128" y="564"/>
                  </a:lnTo>
                  <a:lnTo>
                    <a:pt x="1135" y="563"/>
                  </a:lnTo>
                  <a:lnTo>
                    <a:pt x="1141" y="561"/>
                  </a:lnTo>
                  <a:lnTo>
                    <a:pt x="1148" y="558"/>
                  </a:lnTo>
                  <a:lnTo>
                    <a:pt x="1154" y="555"/>
                  </a:lnTo>
                  <a:lnTo>
                    <a:pt x="1159" y="550"/>
                  </a:lnTo>
                  <a:lnTo>
                    <a:pt x="1163" y="545"/>
                  </a:lnTo>
                  <a:lnTo>
                    <a:pt x="1169" y="536"/>
                  </a:lnTo>
                  <a:lnTo>
                    <a:pt x="1174" y="524"/>
                  </a:lnTo>
                  <a:lnTo>
                    <a:pt x="1176" y="514"/>
                  </a:lnTo>
                  <a:lnTo>
                    <a:pt x="1177" y="506"/>
                  </a:lnTo>
                  <a:lnTo>
                    <a:pt x="1144" y="506"/>
                  </a:lnTo>
                  <a:lnTo>
                    <a:pt x="1144" y="510"/>
                  </a:lnTo>
                  <a:lnTo>
                    <a:pt x="1142" y="515"/>
                  </a:lnTo>
                  <a:lnTo>
                    <a:pt x="1140" y="520"/>
                  </a:lnTo>
                  <a:lnTo>
                    <a:pt x="1137" y="525"/>
                  </a:lnTo>
                  <a:lnTo>
                    <a:pt x="1133" y="529"/>
                  </a:lnTo>
                  <a:lnTo>
                    <a:pt x="1128" y="531"/>
                  </a:lnTo>
                  <a:lnTo>
                    <a:pt x="1121" y="534"/>
                  </a:lnTo>
                  <a:lnTo>
                    <a:pt x="1114" y="534"/>
                  </a:lnTo>
                  <a:lnTo>
                    <a:pt x="1106" y="534"/>
                  </a:lnTo>
                  <a:lnTo>
                    <a:pt x="1099" y="531"/>
                  </a:lnTo>
                  <a:lnTo>
                    <a:pt x="1093" y="527"/>
                  </a:lnTo>
                  <a:lnTo>
                    <a:pt x="1089" y="522"/>
                  </a:lnTo>
                  <a:lnTo>
                    <a:pt x="1086" y="516"/>
                  </a:lnTo>
                  <a:lnTo>
                    <a:pt x="1084" y="508"/>
                  </a:lnTo>
                  <a:lnTo>
                    <a:pt x="1083" y="499"/>
                  </a:lnTo>
                  <a:lnTo>
                    <a:pt x="1082" y="488"/>
                  </a:lnTo>
                  <a:lnTo>
                    <a:pt x="1178" y="488"/>
                  </a:lnTo>
                  <a:lnTo>
                    <a:pt x="1178" y="463"/>
                  </a:lnTo>
                  <a:lnTo>
                    <a:pt x="1177" y="442"/>
                  </a:lnTo>
                  <a:lnTo>
                    <a:pt x="1176" y="433"/>
                  </a:lnTo>
                  <a:lnTo>
                    <a:pt x="1174" y="426"/>
                  </a:lnTo>
                  <a:lnTo>
                    <a:pt x="1172" y="419"/>
                  </a:lnTo>
                  <a:lnTo>
                    <a:pt x="1169" y="411"/>
                  </a:lnTo>
                  <a:close/>
                  <a:moveTo>
                    <a:pt x="1144" y="460"/>
                  </a:moveTo>
                  <a:lnTo>
                    <a:pt x="1081" y="460"/>
                  </a:lnTo>
                  <a:lnTo>
                    <a:pt x="1082" y="448"/>
                  </a:lnTo>
                  <a:lnTo>
                    <a:pt x="1083" y="439"/>
                  </a:lnTo>
                  <a:lnTo>
                    <a:pt x="1085" y="432"/>
                  </a:lnTo>
                  <a:lnTo>
                    <a:pt x="1088" y="426"/>
                  </a:lnTo>
                  <a:lnTo>
                    <a:pt x="1092" y="420"/>
                  </a:lnTo>
                  <a:lnTo>
                    <a:pt x="1098" y="417"/>
                  </a:lnTo>
                  <a:lnTo>
                    <a:pt x="1106" y="414"/>
                  </a:lnTo>
                  <a:lnTo>
                    <a:pt x="1114" y="414"/>
                  </a:lnTo>
                  <a:lnTo>
                    <a:pt x="1118" y="414"/>
                  </a:lnTo>
                  <a:lnTo>
                    <a:pt x="1122" y="415"/>
                  </a:lnTo>
                  <a:lnTo>
                    <a:pt x="1126" y="416"/>
                  </a:lnTo>
                  <a:lnTo>
                    <a:pt x="1129" y="417"/>
                  </a:lnTo>
                  <a:lnTo>
                    <a:pt x="1134" y="422"/>
                  </a:lnTo>
                  <a:lnTo>
                    <a:pt x="1138" y="427"/>
                  </a:lnTo>
                  <a:lnTo>
                    <a:pt x="1141" y="434"/>
                  </a:lnTo>
                  <a:lnTo>
                    <a:pt x="1142" y="443"/>
                  </a:lnTo>
                  <a:lnTo>
                    <a:pt x="1144" y="452"/>
                  </a:lnTo>
                  <a:lnTo>
                    <a:pt x="1144" y="460"/>
                  </a:lnTo>
                  <a:close/>
                  <a:moveTo>
                    <a:pt x="1009" y="418"/>
                  </a:moveTo>
                  <a:lnTo>
                    <a:pt x="1023" y="419"/>
                  </a:lnTo>
                  <a:lnTo>
                    <a:pt x="1035" y="421"/>
                  </a:lnTo>
                  <a:lnTo>
                    <a:pt x="1035" y="384"/>
                  </a:lnTo>
                  <a:lnTo>
                    <a:pt x="1027" y="383"/>
                  </a:lnTo>
                  <a:lnTo>
                    <a:pt x="1015" y="382"/>
                  </a:lnTo>
                  <a:lnTo>
                    <a:pt x="1009" y="383"/>
                  </a:lnTo>
                  <a:lnTo>
                    <a:pt x="1002" y="384"/>
                  </a:lnTo>
                  <a:lnTo>
                    <a:pt x="997" y="387"/>
                  </a:lnTo>
                  <a:lnTo>
                    <a:pt x="992" y="390"/>
                  </a:lnTo>
                  <a:lnTo>
                    <a:pt x="987" y="394"/>
                  </a:lnTo>
                  <a:lnTo>
                    <a:pt x="982" y="398"/>
                  </a:lnTo>
                  <a:lnTo>
                    <a:pt x="980" y="403"/>
                  </a:lnTo>
                  <a:lnTo>
                    <a:pt x="978" y="408"/>
                  </a:lnTo>
                  <a:lnTo>
                    <a:pt x="978" y="385"/>
                  </a:lnTo>
                  <a:lnTo>
                    <a:pt x="943" y="385"/>
                  </a:lnTo>
                  <a:lnTo>
                    <a:pt x="943" y="562"/>
                  </a:lnTo>
                  <a:lnTo>
                    <a:pt x="978" y="562"/>
                  </a:lnTo>
                  <a:lnTo>
                    <a:pt x="978" y="459"/>
                  </a:lnTo>
                  <a:lnTo>
                    <a:pt x="979" y="448"/>
                  </a:lnTo>
                  <a:lnTo>
                    <a:pt x="981" y="440"/>
                  </a:lnTo>
                  <a:lnTo>
                    <a:pt x="983" y="433"/>
                  </a:lnTo>
                  <a:lnTo>
                    <a:pt x="988" y="428"/>
                  </a:lnTo>
                  <a:lnTo>
                    <a:pt x="992" y="424"/>
                  </a:lnTo>
                  <a:lnTo>
                    <a:pt x="997" y="421"/>
                  </a:lnTo>
                  <a:lnTo>
                    <a:pt x="1002" y="419"/>
                  </a:lnTo>
                  <a:lnTo>
                    <a:pt x="1009" y="418"/>
                  </a:lnTo>
                  <a:close/>
                  <a:moveTo>
                    <a:pt x="926" y="687"/>
                  </a:moveTo>
                  <a:lnTo>
                    <a:pt x="916" y="687"/>
                  </a:lnTo>
                  <a:lnTo>
                    <a:pt x="906" y="689"/>
                  </a:lnTo>
                  <a:lnTo>
                    <a:pt x="897" y="693"/>
                  </a:lnTo>
                  <a:lnTo>
                    <a:pt x="890" y="696"/>
                  </a:lnTo>
                  <a:lnTo>
                    <a:pt x="884" y="701"/>
                  </a:lnTo>
                  <a:lnTo>
                    <a:pt x="878" y="706"/>
                  </a:lnTo>
                  <a:lnTo>
                    <a:pt x="873" y="712"/>
                  </a:lnTo>
                  <a:lnTo>
                    <a:pt x="870" y="719"/>
                  </a:lnTo>
                  <a:lnTo>
                    <a:pt x="864" y="730"/>
                  </a:lnTo>
                  <a:lnTo>
                    <a:pt x="861" y="744"/>
                  </a:lnTo>
                  <a:lnTo>
                    <a:pt x="860" y="760"/>
                  </a:lnTo>
                  <a:lnTo>
                    <a:pt x="859" y="779"/>
                  </a:lnTo>
                  <a:lnTo>
                    <a:pt x="860" y="799"/>
                  </a:lnTo>
                  <a:lnTo>
                    <a:pt x="862" y="816"/>
                  </a:lnTo>
                  <a:lnTo>
                    <a:pt x="866" y="830"/>
                  </a:lnTo>
                  <a:lnTo>
                    <a:pt x="871" y="840"/>
                  </a:lnTo>
                  <a:lnTo>
                    <a:pt x="875" y="847"/>
                  </a:lnTo>
                  <a:lnTo>
                    <a:pt x="881" y="855"/>
                  </a:lnTo>
                  <a:lnTo>
                    <a:pt x="887" y="860"/>
                  </a:lnTo>
                  <a:lnTo>
                    <a:pt x="893" y="864"/>
                  </a:lnTo>
                  <a:lnTo>
                    <a:pt x="900" y="867"/>
                  </a:lnTo>
                  <a:lnTo>
                    <a:pt x="909" y="869"/>
                  </a:lnTo>
                  <a:lnTo>
                    <a:pt x="918" y="870"/>
                  </a:lnTo>
                  <a:lnTo>
                    <a:pt x="926" y="870"/>
                  </a:lnTo>
                  <a:lnTo>
                    <a:pt x="934" y="870"/>
                  </a:lnTo>
                  <a:lnTo>
                    <a:pt x="941" y="869"/>
                  </a:lnTo>
                  <a:lnTo>
                    <a:pt x="948" y="868"/>
                  </a:lnTo>
                  <a:lnTo>
                    <a:pt x="954" y="866"/>
                  </a:lnTo>
                  <a:lnTo>
                    <a:pt x="960" y="863"/>
                  </a:lnTo>
                  <a:lnTo>
                    <a:pt x="966" y="860"/>
                  </a:lnTo>
                  <a:lnTo>
                    <a:pt x="971" y="856"/>
                  </a:lnTo>
                  <a:lnTo>
                    <a:pt x="975" y="850"/>
                  </a:lnTo>
                  <a:lnTo>
                    <a:pt x="982" y="840"/>
                  </a:lnTo>
                  <a:lnTo>
                    <a:pt x="987" y="830"/>
                  </a:lnTo>
                  <a:lnTo>
                    <a:pt x="989" y="820"/>
                  </a:lnTo>
                  <a:lnTo>
                    <a:pt x="990" y="810"/>
                  </a:lnTo>
                  <a:lnTo>
                    <a:pt x="957" y="810"/>
                  </a:lnTo>
                  <a:lnTo>
                    <a:pt x="956" y="815"/>
                  </a:lnTo>
                  <a:lnTo>
                    <a:pt x="955" y="820"/>
                  </a:lnTo>
                  <a:lnTo>
                    <a:pt x="953" y="825"/>
                  </a:lnTo>
                  <a:lnTo>
                    <a:pt x="951" y="830"/>
                  </a:lnTo>
                  <a:lnTo>
                    <a:pt x="946" y="834"/>
                  </a:lnTo>
                  <a:lnTo>
                    <a:pt x="940" y="837"/>
                  </a:lnTo>
                  <a:lnTo>
                    <a:pt x="934" y="838"/>
                  </a:lnTo>
                  <a:lnTo>
                    <a:pt x="926" y="839"/>
                  </a:lnTo>
                  <a:lnTo>
                    <a:pt x="918" y="838"/>
                  </a:lnTo>
                  <a:lnTo>
                    <a:pt x="912" y="836"/>
                  </a:lnTo>
                  <a:lnTo>
                    <a:pt x="907" y="832"/>
                  </a:lnTo>
                  <a:lnTo>
                    <a:pt x="902" y="827"/>
                  </a:lnTo>
                  <a:lnTo>
                    <a:pt x="899" y="821"/>
                  </a:lnTo>
                  <a:lnTo>
                    <a:pt x="896" y="813"/>
                  </a:lnTo>
                  <a:lnTo>
                    <a:pt x="895" y="803"/>
                  </a:lnTo>
                  <a:lnTo>
                    <a:pt x="894" y="793"/>
                  </a:lnTo>
                  <a:lnTo>
                    <a:pt x="991" y="793"/>
                  </a:lnTo>
                  <a:lnTo>
                    <a:pt x="991" y="767"/>
                  </a:lnTo>
                  <a:lnTo>
                    <a:pt x="990" y="747"/>
                  </a:lnTo>
                  <a:lnTo>
                    <a:pt x="989" y="739"/>
                  </a:lnTo>
                  <a:lnTo>
                    <a:pt x="987" y="730"/>
                  </a:lnTo>
                  <a:lnTo>
                    <a:pt x="985" y="723"/>
                  </a:lnTo>
                  <a:lnTo>
                    <a:pt x="981" y="716"/>
                  </a:lnTo>
                  <a:lnTo>
                    <a:pt x="978" y="711"/>
                  </a:lnTo>
                  <a:lnTo>
                    <a:pt x="974" y="705"/>
                  </a:lnTo>
                  <a:lnTo>
                    <a:pt x="968" y="700"/>
                  </a:lnTo>
                  <a:lnTo>
                    <a:pt x="962" y="696"/>
                  </a:lnTo>
                  <a:lnTo>
                    <a:pt x="955" y="691"/>
                  </a:lnTo>
                  <a:lnTo>
                    <a:pt x="947" y="689"/>
                  </a:lnTo>
                  <a:lnTo>
                    <a:pt x="936" y="687"/>
                  </a:lnTo>
                  <a:lnTo>
                    <a:pt x="926" y="687"/>
                  </a:lnTo>
                  <a:close/>
                  <a:moveTo>
                    <a:pt x="957" y="764"/>
                  </a:moveTo>
                  <a:lnTo>
                    <a:pt x="894" y="764"/>
                  </a:lnTo>
                  <a:lnTo>
                    <a:pt x="894" y="753"/>
                  </a:lnTo>
                  <a:lnTo>
                    <a:pt x="895" y="744"/>
                  </a:lnTo>
                  <a:lnTo>
                    <a:pt x="897" y="737"/>
                  </a:lnTo>
                  <a:lnTo>
                    <a:pt x="900" y="730"/>
                  </a:lnTo>
                  <a:lnTo>
                    <a:pt x="906" y="725"/>
                  </a:lnTo>
                  <a:lnTo>
                    <a:pt x="911" y="721"/>
                  </a:lnTo>
                  <a:lnTo>
                    <a:pt x="918" y="719"/>
                  </a:lnTo>
                  <a:lnTo>
                    <a:pt x="926" y="718"/>
                  </a:lnTo>
                  <a:lnTo>
                    <a:pt x="930" y="718"/>
                  </a:lnTo>
                  <a:lnTo>
                    <a:pt x="934" y="719"/>
                  </a:lnTo>
                  <a:lnTo>
                    <a:pt x="938" y="720"/>
                  </a:lnTo>
                  <a:lnTo>
                    <a:pt x="941" y="722"/>
                  </a:lnTo>
                  <a:lnTo>
                    <a:pt x="948" y="726"/>
                  </a:lnTo>
                  <a:lnTo>
                    <a:pt x="952" y="731"/>
                  </a:lnTo>
                  <a:lnTo>
                    <a:pt x="954" y="739"/>
                  </a:lnTo>
                  <a:lnTo>
                    <a:pt x="955" y="748"/>
                  </a:lnTo>
                  <a:lnTo>
                    <a:pt x="956" y="757"/>
                  </a:lnTo>
                  <a:lnTo>
                    <a:pt x="957" y="764"/>
                  </a:lnTo>
                  <a:close/>
                  <a:moveTo>
                    <a:pt x="912" y="562"/>
                  </a:moveTo>
                  <a:lnTo>
                    <a:pt x="911" y="551"/>
                  </a:lnTo>
                  <a:lnTo>
                    <a:pt x="910" y="531"/>
                  </a:lnTo>
                  <a:lnTo>
                    <a:pt x="910" y="521"/>
                  </a:lnTo>
                  <a:lnTo>
                    <a:pt x="910" y="507"/>
                  </a:lnTo>
                  <a:lnTo>
                    <a:pt x="910" y="494"/>
                  </a:lnTo>
                  <a:lnTo>
                    <a:pt x="910" y="481"/>
                  </a:lnTo>
                  <a:lnTo>
                    <a:pt x="910" y="468"/>
                  </a:lnTo>
                  <a:lnTo>
                    <a:pt x="910" y="451"/>
                  </a:lnTo>
                  <a:lnTo>
                    <a:pt x="910" y="436"/>
                  </a:lnTo>
                  <a:lnTo>
                    <a:pt x="910" y="424"/>
                  </a:lnTo>
                  <a:lnTo>
                    <a:pt x="908" y="415"/>
                  </a:lnTo>
                  <a:lnTo>
                    <a:pt x="905" y="406"/>
                  </a:lnTo>
                  <a:lnTo>
                    <a:pt x="900" y="399"/>
                  </a:lnTo>
                  <a:lnTo>
                    <a:pt x="894" y="394"/>
                  </a:lnTo>
                  <a:lnTo>
                    <a:pt x="887" y="389"/>
                  </a:lnTo>
                  <a:lnTo>
                    <a:pt x="878" y="385"/>
                  </a:lnTo>
                  <a:lnTo>
                    <a:pt x="867" y="383"/>
                  </a:lnTo>
                  <a:lnTo>
                    <a:pt x="853" y="382"/>
                  </a:lnTo>
                  <a:lnTo>
                    <a:pt x="845" y="383"/>
                  </a:lnTo>
                  <a:lnTo>
                    <a:pt x="837" y="383"/>
                  </a:lnTo>
                  <a:lnTo>
                    <a:pt x="830" y="385"/>
                  </a:lnTo>
                  <a:lnTo>
                    <a:pt x="823" y="386"/>
                  </a:lnTo>
                  <a:lnTo>
                    <a:pt x="817" y="388"/>
                  </a:lnTo>
                  <a:lnTo>
                    <a:pt x="812" y="391"/>
                  </a:lnTo>
                  <a:lnTo>
                    <a:pt x="808" y="394"/>
                  </a:lnTo>
                  <a:lnTo>
                    <a:pt x="804" y="398"/>
                  </a:lnTo>
                  <a:lnTo>
                    <a:pt x="801" y="401"/>
                  </a:lnTo>
                  <a:lnTo>
                    <a:pt x="798" y="406"/>
                  </a:lnTo>
                  <a:lnTo>
                    <a:pt x="796" y="410"/>
                  </a:lnTo>
                  <a:lnTo>
                    <a:pt x="794" y="416"/>
                  </a:lnTo>
                  <a:lnTo>
                    <a:pt x="792" y="428"/>
                  </a:lnTo>
                  <a:lnTo>
                    <a:pt x="791" y="440"/>
                  </a:lnTo>
                  <a:lnTo>
                    <a:pt x="823" y="440"/>
                  </a:lnTo>
                  <a:lnTo>
                    <a:pt x="824" y="435"/>
                  </a:lnTo>
                  <a:lnTo>
                    <a:pt x="826" y="430"/>
                  </a:lnTo>
                  <a:lnTo>
                    <a:pt x="827" y="425"/>
                  </a:lnTo>
                  <a:lnTo>
                    <a:pt x="830" y="421"/>
                  </a:lnTo>
                  <a:lnTo>
                    <a:pt x="833" y="418"/>
                  </a:lnTo>
                  <a:lnTo>
                    <a:pt x="838" y="416"/>
                  </a:lnTo>
                  <a:lnTo>
                    <a:pt x="844" y="415"/>
                  </a:lnTo>
                  <a:lnTo>
                    <a:pt x="851" y="414"/>
                  </a:lnTo>
                  <a:lnTo>
                    <a:pt x="856" y="415"/>
                  </a:lnTo>
                  <a:lnTo>
                    <a:pt x="861" y="415"/>
                  </a:lnTo>
                  <a:lnTo>
                    <a:pt x="866" y="417"/>
                  </a:lnTo>
                  <a:lnTo>
                    <a:pt x="869" y="419"/>
                  </a:lnTo>
                  <a:lnTo>
                    <a:pt x="872" y="421"/>
                  </a:lnTo>
                  <a:lnTo>
                    <a:pt x="874" y="424"/>
                  </a:lnTo>
                  <a:lnTo>
                    <a:pt x="875" y="427"/>
                  </a:lnTo>
                  <a:lnTo>
                    <a:pt x="876" y="431"/>
                  </a:lnTo>
                  <a:lnTo>
                    <a:pt x="876" y="443"/>
                  </a:lnTo>
                  <a:lnTo>
                    <a:pt x="876" y="454"/>
                  </a:lnTo>
                  <a:lnTo>
                    <a:pt x="867" y="454"/>
                  </a:lnTo>
                  <a:lnTo>
                    <a:pt x="860" y="454"/>
                  </a:lnTo>
                  <a:lnTo>
                    <a:pt x="851" y="454"/>
                  </a:lnTo>
                  <a:lnTo>
                    <a:pt x="843" y="455"/>
                  </a:lnTo>
                  <a:lnTo>
                    <a:pt x="835" y="456"/>
                  </a:lnTo>
                  <a:lnTo>
                    <a:pt x="827" y="457"/>
                  </a:lnTo>
                  <a:lnTo>
                    <a:pt x="819" y="459"/>
                  </a:lnTo>
                  <a:lnTo>
                    <a:pt x="813" y="462"/>
                  </a:lnTo>
                  <a:lnTo>
                    <a:pt x="808" y="465"/>
                  </a:lnTo>
                  <a:lnTo>
                    <a:pt x="803" y="468"/>
                  </a:lnTo>
                  <a:lnTo>
                    <a:pt x="798" y="472"/>
                  </a:lnTo>
                  <a:lnTo>
                    <a:pt x="794" y="476"/>
                  </a:lnTo>
                  <a:lnTo>
                    <a:pt x="791" y="481"/>
                  </a:lnTo>
                  <a:lnTo>
                    <a:pt x="789" y="487"/>
                  </a:lnTo>
                  <a:lnTo>
                    <a:pt x="787" y="492"/>
                  </a:lnTo>
                  <a:lnTo>
                    <a:pt x="784" y="500"/>
                  </a:lnTo>
                  <a:lnTo>
                    <a:pt x="783" y="507"/>
                  </a:lnTo>
                  <a:lnTo>
                    <a:pt x="783" y="514"/>
                  </a:lnTo>
                  <a:lnTo>
                    <a:pt x="784" y="526"/>
                  </a:lnTo>
                  <a:lnTo>
                    <a:pt x="787" y="537"/>
                  </a:lnTo>
                  <a:lnTo>
                    <a:pt x="789" y="542"/>
                  </a:lnTo>
                  <a:lnTo>
                    <a:pt x="791" y="546"/>
                  </a:lnTo>
                  <a:lnTo>
                    <a:pt x="794" y="550"/>
                  </a:lnTo>
                  <a:lnTo>
                    <a:pt x="797" y="553"/>
                  </a:lnTo>
                  <a:lnTo>
                    <a:pt x="800" y="555"/>
                  </a:lnTo>
                  <a:lnTo>
                    <a:pt x="804" y="558"/>
                  </a:lnTo>
                  <a:lnTo>
                    <a:pt x="808" y="560"/>
                  </a:lnTo>
                  <a:lnTo>
                    <a:pt x="812" y="561"/>
                  </a:lnTo>
                  <a:lnTo>
                    <a:pt x="822" y="563"/>
                  </a:lnTo>
                  <a:lnTo>
                    <a:pt x="834" y="564"/>
                  </a:lnTo>
                  <a:lnTo>
                    <a:pt x="842" y="564"/>
                  </a:lnTo>
                  <a:lnTo>
                    <a:pt x="848" y="563"/>
                  </a:lnTo>
                  <a:lnTo>
                    <a:pt x="854" y="561"/>
                  </a:lnTo>
                  <a:lnTo>
                    <a:pt x="860" y="560"/>
                  </a:lnTo>
                  <a:lnTo>
                    <a:pt x="864" y="557"/>
                  </a:lnTo>
                  <a:lnTo>
                    <a:pt x="870" y="555"/>
                  </a:lnTo>
                  <a:lnTo>
                    <a:pt x="873" y="551"/>
                  </a:lnTo>
                  <a:lnTo>
                    <a:pt x="877" y="548"/>
                  </a:lnTo>
                  <a:lnTo>
                    <a:pt x="878" y="558"/>
                  </a:lnTo>
                  <a:lnTo>
                    <a:pt x="879" y="562"/>
                  </a:lnTo>
                  <a:lnTo>
                    <a:pt x="912" y="562"/>
                  </a:lnTo>
                  <a:close/>
                  <a:moveTo>
                    <a:pt x="876" y="497"/>
                  </a:moveTo>
                  <a:lnTo>
                    <a:pt x="875" y="507"/>
                  </a:lnTo>
                  <a:lnTo>
                    <a:pt x="873" y="516"/>
                  </a:lnTo>
                  <a:lnTo>
                    <a:pt x="870" y="522"/>
                  </a:lnTo>
                  <a:lnTo>
                    <a:pt x="866" y="527"/>
                  </a:lnTo>
                  <a:lnTo>
                    <a:pt x="860" y="531"/>
                  </a:lnTo>
                  <a:lnTo>
                    <a:pt x="855" y="535"/>
                  </a:lnTo>
                  <a:lnTo>
                    <a:pt x="849" y="536"/>
                  </a:lnTo>
                  <a:lnTo>
                    <a:pt x="842" y="537"/>
                  </a:lnTo>
                  <a:lnTo>
                    <a:pt x="837" y="536"/>
                  </a:lnTo>
                  <a:lnTo>
                    <a:pt x="833" y="535"/>
                  </a:lnTo>
                  <a:lnTo>
                    <a:pt x="829" y="534"/>
                  </a:lnTo>
                  <a:lnTo>
                    <a:pt x="826" y="530"/>
                  </a:lnTo>
                  <a:lnTo>
                    <a:pt x="822" y="527"/>
                  </a:lnTo>
                  <a:lnTo>
                    <a:pt x="820" y="524"/>
                  </a:lnTo>
                  <a:lnTo>
                    <a:pt x="818" y="519"/>
                  </a:lnTo>
                  <a:lnTo>
                    <a:pt x="818" y="514"/>
                  </a:lnTo>
                  <a:lnTo>
                    <a:pt x="818" y="506"/>
                  </a:lnTo>
                  <a:lnTo>
                    <a:pt x="820" y="499"/>
                  </a:lnTo>
                  <a:lnTo>
                    <a:pt x="824" y="492"/>
                  </a:lnTo>
                  <a:lnTo>
                    <a:pt x="829" y="488"/>
                  </a:lnTo>
                  <a:lnTo>
                    <a:pt x="835" y="484"/>
                  </a:lnTo>
                  <a:lnTo>
                    <a:pt x="842" y="482"/>
                  </a:lnTo>
                  <a:lnTo>
                    <a:pt x="850" y="481"/>
                  </a:lnTo>
                  <a:lnTo>
                    <a:pt x="860" y="480"/>
                  </a:lnTo>
                  <a:lnTo>
                    <a:pt x="870" y="480"/>
                  </a:lnTo>
                  <a:lnTo>
                    <a:pt x="876" y="481"/>
                  </a:lnTo>
                  <a:lnTo>
                    <a:pt x="877" y="488"/>
                  </a:lnTo>
                  <a:lnTo>
                    <a:pt x="876" y="497"/>
                  </a:lnTo>
                  <a:close/>
                  <a:moveTo>
                    <a:pt x="773" y="687"/>
                  </a:moveTo>
                  <a:lnTo>
                    <a:pt x="764" y="687"/>
                  </a:lnTo>
                  <a:lnTo>
                    <a:pt x="756" y="688"/>
                  </a:lnTo>
                  <a:lnTo>
                    <a:pt x="748" y="690"/>
                  </a:lnTo>
                  <a:lnTo>
                    <a:pt x="740" y="694"/>
                  </a:lnTo>
                  <a:lnTo>
                    <a:pt x="734" y="698"/>
                  </a:lnTo>
                  <a:lnTo>
                    <a:pt x="729" y="703"/>
                  </a:lnTo>
                  <a:lnTo>
                    <a:pt x="724" y="708"/>
                  </a:lnTo>
                  <a:lnTo>
                    <a:pt x="720" y="715"/>
                  </a:lnTo>
                  <a:lnTo>
                    <a:pt x="717" y="721"/>
                  </a:lnTo>
                  <a:lnTo>
                    <a:pt x="714" y="728"/>
                  </a:lnTo>
                  <a:lnTo>
                    <a:pt x="712" y="736"/>
                  </a:lnTo>
                  <a:lnTo>
                    <a:pt x="710" y="744"/>
                  </a:lnTo>
                  <a:lnTo>
                    <a:pt x="708" y="760"/>
                  </a:lnTo>
                  <a:lnTo>
                    <a:pt x="707" y="779"/>
                  </a:lnTo>
                  <a:lnTo>
                    <a:pt x="708" y="799"/>
                  </a:lnTo>
                  <a:lnTo>
                    <a:pt x="711" y="818"/>
                  </a:lnTo>
                  <a:lnTo>
                    <a:pt x="713" y="826"/>
                  </a:lnTo>
                  <a:lnTo>
                    <a:pt x="715" y="834"/>
                  </a:lnTo>
                  <a:lnTo>
                    <a:pt x="718" y="840"/>
                  </a:lnTo>
                  <a:lnTo>
                    <a:pt x="721" y="846"/>
                  </a:lnTo>
                  <a:lnTo>
                    <a:pt x="725" y="851"/>
                  </a:lnTo>
                  <a:lnTo>
                    <a:pt x="730" y="857"/>
                  </a:lnTo>
                  <a:lnTo>
                    <a:pt x="735" y="861"/>
                  </a:lnTo>
                  <a:lnTo>
                    <a:pt x="741" y="864"/>
                  </a:lnTo>
                  <a:lnTo>
                    <a:pt x="749" y="866"/>
                  </a:lnTo>
                  <a:lnTo>
                    <a:pt x="757" y="868"/>
                  </a:lnTo>
                  <a:lnTo>
                    <a:pt x="765" y="869"/>
                  </a:lnTo>
                  <a:lnTo>
                    <a:pt x="774" y="870"/>
                  </a:lnTo>
                  <a:lnTo>
                    <a:pt x="783" y="869"/>
                  </a:lnTo>
                  <a:lnTo>
                    <a:pt x="792" y="868"/>
                  </a:lnTo>
                  <a:lnTo>
                    <a:pt x="800" y="866"/>
                  </a:lnTo>
                  <a:lnTo>
                    <a:pt x="807" y="864"/>
                  </a:lnTo>
                  <a:lnTo>
                    <a:pt x="814" y="860"/>
                  </a:lnTo>
                  <a:lnTo>
                    <a:pt x="819" y="855"/>
                  </a:lnTo>
                  <a:lnTo>
                    <a:pt x="824" y="848"/>
                  </a:lnTo>
                  <a:lnTo>
                    <a:pt x="829" y="841"/>
                  </a:lnTo>
                  <a:lnTo>
                    <a:pt x="833" y="832"/>
                  </a:lnTo>
                  <a:lnTo>
                    <a:pt x="835" y="823"/>
                  </a:lnTo>
                  <a:lnTo>
                    <a:pt x="836" y="811"/>
                  </a:lnTo>
                  <a:lnTo>
                    <a:pt x="837" y="801"/>
                  </a:lnTo>
                  <a:lnTo>
                    <a:pt x="803" y="801"/>
                  </a:lnTo>
                  <a:lnTo>
                    <a:pt x="803" y="813"/>
                  </a:lnTo>
                  <a:lnTo>
                    <a:pt x="800" y="825"/>
                  </a:lnTo>
                  <a:lnTo>
                    <a:pt x="798" y="828"/>
                  </a:lnTo>
                  <a:lnTo>
                    <a:pt x="796" y="831"/>
                  </a:lnTo>
                  <a:lnTo>
                    <a:pt x="794" y="833"/>
                  </a:lnTo>
                  <a:lnTo>
                    <a:pt x="791" y="835"/>
                  </a:lnTo>
                  <a:lnTo>
                    <a:pt x="783" y="837"/>
                  </a:lnTo>
                  <a:lnTo>
                    <a:pt x="774" y="838"/>
                  </a:lnTo>
                  <a:lnTo>
                    <a:pt x="766" y="837"/>
                  </a:lnTo>
                  <a:lnTo>
                    <a:pt x="759" y="835"/>
                  </a:lnTo>
                  <a:lnTo>
                    <a:pt x="756" y="833"/>
                  </a:lnTo>
                  <a:lnTo>
                    <a:pt x="753" y="831"/>
                  </a:lnTo>
                  <a:lnTo>
                    <a:pt x="751" y="828"/>
                  </a:lnTo>
                  <a:lnTo>
                    <a:pt x="749" y="824"/>
                  </a:lnTo>
                  <a:lnTo>
                    <a:pt x="745" y="815"/>
                  </a:lnTo>
                  <a:lnTo>
                    <a:pt x="743" y="803"/>
                  </a:lnTo>
                  <a:lnTo>
                    <a:pt x="742" y="791"/>
                  </a:lnTo>
                  <a:lnTo>
                    <a:pt x="742" y="779"/>
                  </a:lnTo>
                  <a:lnTo>
                    <a:pt x="742" y="765"/>
                  </a:lnTo>
                  <a:lnTo>
                    <a:pt x="743" y="754"/>
                  </a:lnTo>
                  <a:lnTo>
                    <a:pt x="745" y="744"/>
                  </a:lnTo>
                  <a:lnTo>
                    <a:pt x="749" y="735"/>
                  </a:lnTo>
                  <a:lnTo>
                    <a:pt x="751" y="731"/>
                  </a:lnTo>
                  <a:lnTo>
                    <a:pt x="753" y="728"/>
                  </a:lnTo>
                  <a:lnTo>
                    <a:pt x="755" y="726"/>
                  </a:lnTo>
                  <a:lnTo>
                    <a:pt x="758" y="723"/>
                  </a:lnTo>
                  <a:lnTo>
                    <a:pt x="761" y="722"/>
                  </a:lnTo>
                  <a:lnTo>
                    <a:pt x="765" y="721"/>
                  </a:lnTo>
                  <a:lnTo>
                    <a:pt x="769" y="720"/>
                  </a:lnTo>
                  <a:lnTo>
                    <a:pt x="773" y="720"/>
                  </a:lnTo>
                  <a:lnTo>
                    <a:pt x="778" y="720"/>
                  </a:lnTo>
                  <a:lnTo>
                    <a:pt x="782" y="721"/>
                  </a:lnTo>
                  <a:lnTo>
                    <a:pt x="787" y="722"/>
                  </a:lnTo>
                  <a:lnTo>
                    <a:pt x="790" y="724"/>
                  </a:lnTo>
                  <a:lnTo>
                    <a:pt x="793" y="726"/>
                  </a:lnTo>
                  <a:lnTo>
                    <a:pt x="795" y="729"/>
                  </a:lnTo>
                  <a:lnTo>
                    <a:pt x="797" y="733"/>
                  </a:lnTo>
                  <a:lnTo>
                    <a:pt x="799" y="737"/>
                  </a:lnTo>
                  <a:lnTo>
                    <a:pt x="802" y="748"/>
                  </a:lnTo>
                  <a:lnTo>
                    <a:pt x="803" y="757"/>
                  </a:lnTo>
                  <a:lnTo>
                    <a:pt x="837" y="757"/>
                  </a:lnTo>
                  <a:lnTo>
                    <a:pt x="837" y="750"/>
                  </a:lnTo>
                  <a:lnTo>
                    <a:pt x="836" y="740"/>
                  </a:lnTo>
                  <a:lnTo>
                    <a:pt x="835" y="729"/>
                  </a:lnTo>
                  <a:lnTo>
                    <a:pt x="833" y="721"/>
                  </a:lnTo>
                  <a:lnTo>
                    <a:pt x="830" y="714"/>
                  </a:lnTo>
                  <a:lnTo>
                    <a:pt x="826" y="708"/>
                  </a:lnTo>
                  <a:lnTo>
                    <a:pt x="820" y="702"/>
                  </a:lnTo>
                  <a:lnTo>
                    <a:pt x="813" y="697"/>
                  </a:lnTo>
                  <a:lnTo>
                    <a:pt x="806" y="693"/>
                  </a:lnTo>
                  <a:lnTo>
                    <a:pt x="797" y="689"/>
                  </a:lnTo>
                  <a:lnTo>
                    <a:pt x="786" y="687"/>
                  </a:lnTo>
                  <a:lnTo>
                    <a:pt x="773" y="687"/>
                  </a:lnTo>
                  <a:close/>
                  <a:moveTo>
                    <a:pt x="728" y="562"/>
                  </a:moveTo>
                  <a:lnTo>
                    <a:pt x="772" y="385"/>
                  </a:lnTo>
                  <a:lnTo>
                    <a:pt x="737" y="385"/>
                  </a:lnTo>
                  <a:lnTo>
                    <a:pt x="709" y="522"/>
                  </a:lnTo>
                  <a:lnTo>
                    <a:pt x="682" y="385"/>
                  </a:lnTo>
                  <a:lnTo>
                    <a:pt x="642" y="385"/>
                  </a:lnTo>
                  <a:lnTo>
                    <a:pt x="616" y="522"/>
                  </a:lnTo>
                  <a:lnTo>
                    <a:pt x="586" y="385"/>
                  </a:lnTo>
                  <a:lnTo>
                    <a:pt x="550" y="385"/>
                  </a:lnTo>
                  <a:lnTo>
                    <a:pt x="594" y="562"/>
                  </a:lnTo>
                  <a:lnTo>
                    <a:pt x="635" y="562"/>
                  </a:lnTo>
                  <a:lnTo>
                    <a:pt x="638" y="547"/>
                  </a:lnTo>
                  <a:lnTo>
                    <a:pt x="645" y="510"/>
                  </a:lnTo>
                  <a:lnTo>
                    <a:pt x="654" y="470"/>
                  </a:lnTo>
                  <a:lnTo>
                    <a:pt x="659" y="445"/>
                  </a:lnTo>
                  <a:lnTo>
                    <a:pt x="659" y="438"/>
                  </a:lnTo>
                  <a:lnTo>
                    <a:pt x="660" y="427"/>
                  </a:lnTo>
                  <a:lnTo>
                    <a:pt x="660" y="417"/>
                  </a:lnTo>
                  <a:lnTo>
                    <a:pt x="660" y="411"/>
                  </a:lnTo>
                  <a:lnTo>
                    <a:pt x="661" y="417"/>
                  </a:lnTo>
                  <a:lnTo>
                    <a:pt x="661" y="427"/>
                  </a:lnTo>
                  <a:lnTo>
                    <a:pt x="662" y="438"/>
                  </a:lnTo>
                  <a:lnTo>
                    <a:pt x="663" y="445"/>
                  </a:lnTo>
                  <a:lnTo>
                    <a:pt x="669" y="471"/>
                  </a:lnTo>
                  <a:lnTo>
                    <a:pt x="677" y="510"/>
                  </a:lnTo>
                  <a:lnTo>
                    <a:pt x="684" y="547"/>
                  </a:lnTo>
                  <a:lnTo>
                    <a:pt x="688" y="562"/>
                  </a:lnTo>
                  <a:lnTo>
                    <a:pt x="728" y="562"/>
                  </a:lnTo>
                  <a:close/>
                  <a:moveTo>
                    <a:pt x="498" y="417"/>
                  </a:moveTo>
                  <a:lnTo>
                    <a:pt x="532" y="417"/>
                  </a:lnTo>
                  <a:lnTo>
                    <a:pt x="532" y="386"/>
                  </a:lnTo>
                  <a:lnTo>
                    <a:pt x="497" y="386"/>
                  </a:lnTo>
                  <a:lnTo>
                    <a:pt x="497" y="351"/>
                  </a:lnTo>
                  <a:lnTo>
                    <a:pt x="462" y="352"/>
                  </a:lnTo>
                  <a:lnTo>
                    <a:pt x="462" y="357"/>
                  </a:lnTo>
                  <a:lnTo>
                    <a:pt x="462" y="368"/>
                  </a:lnTo>
                  <a:lnTo>
                    <a:pt x="461" y="380"/>
                  </a:lnTo>
                  <a:lnTo>
                    <a:pt x="461" y="385"/>
                  </a:lnTo>
                  <a:lnTo>
                    <a:pt x="442" y="385"/>
                  </a:lnTo>
                  <a:lnTo>
                    <a:pt x="442" y="417"/>
                  </a:lnTo>
                  <a:lnTo>
                    <a:pt x="462" y="417"/>
                  </a:lnTo>
                  <a:lnTo>
                    <a:pt x="462" y="525"/>
                  </a:lnTo>
                  <a:lnTo>
                    <a:pt x="462" y="536"/>
                  </a:lnTo>
                  <a:lnTo>
                    <a:pt x="465" y="544"/>
                  </a:lnTo>
                  <a:lnTo>
                    <a:pt x="469" y="551"/>
                  </a:lnTo>
                  <a:lnTo>
                    <a:pt x="474" y="556"/>
                  </a:lnTo>
                  <a:lnTo>
                    <a:pt x="480" y="559"/>
                  </a:lnTo>
                  <a:lnTo>
                    <a:pt x="487" y="562"/>
                  </a:lnTo>
                  <a:lnTo>
                    <a:pt x="494" y="563"/>
                  </a:lnTo>
                  <a:lnTo>
                    <a:pt x="501" y="564"/>
                  </a:lnTo>
                  <a:lnTo>
                    <a:pt x="518" y="563"/>
                  </a:lnTo>
                  <a:lnTo>
                    <a:pt x="531" y="561"/>
                  </a:lnTo>
                  <a:lnTo>
                    <a:pt x="531" y="530"/>
                  </a:lnTo>
                  <a:lnTo>
                    <a:pt x="523" y="531"/>
                  </a:lnTo>
                  <a:lnTo>
                    <a:pt x="515" y="531"/>
                  </a:lnTo>
                  <a:lnTo>
                    <a:pt x="511" y="531"/>
                  </a:lnTo>
                  <a:lnTo>
                    <a:pt x="508" y="531"/>
                  </a:lnTo>
                  <a:lnTo>
                    <a:pt x="504" y="530"/>
                  </a:lnTo>
                  <a:lnTo>
                    <a:pt x="502" y="528"/>
                  </a:lnTo>
                  <a:lnTo>
                    <a:pt x="500" y="526"/>
                  </a:lnTo>
                  <a:lnTo>
                    <a:pt x="498" y="523"/>
                  </a:lnTo>
                  <a:lnTo>
                    <a:pt x="498" y="520"/>
                  </a:lnTo>
                  <a:lnTo>
                    <a:pt x="497" y="515"/>
                  </a:lnTo>
                  <a:lnTo>
                    <a:pt x="497" y="473"/>
                  </a:lnTo>
                  <a:lnTo>
                    <a:pt x="498" y="445"/>
                  </a:lnTo>
                  <a:lnTo>
                    <a:pt x="498" y="427"/>
                  </a:lnTo>
                  <a:lnTo>
                    <a:pt x="498" y="417"/>
                  </a:lnTo>
                  <a:close/>
                  <a:moveTo>
                    <a:pt x="453" y="183"/>
                  </a:moveTo>
                  <a:lnTo>
                    <a:pt x="453" y="158"/>
                  </a:lnTo>
                  <a:lnTo>
                    <a:pt x="452" y="138"/>
                  </a:lnTo>
                  <a:lnTo>
                    <a:pt x="450" y="128"/>
                  </a:lnTo>
                  <a:lnTo>
                    <a:pt x="449" y="120"/>
                  </a:lnTo>
                  <a:lnTo>
                    <a:pt x="447" y="113"/>
                  </a:lnTo>
                  <a:lnTo>
                    <a:pt x="444" y="107"/>
                  </a:lnTo>
                  <a:lnTo>
                    <a:pt x="441" y="101"/>
                  </a:lnTo>
                  <a:lnTo>
                    <a:pt x="436" y="96"/>
                  </a:lnTo>
                  <a:lnTo>
                    <a:pt x="431" y="90"/>
                  </a:lnTo>
                  <a:lnTo>
                    <a:pt x="424" y="85"/>
                  </a:lnTo>
                  <a:lnTo>
                    <a:pt x="417" y="82"/>
                  </a:lnTo>
                  <a:lnTo>
                    <a:pt x="408" y="79"/>
                  </a:lnTo>
                  <a:lnTo>
                    <a:pt x="399" y="78"/>
                  </a:lnTo>
                  <a:lnTo>
                    <a:pt x="389" y="77"/>
                  </a:lnTo>
                  <a:lnTo>
                    <a:pt x="377" y="78"/>
                  </a:lnTo>
                  <a:lnTo>
                    <a:pt x="368" y="79"/>
                  </a:lnTo>
                  <a:lnTo>
                    <a:pt x="360" y="82"/>
                  </a:lnTo>
                  <a:lnTo>
                    <a:pt x="353" y="86"/>
                  </a:lnTo>
                  <a:lnTo>
                    <a:pt x="345" y="90"/>
                  </a:lnTo>
                  <a:lnTo>
                    <a:pt x="340" y="97"/>
                  </a:lnTo>
                  <a:lnTo>
                    <a:pt x="335" y="103"/>
                  </a:lnTo>
                  <a:lnTo>
                    <a:pt x="331" y="109"/>
                  </a:lnTo>
                  <a:lnTo>
                    <a:pt x="327" y="120"/>
                  </a:lnTo>
                  <a:lnTo>
                    <a:pt x="324" y="133"/>
                  </a:lnTo>
                  <a:lnTo>
                    <a:pt x="322" y="150"/>
                  </a:lnTo>
                  <a:lnTo>
                    <a:pt x="322" y="169"/>
                  </a:lnTo>
                  <a:lnTo>
                    <a:pt x="323" y="189"/>
                  </a:lnTo>
                  <a:lnTo>
                    <a:pt x="325" y="206"/>
                  </a:lnTo>
                  <a:lnTo>
                    <a:pt x="328" y="220"/>
                  </a:lnTo>
                  <a:lnTo>
                    <a:pt x="332" y="231"/>
                  </a:lnTo>
                  <a:lnTo>
                    <a:pt x="337" y="238"/>
                  </a:lnTo>
                  <a:lnTo>
                    <a:pt x="342" y="244"/>
                  </a:lnTo>
                  <a:lnTo>
                    <a:pt x="349" y="249"/>
                  </a:lnTo>
                  <a:lnTo>
                    <a:pt x="356" y="254"/>
                  </a:lnTo>
                  <a:lnTo>
                    <a:pt x="363" y="257"/>
                  </a:lnTo>
                  <a:lnTo>
                    <a:pt x="371" y="259"/>
                  </a:lnTo>
                  <a:lnTo>
                    <a:pt x="379" y="260"/>
                  </a:lnTo>
                  <a:lnTo>
                    <a:pt x="389" y="260"/>
                  </a:lnTo>
                  <a:lnTo>
                    <a:pt x="396" y="260"/>
                  </a:lnTo>
                  <a:lnTo>
                    <a:pt x="403" y="260"/>
                  </a:lnTo>
                  <a:lnTo>
                    <a:pt x="410" y="258"/>
                  </a:lnTo>
                  <a:lnTo>
                    <a:pt x="416" y="256"/>
                  </a:lnTo>
                  <a:lnTo>
                    <a:pt x="422" y="254"/>
                  </a:lnTo>
                  <a:lnTo>
                    <a:pt x="427" y="249"/>
                  </a:lnTo>
                  <a:lnTo>
                    <a:pt x="434" y="245"/>
                  </a:lnTo>
                  <a:lnTo>
                    <a:pt x="438" y="240"/>
                  </a:lnTo>
                  <a:lnTo>
                    <a:pt x="444" y="230"/>
                  </a:lnTo>
                  <a:lnTo>
                    <a:pt x="449" y="220"/>
                  </a:lnTo>
                  <a:lnTo>
                    <a:pt x="451" y="209"/>
                  </a:lnTo>
                  <a:lnTo>
                    <a:pt x="452" y="200"/>
                  </a:lnTo>
                  <a:lnTo>
                    <a:pt x="418" y="200"/>
                  </a:lnTo>
                  <a:lnTo>
                    <a:pt x="418" y="204"/>
                  </a:lnTo>
                  <a:lnTo>
                    <a:pt x="417" y="209"/>
                  </a:lnTo>
                  <a:lnTo>
                    <a:pt x="415" y="215"/>
                  </a:lnTo>
                  <a:lnTo>
                    <a:pt x="412" y="221"/>
                  </a:lnTo>
                  <a:lnTo>
                    <a:pt x="408" y="224"/>
                  </a:lnTo>
                  <a:lnTo>
                    <a:pt x="403" y="227"/>
                  </a:lnTo>
                  <a:lnTo>
                    <a:pt x="396" y="229"/>
                  </a:lnTo>
                  <a:lnTo>
                    <a:pt x="389" y="229"/>
                  </a:lnTo>
                  <a:lnTo>
                    <a:pt x="380" y="228"/>
                  </a:lnTo>
                  <a:lnTo>
                    <a:pt x="374" y="226"/>
                  </a:lnTo>
                  <a:lnTo>
                    <a:pt x="368" y="223"/>
                  </a:lnTo>
                  <a:lnTo>
                    <a:pt x="364" y="218"/>
                  </a:lnTo>
                  <a:lnTo>
                    <a:pt x="361" y="210"/>
                  </a:lnTo>
                  <a:lnTo>
                    <a:pt x="359" y="203"/>
                  </a:lnTo>
                  <a:lnTo>
                    <a:pt x="358" y="194"/>
                  </a:lnTo>
                  <a:lnTo>
                    <a:pt x="357" y="183"/>
                  </a:lnTo>
                  <a:lnTo>
                    <a:pt x="453" y="183"/>
                  </a:lnTo>
                  <a:close/>
                  <a:moveTo>
                    <a:pt x="418" y="154"/>
                  </a:moveTo>
                  <a:lnTo>
                    <a:pt x="356" y="154"/>
                  </a:lnTo>
                  <a:lnTo>
                    <a:pt x="357" y="144"/>
                  </a:lnTo>
                  <a:lnTo>
                    <a:pt x="358" y="135"/>
                  </a:lnTo>
                  <a:lnTo>
                    <a:pt x="360" y="126"/>
                  </a:lnTo>
                  <a:lnTo>
                    <a:pt x="363" y="120"/>
                  </a:lnTo>
                  <a:lnTo>
                    <a:pt x="367" y="115"/>
                  </a:lnTo>
                  <a:lnTo>
                    <a:pt x="373" y="111"/>
                  </a:lnTo>
                  <a:lnTo>
                    <a:pt x="380" y="109"/>
                  </a:lnTo>
                  <a:lnTo>
                    <a:pt x="387" y="108"/>
                  </a:lnTo>
                  <a:lnTo>
                    <a:pt x="393" y="109"/>
                  </a:lnTo>
                  <a:lnTo>
                    <a:pt x="397" y="109"/>
                  </a:lnTo>
                  <a:lnTo>
                    <a:pt x="401" y="111"/>
                  </a:lnTo>
                  <a:lnTo>
                    <a:pt x="404" y="112"/>
                  </a:lnTo>
                  <a:lnTo>
                    <a:pt x="409" y="116"/>
                  </a:lnTo>
                  <a:lnTo>
                    <a:pt x="413" y="122"/>
                  </a:lnTo>
                  <a:lnTo>
                    <a:pt x="415" y="128"/>
                  </a:lnTo>
                  <a:lnTo>
                    <a:pt x="417" y="138"/>
                  </a:lnTo>
                  <a:lnTo>
                    <a:pt x="418" y="147"/>
                  </a:lnTo>
                  <a:lnTo>
                    <a:pt x="418" y="154"/>
                  </a:lnTo>
                  <a:close/>
                  <a:moveTo>
                    <a:pt x="306" y="535"/>
                  </a:moveTo>
                  <a:lnTo>
                    <a:pt x="312" y="521"/>
                  </a:lnTo>
                  <a:lnTo>
                    <a:pt x="316" y="507"/>
                  </a:lnTo>
                  <a:lnTo>
                    <a:pt x="318" y="491"/>
                  </a:lnTo>
                  <a:lnTo>
                    <a:pt x="318" y="474"/>
                  </a:lnTo>
                  <a:lnTo>
                    <a:pt x="318" y="455"/>
                  </a:lnTo>
                  <a:lnTo>
                    <a:pt x="315" y="438"/>
                  </a:lnTo>
                  <a:lnTo>
                    <a:pt x="312" y="424"/>
                  </a:lnTo>
                  <a:lnTo>
                    <a:pt x="306" y="411"/>
                  </a:lnTo>
                  <a:lnTo>
                    <a:pt x="303" y="405"/>
                  </a:lnTo>
                  <a:lnTo>
                    <a:pt x="298" y="399"/>
                  </a:lnTo>
                  <a:lnTo>
                    <a:pt x="293" y="395"/>
                  </a:lnTo>
                  <a:lnTo>
                    <a:pt x="287" y="390"/>
                  </a:lnTo>
                  <a:lnTo>
                    <a:pt x="279" y="387"/>
                  </a:lnTo>
                  <a:lnTo>
                    <a:pt x="271" y="384"/>
                  </a:lnTo>
                  <a:lnTo>
                    <a:pt x="261" y="383"/>
                  </a:lnTo>
                  <a:lnTo>
                    <a:pt x="251" y="382"/>
                  </a:lnTo>
                  <a:lnTo>
                    <a:pt x="240" y="383"/>
                  </a:lnTo>
                  <a:lnTo>
                    <a:pt x="231" y="384"/>
                  </a:lnTo>
                  <a:lnTo>
                    <a:pt x="222" y="387"/>
                  </a:lnTo>
                  <a:lnTo>
                    <a:pt x="215" y="391"/>
                  </a:lnTo>
                  <a:lnTo>
                    <a:pt x="209" y="395"/>
                  </a:lnTo>
                  <a:lnTo>
                    <a:pt x="203" y="400"/>
                  </a:lnTo>
                  <a:lnTo>
                    <a:pt x="198" y="405"/>
                  </a:lnTo>
                  <a:lnTo>
                    <a:pt x="195" y="411"/>
                  </a:lnTo>
                  <a:lnTo>
                    <a:pt x="192" y="418"/>
                  </a:lnTo>
                  <a:lnTo>
                    <a:pt x="190" y="424"/>
                  </a:lnTo>
                  <a:lnTo>
                    <a:pt x="187" y="431"/>
                  </a:lnTo>
                  <a:lnTo>
                    <a:pt x="185" y="439"/>
                  </a:lnTo>
                  <a:lnTo>
                    <a:pt x="183" y="456"/>
                  </a:lnTo>
                  <a:lnTo>
                    <a:pt x="182" y="474"/>
                  </a:lnTo>
                  <a:lnTo>
                    <a:pt x="183" y="491"/>
                  </a:lnTo>
                  <a:lnTo>
                    <a:pt x="185" y="508"/>
                  </a:lnTo>
                  <a:lnTo>
                    <a:pt x="187" y="516"/>
                  </a:lnTo>
                  <a:lnTo>
                    <a:pt x="190" y="523"/>
                  </a:lnTo>
                  <a:lnTo>
                    <a:pt x="192" y="529"/>
                  </a:lnTo>
                  <a:lnTo>
                    <a:pt x="195" y="536"/>
                  </a:lnTo>
                  <a:lnTo>
                    <a:pt x="199" y="542"/>
                  </a:lnTo>
                  <a:lnTo>
                    <a:pt x="203" y="547"/>
                  </a:lnTo>
                  <a:lnTo>
                    <a:pt x="209" y="552"/>
                  </a:lnTo>
                  <a:lnTo>
                    <a:pt x="215" y="557"/>
                  </a:lnTo>
                  <a:lnTo>
                    <a:pt x="222" y="560"/>
                  </a:lnTo>
                  <a:lnTo>
                    <a:pt x="231" y="562"/>
                  </a:lnTo>
                  <a:lnTo>
                    <a:pt x="240" y="564"/>
                  </a:lnTo>
                  <a:lnTo>
                    <a:pt x="250" y="564"/>
                  </a:lnTo>
                  <a:lnTo>
                    <a:pt x="260" y="564"/>
                  </a:lnTo>
                  <a:lnTo>
                    <a:pt x="270" y="562"/>
                  </a:lnTo>
                  <a:lnTo>
                    <a:pt x="278" y="560"/>
                  </a:lnTo>
                  <a:lnTo>
                    <a:pt x="286" y="557"/>
                  </a:lnTo>
                  <a:lnTo>
                    <a:pt x="292" y="552"/>
                  </a:lnTo>
                  <a:lnTo>
                    <a:pt x="298" y="547"/>
                  </a:lnTo>
                  <a:lnTo>
                    <a:pt x="302" y="541"/>
                  </a:lnTo>
                  <a:lnTo>
                    <a:pt x="306" y="535"/>
                  </a:lnTo>
                  <a:close/>
                  <a:moveTo>
                    <a:pt x="283" y="474"/>
                  </a:moveTo>
                  <a:lnTo>
                    <a:pt x="283" y="485"/>
                  </a:lnTo>
                  <a:lnTo>
                    <a:pt x="282" y="498"/>
                  </a:lnTo>
                  <a:lnTo>
                    <a:pt x="280" y="509"/>
                  </a:lnTo>
                  <a:lnTo>
                    <a:pt x="277" y="518"/>
                  </a:lnTo>
                  <a:lnTo>
                    <a:pt x="276" y="521"/>
                  </a:lnTo>
                  <a:lnTo>
                    <a:pt x="273" y="524"/>
                  </a:lnTo>
                  <a:lnTo>
                    <a:pt x="271" y="526"/>
                  </a:lnTo>
                  <a:lnTo>
                    <a:pt x="267" y="528"/>
                  </a:lnTo>
                  <a:lnTo>
                    <a:pt x="263" y="530"/>
                  </a:lnTo>
                  <a:lnTo>
                    <a:pt x="259" y="531"/>
                  </a:lnTo>
                  <a:lnTo>
                    <a:pt x="255" y="532"/>
                  </a:lnTo>
                  <a:lnTo>
                    <a:pt x="251" y="532"/>
                  </a:lnTo>
                  <a:lnTo>
                    <a:pt x="246" y="532"/>
                  </a:lnTo>
                  <a:lnTo>
                    <a:pt x="242" y="531"/>
                  </a:lnTo>
                  <a:lnTo>
                    <a:pt x="238" y="530"/>
                  </a:lnTo>
                  <a:lnTo>
                    <a:pt x="235" y="529"/>
                  </a:lnTo>
                  <a:lnTo>
                    <a:pt x="231" y="527"/>
                  </a:lnTo>
                  <a:lnTo>
                    <a:pt x="228" y="524"/>
                  </a:lnTo>
                  <a:lnTo>
                    <a:pt x="225" y="521"/>
                  </a:lnTo>
                  <a:lnTo>
                    <a:pt x="224" y="518"/>
                  </a:lnTo>
                  <a:lnTo>
                    <a:pt x="221" y="509"/>
                  </a:lnTo>
                  <a:lnTo>
                    <a:pt x="219" y="499"/>
                  </a:lnTo>
                  <a:lnTo>
                    <a:pt x="218" y="486"/>
                  </a:lnTo>
                  <a:lnTo>
                    <a:pt x="218" y="474"/>
                  </a:lnTo>
                  <a:lnTo>
                    <a:pt x="218" y="462"/>
                  </a:lnTo>
                  <a:lnTo>
                    <a:pt x="219" y="450"/>
                  </a:lnTo>
                  <a:lnTo>
                    <a:pt x="221" y="439"/>
                  </a:lnTo>
                  <a:lnTo>
                    <a:pt x="224" y="430"/>
                  </a:lnTo>
                  <a:lnTo>
                    <a:pt x="225" y="427"/>
                  </a:lnTo>
                  <a:lnTo>
                    <a:pt x="228" y="424"/>
                  </a:lnTo>
                  <a:lnTo>
                    <a:pt x="231" y="421"/>
                  </a:lnTo>
                  <a:lnTo>
                    <a:pt x="234" y="419"/>
                  </a:lnTo>
                  <a:lnTo>
                    <a:pt x="238" y="417"/>
                  </a:lnTo>
                  <a:lnTo>
                    <a:pt x="242" y="416"/>
                  </a:lnTo>
                  <a:lnTo>
                    <a:pt x="246" y="415"/>
                  </a:lnTo>
                  <a:lnTo>
                    <a:pt x="251" y="415"/>
                  </a:lnTo>
                  <a:lnTo>
                    <a:pt x="256" y="415"/>
                  </a:lnTo>
                  <a:lnTo>
                    <a:pt x="260" y="416"/>
                  </a:lnTo>
                  <a:lnTo>
                    <a:pt x="264" y="417"/>
                  </a:lnTo>
                  <a:lnTo>
                    <a:pt x="267" y="418"/>
                  </a:lnTo>
                  <a:lnTo>
                    <a:pt x="271" y="420"/>
                  </a:lnTo>
                  <a:lnTo>
                    <a:pt x="274" y="423"/>
                  </a:lnTo>
                  <a:lnTo>
                    <a:pt x="276" y="426"/>
                  </a:lnTo>
                  <a:lnTo>
                    <a:pt x="278" y="429"/>
                  </a:lnTo>
                  <a:lnTo>
                    <a:pt x="280" y="437"/>
                  </a:lnTo>
                  <a:lnTo>
                    <a:pt x="282" y="448"/>
                  </a:lnTo>
                  <a:lnTo>
                    <a:pt x="283" y="462"/>
                  </a:lnTo>
                  <a:lnTo>
                    <a:pt x="283" y="474"/>
                  </a:lnTo>
                  <a:close/>
                  <a:moveTo>
                    <a:pt x="258" y="258"/>
                  </a:moveTo>
                  <a:lnTo>
                    <a:pt x="294" y="258"/>
                  </a:lnTo>
                  <a:lnTo>
                    <a:pt x="294" y="255"/>
                  </a:lnTo>
                  <a:lnTo>
                    <a:pt x="293" y="240"/>
                  </a:lnTo>
                  <a:lnTo>
                    <a:pt x="293" y="200"/>
                  </a:lnTo>
                  <a:lnTo>
                    <a:pt x="293" y="124"/>
                  </a:lnTo>
                  <a:lnTo>
                    <a:pt x="293" y="113"/>
                  </a:lnTo>
                  <a:lnTo>
                    <a:pt x="291" y="104"/>
                  </a:lnTo>
                  <a:lnTo>
                    <a:pt x="287" y="96"/>
                  </a:lnTo>
                  <a:lnTo>
                    <a:pt x="283" y="88"/>
                  </a:lnTo>
                  <a:lnTo>
                    <a:pt x="277" y="83"/>
                  </a:lnTo>
                  <a:lnTo>
                    <a:pt x="268" y="80"/>
                  </a:lnTo>
                  <a:lnTo>
                    <a:pt x="260" y="78"/>
                  </a:lnTo>
                  <a:lnTo>
                    <a:pt x="251" y="77"/>
                  </a:lnTo>
                  <a:lnTo>
                    <a:pt x="243" y="78"/>
                  </a:lnTo>
                  <a:lnTo>
                    <a:pt x="235" y="79"/>
                  </a:lnTo>
                  <a:lnTo>
                    <a:pt x="228" y="81"/>
                  </a:lnTo>
                  <a:lnTo>
                    <a:pt x="222" y="83"/>
                  </a:lnTo>
                  <a:lnTo>
                    <a:pt x="217" y="86"/>
                  </a:lnTo>
                  <a:lnTo>
                    <a:pt x="213" y="90"/>
                  </a:lnTo>
                  <a:lnTo>
                    <a:pt x="209" y="96"/>
                  </a:lnTo>
                  <a:lnTo>
                    <a:pt x="207" y="101"/>
                  </a:lnTo>
                  <a:lnTo>
                    <a:pt x="207" y="0"/>
                  </a:lnTo>
                  <a:lnTo>
                    <a:pt x="172" y="0"/>
                  </a:lnTo>
                  <a:lnTo>
                    <a:pt x="172" y="258"/>
                  </a:lnTo>
                  <a:lnTo>
                    <a:pt x="207" y="258"/>
                  </a:lnTo>
                  <a:lnTo>
                    <a:pt x="207" y="140"/>
                  </a:lnTo>
                  <a:lnTo>
                    <a:pt x="208" y="133"/>
                  </a:lnTo>
                  <a:lnTo>
                    <a:pt x="209" y="127"/>
                  </a:lnTo>
                  <a:lnTo>
                    <a:pt x="212" y="123"/>
                  </a:lnTo>
                  <a:lnTo>
                    <a:pt x="215" y="119"/>
                  </a:lnTo>
                  <a:lnTo>
                    <a:pt x="219" y="116"/>
                  </a:lnTo>
                  <a:lnTo>
                    <a:pt x="223" y="114"/>
                  </a:lnTo>
                  <a:lnTo>
                    <a:pt x="228" y="112"/>
                  </a:lnTo>
                  <a:lnTo>
                    <a:pt x="235" y="112"/>
                  </a:lnTo>
                  <a:lnTo>
                    <a:pt x="241" y="112"/>
                  </a:lnTo>
                  <a:lnTo>
                    <a:pt x="245" y="113"/>
                  </a:lnTo>
                  <a:lnTo>
                    <a:pt x="249" y="115"/>
                  </a:lnTo>
                  <a:lnTo>
                    <a:pt x="253" y="118"/>
                  </a:lnTo>
                  <a:lnTo>
                    <a:pt x="255" y="121"/>
                  </a:lnTo>
                  <a:lnTo>
                    <a:pt x="257" y="125"/>
                  </a:lnTo>
                  <a:lnTo>
                    <a:pt x="257" y="129"/>
                  </a:lnTo>
                  <a:lnTo>
                    <a:pt x="258" y="135"/>
                  </a:lnTo>
                  <a:lnTo>
                    <a:pt x="258" y="204"/>
                  </a:lnTo>
                  <a:lnTo>
                    <a:pt x="258" y="241"/>
                  </a:lnTo>
                  <a:lnTo>
                    <a:pt x="258" y="256"/>
                  </a:lnTo>
                  <a:lnTo>
                    <a:pt x="258" y="258"/>
                  </a:lnTo>
                  <a:close/>
                  <a:moveTo>
                    <a:pt x="131" y="868"/>
                  </a:moveTo>
                  <a:lnTo>
                    <a:pt x="171" y="868"/>
                  </a:lnTo>
                  <a:lnTo>
                    <a:pt x="113" y="611"/>
                  </a:lnTo>
                  <a:lnTo>
                    <a:pt x="62" y="611"/>
                  </a:lnTo>
                  <a:lnTo>
                    <a:pt x="0" y="868"/>
                  </a:lnTo>
                  <a:lnTo>
                    <a:pt x="39" y="868"/>
                  </a:lnTo>
                  <a:lnTo>
                    <a:pt x="52" y="805"/>
                  </a:lnTo>
                  <a:lnTo>
                    <a:pt x="118" y="805"/>
                  </a:lnTo>
                  <a:lnTo>
                    <a:pt x="131" y="868"/>
                  </a:lnTo>
                  <a:close/>
                  <a:moveTo>
                    <a:pt x="111" y="773"/>
                  </a:moveTo>
                  <a:lnTo>
                    <a:pt x="60" y="773"/>
                  </a:lnTo>
                  <a:lnTo>
                    <a:pt x="63" y="757"/>
                  </a:lnTo>
                  <a:lnTo>
                    <a:pt x="72" y="723"/>
                  </a:lnTo>
                  <a:lnTo>
                    <a:pt x="80" y="688"/>
                  </a:lnTo>
                  <a:lnTo>
                    <a:pt x="83" y="672"/>
                  </a:lnTo>
                  <a:lnTo>
                    <a:pt x="86" y="658"/>
                  </a:lnTo>
                  <a:lnTo>
                    <a:pt x="87" y="647"/>
                  </a:lnTo>
                  <a:lnTo>
                    <a:pt x="88" y="658"/>
                  </a:lnTo>
                  <a:lnTo>
                    <a:pt x="90" y="672"/>
                  </a:lnTo>
                  <a:lnTo>
                    <a:pt x="111" y="773"/>
                  </a:lnTo>
                  <a:close/>
                  <a:moveTo>
                    <a:pt x="49" y="367"/>
                  </a:moveTo>
                  <a:lnTo>
                    <a:pt x="49" y="361"/>
                  </a:lnTo>
                  <a:lnTo>
                    <a:pt x="51" y="355"/>
                  </a:lnTo>
                  <a:lnTo>
                    <a:pt x="53" y="350"/>
                  </a:lnTo>
                  <a:lnTo>
                    <a:pt x="57" y="346"/>
                  </a:lnTo>
                  <a:lnTo>
                    <a:pt x="62" y="343"/>
                  </a:lnTo>
                  <a:lnTo>
                    <a:pt x="67" y="341"/>
                  </a:lnTo>
                  <a:lnTo>
                    <a:pt x="75" y="340"/>
                  </a:lnTo>
                  <a:lnTo>
                    <a:pt x="82" y="339"/>
                  </a:lnTo>
                  <a:lnTo>
                    <a:pt x="92" y="340"/>
                  </a:lnTo>
                  <a:lnTo>
                    <a:pt x="100" y="342"/>
                  </a:lnTo>
                  <a:lnTo>
                    <a:pt x="106" y="345"/>
                  </a:lnTo>
                  <a:lnTo>
                    <a:pt x="112" y="349"/>
                  </a:lnTo>
                  <a:lnTo>
                    <a:pt x="115" y="355"/>
                  </a:lnTo>
                  <a:lnTo>
                    <a:pt x="117" y="362"/>
                  </a:lnTo>
                  <a:lnTo>
                    <a:pt x="119" y="370"/>
                  </a:lnTo>
                  <a:lnTo>
                    <a:pt x="119" y="380"/>
                  </a:lnTo>
                  <a:lnTo>
                    <a:pt x="157" y="380"/>
                  </a:lnTo>
                  <a:lnTo>
                    <a:pt x="157" y="370"/>
                  </a:lnTo>
                  <a:lnTo>
                    <a:pt x="156" y="361"/>
                  </a:lnTo>
                  <a:lnTo>
                    <a:pt x="155" y="353"/>
                  </a:lnTo>
                  <a:lnTo>
                    <a:pt x="153" y="346"/>
                  </a:lnTo>
                  <a:lnTo>
                    <a:pt x="150" y="339"/>
                  </a:lnTo>
                  <a:lnTo>
                    <a:pt x="146" y="332"/>
                  </a:lnTo>
                  <a:lnTo>
                    <a:pt x="142" y="327"/>
                  </a:lnTo>
                  <a:lnTo>
                    <a:pt x="138" y="322"/>
                  </a:lnTo>
                  <a:lnTo>
                    <a:pt x="133" y="318"/>
                  </a:lnTo>
                  <a:lnTo>
                    <a:pt x="128" y="314"/>
                  </a:lnTo>
                  <a:lnTo>
                    <a:pt x="122" y="311"/>
                  </a:lnTo>
                  <a:lnTo>
                    <a:pt x="116" y="308"/>
                  </a:lnTo>
                  <a:lnTo>
                    <a:pt x="107" y="307"/>
                  </a:lnTo>
                  <a:lnTo>
                    <a:pt x="100" y="305"/>
                  </a:lnTo>
                  <a:lnTo>
                    <a:pt x="92" y="304"/>
                  </a:lnTo>
                  <a:lnTo>
                    <a:pt x="83" y="304"/>
                  </a:lnTo>
                  <a:lnTo>
                    <a:pt x="74" y="304"/>
                  </a:lnTo>
                  <a:lnTo>
                    <a:pt x="65" y="305"/>
                  </a:lnTo>
                  <a:lnTo>
                    <a:pt x="58" y="307"/>
                  </a:lnTo>
                  <a:lnTo>
                    <a:pt x="51" y="308"/>
                  </a:lnTo>
                  <a:lnTo>
                    <a:pt x="44" y="311"/>
                  </a:lnTo>
                  <a:lnTo>
                    <a:pt x="39" y="314"/>
                  </a:lnTo>
                  <a:lnTo>
                    <a:pt x="33" y="317"/>
                  </a:lnTo>
                  <a:lnTo>
                    <a:pt x="28" y="321"/>
                  </a:lnTo>
                  <a:lnTo>
                    <a:pt x="23" y="325"/>
                  </a:lnTo>
                  <a:lnTo>
                    <a:pt x="20" y="330"/>
                  </a:lnTo>
                  <a:lnTo>
                    <a:pt x="17" y="336"/>
                  </a:lnTo>
                  <a:lnTo>
                    <a:pt x="14" y="341"/>
                  </a:lnTo>
                  <a:lnTo>
                    <a:pt x="12" y="347"/>
                  </a:lnTo>
                  <a:lnTo>
                    <a:pt x="11" y="354"/>
                  </a:lnTo>
                  <a:lnTo>
                    <a:pt x="10" y="361"/>
                  </a:lnTo>
                  <a:lnTo>
                    <a:pt x="10" y="368"/>
                  </a:lnTo>
                  <a:lnTo>
                    <a:pt x="10" y="377"/>
                  </a:lnTo>
                  <a:lnTo>
                    <a:pt x="11" y="384"/>
                  </a:lnTo>
                  <a:lnTo>
                    <a:pt x="13" y="390"/>
                  </a:lnTo>
                  <a:lnTo>
                    <a:pt x="15" y="397"/>
                  </a:lnTo>
                  <a:lnTo>
                    <a:pt x="18" y="402"/>
                  </a:lnTo>
                  <a:lnTo>
                    <a:pt x="22" y="408"/>
                  </a:lnTo>
                  <a:lnTo>
                    <a:pt x="25" y="412"/>
                  </a:lnTo>
                  <a:lnTo>
                    <a:pt x="31" y="418"/>
                  </a:lnTo>
                  <a:lnTo>
                    <a:pt x="40" y="426"/>
                  </a:lnTo>
                  <a:lnTo>
                    <a:pt x="50" y="433"/>
                  </a:lnTo>
                  <a:lnTo>
                    <a:pt x="61" y="439"/>
                  </a:lnTo>
                  <a:lnTo>
                    <a:pt x="74" y="445"/>
                  </a:lnTo>
                  <a:lnTo>
                    <a:pt x="83" y="450"/>
                  </a:lnTo>
                  <a:lnTo>
                    <a:pt x="91" y="456"/>
                  </a:lnTo>
                  <a:lnTo>
                    <a:pt x="99" y="461"/>
                  </a:lnTo>
                  <a:lnTo>
                    <a:pt x="106" y="467"/>
                  </a:lnTo>
                  <a:lnTo>
                    <a:pt x="113" y="473"/>
                  </a:lnTo>
                  <a:lnTo>
                    <a:pt x="118" y="480"/>
                  </a:lnTo>
                  <a:lnTo>
                    <a:pt x="119" y="484"/>
                  </a:lnTo>
                  <a:lnTo>
                    <a:pt x="120" y="488"/>
                  </a:lnTo>
                  <a:lnTo>
                    <a:pt x="121" y="494"/>
                  </a:lnTo>
                  <a:lnTo>
                    <a:pt x="121" y="499"/>
                  </a:lnTo>
                  <a:lnTo>
                    <a:pt x="121" y="507"/>
                  </a:lnTo>
                  <a:lnTo>
                    <a:pt x="119" y="513"/>
                  </a:lnTo>
                  <a:lnTo>
                    <a:pt x="116" y="519"/>
                  </a:lnTo>
                  <a:lnTo>
                    <a:pt x="112" y="523"/>
                  </a:lnTo>
                  <a:lnTo>
                    <a:pt x="106" y="527"/>
                  </a:lnTo>
                  <a:lnTo>
                    <a:pt x="100" y="529"/>
                  </a:lnTo>
                  <a:lnTo>
                    <a:pt x="93" y="531"/>
                  </a:lnTo>
                  <a:lnTo>
                    <a:pt x="85" y="531"/>
                  </a:lnTo>
                  <a:lnTo>
                    <a:pt x="77" y="531"/>
                  </a:lnTo>
                  <a:lnTo>
                    <a:pt x="69" y="529"/>
                  </a:lnTo>
                  <a:lnTo>
                    <a:pt x="62" y="526"/>
                  </a:lnTo>
                  <a:lnTo>
                    <a:pt x="57" y="522"/>
                  </a:lnTo>
                  <a:lnTo>
                    <a:pt x="52" y="517"/>
                  </a:lnTo>
                  <a:lnTo>
                    <a:pt x="49" y="510"/>
                  </a:lnTo>
                  <a:lnTo>
                    <a:pt x="47" y="501"/>
                  </a:lnTo>
                  <a:lnTo>
                    <a:pt x="46" y="489"/>
                  </a:lnTo>
                  <a:lnTo>
                    <a:pt x="8" y="489"/>
                  </a:lnTo>
                  <a:lnTo>
                    <a:pt x="8" y="500"/>
                  </a:lnTo>
                  <a:lnTo>
                    <a:pt x="9" y="510"/>
                  </a:lnTo>
                  <a:lnTo>
                    <a:pt x="11" y="518"/>
                  </a:lnTo>
                  <a:lnTo>
                    <a:pt x="13" y="525"/>
                  </a:lnTo>
                  <a:lnTo>
                    <a:pt x="16" y="532"/>
                  </a:lnTo>
                  <a:lnTo>
                    <a:pt x="20" y="539"/>
                  </a:lnTo>
                  <a:lnTo>
                    <a:pt x="24" y="545"/>
                  </a:lnTo>
                  <a:lnTo>
                    <a:pt x="29" y="549"/>
                  </a:lnTo>
                  <a:lnTo>
                    <a:pt x="35" y="553"/>
                  </a:lnTo>
                  <a:lnTo>
                    <a:pt x="40" y="557"/>
                  </a:lnTo>
                  <a:lnTo>
                    <a:pt x="47" y="559"/>
                  </a:lnTo>
                  <a:lnTo>
                    <a:pt x="54" y="561"/>
                  </a:lnTo>
                  <a:lnTo>
                    <a:pt x="61" y="563"/>
                  </a:lnTo>
                  <a:lnTo>
                    <a:pt x="69" y="564"/>
                  </a:lnTo>
                  <a:lnTo>
                    <a:pt x="78" y="565"/>
                  </a:lnTo>
                  <a:lnTo>
                    <a:pt x="87" y="565"/>
                  </a:lnTo>
                  <a:lnTo>
                    <a:pt x="95" y="565"/>
                  </a:lnTo>
                  <a:lnTo>
                    <a:pt x="103" y="564"/>
                  </a:lnTo>
                  <a:lnTo>
                    <a:pt x="112" y="563"/>
                  </a:lnTo>
                  <a:lnTo>
                    <a:pt x="119" y="561"/>
                  </a:lnTo>
                  <a:lnTo>
                    <a:pt x="125" y="558"/>
                  </a:lnTo>
                  <a:lnTo>
                    <a:pt x="131" y="555"/>
                  </a:lnTo>
                  <a:lnTo>
                    <a:pt x="136" y="551"/>
                  </a:lnTo>
                  <a:lnTo>
                    <a:pt x="141" y="547"/>
                  </a:lnTo>
                  <a:lnTo>
                    <a:pt x="145" y="543"/>
                  </a:lnTo>
                  <a:lnTo>
                    <a:pt x="150" y="537"/>
                  </a:lnTo>
                  <a:lnTo>
                    <a:pt x="153" y="531"/>
                  </a:lnTo>
                  <a:lnTo>
                    <a:pt x="156" y="525"/>
                  </a:lnTo>
                  <a:lnTo>
                    <a:pt x="158" y="518"/>
                  </a:lnTo>
                  <a:lnTo>
                    <a:pt x="159" y="511"/>
                  </a:lnTo>
                  <a:lnTo>
                    <a:pt x="160" y="504"/>
                  </a:lnTo>
                  <a:lnTo>
                    <a:pt x="161" y="496"/>
                  </a:lnTo>
                  <a:lnTo>
                    <a:pt x="160" y="487"/>
                  </a:lnTo>
                  <a:lnTo>
                    <a:pt x="159" y="480"/>
                  </a:lnTo>
                  <a:lnTo>
                    <a:pt x="158" y="474"/>
                  </a:lnTo>
                  <a:lnTo>
                    <a:pt x="156" y="468"/>
                  </a:lnTo>
                  <a:lnTo>
                    <a:pt x="153" y="462"/>
                  </a:lnTo>
                  <a:lnTo>
                    <a:pt x="150" y="457"/>
                  </a:lnTo>
                  <a:lnTo>
                    <a:pt x="146" y="451"/>
                  </a:lnTo>
                  <a:lnTo>
                    <a:pt x="142" y="446"/>
                  </a:lnTo>
                  <a:lnTo>
                    <a:pt x="133" y="438"/>
                  </a:lnTo>
                  <a:lnTo>
                    <a:pt x="123" y="431"/>
                  </a:lnTo>
                  <a:lnTo>
                    <a:pt x="113" y="424"/>
                  </a:lnTo>
                  <a:lnTo>
                    <a:pt x="102" y="418"/>
                  </a:lnTo>
                  <a:lnTo>
                    <a:pt x="83" y="407"/>
                  </a:lnTo>
                  <a:lnTo>
                    <a:pt x="65" y="397"/>
                  </a:lnTo>
                  <a:lnTo>
                    <a:pt x="58" y="391"/>
                  </a:lnTo>
                  <a:lnTo>
                    <a:pt x="53" y="384"/>
                  </a:lnTo>
                  <a:lnTo>
                    <a:pt x="51" y="381"/>
                  </a:lnTo>
                  <a:lnTo>
                    <a:pt x="50" y="377"/>
                  </a:lnTo>
                  <a:lnTo>
                    <a:pt x="49" y="372"/>
                  </a:lnTo>
                  <a:lnTo>
                    <a:pt x="49" y="367"/>
                  </a:lnTo>
                  <a:close/>
                  <a:moveTo>
                    <a:pt x="94" y="37"/>
                  </a:moveTo>
                  <a:lnTo>
                    <a:pt x="148" y="37"/>
                  </a:lnTo>
                  <a:lnTo>
                    <a:pt x="148" y="1"/>
                  </a:lnTo>
                  <a:lnTo>
                    <a:pt x="1" y="1"/>
                  </a:lnTo>
                  <a:lnTo>
                    <a:pt x="1" y="37"/>
                  </a:lnTo>
                  <a:lnTo>
                    <a:pt x="55" y="37"/>
                  </a:lnTo>
                  <a:lnTo>
                    <a:pt x="55" y="258"/>
                  </a:lnTo>
                  <a:lnTo>
                    <a:pt x="94" y="258"/>
                  </a:lnTo>
                  <a:lnTo>
                    <a:pt x="94" y="37"/>
                  </a:lnTo>
                  <a:close/>
                  <a:moveTo>
                    <a:pt x="228" y="610"/>
                  </a:moveTo>
                  <a:lnTo>
                    <a:pt x="194" y="610"/>
                  </a:lnTo>
                  <a:lnTo>
                    <a:pt x="194" y="618"/>
                  </a:lnTo>
                  <a:lnTo>
                    <a:pt x="195" y="627"/>
                  </a:lnTo>
                  <a:lnTo>
                    <a:pt x="195" y="856"/>
                  </a:lnTo>
                  <a:lnTo>
                    <a:pt x="195" y="864"/>
                  </a:lnTo>
                  <a:lnTo>
                    <a:pt x="196" y="868"/>
                  </a:lnTo>
                  <a:lnTo>
                    <a:pt x="231" y="868"/>
                  </a:lnTo>
                  <a:lnTo>
                    <a:pt x="231" y="863"/>
                  </a:lnTo>
                  <a:lnTo>
                    <a:pt x="230" y="853"/>
                  </a:lnTo>
                  <a:lnTo>
                    <a:pt x="230" y="623"/>
                  </a:lnTo>
                  <a:lnTo>
                    <a:pt x="230" y="615"/>
                  </a:lnTo>
                  <a:lnTo>
                    <a:pt x="228" y="610"/>
                  </a:lnTo>
                  <a:close/>
                  <a:moveTo>
                    <a:pt x="299" y="610"/>
                  </a:moveTo>
                  <a:lnTo>
                    <a:pt x="264" y="610"/>
                  </a:lnTo>
                  <a:lnTo>
                    <a:pt x="264" y="618"/>
                  </a:lnTo>
                  <a:lnTo>
                    <a:pt x="264" y="627"/>
                  </a:lnTo>
                  <a:lnTo>
                    <a:pt x="264" y="856"/>
                  </a:lnTo>
                  <a:lnTo>
                    <a:pt x="265" y="864"/>
                  </a:lnTo>
                  <a:lnTo>
                    <a:pt x="266" y="868"/>
                  </a:lnTo>
                  <a:lnTo>
                    <a:pt x="301" y="868"/>
                  </a:lnTo>
                  <a:lnTo>
                    <a:pt x="301" y="863"/>
                  </a:lnTo>
                  <a:lnTo>
                    <a:pt x="300" y="853"/>
                  </a:lnTo>
                  <a:lnTo>
                    <a:pt x="300" y="623"/>
                  </a:lnTo>
                  <a:lnTo>
                    <a:pt x="300" y="615"/>
                  </a:lnTo>
                  <a:lnTo>
                    <a:pt x="299" y="610"/>
                  </a:lnTo>
                  <a:close/>
                  <a:moveTo>
                    <a:pt x="372" y="637"/>
                  </a:moveTo>
                  <a:lnTo>
                    <a:pt x="335" y="637"/>
                  </a:lnTo>
                  <a:lnTo>
                    <a:pt x="335" y="676"/>
                  </a:lnTo>
                  <a:lnTo>
                    <a:pt x="372" y="676"/>
                  </a:lnTo>
                  <a:lnTo>
                    <a:pt x="372" y="637"/>
                  </a:lnTo>
                  <a:close/>
                  <a:moveTo>
                    <a:pt x="371" y="690"/>
                  </a:moveTo>
                  <a:lnTo>
                    <a:pt x="335" y="690"/>
                  </a:lnTo>
                  <a:lnTo>
                    <a:pt x="335" y="853"/>
                  </a:lnTo>
                  <a:lnTo>
                    <a:pt x="336" y="864"/>
                  </a:lnTo>
                  <a:lnTo>
                    <a:pt x="337" y="868"/>
                  </a:lnTo>
                  <a:lnTo>
                    <a:pt x="373" y="868"/>
                  </a:lnTo>
                  <a:lnTo>
                    <a:pt x="372" y="863"/>
                  </a:lnTo>
                  <a:lnTo>
                    <a:pt x="371" y="851"/>
                  </a:lnTo>
                  <a:lnTo>
                    <a:pt x="371" y="690"/>
                  </a:lnTo>
                  <a:close/>
                  <a:moveTo>
                    <a:pt x="393" y="562"/>
                  </a:moveTo>
                  <a:lnTo>
                    <a:pt x="393" y="417"/>
                  </a:lnTo>
                  <a:lnTo>
                    <a:pt x="425" y="417"/>
                  </a:lnTo>
                  <a:lnTo>
                    <a:pt x="425" y="386"/>
                  </a:lnTo>
                  <a:lnTo>
                    <a:pt x="393" y="386"/>
                  </a:lnTo>
                  <a:lnTo>
                    <a:pt x="393" y="351"/>
                  </a:lnTo>
                  <a:lnTo>
                    <a:pt x="393" y="348"/>
                  </a:lnTo>
                  <a:lnTo>
                    <a:pt x="393" y="345"/>
                  </a:lnTo>
                  <a:lnTo>
                    <a:pt x="395" y="343"/>
                  </a:lnTo>
                  <a:lnTo>
                    <a:pt x="397" y="340"/>
                  </a:lnTo>
                  <a:lnTo>
                    <a:pt x="399" y="338"/>
                  </a:lnTo>
                  <a:lnTo>
                    <a:pt x="402" y="337"/>
                  </a:lnTo>
                  <a:lnTo>
                    <a:pt x="406" y="336"/>
                  </a:lnTo>
                  <a:lnTo>
                    <a:pt x="410" y="335"/>
                  </a:lnTo>
                  <a:lnTo>
                    <a:pt x="419" y="336"/>
                  </a:lnTo>
                  <a:lnTo>
                    <a:pt x="427" y="336"/>
                  </a:lnTo>
                  <a:lnTo>
                    <a:pt x="427" y="305"/>
                  </a:lnTo>
                  <a:lnTo>
                    <a:pt x="415" y="304"/>
                  </a:lnTo>
                  <a:lnTo>
                    <a:pt x="399" y="304"/>
                  </a:lnTo>
                  <a:lnTo>
                    <a:pt x="389" y="305"/>
                  </a:lnTo>
                  <a:lnTo>
                    <a:pt x="379" y="307"/>
                  </a:lnTo>
                  <a:lnTo>
                    <a:pt x="372" y="311"/>
                  </a:lnTo>
                  <a:lnTo>
                    <a:pt x="366" y="316"/>
                  </a:lnTo>
                  <a:lnTo>
                    <a:pt x="362" y="322"/>
                  </a:lnTo>
                  <a:lnTo>
                    <a:pt x="359" y="329"/>
                  </a:lnTo>
                  <a:lnTo>
                    <a:pt x="357" y="338"/>
                  </a:lnTo>
                  <a:lnTo>
                    <a:pt x="357" y="346"/>
                  </a:lnTo>
                  <a:lnTo>
                    <a:pt x="357" y="385"/>
                  </a:lnTo>
                  <a:lnTo>
                    <a:pt x="335" y="385"/>
                  </a:lnTo>
                  <a:lnTo>
                    <a:pt x="335" y="417"/>
                  </a:lnTo>
                  <a:lnTo>
                    <a:pt x="357" y="417"/>
                  </a:lnTo>
                  <a:lnTo>
                    <a:pt x="357" y="562"/>
                  </a:lnTo>
                  <a:lnTo>
                    <a:pt x="393" y="562"/>
                  </a:lnTo>
                  <a:close/>
                  <a:moveTo>
                    <a:pt x="400" y="819"/>
                  </a:moveTo>
                  <a:lnTo>
                    <a:pt x="401" y="831"/>
                  </a:lnTo>
                  <a:lnTo>
                    <a:pt x="403" y="842"/>
                  </a:lnTo>
                  <a:lnTo>
                    <a:pt x="405" y="846"/>
                  </a:lnTo>
                  <a:lnTo>
                    <a:pt x="407" y="850"/>
                  </a:lnTo>
                  <a:lnTo>
                    <a:pt x="410" y="855"/>
                  </a:lnTo>
                  <a:lnTo>
                    <a:pt x="413" y="858"/>
                  </a:lnTo>
                  <a:lnTo>
                    <a:pt x="416" y="861"/>
                  </a:lnTo>
                  <a:lnTo>
                    <a:pt x="420" y="863"/>
                  </a:lnTo>
                  <a:lnTo>
                    <a:pt x="424" y="865"/>
                  </a:lnTo>
                  <a:lnTo>
                    <a:pt x="429" y="867"/>
                  </a:lnTo>
                  <a:lnTo>
                    <a:pt x="439" y="869"/>
                  </a:lnTo>
                  <a:lnTo>
                    <a:pt x="450" y="869"/>
                  </a:lnTo>
                  <a:lnTo>
                    <a:pt x="458" y="869"/>
                  </a:lnTo>
                  <a:lnTo>
                    <a:pt x="464" y="868"/>
                  </a:lnTo>
                  <a:lnTo>
                    <a:pt x="471" y="867"/>
                  </a:lnTo>
                  <a:lnTo>
                    <a:pt x="477" y="865"/>
                  </a:lnTo>
                  <a:lnTo>
                    <a:pt x="481" y="863"/>
                  </a:lnTo>
                  <a:lnTo>
                    <a:pt x="486" y="860"/>
                  </a:lnTo>
                  <a:lnTo>
                    <a:pt x="489" y="857"/>
                  </a:lnTo>
                  <a:lnTo>
                    <a:pt x="493" y="853"/>
                  </a:lnTo>
                  <a:lnTo>
                    <a:pt x="494" y="863"/>
                  </a:lnTo>
                  <a:lnTo>
                    <a:pt x="495" y="868"/>
                  </a:lnTo>
                  <a:lnTo>
                    <a:pt x="528" y="868"/>
                  </a:lnTo>
                  <a:lnTo>
                    <a:pt x="527" y="856"/>
                  </a:lnTo>
                  <a:lnTo>
                    <a:pt x="526" y="837"/>
                  </a:lnTo>
                  <a:lnTo>
                    <a:pt x="526" y="826"/>
                  </a:lnTo>
                  <a:lnTo>
                    <a:pt x="526" y="813"/>
                  </a:lnTo>
                  <a:lnTo>
                    <a:pt x="526" y="798"/>
                  </a:lnTo>
                  <a:lnTo>
                    <a:pt x="526" y="786"/>
                  </a:lnTo>
                  <a:lnTo>
                    <a:pt x="526" y="773"/>
                  </a:lnTo>
                  <a:lnTo>
                    <a:pt x="526" y="757"/>
                  </a:lnTo>
                  <a:lnTo>
                    <a:pt x="526" y="742"/>
                  </a:lnTo>
                  <a:lnTo>
                    <a:pt x="526" y="728"/>
                  </a:lnTo>
                  <a:lnTo>
                    <a:pt x="524" y="720"/>
                  </a:lnTo>
                  <a:lnTo>
                    <a:pt x="521" y="712"/>
                  </a:lnTo>
                  <a:lnTo>
                    <a:pt x="517" y="705"/>
                  </a:lnTo>
                  <a:lnTo>
                    <a:pt x="511" y="699"/>
                  </a:lnTo>
                  <a:lnTo>
                    <a:pt x="503" y="694"/>
                  </a:lnTo>
                  <a:lnTo>
                    <a:pt x="494" y="690"/>
                  </a:lnTo>
                  <a:lnTo>
                    <a:pt x="483" y="687"/>
                  </a:lnTo>
                  <a:lnTo>
                    <a:pt x="470" y="687"/>
                  </a:lnTo>
                  <a:lnTo>
                    <a:pt x="461" y="687"/>
                  </a:lnTo>
                  <a:lnTo>
                    <a:pt x="453" y="688"/>
                  </a:lnTo>
                  <a:lnTo>
                    <a:pt x="446" y="689"/>
                  </a:lnTo>
                  <a:lnTo>
                    <a:pt x="440" y="691"/>
                  </a:lnTo>
                  <a:lnTo>
                    <a:pt x="434" y="694"/>
                  </a:lnTo>
                  <a:lnTo>
                    <a:pt x="429" y="696"/>
                  </a:lnTo>
                  <a:lnTo>
                    <a:pt x="424" y="699"/>
                  </a:lnTo>
                  <a:lnTo>
                    <a:pt x="420" y="703"/>
                  </a:lnTo>
                  <a:lnTo>
                    <a:pt x="417" y="707"/>
                  </a:lnTo>
                  <a:lnTo>
                    <a:pt x="414" y="711"/>
                  </a:lnTo>
                  <a:lnTo>
                    <a:pt x="412" y="716"/>
                  </a:lnTo>
                  <a:lnTo>
                    <a:pt x="410" y="721"/>
                  </a:lnTo>
                  <a:lnTo>
                    <a:pt x="408" y="733"/>
                  </a:lnTo>
                  <a:lnTo>
                    <a:pt x="407" y="745"/>
                  </a:lnTo>
                  <a:lnTo>
                    <a:pt x="440" y="745"/>
                  </a:lnTo>
                  <a:lnTo>
                    <a:pt x="441" y="740"/>
                  </a:lnTo>
                  <a:lnTo>
                    <a:pt x="442" y="735"/>
                  </a:lnTo>
                  <a:lnTo>
                    <a:pt x="443" y="729"/>
                  </a:lnTo>
                  <a:lnTo>
                    <a:pt x="446" y="726"/>
                  </a:lnTo>
                  <a:lnTo>
                    <a:pt x="449" y="723"/>
                  </a:lnTo>
                  <a:lnTo>
                    <a:pt x="454" y="721"/>
                  </a:lnTo>
                  <a:lnTo>
                    <a:pt x="460" y="719"/>
                  </a:lnTo>
                  <a:lnTo>
                    <a:pt x="468" y="719"/>
                  </a:lnTo>
                  <a:lnTo>
                    <a:pt x="473" y="719"/>
                  </a:lnTo>
                  <a:lnTo>
                    <a:pt x="478" y="720"/>
                  </a:lnTo>
                  <a:lnTo>
                    <a:pt x="482" y="721"/>
                  </a:lnTo>
                  <a:lnTo>
                    <a:pt x="485" y="723"/>
                  </a:lnTo>
                  <a:lnTo>
                    <a:pt x="488" y="725"/>
                  </a:lnTo>
                  <a:lnTo>
                    <a:pt x="490" y="728"/>
                  </a:lnTo>
                  <a:lnTo>
                    <a:pt x="491" y="733"/>
                  </a:lnTo>
                  <a:lnTo>
                    <a:pt x="492" y="737"/>
                  </a:lnTo>
                  <a:lnTo>
                    <a:pt x="492" y="748"/>
                  </a:lnTo>
                  <a:lnTo>
                    <a:pt x="492" y="758"/>
                  </a:lnTo>
                  <a:lnTo>
                    <a:pt x="483" y="758"/>
                  </a:lnTo>
                  <a:lnTo>
                    <a:pt x="477" y="758"/>
                  </a:lnTo>
                  <a:lnTo>
                    <a:pt x="468" y="758"/>
                  </a:lnTo>
                  <a:lnTo>
                    <a:pt x="459" y="759"/>
                  </a:lnTo>
                  <a:lnTo>
                    <a:pt x="451" y="760"/>
                  </a:lnTo>
                  <a:lnTo>
                    <a:pt x="443" y="762"/>
                  </a:lnTo>
                  <a:lnTo>
                    <a:pt x="437" y="764"/>
                  </a:lnTo>
                  <a:lnTo>
                    <a:pt x="430" y="766"/>
                  </a:lnTo>
                  <a:lnTo>
                    <a:pt x="424" y="769"/>
                  </a:lnTo>
                  <a:lnTo>
                    <a:pt x="419" y="774"/>
                  </a:lnTo>
                  <a:lnTo>
                    <a:pt x="414" y="777"/>
                  </a:lnTo>
                  <a:lnTo>
                    <a:pt x="411" y="782"/>
                  </a:lnTo>
                  <a:lnTo>
                    <a:pt x="407" y="787"/>
                  </a:lnTo>
                  <a:lnTo>
                    <a:pt x="405" y="792"/>
                  </a:lnTo>
                  <a:lnTo>
                    <a:pt x="403" y="798"/>
                  </a:lnTo>
                  <a:lnTo>
                    <a:pt x="401" y="804"/>
                  </a:lnTo>
                  <a:lnTo>
                    <a:pt x="400" y="811"/>
                  </a:lnTo>
                  <a:lnTo>
                    <a:pt x="400" y="819"/>
                  </a:lnTo>
                  <a:close/>
                  <a:moveTo>
                    <a:pt x="435" y="819"/>
                  </a:moveTo>
                  <a:lnTo>
                    <a:pt x="436" y="810"/>
                  </a:lnTo>
                  <a:lnTo>
                    <a:pt x="437" y="803"/>
                  </a:lnTo>
                  <a:lnTo>
                    <a:pt x="441" y="797"/>
                  </a:lnTo>
                  <a:lnTo>
                    <a:pt x="445" y="793"/>
                  </a:lnTo>
                  <a:lnTo>
                    <a:pt x="451" y="790"/>
                  </a:lnTo>
                  <a:lnTo>
                    <a:pt x="458" y="787"/>
                  </a:lnTo>
                  <a:lnTo>
                    <a:pt x="468" y="786"/>
                  </a:lnTo>
                  <a:lnTo>
                    <a:pt x="477" y="785"/>
                  </a:lnTo>
                  <a:lnTo>
                    <a:pt x="486" y="786"/>
                  </a:lnTo>
                  <a:lnTo>
                    <a:pt x="493" y="786"/>
                  </a:lnTo>
                  <a:lnTo>
                    <a:pt x="493" y="793"/>
                  </a:lnTo>
                  <a:lnTo>
                    <a:pt x="493" y="802"/>
                  </a:lnTo>
                  <a:lnTo>
                    <a:pt x="491" y="813"/>
                  </a:lnTo>
                  <a:lnTo>
                    <a:pt x="489" y="821"/>
                  </a:lnTo>
                  <a:lnTo>
                    <a:pt x="486" y="828"/>
                  </a:lnTo>
                  <a:lnTo>
                    <a:pt x="482" y="833"/>
                  </a:lnTo>
                  <a:lnTo>
                    <a:pt x="477" y="836"/>
                  </a:lnTo>
                  <a:lnTo>
                    <a:pt x="472" y="839"/>
                  </a:lnTo>
                  <a:lnTo>
                    <a:pt x="465" y="840"/>
                  </a:lnTo>
                  <a:lnTo>
                    <a:pt x="458" y="841"/>
                  </a:lnTo>
                  <a:lnTo>
                    <a:pt x="453" y="841"/>
                  </a:lnTo>
                  <a:lnTo>
                    <a:pt x="449" y="840"/>
                  </a:lnTo>
                  <a:lnTo>
                    <a:pt x="445" y="838"/>
                  </a:lnTo>
                  <a:lnTo>
                    <a:pt x="442" y="836"/>
                  </a:lnTo>
                  <a:lnTo>
                    <a:pt x="439" y="833"/>
                  </a:lnTo>
                  <a:lnTo>
                    <a:pt x="437" y="829"/>
                  </a:lnTo>
                  <a:lnTo>
                    <a:pt x="435" y="824"/>
                  </a:lnTo>
                  <a:lnTo>
                    <a:pt x="435" y="819"/>
                  </a:lnTo>
                  <a:close/>
                  <a:moveTo>
                    <a:pt x="595" y="690"/>
                  </a:moveTo>
                  <a:lnTo>
                    <a:pt x="560" y="690"/>
                  </a:lnTo>
                  <a:lnTo>
                    <a:pt x="560" y="868"/>
                  </a:lnTo>
                  <a:lnTo>
                    <a:pt x="596" y="868"/>
                  </a:lnTo>
                  <a:lnTo>
                    <a:pt x="596" y="751"/>
                  </a:lnTo>
                  <a:lnTo>
                    <a:pt x="596" y="744"/>
                  </a:lnTo>
                  <a:lnTo>
                    <a:pt x="598" y="738"/>
                  </a:lnTo>
                  <a:lnTo>
                    <a:pt x="601" y="733"/>
                  </a:lnTo>
                  <a:lnTo>
                    <a:pt x="604" y="728"/>
                  </a:lnTo>
                  <a:lnTo>
                    <a:pt x="608" y="725"/>
                  </a:lnTo>
                  <a:lnTo>
                    <a:pt x="613" y="723"/>
                  </a:lnTo>
                  <a:lnTo>
                    <a:pt x="618" y="722"/>
                  </a:lnTo>
                  <a:lnTo>
                    <a:pt x="623" y="722"/>
                  </a:lnTo>
                  <a:lnTo>
                    <a:pt x="629" y="722"/>
                  </a:lnTo>
                  <a:lnTo>
                    <a:pt x="634" y="723"/>
                  </a:lnTo>
                  <a:lnTo>
                    <a:pt x="638" y="725"/>
                  </a:lnTo>
                  <a:lnTo>
                    <a:pt x="641" y="727"/>
                  </a:lnTo>
                  <a:lnTo>
                    <a:pt x="643" y="730"/>
                  </a:lnTo>
                  <a:lnTo>
                    <a:pt x="645" y="735"/>
                  </a:lnTo>
                  <a:lnTo>
                    <a:pt x="646" y="740"/>
                  </a:lnTo>
                  <a:lnTo>
                    <a:pt x="646" y="745"/>
                  </a:lnTo>
                  <a:lnTo>
                    <a:pt x="646" y="816"/>
                  </a:lnTo>
                  <a:lnTo>
                    <a:pt x="647" y="851"/>
                  </a:lnTo>
                  <a:lnTo>
                    <a:pt x="647" y="866"/>
                  </a:lnTo>
                  <a:lnTo>
                    <a:pt x="648" y="868"/>
                  </a:lnTo>
                  <a:lnTo>
                    <a:pt x="683" y="868"/>
                  </a:lnTo>
                  <a:lnTo>
                    <a:pt x="682" y="865"/>
                  </a:lnTo>
                  <a:lnTo>
                    <a:pt x="682" y="850"/>
                  </a:lnTo>
                  <a:lnTo>
                    <a:pt x="682" y="810"/>
                  </a:lnTo>
                  <a:lnTo>
                    <a:pt x="682" y="734"/>
                  </a:lnTo>
                  <a:lnTo>
                    <a:pt x="681" y="723"/>
                  </a:lnTo>
                  <a:lnTo>
                    <a:pt x="680" y="714"/>
                  </a:lnTo>
                  <a:lnTo>
                    <a:pt x="676" y="706"/>
                  </a:lnTo>
                  <a:lnTo>
                    <a:pt x="672" y="700"/>
                  </a:lnTo>
                  <a:lnTo>
                    <a:pt x="665" y="695"/>
                  </a:lnTo>
                  <a:lnTo>
                    <a:pt x="657" y="690"/>
                  </a:lnTo>
                  <a:lnTo>
                    <a:pt x="648" y="688"/>
                  </a:lnTo>
                  <a:lnTo>
                    <a:pt x="638" y="687"/>
                  </a:lnTo>
                  <a:lnTo>
                    <a:pt x="631" y="687"/>
                  </a:lnTo>
                  <a:lnTo>
                    <a:pt x="623" y="688"/>
                  </a:lnTo>
                  <a:lnTo>
                    <a:pt x="617" y="690"/>
                  </a:lnTo>
                  <a:lnTo>
                    <a:pt x="611" y="693"/>
                  </a:lnTo>
                  <a:lnTo>
                    <a:pt x="606" y="697"/>
                  </a:lnTo>
                  <a:lnTo>
                    <a:pt x="601" y="701"/>
                  </a:lnTo>
                  <a:lnTo>
                    <a:pt x="598" y="705"/>
                  </a:lnTo>
                  <a:lnTo>
                    <a:pt x="595" y="711"/>
                  </a:lnTo>
                  <a:lnTo>
                    <a:pt x="595" y="6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</p:grp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1255712" y="1069975"/>
            <a:ext cx="7126286" cy="8953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1255712" y="1966911"/>
            <a:ext cx="7126286" cy="4205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342900" algn="l" rtl="0">
              <a:lnSpc>
                <a:spcPct val="92000"/>
              </a:lnSpc>
              <a:spcBef>
                <a:spcPts val="500"/>
              </a:spcBef>
              <a:spcAft>
                <a:spcPts val="0"/>
              </a:spcAft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28600" marR="0" indent="-158750" algn="l" rtl="0">
              <a:lnSpc>
                <a:spcPct val="92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07988" marR="0" indent="-87947" algn="l" rtl="0">
              <a:lnSpc>
                <a:spcPct val="92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Wingdings"/>
              <a:buChar char="§"/>
              <a:defRPr sz="16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2613" marR="0" indent="-119062" algn="l" rtl="0">
              <a:lnSpc>
                <a:spcPct val="92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5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35013" marR="0" indent="-96837" algn="l" rtl="0">
              <a:lnSpc>
                <a:spcPct val="92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192213" marR="0" indent="-96837" algn="l" rtl="0">
              <a:lnSpc>
                <a:spcPct val="92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649413" marR="0" indent="-96838" algn="l" rtl="0">
              <a:lnSpc>
                <a:spcPct val="92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106613" marR="0" indent="-96838" algn="l" rtl="0">
              <a:lnSpc>
                <a:spcPct val="92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563813" marR="0" indent="-96838" algn="l" rtl="0">
              <a:lnSpc>
                <a:spcPct val="92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1555750" y="4343400"/>
            <a:ext cx="4310062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95000"/>
              </a:lnSpc>
              <a:spcBef>
                <a:spcPts val="0"/>
              </a:spcBef>
              <a:defRPr sz="3600" b="0" i="0" u="none" strike="noStrike" cap="none"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1552575" y="6096000"/>
            <a:ext cx="6334125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amadvantage.bsa.org/home.aspx?ln=en-u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628800"/>
            <a:ext cx="6336704" cy="1512168"/>
          </a:xfrm>
        </p:spPr>
        <p:txBody>
          <a:bodyPr/>
          <a:lstStyle/>
          <a:p>
            <a:r>
              <a:rPr lang="pt-BR" dirty="0" smtClean="0"/>
              <a:t>Pirataria, Prevenção, Repressão e seus Impactos na Economia do País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dirty="0" smtClean="0"/>
              <a:t>Câmara dos Deputados</a:t>
            </a:r>
          </a:p>
          <a:p>
            <a:pPr algn="ctr"/>
            <a:r>
              <a:rPr lang="pt-BR" sz="1200" dirty="0" smtClean="0"/>
              <a:t>Brasília, 11 de julho de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31010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552728" cy="895349"/>
          </a:xfrm>
        </p:spPr>
        <p:txBody>
          <a:bodyPr/>
          <a:lstStyle/>
          <a:p>
            <a:pPr algn="ctr"/>
            <a:r>
              <a:rPr lang="en-US" dirty="0" smtClean="0"/>
              <a:t>FRENTE REPRESSIVA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1268760"/>
            <a:ext cx="5991944" cy="4248472"/>
          </a:xfrm>
        </p:spPr>
        <p:txBody>
          <a:bodyPr/>
          <a:lstStyle/>
          <a:p>
            <a:r>
              <a:rPr lang="en-US" dirty="0" smtClean="0"/>
              <a:t>	A </a:t>
            </a:r>
            <a:r>
              <a:rPr lang="en-US" dirty="0"/>
              <a:t>BSA TEM COMO FOCO DE REPRESSÃO O COMBATE À</a:t>
            </a:r>
            <a:r>
              <a:rPr lang="en-US" dirty="0" smtClean="0"/>
              <a:t> </a:t>
            </a:r>
            <a:r>
              <a:rPr lang="en-US" dirty="0"/>
              <a:t>PIRATARIA </a:t>
            </a:r>
            <a:r>
              <a:rPr lang="en-US" dirty="0" smtClean="0"/>
              <a:t>EM EMPRESAS, </a:t>
            </a:r>
            <a:r>
              <a:rPr lang="en-US" dirty="0"/>
              <a:t>QUE É FEITA ATRAVÉS DE 2 PROCEDIMENTOS:</a:t>
            </a:r>
          </a:p>
          <a:p>
            <a:pPr marL="0" indent="0"/>
            <a:endParaRPr lang="en-US" dirty="0"/>
          </a:p>
          <a:p>
            <a:pPr marL="914400" lvl="1" indent="-514350">
              <a:buFont typeface="+mj-lt"/>
              <a:buAutoNum type="arabicPeriod"/>
            </a:pPr>
            <a:r>
              <a:rPr lang="en-US" sz="3200" dirty="0"/>
              <a:t>NOTIFICAÇÕES EXTRAJUDICIAIS;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3200" dirty="0"/>
              <a:t>AÇÕES JUDICIAIS.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1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116632"/>
            <a:ext cx="4114800" cy="895349"/>
          </a:xfrm>
        </p:spPr>
        <p:txBody>
          <a:bodyPr/>
          <a:lstStyle/>
          <a:p>
            <a:r>
              <a:rPr lang="en-US" dirty="0" smtClean="0"/>
              <a:t>     </a:t>
            </a:r>
            <a:r>
              <a:rPr lang="en-US" dirty="0" err="1" smtClean="0"/>
              <a:t>Gerenciamento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1340768"/>
            <a:ext cx="5919936" cy="4104456"/>
          </a:xfrm>
        </p:spPr>
        <p:txBody>
          <a:bodyPr/>
          <a:lstStyle/>
          <a:p>
            <a:pPr algn="just"/>
            <a:r>
              <a:rPr lang="en-US" dirty="0" smtClean="0">
                <a:ea typeface="ヒラギノ角ゴ Pro W3" charset="0"/>
              </a:rPr>
              <a:t>	A BSA </a:t>
            </a:r>
            <a:r>
              <a:rPr lang="en-US" dirty="0" err="1">
                <a:ea typeface="ヒラギノ角ゴ Pro W3" charset="0"/>
              </a:rPr>
              <a:t>fornece</a:t>
            </a:r>
            <a:r>
              <a:rPr lang="en-US" dirty="0">
                <a:ea typeface="ヒラギノ角ゴ Pro W3" charset="0"/>
              </a:rPr>
              <a:t> </a:t>
            </a:r>
            <a:r>
              <a:rPr lang="en-US" dirty="0" err="1">
                <a:ea typeface="ヒラギノ角ゴ Pro W3" charset="0"/>
              </a:rPr>
              <a:t>ferramentas</a:t>
            </a:r>
            <a:r>
              <a:rPr lang="en-US" dirty="0">
                <a:ea typeface="ヒラギノ角ゴ Pro W3" charset="0"/>
              </a:rPr>
              <a:t> e </a:t>
            </a:r>
            <a:r>
              <a:rPr lang="en-US" dirty="0" err="1">
                <a:ea typeface="ヒラギノ角ゴ Pro W3" charset="0"/>
              </a:rPr>
              <a:t>recursos</a:t>
            </a:r>
            <a:r>
              <a:rPr lang="en-US" dirty="0">
                <a:ea typeface="ヒラギノ角ゴ Pro W3" charset="0"/>
              </a:rPr>
              <a:t> </a:t>
            </a:r>
            <a:r>
              <a:rPr lang="en-US" dirty="0" err="1">
                <a:ea typeface="ヒラギノ角ゴ Pro W3" charset="0"/>
              </a:rPr>
              <a:t>para</a:t>
            </a:r>
            <a:r>
              <a:rPr lang="en-US" dirty="0">
                <a:ea typeface="ヒラギノ角ゴ Pro W3" charset="0"/>
              </a:rPr>
              <a:t> </a:t>
            </a:r>
            <a:r>
              <a:rPr lang="en-US" dirty="0" err="1">
                <a:ea typeface="ヒラギノ角ゴ Pro W3" charset="0"/>
              </a:rPr>
              <a:t>ajudar</a:t>
            </a:r>
            <a:r>
              <a:rPr lang="en-US" dirty="0">
                <a:ea typeface="ヒラギノ角ゴ Pro W3" charset="0"/>
              </a:rPr>
              <a:t> </a:t>
            </a:r>
            <a:r>
              <a:rPr lang="en-US" dirty="0" err="1">
                <a:ea typeface="ヒラギノ角ゴ Pro W3" charset="0"/>
              </a:rPr>
              <a:t>empresas</a:t>
            </a:r>
            <a:r>
              <a:rPr lang="en-US" dirty="0">
                <a:ea typeface="ヒラギノ角ゴ Pro W3" charset="0"/>
              </a:rPr>
              <a:t> a </a:t>
            </a:r>
            <a:r>
              <a:rPr lang="en-US" dirty="0" err="1" smtClean="0">
                <a:ea typeface="ヒラギノ角ゴ Pro W3" charset="0"/>
              </a:rPr>
              <a:t>gerenciar</a:t>
            </a:r>
            <a:r>
              <a:rPr lang="en-US" dirty="0" smtClean="0">
                <a:ea typeface="ヒラギノ角ゴ Pro W3" charset="0"/>
              </a:rPr>
              <a:t> </a:t>
            </a:r>
            <a:r>
              <a:rPr lang="en-US" dirty="0" err="1">
                <a:ea typeface="ヒラギノ角ゴ Pro W3" charset="0"/>
              </a:rPr>
              <a:t>seu</a:t>
            </a:r>
            <a:r>
              <a:rPr lang="en-US" dirty="0">
                <a:ea typeface="ヒラギノ角ゴ Pro W3" charset="0"/>
              </a:rPr>
              <a:t> software de forma a </a:t>
            </a:r>
            <a:r>
              <a:rPr lang="en-US" dirty="0" err="1">
                <a:ea typeface="ヒラギノ角ゴ Pro W3" charset="0"/>
              </a:rPr>
              <a:t>reduzir</a:t>
            </a:r>
            <a:r>
              <a:rPr lang="en-US" dirty="0">
                <a:ea typeface="ヒラギノ角ゴ Pro W3" charset="0"/>
              </a:rPr>
              <a:t> </a:t>
            </a:r>
            <a:r>
              <a:rPr lang="en-US" dirty="0" err="1" smtClean="0">
                <a:ea typeface="ヒラギノ角ゴ Pro W3" charset="0"/>
              </a:rPr>
              <a:t>riscos</a:t>
            </a:r>
            <a:r>
              <a:rPr lang="en-US" dirty="0" smtClean="0">
                <a:ea typeface="ヒラギノ角ゴ Pro W3" charset="0"/>
              </a:rPr>
              <a:t> à </a:t>
            </a:r>
            <a:r>
              <a:rPr lang="en-US" dirty="0" err="1" smtClean="0">
                <a:ea typeface="ヒラギノ角ゴ Pro W3" charset="0"/>
              </a:rPr>
              <a:t>empresa</a:t>
            </a:r>
            <a:r>
              <a:rPr lang="en-US" dirty="0" smtClean="0">
                <a:ea typeface="ヒラギノ角ゴ Pro W3" charset="0"/>
              </a:rPr>
              <a:t> e </a:t>
            </a:r>
            <a:r>
              <a:rPr lang="en-US" dirty="0" err="1" smtClean="0">
                <a:ea typeface="ヒラギノ角ゴ Pro W3" charset="0"/>
              </a:rPr>
              <a:t>seus</a:t>
            </a:r>
            <a:r>
              <a:rPr lang="en-US" dirty="0" smtClean="0">
                <a:ea typeface="ヒラギノ角ゴ Pro W3" charset="0"/>
              </a:rPr>
              <a:t> </a:t>
            </a:r>
            <a:r>
              <a:rPr lang="en-US" dirty="0" err="1" smtClean="0">
                <a:ea typeface="ヒラギノ角ゴ Pro W3" charset="0"/>
              </a:rPr>
              <a:t>investidores</a:t>
            </a:r>
            <a:r>
              <a:rPr lang="en-US" dirty="0" smtClean="0">
                <a:ea typeface="ヒラギノ角ゴ Pro W3" charset="0"/>
              </a:rPr>
              <a:t> </a:t>
            </a:r>
            <a:r>
              <a:rPr lang="en-US" dirty="0" err="1" smtClean="0">
                <a:ea typeface="ヒラギノ角ゴ Pro W3" charset="0"/>
              </a:rPr>
              <a:t>decorrentes</a:t>
            </a:r>
            <a:r>
              <a:rPr lang="en-US" dirty="0" smtClean="0">
                <a:ea typeface="ヒラギノ角ゴ Pro W3" charset="0"/>
              </a:rPr>
              <a:t> do </a:t>
            </a:r>
            <a:r>
              <a:rPr lang="en-US" dirty="0" err="1" smtClean="0">
                <a:ea typeface="ヒラギノ角ゴ Pro W3" charset="0"/>
              </a:rPr>
              <a:t>uso</a:t>
            </a:r>
            <a:r>
              <a:rPr lang="en-US" dirty="0" smtClean="0">
                <a:ea typeface="ヒラギノ角ゴ Pro W3" charset="0"/>
              </a:rPr>
              <a:t> </a:t>
            </a:r>
            <a:r>
              <a:rPr lang="en-US" dirty="0" err="1" smtClean="0">
                <a:ea typeface="ヒラギノ角ゴ Pro W3" charset="0"/>
              </a:rPr>
              <a:t>não</a:t>
            </a:r>
            <a:r>
              <a:rPr lang="en-US" dirty="0" smtClean="0">
                <a:ea typeface="ヒラギノ角ゴ Pro W3" charset="0"/>
              </a:rPr>
              <a:t> </a:t>
            </a:r>
            <a:r>
              <a:rPr lang="en-US" dirty="0" err="1" smtClean="0">
                <a:ea typeface="ヒラギノ角ゴ Pro W3" charset="0"/>
              </a:rPr>
              <a:t>autorizado</a:t>
            </a:r>
            <a:r>
              <a:rPr lang="en-US" dirty="0" smtClean="0">
                <a:ea typeface="ヒラギノ角ゴ Pro W3" charset="0"/>
              </a:rPr>
              <a:t> de software e </a:t>
            </a:r>
            <a:r>
              <a:rPr lang="en-US" dirty="0" err="1">
                <a:ea typeface="ヒラギノ角ゴ Pro W3" charset="0"/>
              </a:rPr>
              <a:t>maximizar</a:t>
            </a:r>
            <a:r>
              <a:rPr lang="en-US" dirty="0">
                <a:ea typeface="ヒラギノ角ゴ Pro W3" charset="0"/>
              </a:rPr>
              <a:t> o </a:t>
            </a:r>
            <a:r>
              <a:rPr lang="en-US" dirty="0" err="1">
                <a:ea typeface="ヒラギノ角ゴ Pro W3" charset="0"/>
              </a:rPr>
              <a:t>resultado</a:t>
            </a:r>
            <a:r>
              <a:rPr lang="en-US" dirty="0">
                <a:ea typeface="ヒラギノ角ゴ Pro W3" charset="0"/>
              </a:rPr>
              <a:t> </a:t>
            </a:r>
            <a:r>
              <a:rPr lang="en-US" dirty="0" err="1">
                <a:ea typeface="ヒラギノ角ゴ Pro W3" charset="0"/>
              </a:rPr>
              <a:t>sobre</a:t>
            </a:r>
            <a:r>
              <a:rPr lang="en-US" dirty="0">
                <a:ea typeface="ヒラギノ角ゴ Pro W3" charset="0"/>
              </a:rPr>
              <a:t> o </a:t>
            </a:r>
            <a:r>
              <a:rPr lang="en-US" dirty="0" err="1">
                <a:ea typeface="ヒラギノ角ゴ Pro W3" charset="0"/>
              </a:rPr>
              <a:t>investimento</a:t>
            </a:r>
            <a:r>
              <a:rPr lang="en-US" dirty="0">
                <a:ea typeface="ヒラギノ角ゴ Pro W3" charset="0"/>
              </a:rPr>
              <a:t>. </a:t>
            </a:r>
            <a:r>
              <a:rPr lang="en-US" dirty="0" smtClean="0">
                <a:ea typeface="ヒラギノ角ゴ Pro W3" charset="0"/>
              </a:rPr>
              <a:t>A </a:t>
            </a:r>
            <a:r>
              <a:rPr lang="en-US" dirty="0" err="1" smtClean="0">
                <a:ea typeface="ヒラギノ角ゴ Pro W3" charset="0"/>
              </a:rPr>
              <a:t>certificação</a:t>
            </a:r>
            <a:r>
              <a:rPr lang="en-US" dirty="0" smtClean="0">
                <a:ea typeface="ヒラギノ角ゴ Pro W3" charset="0"/>
              </a:rPr>
              <a:t> CSS(O) </a:t>
            </a:r>
            <a:r>
              <a:rPr lang="en-US" dirty="0">
                <a:ea typeface="ヒラギノ角ゴ Pro W3" charset="0"/>
              </a:rPr>
              <a:t>é um </a:t>
            </a:r>
            <a:r>
              <a:rPr lang="en-US" dirty="0" err="1">
                <a:ea typeface="ヒラギノ角ゴ Pro W3" charset="0"/>
              </a:rPr>
              <a:t>esforço</a:t>
            </a:r>
            <a:r>
              <a:rPr lang="en-US" dirty="0">
                <a:ea typeface="ヒラギノ角ゴ Pro W3" charset="0"/>
              </a:rPr>
              <a:t> a </a:t>
            </a:r>
            <a:r>
              <a:rPr lang="en-US" dirty="0" err="1">
                <a:ea typeface="ヒラギノ角ゴ Pro W3" charset="0"/>
              </a:rPr>
              <a:t>longo</a:t>
            </a:r>
            <a:r>
              <a:rPr lang="en-US" dirty="0">
                <a:ea typeface="ヒラギノ角ゴ Pro W3" charset="0"/>
              </a:rPr>
              <a:t> </a:t>
            </a:r>
            <a:r>
              <a:rPr lang="en-US" dirty="0" err="1">
                <a:ea typeface="ヒラギノ角ゴ Pro W3" charset="0"/>
              </a:rPr>
              <a:t>prazo</a:t>
            </a:r>
            <a:r>
              <a:rPr lang="en-US" dirty="0">
                <a:ea typeface="ヒラギノ角ゴ Pro W3" charset="0"/>
              </a:rPr>
              <a:t> </a:t>
            </a:r>
            <a:r>
              <a:rPr lang="en-US" dirty="0" err="1">
                <a:ea typeface="ヒラギノ角ゴ Pro W3" charset="0"/>
              </a:rPr>
              <a:t>para</a:t>
            </a:r>
            <a:r>
              <a:rPr lang="en-US" dirty="0">
                <a:ea typeface="ヒラギノ角ゴ Pro W3" charset="0"/>
              </a:rPr>
              <a:t> </a:t>
            </a:r>
            <a:r>
              <a:rPr lang="en-US" dirty="0" err="1">
                <a:ea typeface="ヒラギノ角ゴ Pro W3" charset="0"/>
              </a:rPr>
              <a:t>ajudar</a:t>
            </a:r>
            <a:r>
              <a:rPr lang="en-US" dirty="0">
                <a:ea typeface="ヒラギノ角ゴ Pro W3" charset="0"/>
              </a:rPr>
              <a:t> as </a:t>
            </a:r>
            <a:r>
              <a:rPr lang="en-US" dirty="0" err="1">
                <a:ea typeface="ヒラギノ角ゴ Pro W3" charset="0"/>
              </a:rPr>
              <a:t>empresas</a:t>
            </a:r>
            <a:r>
              <a:rPr lang="en-US" dirty="0">
                <a:ea typeface="ヒラギノ角ゴ Pro W3" charset="0"/>
              </a:rPr>
              <a:t> a </a:t>
            </a:r>
            <a:r>
              <a:rPr lang="en-US" dirty="0" err="1">
                <a:ea typeface="ヒラギノ角ゴ Pro W3" charset="0"/>
              </a:rPr>
              <a:t>migrarem</a:t>
            </a:r>
            <a:r>
              <a:rPr lang="en-US" dirty="0">
                <a:ea typeface="ヒラギノ角ゴ Pro W3" charset="0"/>
              </a:rPr>
              <a:t> com </a:t>
            </a:r>
            <a:r>
              <a:rPr lang="en-US" dirty="0" err="1">
                <a:ea typeface="ヒラギノ角ゴ Pro W3" charset="0"/>
              </a:rPr>
              <a:t>mais</a:t>
            </a:r>
            <a:r>
              <a:rPr lang="en-US" dirty="0">
                <a:ea typeface="ヒラギノ角ゴ Pro W3" charset="0"/>
              </a:rPr>
              <a:t> </a:t>
            </a:r>
            <a:r>
              <a:rPr lang="en-US" dirty="0" err="1">
                <a:ea typeface="ヒラギノ角ゴ Pro W3" charset="0"/>
              </a:rPr>
              <a:t>facilidade</a:t>
            </a:r>
            <a:r>
              <a:rPr lang="en-US" dirty="0">
                <a:ea typeface="ヒラギノ角ゴ Pro W3" charset="0"/>
              </a:rPr>
              <a:t> </a:t>
            </a:r>
            <a:r>
              <a:rPr lang="en-US" dirty="0" err="1">
                <a:ea typeface="ヒラギノ角ゴ Pro W3" charset="0"/>
              </a:rPr>
              <a:t>para</a:t>
            </a:r>
            <a:r>
              <a:rPr lang="en-US" dirty="0">
                <a:ea typeface="ヒラギノ角ゴ Pro W3" charset="0"/>
              </a:rPr>
              <a:t> a </a:t>
            </a:r>
            <a:r>
              <a:rPr lang="en-US" dirty="0" err="1">
                <a:ea typeface="ヒラギノ角ゴ Pro W3" charset="0"/>
              </a:rPr>
              <a:t>adoção</a:t>
            </a:r>
            <a:r>
              <a:rPr lang="en-US" dirty="0">
                <a:ea typeface="ヒラギノ角ゴ Pro W3" charset="0"/>
              </a:rPr>
              <a:t> </a:t>
            </a:r>
            <a:r>
              <a:rPr lang="en-US" dirty="0" err="1">
                <a:ea typeface="ヒラギノ角ゴ Pro W3" charset="0"/>
              </a:rPr>
              <a:t>duradoura</a:t>
            </a:r>
            <a:r>
              <a:rPr lang="en-US" dirty="0">
                <a:ea typeface="ヒラギノ角ゴ Pro W3" charset="0"/>
              </a:rPr>
              <a:t> dos </a:t>
            </a:r>
            <a:r>
              <a:rPr lang="en-US" dirty="0" err="1">
                <a:ea typeface="ヒラギノ角ゴ Pro W3" charset="0"/>
              </a:rPr>
              <a:t>padrões</a:t>
            </a:r>
            <a:r>
              <a:rPr lang="en-US" dirty="0">
                <a:ea typeface="ヒラギノ角ゴ Pro W3" charset="0"/>
              </a:rPr>
              <a:t> </a:t>
            </a:r>
            <a:r>
              <a:rPr lang="en-US" dirty="0" err="1">
                <a:ea typeface="ヒラギノ角ゴ Pro W3" charset="0"/>
              </a:rPr>
              <a:t>globais</a:t>
            </a:r>
            <a:r>
              <a:rPr lang="en-US" dirty="0">
                <a:ea typeface="ヒラギノ角ゴ Pro W3" charset="0"/>
              </a:rPr>
              <a:t> de </a:t>
            </a:r>
            <a:r>
              <a:rPr lang="en-US" dirty="0" err="1" smtClean="0">
                <a:ea typeface="ヒラギノ角ゴ Pro W3" charset="0"/>
              </a:rPr>
              <a:t>Gerenciamento</a:t>
            </a:r>
            <a:r>
              <a:rPr lang="en-US" dirty="0" smtClean="0">
                <a:ea typeface="ヒラギノ角ゴ Pro W3" charset="0"/>
              </a:rPr>
              <a:t> de </a:t>
            </a:r>
            <a:r>
              <a:rPr lang="en-US" dirty="0" err="1" smtClean="0">
                <a:ea typeface="ヒラギノ角ゴ Pro W3" charset="0"/>
              </a:rPr>
              <a:t>Ativos</a:t>
            </a:r>
            <a:r>
              <a:rPr lang="en-US" dirty="0" smtClean="0">
                <a:ea typeface="ヒラギノ角ゴ Pro W3" charset="0"/>
              </a:rPr>
              <a:t> de Software (SAM) </a:t>
            </a:r>
            <a:r>
              <a:rPr lang="en-US" dirty="0" err="1">
                <a:ea typeface="ヒラギノ角ゴ Pro W3" charset="0"/>
              </a:rPr>
              <a:t>adotados</a:t>
            </a:r>
            <a:r>
              <a:rPr lang="en-US" dirty="0">
                <a:ea typeface="ヒラギノ角ゴ Pro W3" charset="0"/>
              </a:rPr>
              <a:t> </a:t>
            </a:r>
            <a:r>
              <a:rPr lang="en-US" dirty="0" err="1">
                <a:ea typeface="ヒラギノ角ゴ Pro W3" charset="0"/>
              </a:rPr>
              <a:t>pela</a:t>
            </a:r>
            <a:r>
              <a:rPr lang="en-US" dirty="0">
                <a:ea typeface="ヒラギノ角ゴ Pro W3" charset="0"/>
              </a:rPr>
              <a:t> International Organization for Standardization (ISO)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77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408712" cy="895349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1340768"/>
            <a:ext cx="5410200" cy="4176464"/>
          </a:xfrm>
        </p:spPr>
        <p:txBody>
          <a:bodyPr/>
          <a:lstStyle/>
          <a:p>
            <a:r>
              <a:rPr lang="en-US" dirty="0" smtClean="0"/>
              <a:t>	</a:t>
            </a:r>
            <a:r>
              <a:rPr lang="en-US" dirty="0" err="1" smtClean="0"/>
              <a:t>Certificac</a:t>
            </a:r>
            <a:r>
              <a:rPr lang="en-US" dirty="0" err="1"/>
              <a:t>̧ão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SAM </a:t>
            </a:r>
            <a:r>
              <a:rPr lang="en-US" dirty="0" err="1"/>
              <a:t>Normatizada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Organizações</a:t>
            </a:r>
            <a:r>
              <a:rPr lang="en-US" dirty="0"/>
              <a:t> </a:t>
            </a:r>
            <a:r>
              <a:rPr lang="en-US" dirty="0" smtClean="0"/>
              <a:t>e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Profissionais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CSS(O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2372871"/>
            <a:ext cx="2731535" cy="2709553"/>
          </a:xfrm>
          <a:prstGeom prst="rect">
            <a:avLst/>
          </a:prstGeom>
        </p:spPr>
      </p:pic>
      <p:pic>
        <p:nvPicPr>
          <p:cNvPr id="1026" name="Picture 2" descr="https://samadvantage.bsa.org/images/sam/homepage/sam-logo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13474"/>
            <a:ext cx="2228453" cy="262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61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264696" cy="777229"/>
          </a:xfrm>
        </p:spPr>
        <p:txBody>
          <a:bodyPr/>
          <a:lstStyle/>
          <a:p>
            <a:pPr algn="ctr"/>
            <a:r>
              <a:rPr lang="pt-BR" sz="2800" dirty="0" smtClean="0">
                <a:latin typeface="Arial" charset="0"/>
              </a:rPr>
              <a:t>Impactos na Economia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7664" y="1412776"/>
            <a:ext cx="6120680" cy="3888432"/>
          </a:xfrm>
        </p:spPr>
        <p:txBody>
          <a:bodyPr/>
          <a:lstStyle/>
          <a:p>
            <a:pPr marL="400050" indent="-400050" algn="just">
              <a:spcBef>
                <a:spcPts val="600"/>
              </a:spcBef>
              <a:buFont typeface="Wingdings" charset="0"/>
              <a:buChar char="ü"/>
            </a:pPr>
            <a:r>
              <a:rPr lang="pt-BR" dirty="0" smtClean="0">
                <a:latin typeface="Arial" charset="0"/>
                <a:ea typeface="ヒラギノ角ゴ Pro W3" charset="0"/>
                <a:cs typeface="Arial" charset="0"/>
              </a:rPr>
              <a:t>A BSA </a:t>
            </a:r>
            <a:r>
              <a:rPr lang="pt-BR" dirty="0">
                <a:latin typeface="Arial" charset="0"/>
                <a:ea typeface="ヒラギノ角ゴ Pro W3" charset="0"/>
                <a:cs typeface="Arial" charset="0"/>
              </a:rPr>
              <a:t>encomenda a cada dois anos um </a:t>
            </a:r>
            <a:r>
              <a:rPr lang="pt-BR" dirty="0" smtClean="0">
                <a:latin typeface="Arial" charset="0"/>
                <a:ea typeface="ヒラギノ角ゴ Pro W3" charset="0"/>
                <a:cs typeface="Arial" charset="0"/>
              </a:rPr>
              <a:t>“Estudo sobre Pirataria Global”, </a:t>
            </a:r>
            <a:r>
              <a:rPr lang="pt-BR" dirty="0">
                <a:latin typeface="Arial" charset="0"/>
                <a:ea typeface="ヒラギノ角ゴ Pro W3" charset="0"/>
                <a:cs typeface="Arial" charset="0"/>
              </a:rPr>
              <a:t>realizado com aproximadamente 15.000 usuários de 33 </a:t>
            </a:r>
            <a:r>
              <a:rPr lang="pt-BR" dirty="0" smtClean="0">
                <a:latin typeface="Arial" charset="0"/>
                <a:ea typeface="ヒラギノ角ゴ Pro W3" charset="0"/>
                <a:cs typeface="Arial" charset="0"/>
              </a:rPr>
              <a:t>países, representando por amostragem </a:t>
            </a:r>
            <a:r>
              <a:rPr lang="pt-BR" dirty="0">
                <a:latin typeface="Arial" charset="0"/>
                <a:ea typeface="ヒラギノ角ゴ Pro W3" charset="0"/>
                <a:cs typeface="Arial" charset="0"/>
              </a:rPr>
              <a:t>82% do mercado de usuários de software do mundo. </a:t>
            </a:r>
          </a:p>
          <a:p>
            <a:pPr marL="400050" indent="-400050" algn="just">
              <a:spcBef>
                <a:spcPts val="600"/>
              </a:spcBef>
              <a:buFont typeface="Wingdings" charset="0"/>
              <a:buChar char="ü"/>
            </a:pPr>
            <a:endParaRPr lang="pt-BR" dirty="0">
              <a:latin typeface="Arial" charset="0"/>
              <a:ea typeface="ヒラギノ角ゴ Pro W3" charset="0"/>
              <a:cs typeface="Arial" charset="0"/>
            </a:endParaRPr>
          </a:p>
          <a:p>
            <a:pPr marL="400050" indent="-400050" algn="just">
              <a:spcBef>
                <a:spcPts val="600"/>
              </a:spcBef>
              <a:buFont typeface="Wingdings" charset="0"/>
              <a:buChar char="ü"/>
            </a:pPr>
            <a:r>
              <a:rPr lang="pt-BR" dirty="0">
                <a:latin typeface="Arial" charset="0"/>
                <a:ea typeface="ヒラギノ角ゴ Pro W3" charset="0"/>
                <a:cs typeface="Arial" charset="0"/>
              </a:rPr>
              <a:t>57% dos usuários de computador no mundo já admitiram o uso de algum tipo software pirata. Desse percentual, 31% dos usuários admitiram que usam programas piratas frequentemente, enquanto 26% afirmaram o uso de programas ilegais raramente.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32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408712" cy="895349"/>
          </a:xfrm>
        </p:spPr>
        <p:txBody>
          <a:bodyPr/>
          <a:lstStyle/>
          <a:p>
            <a:r>
              <a:rPr lang="pt-BR" sz="2400" dirty="0">
                <a:latin typeface="Arial" charset="0"/>
                <a:ea typeface="ヒラギノ角ゴ Pro W3" charset="0"/>
                <a:cs typeface="ヒラギノ角ゴ Pro W3" charset="0"/>
              </a:rPr>
              <a:t>PANORAMA DA PIRATARIA NO BRASIL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1340768"/>
            <a:ext cx="5919936" cy="4104456"/>
          </a:xfrm>
        </p:spPr>
        <p:txBody>
          <a:bodyPr/>
          <a:lstStyle/>
          <a:p>
            <a:pPr marL="400050" indent="-400050" algn="just">
              <a:spcBef>
                <a:spcPts val="600"/>
              </a:spcBef>
              <a:buFont typeface="Wingdings" charset="0"/>
              <a:buChar char="ü"/>
            </a:pPr>
            <a:r>
              <a:rPr lang="pt-BR" dirty="0">
                <a:latin typeface="Arial" charset="0"/>
                <a:ea typeface="ヒラギノ角ゴ Pro W3" charset="0"/>
                <a:cs typeface="Arial" charset="0"/>
              </a:rPr>
              <a:t>A campanha de combate a pirataria de software, no Brasil, teve início em </a:t>
            </a:r>
            <a:r>
              <a:rPr lang="pt-BR" dirty="0" smtClean="0">
                <a:latin typeface="Arial" charset="0"/>
                <a:ea typeface="ヒラギノ角ゴ Pro W3" charset="0"/>
                <a:cs typeface="Arial" charset="0"/>
              </a:rPr>
              <a:t>1996</a:t>
            </a:r>
            <a:r>
              <a:rPr lang="pt-BR" dirty="0">
                <a:latin typeface="Arial" charset="0"/>
                <a:ea typeface="ヒラギノ角ゴ Pro W3" charset="0"/>
                <a:cs typeface="Arial" charset="0"/>
              </a:rPr>
              <a:t>, época em que o índice de pirataria era de 94%.</a:t>
            </a:r>
          </a:p>
          <a:p>
            <a:pPr marL="400050" indent="-400050" algn="just">
              <a:spcBef>
                <a:spcPts val="600"/>
              </a:spcBef>
              <a:buFont typeface="Wingdings" charset="0"/>
              <a:buChar char="ü"/>
            </a:pPr>
            <a:endParaRPr lang="pt-BR" dirty="0">
              <a:latin typeface="Arial" charset="0"/>
              <a:ea typeface="ヒラギノ角ゴ Pro W3" charset="0"/>
              <a:cs typeface="Arial" charset="0"/>
            </a:endParaRPr>
          </a:p>
          <a:p>
            <a:pPr marL="400050" indent="-400050" algn="just">
              <a:spcBef>
                <a:spcPts val="600"/>
              </a:spcBef>
              <a:buFont typeface="Wingdings" charset="0"/>
              <a:buChar char="ü"/>
            </a:pPr>
            <a:r>
              <a:rPr lang="pt-BR" dirty="0">
                <a:latin typeface="Arial" charset="0"/>
                <a:ea typeface="ヒラギノ角ゴ Pro W3" charset="0"/>
                <a:cs typeface="Arial" charset="0"/>
              </a:rPr>
              <a:t>Dificuldade de conscientização do Poder Judiciário, </a:t>
            </a:r>
            <a:r>
              <a:rPr lang="pt-BR" smtClean="0">
                <a:latin typeface="Arial" charset="0"/>
                <a:ea typeface="ヒラギノ角ゴ Pro W3" charset="0"/>
                <a:cs typeface="Arial" charset="0"/>
              </a:rPr>
              <a:t>devida à </a:t>
            </a:r>
            <a:r>
              <a:rPr lang="pt-BR" dirty="0" smtClean="0">
                <a:latin typeface="Arial" charset="0"/>
                <a:ea typeface="ヒラギノ角ゴ Pro W3" charset="0"/>
                <a:cs typeface="Arial" charset="0"/>
              </a:rPr>
              <a:t>falta de direcionamento dos cursos jurídicos para a </a:t>
            </a:r>
            <a:r>
              <a:rPr lang="pt-BR" dirty="0">
                <a:latin typeface="Arial" charset="0"/>
                <a:ea typeface="ヒラギノ角ゴ Pro W3" charset="0"/>
                <a:cs typeface="Arial" charset="0"/>
              </a:rPr>
              <a:t>matéria. </a:t>
            </a:r>
          </a:p>
          <a:p>
            <a:pPr marL="400050" indent="-400050" algn="just">
              <a:spcBef>
                <a:spcPts val="600"/>
              </a:spcBef>
              <a:buFont typeface="Wingdings" charset="0"/>
              <a:buChar char="ü"/>
            </a:pPr>
            <a:endParaRPr lang="pt-BR" dirty="0">
              <a:latin typeface="Arial" charset="0"/>
              <a:ea typeface="ヒラギノ角ゴ Pro W3" charset="0"/>
              <a:cs typeface="Arial" charset="0"/>
            </a:endParaRPr>
          </a:p>
          <a:p>
            <a:pPr marL="400050" indent="-400050" algn="just">
              <a:spcBef>
                <a:spcPts val="600"/>
              </a:spcBef>
              <a:buFont typeface="Wingdings" charset="0"/>
              <a:buChar char="ü"/>
            </a:pPr>
            <a:r>
              <a:rPr lang="pt-BR" dirty="0">
                <a:latin typeface="Arial" charset="0"/>
                <a:ea typeface="ヒラギノ角ゴ Pro W3" charset="0"/>
                <a:cs typeface="Arial" charset="0"/>
              </a:rPr>
              <a:t>A taxa de pirataria de software no Brasil é atualmente (2011) de 53%, queda de </a:t>
            </a:r>
            <a:r>
              <a:rPr lang="pt-BR" dirty="0" smtClean="0">
                <a:latin typeface="Arial" charset="0"/>
                <a:ea typeface="ヒラギノ角ゴ Pro W3" charset="0"/>
                <a:cs typeface="Arial" charset="0"/>
              </a:rPr>
              <a:t>1 ponto percentual </a:t>
            </a:r>
            <a:r>
              <a:rPr lang="pt-BR" dirty="0">
                <a:latin typeface="Arial" charset="0"/>
                <a:ea typeface="ヒラギノ角ゴ Pro W3" charset="0"/>
                <a:cs typeface="Arial" charset="0"/>
              </a:rPr>
              <a:t>em relação a 2010</a:t>
            </a:r>
            <a:r>
              <a:rPr lang="pt-BR" dirty="0" smtClean="0">
                <a:latin typeface="Arial" charset="0"/>
                <a:ea typeface="ヒラギノ角ゴ Pro W3" charset="0"/>
                <a:cs typeface="Arial" charset="0"/>
              </a:rPr>
              <a:t>, 5 pontos percentuais nos últimos 4 anos.</a:t>
            </a:r>
            <a:endParaRPr lang="pt-BR" dirty="0">
              <a:latin typeface="Arial" charset="0"/>
              <a:ea typeface="ヒラギノ角ゴ Pro W3" charset="0"/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20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484784"/>
            <a:ext cx="6372944" cy="3888432"/>
          </a:xfrm>
        </p:spPr>
        <p:txBody>
          <a:bodyPr/>
          <a:lstStyle/>
          <a:p>
            <a:r>
              <a:rPr lang="pt-BR" dirty="0" smtClean="0"/>
              <a:t>Brasil e Colômbia – 53%</a:t>
            </a:r>
            <a:br>
              <a:rPr lang="pt-BR" dirty="0" smtClean="0"/>
            </a:br>
            <a:r>
              <a:rPr lang="pt-BR" dirty="0" smtClean="0"/>
              <a:t>América Latina: 61%</a:t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>China: 77%</a:t>
            </a:r>
            <a:br>
              <a:rPr lang="pt-BR" dirty="0" smtClean="0"/>
            </a:br>
            <a:r>
              <a:rPr lang="pt-BR" dirty="0" smtClean="0"/>
              <a:t>Índia: 63%</a:t>
            </a:r>
            <a:br>
              <a:rPr lang="pt-BR" dirty="0" smtClean="0"/>
            </a:br>
            <a:r>
              <a:rPr lang="pt-BR" dirty="0" smtClean="0"/>
              <a:t>Rússia: 63%</a:t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>África do Sul: 35%</a:t>
            </a:r>
            <a:br>
              <a:rPr lang="pt-BR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48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628800"/>
            <a:ext cx="6480720" cy="2840186"/>
          </a:xfrm>
        </p:spPr>
        <p:txBody>
          <a:bodyPr/>
          <a:lstStyle/>
          <a:p>
            <a:pPr algn="ctr"/>
            <a:r>
              <a:rPr lang="pt-BR" sz="2000" dirty="0" smtClean="0"/>
              <a:t>Taxas de Pirataria de Software no Brasil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32856"/>
            <a:ext cx="669674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40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408712" cy="895349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ヒラギノ角ゴ Pro W3" charset="0"/>
                <a:cs typeface="ヒラギノ角ゴ Pro W3" charset="0"/>
              </a:rPr>
              <a:t>Benefícios</a:t>
            </a:r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 da </a:t>
            </a:r>
            <a:r>
              <a:rPr lang="en-US" dirty="0" err="1">
                <a:latin typeface="Arial" charset="0"/>
                <a:ea typeface="ヒラギノ角ゴ Pro W3" charset="0"/>
                <a:cs typeface="ヒラギノ角ゴ Pro W3" charset="0"/>
              </a:rPr>
              <a:t>R</a:t>
            </a:r>
            <a:r>
              <a:rPr lang="en-US" dirty="0" err="1" smtClean="0">
                <a:latin typeface="Arial" charset="0"/>
                <a:ea typeface="ヒラギノ角ゴ Pro W3" charset="0"/>
                <a:cs typeface="ヒラギノ角ゴ Pro W3" charset="0"/>
              </a:rPr>
              <a:t>edução</a:t>
            </a:r>
            <a:r>
              <a:rPr lang="en-US" dirty="0" smtClean="0"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da </a:t>
            </a:r>
            <a:r>
              <a:rPr lang="en-US" dirty="0" smtClean="0">
                <a:latin typeface="Arial" charset="0"/>
                <a:ea typeface="ヒラギノ角ゴ Pro W3" charset="0"/>
                <a:cs typeface="ヒラギノ角ゴ Pro W3" charset="0"/>
              </a:rPr>
              <a:t>Taxa </a:t>
            </a:r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de </a:t>
            </a:r>
            <a:r>
              <a:rPr lang="en-US" dirty="0" err="1">
                <a:latin typeface="Arial" charset="0"/>
                <a:ea typeface="ヒラギノ角ゴ Pro W3" charset="0"/>
                <a:cs typeface="ヒラギノ角ゴ Pro W3" charset="0"/>
              </a:rPr>
              <a:t>P</a:t>
            </a:r>
            <a:r>
              <a:rPr lang="en-US" dirty="0" err="1" smtClean="0">
                <a:latin typeface="Arial" charset="0"/>
                <a:ea typeface="ヒラギノ角ゴ Pro W3" charset="0"/>
                <a:cs typeface="ヒラギノ角ゴ Pro W3" charset="0"/>
              </a:rPr>
              <a:t>irataria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5656" y="1412776"/>
            <a:ext cx="6192688" cy="3960440"/>
          </a:xfrm>
        </p:spPr>
        <p:txBody>
          <a:bodyPr/>
          <a:lstStyle/>
          <a:p>
            <a:pPr marL="400050" indent="-400050" algn="just">
              <a:spcBef>
                <a:spcPts val="600"/>
              </a:spcBef>
              <a:buFont typeface="Wingdings" charset="0"/>
              <a:buChar char="ü"/>
            </a:pPr>
            <a:r>
              <a:rPr lang="pt-BR" dirty="0">
                <a:latin typeface="Arial" charset="0"/>
                <a:ea typeface="ヒラギノ角ゴ Pro W3" charset="0"/>
                <a:cs typeface="Arial" charset="0"/>
              </a:rPr>
              <a:t>N</a:t>
            </a:r>
            <a:r>
              <a:rPr lang="pt-BR" dirty="0" smtClean="0">
                <a:latin typeface="Arial" charset="0"/>
                <a:ea typeface="ヒラギノ角ゴ Pro W3" charset="0"/>
                <a:cs typeface="Arial" charset="0"/>
              </a:rPr>
              <a:t>o </a:t>
            </a:r>
            <a:r>
              <a:rPr lang="pt-BR" dirty="0">
                <a:latin typeface="Arial" charset="0"/>
                <a:ea typeface="ヒラギノ角ゴ Pro W3" charset="0"/>
                <a:cs typeface="Arial" charset="0"/>
              </a:rPr>
              <a:t>Brasil, a redução da taxa de pirataria de 10 pontos percentuais no prazo de 4 anos adicionaria US$3,2 bilhões à economia </a:t>
            </a:r>
            <a:r>
              <a:rPr lang="pt-BR" dirty="0" smtClean="0">
                <a:latin typeface="Arial" charset="0"/>
                <a:ea typeface="ヒラギノ角ゴ Pro W3" charset="0"/>
                <a:cs typeface="Arial" charset="0"/>
              </a:rPr>
              <a:t>local e </a:t>
            </a:r>
            <a:r>
              <a:rPr lang="pt-BR" dirty="0">
                <a:latin typeface="Arial" charset="0"/>
                <a:ea typeface="ヒラギノ角ゴ Pro W3" charset="0"/>
                <a:cs typeface="Arial" charset="0"/>
              </a:rPr>
              <a:t>criaria 13 mil novos empregos na área </a:t>
            </a:r>
            <a:r>
              <a:rPr lang="pt-BR" dirty="0" smtClean="0">
                <a:latin typeface="Arial" charset="0"/>
                <a:ea typeface="ヒラギノ角ゴ Pro W3" charset="0"/>
                <a:cs typeface="Arial" charset="0"/>
              </a:rPr>
              <a:t>de tecnologia.</a:t>
            </a:r>
            <a:endParaRPr lang="pt-BR" dirty="0">
              <a:latin typeface="Arial" charset="0"/>
              <a:ea typeface="ヒラギノ角ゴ Pro W3" charset="0"/>
              <a:cs typeface="Arial" charset="0"/>
            </a:endParaRPr>
          </a:p>
          <a:p>
            <a:pPr marL="400050" indent="-400050" algn="just">
              <a:spcBef>
                <a:spcPts val="600"/>
              </a:spcBef>
              <a:buFont typeface="Wingdings" charset="0"/>
              <a:buChar char="ü"/>
            </a:pPr>
            <a:endParaRPr lang="pt-BR" dirty="0">
              <a:latin typeface="Arial" charset="0"/>
              <a:ea typeface="ヒラギノ角ゴ Pro W3" charset="0"/>
              <a:cs typeface="Arial" charset="0"/>
            </a:endParaRPr>
          </a:p>
          <a:p>
            <a:pPr marL="400050" indent="-400050" algn="just">
              <a:spcBef>
                <a:spcPts val="600"/>
              </a:spcBef>
              <a:buFont typeface="Wingdings" charset="0"/>
              <a:buChar char="ü"/>
            </a:pPr>
            <a:r>
              <a:rPr lang="pt-BR" dirty="0">
                <a:latin typeface="Arial" charset="0"/>
                <a:ea typeface="ヒラギノ角ゴ Pro W3" charset="0"/>
                <a:cs typeface="Arial" charset="0"/>
              </a:rPr>
              <a:t>Para o governo do Brasil, </a:t>
            </a:r>
            <a:r>
              <a:rPr lang="pt-BR" dirty="0" smtClean="0">
                <a:latin typeface="Arial" charset="0"/>
                <a:ea typeface="ヒラギノ角ゴ Pro W3" charset="0"/>
                <a:cs typeface="Arial" charset="0"/>
              </a:rPr>
              <a:t>esta </a:t>
            </a:r>
            <a:r>
              <a:rPr lang="pt-BR" dirty="0">
                <a:latin typeface="Arial" charset="0"/>
                <a:ea typeface="ヒラギノ角ゴ Pro W3" charset="0"/>
                <a:cs typeface="Arial" charset="0"/>
              </a:rPr>
              <a:t>redução geraria um adicional de US$ </a:t>
            </a:r>
            <a:r>
              <a:rPr lang="pt-BR" dirty="0" smtClean="0">
                <a:latin typeface="Arial" charset="0"/>
                <a:ea typeface="ヒラギノ角ゴ Pro W3" charset="0"/>
                <a:cs typeface="Arial" charset="0"/>
              </a:rPr>
              <a:t>888 </a:t>
            </a:r>
            <a:r>
              <a:rPr lang="pt-BR" dirty="0">
                <a:latin typeface="Arial" charset="0"/>
                <a:ea typeface="ヒラギノ角ゴ Pro W3" charset="0"/>
                <a:cs typeface="Arial" charset="0"/>
              </a:rPr>
              <a:t>milhões em receitas de impostos, que poderiam ser revertidos em benefícios e serviços governamentais necessários.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42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340768"/>
            <a:ext cx="6156920" cy="4032448"/>
          </a:xfrm>
        </p:spPr>
        <p:txBody>
          <a:bodyPr/>
          <a:lstStyle/>
          <a:p>
            <a:r>
              <a:rPr lang="pt-BR" sz="2000" dirty="0" smtClean="0"/>
              <a:t>Cada ato de pirataria de software significa:</a:t>
            </a:r>
            <a:br>
              <a:rPr lang="pt-BR" sz="2000" dirty="0" smtClean="0"/>
            </a:b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 smtClean="0"/>
              <a:t>- Menos mercado para as empresas brasileiras de Tecnologia da Informação – TI</a:t>
            </a:r>
            <a:br>
              <a:rPr lang="pt-BR" sz="2000" dirty="0" smtClean="0"/>
            </a:b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 smtClean="0"/>
              <a:t>- Menos trabalho para os profissionais de TI brasileiros (se a pirataria fosse reduzida em 10 pontos percentuais nos próximos 4 anos, implicaria a geração de </a:t>
            </a:r>
            <a:r>
              <a:rPr lang="pt-BR" sz="2000" smtClean="0"/>
              <a:t>mais </a:t>
            </a:r>
            <a:r>
              <a:rPr lang="pt-BR" sz="2000" smtClean="0"/>
              <a:t>13 </a:t>
            </a:r>
            <a:r>
              <a:rPr lang="pt-BR" sz="2000" dirty="0" smtClean="0"/>
              <a:t>mil postos de trabalho</a:t>
            </a:r>
            <a:br>
              <a:rPr lang="pt-BR" sz="2000" dirty="0" smtClean="0"/>
            </a:b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 smtClean="0"/>
              <a:t>- Menos dinheiro para a economia nacional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693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268761"/>
            <a:ext cx="6516960" cy="504055"/>
          </a:xfrm>
        </p:spPr>
        <p:txBody>
          <a:bodyPr/>
          <a:lstStyle/>
          <a:p>
            <a:pPr algn="ctr"/>
            <a:r>
              <a:rPr lang="pt-BR" sz="2000" dirty="0" smtClean="0"/>
              <a:t>Impacto do Software Devidamente Licenciado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3648" y="1844824"/>
            <a:ext cx="6192688" cy="367240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15/5/2013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95 países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Confirma que aumentar a utilização de software devidamente licenciado tem reflexos positivos no PIB.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Aumentar 1% na utilização de software original adicionará 1,5 bilhão de dólares à economia brasileira.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Cada dólar investido em software legítimo representa US$ 140 em retorno do investimento no Brasil.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9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408712" cy="895349"/>
          </a:xfrm>
        </p:spPr>
        <p:txBody>
          <a:bodyPr/>
          <a:lstStyle/>
          <a:p>
            <a:r>
              <a:rPr lang="en-US" dirty="0" smtClean="0"/>
              <a:t>BSA – The Software Alliance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3968" y="1196752"/>
            <a:ext cx="3672408" cy="4536504"/>
          </a:xfrm>
        </p:spPr>
        <p:txBody>
          <a:bodyPr/>
          <a:lstStyle/>
          <a:p>
            <a:pPr algn="ctr"/>
            <a:r>
              <a:rPr lang="pt-BR" dirty="0"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pt-BR" sz="1400" dirty="0">
                <a:latin typeface="Arial" charset="0"/>
                <a:ea typeface="ヒラギノ角ゴ Pro W3" charset="0"/>
                <a:cs typeface="ヒラギノ角ゴ Pro W3" charset="0"/>
              </a:rPr>
              <a:t>Formada em 1988, a BSA é a voz da indústria mundial de software e de seus parceiros de hardware numa vasta gama de assuntos de negócios e de políticas públicas.</a:t>
            </a:r>
          </a:p>
          <a:p>
            <a:pPr algn="ctr"/>
            <a:endParaRPr lang="pt-BR" sz="14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algn="ctr"/>
            <a:r>
              <a:rPr lang="pt-BR" sz="1400" dirty="0">
                <a:latin typeface="Arial" charset="0"/>
                <a:ea typeface="ヒラギノ角ゴ Pro W3" charset="0"/>
                <a:cs typeface="ヒラギノ角ゴ Pro W3" charset="0"/>
              </a:rPr>
              <a:t>A missão da BSA é promover condições em que a indústria de tecnologia de informação possa contribuir para a prosperidade, a segurança e a qualidade de vida de todas as pessoas.</a:t>
            </a:r>
          </a:p>
          <a:p>
            <a:pPr algn="ctr"/>
            <a:endParaRPr lang="pt-BR" sz="14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algn="ctr"/>
            <a:r>
              <a:rPr lang="pt-BR" sz="1400" dirty="0">
                <a:latin typeface="Arial" charset="0"/>
                <a:ea typeface="ヒラギノ角ゴ Pro W3" charset="0"/>
                <a:cs typeface="ヒラギノ角ゴ Pro W3" charset="0"/>
              </a:rPr>
              <a:t>A BSA é o maior e mais internacional grupo de indústrias de TI, com programas de políticas governamentais, legais ou educacionais em 80 países. Mesmo que várias das iniciativas da BSA tenham escopo global, a maioria de seus esforços é feita em nível nacional, com uma ênfase crescente nos mercados emergentes.</a:t>
            </a:r>
          </a:p>
          <a:p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r="3432"/>
          <a:stretch/>
        </p:blipFill>
        <p:spPr>
          <a:xfrm>
            <a:off x="1403648" y="1340768"/>
            <a:ext cx="2443547" cy="3665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365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124744"/>
            <a:ext cx="6660976" cy="4536504"/>
          </a:xfrm>
        </p:spPr>
        <p:txBody>
          <a:bodyPr/>
          <a:lstStyle/>
          <a:p>
            <a:pPr algn="just"/>
            <a:r>
              <a:rPr lang="en-US" sz="2000" b="0" dirty="0" smtClean="0"/>
              <a:t>O </a:t>
            </a:r>
            <a:r>
              <a:rPr lang="en-US" sz="2000" b="0" dirty="0" err="1" smtClean="0"/>
              <a:t>Brasil</a:t>
            </a:r>
            <a:r>
              <a:rPr lang="en-US" sz="2000" b="0" dirty="0" smtClean="0"/>
              <a:t> tem </a:t>
            </a:r>
            <a:r>
              <a:rPr lang="en-US" sz="2000" b="0" dirty="0" err="1" smtClean="0"/>
              <a:t>todos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os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tipos</a:t>
            </a:r>
            <a:r>
              <a:rPr lang="en-US" sz="2000" b="0" dirty="0" smtClean="0"/>
              <a:t> de </a:t>
            </a:r>
            <a:r>
              <a:rPr lang="en-US" sz="2000" b="0" dirty="0" err="1" smtClean="0"/>
              <a:t>recursos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que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podem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ser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alinhados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para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que</a:t>
            </a:r>
            <a:r>
              <a:rPr lang="en-US" sz="2000" b="0" dirty="0" smtClean="0"/>
              <a:t> se </a:t>
            </a:r>
            <a:r>
              <a:rPr lang="en-US" sz="2000" b="0" dirty="0" err="1" smtClean="0"/>
              <a:t>torne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uma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fonte</a:t>
            </a:r>
            <a:r>
              <a:rPr lang="en-US" sz="2000" b="0" dirty="0" smtClean="0"/>
              <a:t> global de software: </a:t>
            </a:r>
            <a:r>
              <a:rPr lang="en-US" sz="2000" b="0" dirty="0" err="1" smtClean="0"/>
              <a:t>estudantes</a:t>
            </a:r>
            <a:r>
              <a:rPr lang="en-US" sz="2000" b="0" dirty="0" smtClean="0"/>
              <a:t> e </a:t>
            </a:r>
            <a:r>
              <a:rPr lang="en-US" sz="2000" b="0" dirty="0" err="1" smtClean="0"/>
              <a:t>profissionais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altamente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treinados</a:t>
            </a:r>
            <a:r>
              <a:rPr lang="en-US" sz="2000" b="0" dirty="0" smtClean="0"/>
              <a:t>; </a:t>
            </a:r>
            <a:r>
              <a:rPr lang="en-US" sz="2000" b="0" dirty="0" err="1" smtClean="0"/>
              <a:t>indústrias</a:t>
            </a:r>
            <a:r>
              <a:rPr lang="en-US" sz="2000" b="0" dirty="0" smtClean="0"/>
              <a:t> de </a:t>
            </a:r>
            <a:r>
              <a:rPr lang="en-US" sz="2000" b="0" dirty="0" err="1" smtClean="0"/>
              <a:t>ponta</a:t>
            </a:r>
            <a:r>
              <a:rPr lang="en-US" sz="2000" b="0" dirty="0" smtClean="0"/>
              <a:t> e </a:t>
            </a:r>
            <a:r>
              <a:rPr lang="en-US" sz="2000" b="0" dirty="0" err="1" smtClean="0"/>
              <a:t>bancos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utilizando</a:t>
            </a:r>
            <a:r>
              <a:rPr lang="en-US" sz="2000" b="0" dirty="0" smtClean="0"/>
              <a:t>-se </a:t>
            </a:r>
            <a:r>
              <a:rPr lang="en-US" sz="2000" b="0" dirty="0" err="1" smtClean="0"/>
              <a:t>fortemente</a:t>
            </a:r>
            <a:r>
              <a:rPr lang="en-US" sz="2000" b="0" dirty="0" smtClean="0"/>
              <a:t> do software; </a:t>
            </a:r>
            <a:r>
              <a:rPr lang="en-US" sz="2000" b="0" dirty="0" err="1" smtClean="0"/>
              <a:t>uma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paixão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pela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inovação</a:t>
            </a:r>
            <a:r>
              <a:rPr lang="en-US" sz="2000" b="0" dirty="0" smtClean="0"/>
              <a:t> e </a:t>
            </a:r>
            <a:r>
              <a:rPr lang="en-US" sz="2000" b="0" dirty="0" err="1" smtClean="0"/>
              <a:t>tecnologia</a:t>
            </a:r>
            <a:r>
              <a:rPr lang="en-US" sz="2000" b="0" dirty="0" smtClean="0"/>
              <a:t>, </a:t>
            </a:r>
            <a:r>
              <a:rPr lang="en-US" sz="2000" b="0" dirty="0" err="1" smtClean="0"/>
              <a:t>além</a:t>
            </a:r>
            <a:r>
              <a:rPr lang="en-US" sz="2000" b="0" dirty="0" smtClean="0"/>
              <a:t> de </a:t>
            </a:r>
            <a:r>
              <a:rPr lang="en-US" sz="2000" b="0" dirty="0" err="1" smtClean="0"/>
              <a:t>mecanismos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maduros</a:t>
            </a:r>
            <a:r>
              <a:rPr lang="en-US" sz="2000" b="0" dirty="0" smtClean="0"/>
              <a:t> de </a:t>
            </a:r>
            <a:r>
              <a:rPr lang="en-US" sz="2000" b="0" dirty="0" err="1" smtClean="0"/>
              <a:t>financiamento</a:t>
            </a:r>
            <a:r>
              <a:rPr lang="en-US" sz="2000" b="0" dirty="0" smtClean="0"/>
              <a:t>.</a:t>
            </a:r>
            <a:r>
              <a:rPr lang="en-US" sz="2000" b="0" dirty="0"/>
              <a:t/>
            </a:r>
            <a:br>
              <a:rPr lang="en-US" sz="2000" b="0" dirty="0"/>
            </a:br>
            <a:r>
              <a:rPr lang="en-US" sz="2000" b="0" dirty="0"/>
              <a:t> </a:t>
            </a:r>
            <a:br>
              <a:rPr lang="en-US" sz="2000" b="0" dirty="0"/>
            </a:br>
            <a:r>
              <a:rPr lang="en-US" sz="2000" b="0" dirty="0" err="1" smtClean="0"/>
              <a:t>Os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brasileiros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compreendem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isso</a:t>
            </a:r>
            <a:r>
              <a:rPr lang="en-US" sz="2000" b="0" dirty="0" smtClean="0"/>
              <a:t>; um </a:t>
            </a:r>
            <a:r>
              <a:rPr lang="en-US" sz="2000" b="0" dirty="0" err="1" smtClean="0"/>
              <a:t>recente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estudo</a:t>
            </a:r>
            <a:r>
              <a:rPr lang="en-US" sz="2000" b="0" dirty="0" smtClean="0"/>
              <a:t> da IPSOS </a:t>
            </a:r>
            <a:r>
              <a:rPr lang="en-US" sz="2000" b="0" dirty="0" err="1" smtClean="0"/>
              <a:t>revela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que</a:t>
            </a:r>
            <a:r>
              <a:rPr lang="en-US" sz="2000" b="0" dirty="0" smtClean="0"/>
              <a:t> 70% dos </a:t>
            </a:r>
            <a:r>
              <a:rPr lang="en-US" sz="2000" b="0" dirty="0" err="1" smtClean="0"/>
              <a:t>brasileiros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consultados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concordam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que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os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desenvolvedores</a:t>
            </a:r>
            <a:r>
              <a:rPr lang="en-US" sz="2000" b="0" dirty="0" smtClean="0"/>
              <a:t> de software </a:t>
            </a:r>
            <a:r>
              <a:rPr lang="en-US" sz="2000" b="0" dirty="0" err="1" smtClean="0"/>
              <a:t>devem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ser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recompensados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por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seu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trabalho</a:t>
            </a:r>
            <a:r>
              <a:rPr lang="en-US" sz="2000" b="0" dirty="0" smtClean="0"/>
              <a:t> e a </a:t>
            </a:r>
            <a:r>
              <a:rPr lang="en-US" sz="2000" b="0" dirty="0" err="1" smtClean="0"/>
              <a:t>maioria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acredita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que</a:t>
            </a:r>
            <a:r>
              <a:rPr lang="en-US" sz="2000" b="0" dirty="0" smtClean="0"/>
              <a:t> a </a:t>
            </a:r>
            <a:r>
              <a:rPr lang="en-US" sz="2000" b="0" dirty="0" err="1" smtClean="0"/>
              <a:t>economia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brasileira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recebe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benefícios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advindos</a:t>
            </a:r>
            <a:r>
              <a:rPr lang="en-US" sz="2000" b="0" dirty="0" smtClean="0"/>
              <a:t> da </a:t>
            </a:r>
            <a:r>
              <a:rPr lang="en-US" sz="2000" b="0" dirty="0" err="1" smtClean="0"/>
              <a:t>propriedade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intelectual</a:t>
            </a:r>
            <a:r>
              <a:rPr lang="en-US" sz="2000" b="0" dirty="0" smtClean="0"/>
              <a:t>.            </a:t>
            </a:r>
            <a:br>
              <a:rPr lang="en-US" sz="2000" b="0" dirty="0" smtClean="0"/>
            </a:br>
            <a:r>
              <a:rPr lang="en-US" sz="2000" b="0" dirty="0" smtClean="0"/>
              <a:t/>
            </a:r>
            <a:br>
              <a:rPr lang="en-US" sz="2000" b="0" dirty="0" smtClean="0"/>
            </a:br>
            <a:r>
              <a:rPr lang="en-US" sz="2000" b="0" dirty="0" smtClean="0"/>
              <a:t/>
            </a:r>
            <a:br>
              <a:rPr lang="en-US" sz="2000" b="0" dirty="0" smtClean="0"/>
            </a:br>
            <a:r>
              <a:rPr lang="en-US" sz="2000" b="0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808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Muito obrigado.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4419600"/>
            <a:ext cx="5410200" cy="1169640"/>
          </a:xfrm>
        </p:spPr>
        <p:txBody>
          <a:bodyPr/>
          <a:lstStyle/>
          <a:p>
            <a:r>
              <a:rPr lang="pt-BR" dirty="0" smtClean="0"/>
              <a:t>Frank Caramuru</a:t>
            </a:r>
          </a:p>
          <a:p>
            <a:r>
              <a:rPr lang="pt-BR" dirty="0" smtClean="0"/>
              <a:t>BSA - The Software Alliance</a:t>
            </a:r>
          </a:p>
          <a:p>
            <a:r>
              <a:rPr lang="pt-BR" dirty="0" smtClean="0"/>
              <a:t>FrankC@bsa.org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588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5760640" cy="849237"/>
          </a:xfrm>
        </p:spPr>
        <p:txBody>
          <a:bodyPr/>
          <a:lstStyle/>
          <a:p>
            <a:r>
              <a:rPr lang="pt-BR" dirty="0" smtClean="0">
                <a:latin typeface="Arial" charset="0"/>
                <a:ea typeface="ヒラギノ角ゴ Pro W3" charset="0"/>
                <a:cs typeface="ヒラギノ角ゴ Pro W3" charset="0"/>
              </a:rPr>
              <a:t>         Mais </a:t>
            </a:r>
            <a:r>
              <a:rPr lang="pt-BR" dirty="0">
                <a:latin typeface="Arial" charset="0"/>
                <a:ea typeface="ヒラギノ角ゴ Pro W3" charset="0"/>
                <a:cs typeface="ヒラギノ角ゴ Pro W3" charset="0"/>
              </a:rPr>
              <a:t>sobre a BSA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1268760"/>
            <a:ext cx="6624736" cy="424847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Sede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em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 Washington, DC,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programas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em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 80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países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;</a:t>
            </a:r>
          </a:p>
          <a:p>
            <a:pPr>
              <a:lnSpc>
                <a:spcPct val="80000"/>
              </a:lnSpc>
            </a:pPr>
            <a:endParaRPr lang="en-US" dirty="0">
              <a:latin typeface="Frutiger LT Std 55 Roman" charset="0"/>
              <a:ea typeface="ヒラギノ角ゴ Pro W3" charset="0"/>
              <a:cs typeface="ヒラギノ角ゴ Pro W3" charset="0"/>
            </a:endParaRPr>
          </a:p>
          <a:p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Escritórios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em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Londres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,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Munique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,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Bruxelas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,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Cingapura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,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Pequim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,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Tóquio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, Kuala Lumpur, Nova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Déli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,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Jacarta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, Taipei e São Paulo;</a:t>
            </a:r>
          </a:p>
          <a:p>
            <a:pPr>
              <a:lnSpc>
                <a:spcPct val="80000"/>
              </a:lnSpc>
            </a:pPr>
            <a:endParaRPr lang="en-US" b="1" dirty="0">
              <a:latin typeface="Frutiger LT Std 55 Roman" charset="0"/>
              <a:ea typeface="ヒラギノ角ゴ Pro W3" charset="0"/>
              <a:cs typeface="ヒラギノ角ゴ Pro W3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46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serviços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 de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denúncia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telefônica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 no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mundo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inteiro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,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além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 de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formulários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 online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para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denunciar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pirataria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;</a:t>
            </a:r>
          </a:p>
          <a:p>
            <a:pPr>
              <a:lnSpc>
                <a:spcPct val="80000"/>
              </a:lnSpc>
            </a:pPr>
            <a:endParaRPr lang="en-US" dirty="0">
              <a:latin typeface="Frutiger LT Std 55 Roman" charset="0"/>
              <a:ea typeface="ヒラギノ角ゴ Pro W3" charset="0"/>
              <a:cs typeface="ヒラギノ角ゴ Pro W3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No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Brasil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,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trabalha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em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cooperação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 com a </a:t>
            </a:r>
            <a:r>
              <a:rPr lang="en-US" dirty="0" smtClean="0">
                <a:latin typeface="Frutiger LT Std 55 Roman" charset="0"/>
                <a:ea typeface="ヒラギノ角ゴ Pro W3" charset="0"/>
                <a:cs typeface="ヒラギノ角ゴ Pro W3" charset="0"/>
              </a:rPr>
              <a:t>ABES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dirty="0" smtClean="0">
                <a:latin typeface="Frutiger LT Std 55 Roman" charset="0"/>
                <a:ea typeface="ヒラギノ角ゴ Pro W3" charset="0"/>
                <a:cs typeface="ヒラギノ角ゴ Pro W3" charset="0"/>
              </a:rPr>
              <a:t>e 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FNCP </a:t>
            </a:r>
            <a:r>
              <a:rPr lang="en-US" dirty="0" smtClean="0">
                <a:latin typeface="Frutiger LT Std 55 Roman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de forma a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atingir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os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objetivos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comuns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às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três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dirty="0" err="1">
                <a:latin typeface="Frutiger LT Std 55 Roman" charset="0"/>
                <a:ea typeface="ヒラギノ角ゴ Pro W3" charset="0"/>
                <a:cs typeface="ヒラギノ角ゴ Pro W3" charset="0"/>
              </a:rPr>
              <a:t>associações</a:t>
            </a:r>
            <a:r>
              <a:rPr lang="en-US" dirty="0">
                <a:latin typeface="Frutiger LT Std 55 Roman" charset="0"/>
                <a:ea typeface="ヒラギノ角ゴ Pro W3" charset="0"/>
                <a:cs typeface="ヒラギノ角ゴ Pro W3" charset="0"/>
              </a:rPr>
              <a:t>.</a:t>
            </a:r>
          </a:p>
          <a:p>
            <a:r>
              <a:rPr lang="pt-BR" dirty="0" smtClean="0"/>
              <a:t>Participa do Conselho Nacional de Combate à Pirataria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64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300936" cy="921245"/>
          </a:xfrm>
        </p:spPr>
        <p:txBody>
          <a:bodyPr/>
          <a:lstStyle/>
          <a:p>
            <a:r>
              <a:rPr lang="pt-BR" dirty="0">
                <a:latin typeface="Arial" charset="0"/>
                <a:ea typeface="ヒラギノ角ゴ Pro W3" charset="0"/>
                <a:cs typeface="ヒラギノ角ゴ Pro W3" charset="0"/>
              </a:rPr>
              <a:t>Página da Web em português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19872" y="1196752"/>
            <a:ext cx="2016224" cy="360040"/>
          </a:xfrm>
        </p:spPr>
        <p:txBody>
          <a:bodyPr/>
          <a:lstStyle/>
          <a:p>
            <a:r>
              <a:rPr lang="en-US" dirty="0" err="1" smtClean="0"/>
              <a:t>www.bsa.org</a:t>
            </a:r>
            <a:endParaRPr lang="en-US" dirty="0"/>
          </a:p>
        </p:txBody>
      </p:sp>
      <p:pic>
        <p:nvPicPr>
          <p:cNvPr id="4" name="Picture 1" descr="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8" b="7718"/>
          <a:stretch>
            <a:fillRect/>
          </a:stretch>
        </p:blipFill>
        <p:spPr bwMode="auto">
          <a:xfrm>
            <a:off x="1259632" y="1700808"/>
            <a:ext cx="6480720" cy="38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51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624736" cy="720081"/>
          </a:xfrm>
        </p:spPr>
        <p:txBody>
          <a:bodyPr/>
          <a:lstStyle/>
          <a:p>
            <a:r>
              <a:rPr lang="en-US" dirty="0" smtClean="0"/>
              <a:t>      </a:t>
            </a:r>
            <a:r>
              <a:rPr lang="en-US" dirty="0" err="1" smtClean="0"/>
              <a:t>Frentes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 smtClean="0"/>
              <a:t>Atuação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3648" y="1268760"/>
            <a:ext cx="6408712" cy="4248472"/>
          </a:xfrm>
        </p:spPr>
        <p:txBody>
          <a:bodyPr/>
          <a:lstStyle/>
          <a:p>
            <a:pPr marL="400050" indent="-400050" algn="just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pt-BR" sz="1800" b="1" dirty="0">
                <a:cs typeface="Arial" pitchFamily="34" charset="0"/>
              </a:rPr>
              <a:t>Educativa/Preventiva</a:t>
            </a:r>
            <a:r>
              <a:rPr lang="pt-BR" sz="1800" dirty="0">
                <a:cs typeface="Arial" pitchFamily="34" charset="0"/>
              </a:rPr>
              <a:t> – conscientização dos usuários em relação aos malefícios da utilização ilegal de programas de computador. Campanhas educativas na mídia escrita e falada (vírus/crime organizado/penalidades da lei). Campanhas pontuais </a:t>
            </a:r>
            <a:r>
              <a:rPr lang="pt-BR" sz="1800" dirty="0" smtClean="0">
                <a:cs typeface="Arial" pitchFamily="34" charset="0"/>
              </a:rPr>
              <a:t>Denúncias </a:t>
            </a:r>
            <a:r>
              <a:rPr lang="pt-BR" sz="1800" dirty="0">
                <a:cs typeface="Arial" pitchFamily="34" charset="0"/>
              </a:rPr>
              <a:t>por  0800 e website.  </a:t>
            </a:r>
          </a:p>
          <a:p>
            <a:pPr marL="400050" indent="-400050" algn="just">
              <a:spcBef>
                <a:spcPts val="600"/>
              </a:spcBef>
              <a:buFont typeface="Wingdings" pitchFamily="2" charset="2"/>
              <a:buChar char="ü"/>
              <a:defRPr/>
            </a:pPr>
            <a:endParaRPr lang="pt-BR" sz="1800" dirty="0">
              <a:cs typeface="Arial" pitchFamily="34" charset="0"/>
            </a:endParaRPr>
          </a:p>
          <a:p>
            <a:pPr marL="400050" indent="-400050" algn="just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pt-BR" sz="1800" b="1" dirty="0">
                <a:cs typeface="Arial" pitchFamily="34" charset="0"/>
              </a:rPr>
              <a:t>Repressiva</a:t>
            </a:r>
            <a:r>
              <a:rPr lang="pt-BR" sz="1800" dirty="0">
                <a:cs typeface="Arial" pitchFamily="34" charset="0"/>
              </a:rPr>
              <a:t> – atuação nas esferas extrajudicial (notificações), judicial cível (busca e apreensão/indenização) e judicial criminal  (medidas policiais/queixa crime).</a:t>
            </a:r>
          </a:p>
          <a:p>
            <a:pPr marL="400050" indent="-400050" algn="just">
              <a:spcBef>
                <a:spcPts val="600"/>
              </a:spcBef>
              <a:buFont typeface="Wingdings" pitchFamily="2" charset="2"/>
              <a:buChar char="ü"/>
              <a:defRPr/>
            </a:pPr>
            <a:endParaRPr lang="pt-BR" sz="1800" dirty="0">
              <a:cs typeface="Arial" pitchFamily="34" charset="0"/>
            </a:endParaRPr>
          </a:p>
          <a:p>
            <a:pPr marL="400050" indent="-400050" algn="just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pt-BR" sz="1800" b="1" dirty="0">
                <a:cs typeface="Arial" pitchFamily="34" charset="0"/>
              </a:rPr>
              <a:t>Gerencial </a:t>
            </a:r>
            <a:r>
              <a:rPr lang="pt-BR" sz="1800" dirty="0">
                <a:cs typeface="Arial" pitchFamily="34" charset="0"/>
              </a:rPr>
              <a:t>– fornece ferramentas de gerenciamento de ativos de </a:t>
            </a:r>
            <a:r>
              <a:rPr lang="pt-BR" sz="1800" dirty="0" smtClean="0">
                <a:cs typeface="Arial" pitchFamily="34" charset="0"/>
              </a:rPr>
              <a:t>software </a:t>
            </a:r>
            <a:r>
              <a:rPr lang="pt-BR" sz="1800" dirty="0">
                <a:cs typeface="Arial" pitchFamily="34" charset="0"/>
              </a:rPr>
              <a:t>e certificação de conformidade de licenças </a:t>
            </a:r>
            <a:r>
              <a:rPr lang="pt-BR" sz="1800" dirty="0" smtClean="0">
                <a:cs typeface="Arial" pitchFamily="34" charset="0"/>
              </a:rPr>
              <a:t>(Verafirm)</a:t>
            </a:r>
            <a:endParaRPr lang="pt-BR" sz="1800" dirty="0"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96343" y="3275112"/>
            <a:ext cx="1846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67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116632"/>
            <a:ext cx="4114800" cy="895349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ヒラギノ角ゴ Pro W3" charset="0"/>
                <a:cs typeface="ヒラギノ角ゴ Pro W3" charset="0"/>
              </a:rPr>
              <a:t>            </a:t>
            </a:r>
            <a:r>
              <a:rPr lang="en-US" dirty="0" err="1" smtClean="0">
                <a:latin typeface="Arial" charset="0"/>
                <a:ea typeface="ヒラギノ角ゴ Pro W3" charset="0"/>
                <a:cs typeface="ヒラギノ角ゴ Pro W3" charset="0"/>
              </a:rPr>
              <a:t>Educação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696" y="2132856"/>
            <a:ext cx="5410200" cy="2304256"/>
          </a:xfrm>
        </p:spPr>
        <p:txBody>
          <a:bodyPr/>
          <a:lstStyle/>
          <a:p>
            <a:pPr algn="just"/>
            <a:r>
              <a:rPr lang="pt-BR" dirty="0" smtClean="0">
                <a:latin typeface="Arial" charset="0"/>
                <a:ea typeface="ヒラギノ角ゴ Pro W3" charset="0"/>
                <a:cs typeface="ヒラギノ角ゴ Pro W3" charset="0"/>
              </a:rPr>
              <a:t>	Uma </a:t>
            </a:r>
            <a:r>
              <a:rPr lang="pt-BR" dirty="0">
                <a:latin typeface="Arial" charset="0"/>
                <a:ea typeface="ヒラギノ角ゴ Pro W3" charset="0"/>
                <a:cs typeface="ヒラギノ角ゴ Pro W3" charset="0"/>
              </a:rPr>
              <a:t>das formas mais eficientes pelas quais a BSA combate a pirataria e os riscos relacionados é a conscientização dos impactos negativos, que acontece através da mídia jornalística, das </a:t>
            </a:r>
            <a:r>
              <a:rPr lang="pt-BR" dirty="0" smtClean="0">
                <a:latin typeface="Arial" charset="0"/>
                <a:ea typeface="ヒラギノ角ゴ Pro W3" charset="0"/>
                <a:cs typeface="ヒラギノ角ゴ Pro W3" charset="0"/>
              </a:rPr>
              <a:t>escolas, da publicação de estudos </a:t>
            </a:r>
            <a:r>
              <a:rPr lang="pt-BR" dirty="0">
                <a:latin typeface="Arial" charset="0"/>
                <a:ea typeface="ヒラギノ角ゴ Pro W3" charset="0"/>
                <a:cs typeface="ヒラギノ角ゴ Pro W3" charset="0"/>
              </a:rPr>
              <a:t>e de treinamento para os agentes públicos.</a:t>
            </a:r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2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1640" y="1340768"/>
            <a:ext cx="6336704" cy="4176464"/>
          </a:xfrm>
        </p:spPr>
        <p:txBody>
          <a:bodyPr/>
          <a:lstStyle/>
          <a:p>
            <a:r>
              <a:rPr lang="pt-BR" b="1" dirty="0"/>
              <a:t>O que é Pirataria de Software?</a:t>
            </a:r>
          </a:p>
          <a:p>
            <a:r>
              <a:rPr lang="pt-BR" dirty="0" smtClean="0"/>
              <a:t>	A </a:t>
            </a:r>
            <a:r>
              <a:rPr lang="pt-BR" dirty="0"/>
              <a:t>pirataria de software é a cópia ou distribuição não-autorizada de software protegido por direito autoral. Isso pode ser feito por cópia, download, compartilhamento, venda ou instalação de várias cópias em computadores pessoais ou de trabalho. O que muitas pessoas não percebem ou não param para pensar é que ao comprar um software, você está, na verdade, comprando uma licença para usá-lo e não o software propriamente dito. É essa licença que estabelece quantas vezes você pode instalar o software e, por isso, é importante lê-la. Se você fizer mais cópias do software do que a licença autoriza, isso caracterizará pirataria.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020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4114800" cy="895349"/>
          </a:xfrm>
        </p:spPr>
        <p:txBody>
          <a:bodyPr/>
          <a:lstStyle/>
          <a:p>
            <a:r>
              <a:rPr lang="en-US" dirty="0" err="1"/>
              <a:t>Mídias</a:t>
            </a:r>
            <a:r>
              <a:rPr lang="en-US" dirty="0"/>
              <a:t> </a:t>
            </a:r>
            <a:r>
              <a:rPr lang="en-US" dirty="0" err="1"/>
              <a:t>Jornalísticas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1916832"/>
            <a:ext cx="5410200" cy="303616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5" y="1628800"/>
            <a:ext cx="651081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8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552728" cy="895349"/>
          </a:xfrm>
        </p:spPr>
        <p:txBody>
          <a:bodyPr/>
          <a:lstStyle/>
          <a:p>
            <a:r>
              <a:rPr lang="en-US" dirty="0" err="1"/>
              <a:t>Treinamento</a:t>
            </a:r>
            <a:r>
              <a:rPr lang="en-US" dirty="0"/>
              <a:t> de </a:t>
            </a:r>
            <a:r>
              <a:rPr lang="en-US" dirty="0" err="1"/>
              <a:t>peritos</a:t>
            </a:r>
            <a:r>
              <a:rPr lang="en-US" dirty="0"/>
              <a:t> </a:t>
            </a:r>
            <a:r>
              <a:rPr lang="en-US" dirty="0" err="1"/>
              <a:t>judiciais</a:t>
            </a:r>
            <a:endParaRPr lang="en-US" dirty="0"/>
          </a:p>
        </p:txBody>
      </p:sp>
      <p:pic>
        <p:nvPicPr>
          <p:cNvPr id="4" name="Content Placeholder 3" descr="Banner_CursoBSA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802" r="-36802"/>
          <a:stretch>
            <a:fillRect/>
          </a:stretch>
        </p:blipFill>
        <p:spPr>
          <a:xfrm>
            <a:off x="2627784" y="1988840"/>
            <a:ext cx="3819830" cy="338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885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1_BS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1C71"/>
      </a:accent1>
      <a:accent2>
        <a:srgbClr val="008FBE"/>
      </a:accent2>
      <a:accent3>
        <a:srgbClr val="FFFFFF"/>
      </a:accent3>
      <a:accent4>
        <a:srgbClr val="001C71"/>
      </a:accent4>
      <a:accent5>
        <a:srgbClr val="008FBE"/>
      </a:accent5>
      <a:accent6>
        <a:srgbClr val="FFFFFF"/>
      </a:accent6>
      <a:hlink>
        <a:srgbClr val="0067B1"/>
      </a:hlink>
      <a:folHlink>
        <a:srgbClr val="00A8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734</Words>
  <Application>Microsoft Office PowerPoint</Application>
  <PresentationFormat>On-screen Show (4:3)</PresentationFormat>
  <Paragraphs>69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/>
      <vt:lpstr>Pirataria, Prevenção, Repressão e seus Impactos na Economia do País</vt:lpstr>
      <vt:lpstr>BSA – The Software Alliance</vt:lpstr>
      <vt:lpstr>         Mais sobre a BSA</vt:lpstr>
      <vt:lpstr>Página da Web em português</vt:lpstr>
      <vt:lpstr>      Frentes de Atuação</vt:lpstr>
      <vt:lpstr>            Educação</vt:lpstr>
      <vt:lpstr>PowerPoint Presentation</vt:lpstr>
      <vt:lpstr>Mídias Jornalísticas</vt:lpstr>
      <vt:lpstr>Treinamento de peritos judiciais</vt:lpstr>
      <vt:lpstr>FRENTE REPRESSIVA</vt:lpstr>
      <vt:lpstr>     Gerenciamento</vt:lpstr>
      <vt:lpstr> </vt:lpstr>
      <vt:lpstr>Impactos na Economia</vt:lpstr>
      <vt:lpstr>PANORAMA DA PIRATARIA NO BRASIL</vt:lpstr>
      <vt:lpstr>Brasil e Colômbia – 53% América Latina: 61%  China: 77% Índia: 63% Rússia: 63%  África do Sul: 35% </vt:lpstr>
      <vt:lpstr>Taxas de Pirataria de Software no Brasil</vt:lpstr>
      <vt:lpstr>Benefícios da Redução da Taxa de Pirataria</vt:lpstr>
      <vt:lpstr>Cada ato de pirataria de software significa:  - Menos mercado para as empresas brasileiras de Tecnologia da Informação – TI  - Menos trabalho para os profissionais de TI brasileiros (se a pirataria fosse reduzida em 10 pontos percentuais nos próximos 4 anos, implicaria a geração de mais 13 mil postos de trabalho  - Menos dinheiro para a economia nacional</vt:lpstr>
      <vt:lpstr>Impacto do Software Devidamente Licenciado</vt:lpstr>
      <vt:lpstr>O Brasil tem todos os tipos de recursos que podem ser alinhados para que se torne uma fonte global de software: estudantes e profissionais altamente treinados; indústrias de ponta e bancos utilizando-se fortemente do software; uma paixão pela inovação e tecnologia, além de mecanismos maduros de financiamento.   Os brasileiros compreendem isso; um recente estudo da IPSOS revela que 70% dos brasileiros consultados concordam que os desenvolvedores de software devem ser recompensados por seu trabalho e a maioria acredita que a economia brasileira recebe benefícios advindos da propriedade intelectual.                 </vt:lpstr>
      <vt:lpstr>Muito obrigado.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Propriedade Intelectual do Software Legislação, Mercado e Iniciativas da Indústria</dc:title>
  <dc:creator>Hugo</dc:creator>
  <cp:lastModifiedBy>Frank Caramuru</cp:lastModifiedBy>
  <cp:revision>29</cp:revision>
  <dcterms:modified xsi:type="dcterms:W3CDTF">2013-07-11T10:48:59Z</dcterms:modified>
</cp:coreProperties>
</file>