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0" r:id="rId2"/>
    <p:sldId id="286" r:id="rId3"/>
    <p:sldId id="297" r:id="rId4"/>
    <p:sldId id="267" r:id="rId5"/>
    <p:sldId id="301" r:id="rId6"/>
    <p:sldId id="300" r:id="rId7"/>
    <p:sldId id="302" r:id="rId8"/>
    <p:sldId id="303" r:id="rId9"/>
    <p:sldId id="304" r:id="rId1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D"/>
    <a:srgbClr val="95B3D7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 snapToGrid="0" snapToObjects="1" showGuides="1">
      <p:cViewPr>
        <p:scale>
          <a:sx n="78" d="100"/>
          <a:sy n="78" d="100"/>
        </p:scale>
        <p:origin x="-282" y="-210"/>
      </p:cViewPr>
      <p:guideLst>
        <p:guide orient="horz" pos="3827"/>
        <p:guide pos="2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97FE4D-A096-A64D-9656-5F617402E28D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B31842-51EF-7F4A-B64C-72C38E8467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E311E-E103-8449-9135-EA88EE2401E3}" type="datetimeFigureOut">
              <a:rPr lang="en-US" smtClean="0"/>
              <a:pPr/>
              <a:t>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E670B-60A0-2B47-AE5F-31B7DA8819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2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2C3-989A-4069-84CD-AA3E8F3D5EEF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2C3-989A-4069-84CD-AA3E8F3D5EEF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2C3-989A-4069-84CD-AA3E8F3D5EEF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2C3-989A-4069-84CD-AA3E8F3D5EEF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2C3-989A-4069-84CD-AA3E8F3D5EEF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2C3-989A-4069-84CD-AA3E8F3D5EEF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2C3-989A-4069-84CD-AA3E8F3D5EEF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1E2C3-989A-4069-84CD-AA3E8F3D5EEF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oftware/GM/GRUPOS/Gab_DESIGN/Arte/Modelo%20arte%20graficos/2011/teste%20para%20power%20point/fundo-apresentacao-CAPA-ppt-0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file://localhost/Volumes/software/GM/GRUPOS/Gab_DESIGN/Arte/Modelo%20arte%20graficos/2011/teste%20para%20power%20point/MF-PT-HORIZONTAL-Marca%20Gov%20FederalCMYK%20-%20Vetor-branco.png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oftware/GM/GRUPOS/Gab_DESIGN/Arte/Modelo%20arte%20graficos/2011/teste%20para%20power%20point/fundo-apresentacao-limpa-ppt-01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Volumes/software/GM/GRUPOS/Gab_DESIGN/Arte/Modelo%20arte%20graficos/2011/teste%20para%20power%20point/MF-PT-VERTICAL-Marca%20Gov%20FederalCMYK%20-%20Vetor-01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5328" y="-275175"/>
            <a:ext cx="9255503" cy="69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350" y="936499"/>
            <a:ext cx="1930526" cy="51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09" y="423318"/>
            <a:ext cx="1406906" cy="148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10563" y="6319838"/>
            <a:ext cx="55086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1E1C1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ED21D4F-E18B-D14E-854D-2F3676207157}" type="slidenum">
              <a:rPr lang="en-US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 userDrawn="1"/>
        </p:nvSpPr>
        <p:spPr>
          <a:xfrm>
            <a:off x="8785225" y="6423025"/>
            <a:ext cx="234950" cy="20637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16"/>
          <p:cNvSpPr txBox="1">
            <a:spLocks noChangeArrowheads="1"/>
          </p:cNvSpPr>
          <p:nvPr userDrawn="1"/>
        </p:nvSpPr>
        <p:spPr bwMode="auto">
          <a:xfrm>
            <a:off x="2481263" y="4037013"/>
            <a:ext cx="24812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>
              <a:solidFill>
                <a:srgbClr val="1E1C11"/>
              </a:solidFill>
            </a:endParaRPr>
          </a:p>
        </p:txBody>
      </p:sp>
      <p:grpSp>
        <p:nvGrpSpPr>
          <p:cNvPr id="10" name="Group 17"/>
          <p:cNvGrpSpPr>
            <a:grpSpLocks/>
          </p:cNvGrpSpPr>
          <p:nvPr userDrawn="1"/>
        </p:nvGrpSpPr>
        <p:grpSpPr bwMode="auto">
          <a:xfrm>
            <a:off x="965835" y="4037013"/>
            <a:ext cx="8178165" cy="895168"/>
            <a:chOff x="3317876" y="4588286"/>
            <a:chExt cx="5835512" cy="895168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5513452" y="5059678"/>
              <a:ext cx="3639936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9"/>
            <p:cNvSpPr txBox="1">
              <a:spLocks noChangeArrowheads="1"/>
            </p:cNvSpPr>
            <p:nvPr userDrawn="1"/>
          </p:nvSpPr>
          <p:spPr bwMode="auto">
            <a:xfrm>
              <a:off x="3317876" y="4588286"/>
              <a:ext cx="5316538" cy="895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/>
              <a:r>
                <a:rPr lang="en-US" sz="2500" b="1" dirty="0" smtClean="0">
                  <a:solidFill>
                    <a:srgbClr val="FFFFFF"/>
                  </a:solidFill>
                </a:rPr>
                <a:t/>
              </a:r>
              <a:br>
                <a:rPr lang="en-US" sz="2500" b="1" dirty="0" smtClean="0">
                  <a:solidFill>
                    <a:srgbClr val="FFFFFF"/>
                  </a:solidFill>
                </a:rPr>
              </a:br>
              <a:r>
                <a:rPr lang="en-US" sz="2500" b="1" dirty="0" err="1" smtClean="0">
                  <a:solidFill>
                    <a:srgbClr val="FFFFFF"/>
                  </a:solidFill>
                </a:rPr>
                <a:t>Secretaria</a:t>
              </a:r>
              <a:r>
                <a:rPr lang="en-US" sz="2500" b="1" dirty="0" smtClean="0">
                  <a:solidFill>
                    <a:srgbClr val="FFFFFF"/>
                  </a:solidFill>
                </a:rPr>
                <a:t> de </a:t>
              </a:r>
              <a:r>
                <a:rPr lang="en-US" sz="2500" b="1" dirty="0" err="1" smtClean="0">
                  <a:solidFill>
                    <a:srgbClr val="FFFFFF"/>
                  </a:solidFill>
                </a:rPr>
                <a:t>Política</a:t>
              </a:r>
              <a:r>
                <a:rPr lang="en-US" sz="25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500" b="1" dirty="0" err="1" smtClean="0">
                  <a:solidFill>
                    <a:srgbClr val="FFFFFF"/>
                  </a:solidFill>
                </a:rPr>
                <a:t>Econômica</a:t>
              </a:r>
              <a:endParaRPr lang="en-US" sz="2500" b="1" dirty="0" smtClean="0">
                <a:solidFill>
                  <a:srgbClr val="FFFFFF"/>
                </a:solidFill>
              </a:endParaRPr>
            </a:p>
            <a:p>
              <a:pPr algn="r"/>
              <a:r>
                <a:rPr lang="en-US" sz="2500" b="1" i="1" dirty="0" err="1" smtClean="0">
                  <a:solidFill>
                    <a:srgbClr val="FFFFFF"/>
                  </a:solidFill>
                </a:rPr>
                <a:t>Ministério</a:t>
              </a:r>
              <a:r>
                <a:rPr lang="en-US" sz="2500" b="1" i="1" dirty="0" smtClean="0">
                  <a:solidFill>
                    <a:srgbClr val="FFFFFF"/>
                  </a:solidFill>
                </a:rPr>
                <a:t> da </a:t>
              </a:r>
              <a:r>
                <a:rPr lang="en-US" sz="2500" b="1" i="1" dirty="0" err="1" smtClean="0">
                  <a:solidFill>
                    <a:srgbClr val="FFFFFF"/>
                  </a:solidFill>
                </a:rPr>
                <a:t>Fazenda</a:t>
              </a:r>
              <a:endParaRPr lang="en-US" sz="2500" b="1" i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317875" y="5620512"/>
            <a:ext cx="5316538" cy="945388"/>
          </a:xfrm>
          <a:prstGeom prst="rect">
            <a:avLst/>
          </a:prstGeom>
        </p:spPr>
        <p:txBody>
          <a:bodyPr vert="horz"/>
          <a:lstStyle>
            <a:lvl1pPr algn="r">
              <a:defRPr sz="2000" i="1"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x-none" dirty="0" smtClean="0"/>
              <a:t>Local e data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2353056"/>
            <a:ext cx="7993063" cy="2017332"/>
          </a:xfrm>
          <a:prstGeom prst="rect">
            <a:avLst/>
          </a:prstGeom>
        </p:spPr>
        <p:txBody>
          <a:bodyPr/>
          <a:lstStyle>
            <a:lvl1pPr algn="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Título</a:t>
            </a:r>
            <a:r>
              <a:rPr lang="en-US" dirty="0" smtClean="0"/>
              <a:t> da</a:t>
            </a:r>
            <a:br>
              <a:rPr lang="en-US" dirty="0" smtClean="0"/>
            </a:br>
            <a:r>
              <a:rPr lang="en-US" dirty="0" err="1" smtClean="0"/>
              <a:t>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225" y="1584987"/>
            <a:ext cx="8539250" cy="465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1E1C1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Dados em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09400" y="5773204"/>
            <a:ext cx="3022976" cy="461952"/>
          </a:xfrm>
          <a:prstGeom prst="rect">
            <a:avLst/>
          </a:prstGeom>
        </p:spPr>
        <p:txBody>
          <a:bodyPr vert="horz"/>
          <a:lstStyle>
            <a:lvl1pPr algn="r">
              <a:defRPr sz="1400" b="1"/>
            </a:lvl1pPr>
          </a:lstStyle>
          <a:p>
            <a:pPr lvl="0"/>
            <a:r>
              <a:rPr lang="x-none" dirty="0" smtClean="0"/>
              <a:t>Source: xxxxxxxx</a:t>
            </a:r>
            <a:br>
              <a:rPr lang="x-none" dirty="0" smtClean="0"/>
            </a:br>
            <a:r>
              <a:rPr lang="x-none" dirty="0" smtClean="0"/>
              <a:t>Elaboração: Ministério da Fazenda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41225" y="2116590"/>
            <a:ext cx="8539250" cy="3544059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41314" y="5768950"/>
            <a:ext cx="4563710" cy="658813"/>
          </a:xfrm>
          <a:prstGeom prst="rect">
            <a:avLst/>
          </a:prstGeom>
        </p:spPr>
        <p:txBody>
          <a:bodyPr vert="horz"/>
          <a:lstStyle>
            <a:lvl1pPr algn="l">
              <a:defRPr sz="1400" b="1"/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1201150" y="3317633"/>
            <a:ext cx="5385484" cy="13782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 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41225" y="830937"/>
            <a:ext cx="8539250" cy="754049"/>
          </a:xfrm>
          <a:prstGeom prst="rect">
            <a:avLst/>
          </a:prstGeom>
        </p:spPr>
        <p:txBody>
          <a:bodyPr anchor="b"/>
          <a:lstStyle>
            <a:lvl1pPr algn="l">
              <a:defRPr lang="en-US" sz="3000" b="1" kern="1200" dirty="0">
                <a:solidFill>
                  <a:srgbClr val="10253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x-none" dirty="0" smtClean="0"/>
              <a:t>Título do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3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o corr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2755" y="1673225"/>
            <a:ext cx="8115300" cy="4316413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Font typeface="Arial"/>
              <a:buNone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buFont typeface="Arial"/>
              <a:buNone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buFont typeface="Arial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buFont typeface="Arial"/>
              <a:buNone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41225" y="830937"/>
            <a:ext cx="8539250" cy="754049"/>
          </a:xfrm>
          <a:prstGeom prst="rect">
            <a:avLst/>
          </a:prstGeom>
        </p:spPr>
        <p:txBody>
          <a:bodyPr anchor="b"/>
          <a:lstStyle>
            <a:lvl1pPr algn="l">
              <a:defRPr lang="en-US" sz="3000" b="1" kern="1200" dirty="0">
                <a:solidFill>
                  <a:srgbClr val="10253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exto com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1313" y="1673225"/>
            <a:ext cx="8115300" cy="4316413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914400" indent="-457200">
              <a:buFont typeface="Arial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714500" indent="-342900">
              <a:buFont typeface="Arial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171700" indent="-342900">
              <a:buFont typeface="Arial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41225" y="830937"/>
            <a:ext cx="8539250" cy="754049"/>
          </a:xfrm>
          <a:prstGeom prst="rect">
            <a:avLst/>
          </a:prstGeom>
        </p:spPr>
        <p:txBody>
          <a:bodyPr anchor="b"/>
          <a:lstStyle>
            <a:lvl1pPr algn="l">
              <a:defRPr lang="en-US" sz="3000" b="1" kern="1200" dirty="0">
                <a:solidFill>
                  <a:srgbClr val="10253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desta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42863"/>
            <a:ext cx="9224963" cy="6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10563" y="6319838"/>
            <a:ext cx="55086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1E1C1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E330D46-EFF7-274D-8873-5D653C055E0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 userDrawn="1"/>
        </p:nvSpPr>
        <p:spPr>
          <a:xfrm>
            <a:off x="8785225" y="6423025"/>
            <a:ext cx="234950" cy="20637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 userDrawn="1"/>
        </p:nvSpPr>
        <p:spPr>
          <a:xfrm rot="10800000">
            <a:off x="8142288" y="6423025"/>
            <a:ext cx="234950" cy="20637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28625" y="600075"/>
            <a:ext cx="8166100" cy="1595438"/>
          </a:xfrm>
          <a:prstGeom prst="rect">
            <a:avLst/>
          </a:prstGeom>
        </p:spPr>
        <p:txBody>
          <a:bodyPr vert="horz"/>
          <a:lstStyle>
            <a:lvl1pPr algn="ctr">
              <a:defRPr sz="4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2"/>
          </p:nvPr>
        </p:nvSpPr>
        <p:spPr>
          <a:xfrm>
            <a:off x="417513" y="2352675"/>
            <a:ext cx="8177212" cy="3636963"/>
          </a:xfrm>
          <a:prstGeom prst="rect">
            <a:avLst/>
          </a:prstGeom>
        </p:spPr>
        <p:txBody>
          <a:bodyPr vert="horz"/>
          <a:lstStyle>
            <a:lvl1pPr algn="ctr">
              <a:defRPr sz="3500">
                <a:solidFill>
                  <a:srgbClr val="17375E"/>
                </a:solidFill>
              </a:defRPr>
            </a:lvl1pPr>
            <a:lvl2pPr algn="ctr">
              <a:defRPr>
                <a:solidFill>
                  <a:srgbClr val="254061"/>
                </a:solidFill>
              </a:defRPr>
            </a:lvl2pPr>
            <a:lvl3pPr algn="ctr">
              <a:defRPr>
                <a:solidFill>
                  <a:srgbClr val="254061"/>
                </a:solidFill>
              </a:defRPr>
            </a:lvl3pPr>
            <a:lvl4pPr algn="ctr">
              <a:defRPr>
                <a:solidFill>
                  <a:srgbClr val="254061"/>
                </a:solidFill>
              </a:defRPr>
            </a:lvl4pPr>
            <a:lvl5pPr algn="ctr">
              <a:defRPr>
                <a:solidFill>
                  <a:srgbClr val="254061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undo-apresentacao-limpa-ppt-01.png" descr="/Volumes/software/GM/GRUPOS/Gab_DESIGN/Arte/Modelo arte graficos/2011/teste para power point/fundo-apresentacao-limpa-ppt-01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9" y="0"/>
            <a:ext cx="9163690" cy="6858000"/>
          </a:xfrm>
          <a:prstGeom prst="rect">
            <a:avLst/>
          </a:prstGeom>
        </p:spPr>
      </p:pic>
      <p:pic>
        <p:nvPicPr>
          <p:cNvPr id="3" name="Picture 11" descr="brasao_republica-cor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417638"/>
            <a:ext cx="21701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675" y="4345608"/>
            <a:ext cx="2779713" cy="153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10563" y="6319838"/>
            <a:ext cx="55086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1E1C1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7D93BE7-D3B6-9747-9F57-BD2ED6EF442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 userDrawn="1"/>
        </p:nvSpPr>
        <p:spPr>
          <a:xfrm rot="10800000">
            <a:off x="8142288" y="6423025"/>
            <a:ext cx="234950" cy="20637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876B9E-AA41-44C1-9F8F-435FB601E4E8}" type="datetime1">
              <a:rPr lang="pt-BR" smtClean="0"/>
              <a:pPr/>
              <a:t>12/08/2013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B49F2-3965-4FDF-BD97-C197CBDBBC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10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file://localhost/Volumes/software/GM/GRUPOS/Gab_DESIGN/Arte/Modelo%20arte%20graficos/2011/teste%20para%20power%20point/MF-PT-HORIZONTAL-Marca%20Gov%20FederalCMYK%20-%20Vetor-branco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file://localhost/Volumes/software/GM/GRUPOS/Gab_DESIGN/Arte/Modelo%20arte%20graficos/2011/teste%20para%20power%20point/fundo-apresentacao-01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074" y="-9846"/>
            <a:ext cx="9219682" cy="69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10563" y="6319838"/>
            <a:ext cx="55086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rgbClr val="1E1C1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2D898C6-F06D-A845-B343-5FD735CFC89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 userDrawn="1"/>
        </p:nvSpPr>
        <p:spPr>
          <a:xfrm>
            <a:off x="8785225" y="6423025"/>
            <a:ext cx="234950" cy="20637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 userDrawn="1"/>
        </p:nvSpPr>
        <p:spPr>
          <a:xfrm rot="10800000">
            <a:off x="8142288" y="6423025"/>
            <a:ext cx="234950" cy="20637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1634535"/>
            <a:ext cx="91535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5"/>
          <p:cNvPicPr>
            <a:picLocks noChangeAspect="1"/>
          </p:cNvPicPr>
          <p:nvPr userDrawn="1"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400" y="14288"/>
            <a:ext cx="15849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65" r:id="rId3"/>
    <p:sldLayoutId id="2147483666" r:id="rId4"/>
    <p:sldLayoutId id="2147483674" r:id="rId5"/>
    <p:sldLayoutId id="2147483675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4000" kern="1200">
          <a:solidFill>
            <a:srgbClr val="10253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10253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2500" kern="1200">
          <a:solidFill>
            <a:srgbClr val="1E1C11"/>
          </a:solidFill>
          <a:latin typeface="+mn-lt"/>
          <a:ea typeface="ＭＳ Ｐゴシック" charset="0"/>
          <a:cs typeface="ＭＳ Ｐゴシック" charset="0"/>
        </a:defRPr>
      </a:lvl1pPr>
      <a:lvl2pPr marL="457200"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1E1C11"/>
          </a:solidFill>
          <a:latin typeface="+mn-lt"/>
          <a:ea typeface="ＭＳ Ｐゴシック" charset="0"/>
          <a:cs typeface="+mn-cs"/>
        </a:defRPr>
      </a:lvl2pPr>
      <a:lvl3pPr marL="914400" algn="l" defTabSz="457200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1E1C11"/>
          </a:solidFill>
          <a:latin typeface="+mn-lt"/>
          <a:ea typeface="ＭＳ Ｐゴシック" charset="0"/>
          <a:cs typeface="+mn-cs"/>
        </a:defRPr>
      </a:lvl3pPr>
      <a:lvl4pPr marL="1371600"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E1C11"/>
          </a:solidFill>
          <a:latin typeface="+mn-lt"/>
          <a:ea typeface="ＭＳ Ｐゴシック" charset="0"/>
          <a:cs typeface="+mn-cs"/>
        </a:defRPr>
      </a:lvl4pPr>
      <a:lvl5pPr marL="1828800"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1E1C1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795130" y="5523118"/>
            <a:ext cx="7839283" cy="69518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pt-BR" dirty="0" smtClean="0">
                <a:ea typeface="ＭＳ Ｐゴシック"/>
                <a:cs typeface="ＭＳ Ｐゴシック"/>
              </a:rPr>
              <a:t>Audiência Pública da Comissão  de Desenvolvimento Econômico, Indústria e Comércio da Câmara dos Deputados</a:t>
            </a:r>
          </a:p>
          <a:p>
            <a:pPr marL="0" indent="0" eaLnBrk="1" hangingPunct="1"/>
            <a:r>
              <a:rPr lang="pt-BR" dirty="0" smtClean="0">
                <a:ea typeface="ＭＳ Ｐゴシック"/>
                <a:cs typeface="ＭＳ Ｐゴシック"/>
              </a:rPr>
              <a:t>Brasília, 13 de agosto de 2013</a:t>
            </a:r>
          </a:p>
        </p:txBody>
      </p:sp>
      <p:sp>
        <p:nvSpPr>
          <p:cNvPr id="717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437322" y="1935480"/>
            <a:ext cx="8534400" cy="22376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</a:pPr>
            <a:r>
              <a:rPr lang="pt-BR" dirty="0" smtClean="0">
                <a:ea typeface="ＭＳ Ｐゴシック"/>
                <a:cs typeface="ＭＳ Ｐゴシック"/>
              </a:rPr>
              <a:t>A Desoneração da Folha de Pagamentos e a Redução do IPI para o setor de Gemas e Joias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41225" y="1845393"/>
            <a:ext cx="8539250" cy="4738287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Eliminação da contribuição previdenciária patronal de 20% sobre a folha de pagamentos</a:t>
            </a:r>
          </a:p>
          <a:p>
            <a:pPr marL="514350" indent="-5143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Compensação parcial por nova alíquota de 1% a 2% sobre o faturamento</a:t>
            </a:r>
          </a:p>
          <a:p>
            <a:pPr marL="514350" indent="-5143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A nova </a:t>
            </a:r>
            <a:r>
              <a:rPr lang="pt-BR" sz="2800" b="0" dirty="0" smtClean="0">
                <a:solidFill>
                  <a:schemeClr val="tx1"/>
                </a:solidFill>
              </a:rPr>
              <a:t>alíquota não incide nas exportações</a:t>
            </a:r>
          </a:p>
          <a:p>
            <a:pPr marL="514350" indent="-5143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>
                <a:solidFill>
                  <a:schemeClr val="tx1"/>
                </a:solidFill>
              </a:rPr>
              <a:t>Importações de produtos beneficiados com a desoneração da folha no mercado interno sofrerão aumento do PIS/COFINS correspondente à alíquota sobre o faturamento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3200" b="1" dirty="0" smtClean="0"/>
              <a:t>A desoneração da folha de pagamentos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437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41225" y="1845393"/>
            <a:ext cx="8539250" cy="4177455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Redução do custo da </a:t>
            </a:r>
            <a:r>
              <a:rPr lang="pt-BR" sz="2800" b="0" dirty="0" err="1" smtClean="0"/>
              <a:t>mão-de-obra</a:t>
            </a:r>
            <a:r>
              <a:rPr lang="pt-BR" sz="2800" b="0" dirty="0" smtClean="0"/>
              <a:t> 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Formalização da </a:t>
            </a:r>
            <a:r>
              <a:rPr lang="pt-BR" sz="2800" b="0" dirty="0" err="1" smtClean="0"/>
              <a:t>mão-de-obra</a:t>
            </a:r>
            <a:r>
              <a:rPr lang="pt-BR" sz="2800" b="0" dirty="0" smtClean="0"/>
              <a:t> 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Geração de mais empregos 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Redução do preço dos bens e serviços para o consumidor 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Redução do custo de produção e exportação 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Aumento da competitividade do produto brasileiro 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3200" b="1" dirty="0" smtClean="0"/>
              <a:t>Efeitos Esperados da Medida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437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7544" y="1669332"/>
            <a:ext cx="8113748" cy="4636095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3200" dirty="0" smtClean="0">
                <a:ea typeface="ＭＳ Ｐゴシック" pitchFamily="34" charset="-128"/>
              </a:rPr>
              <a:t>50 setores beneficiados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3200" dirty="0" smtClean="0">
                <a:ea typeface="ＭＳ Ｐゴシック" pitchFamily="34" charset="-128"/>
              </a:rPr>
              <a:t>Renúncia fiscal estimada de R$ 16 bilhões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pt-BR" sz="2400" dirty="0" smtClean="0">
              <a:ea typeface="ＭＳ Ｐゴシック" pitchFamily="34" charset="-128"/>
            </a:endParaRPr>
          </a:p>
          <a:p>
            <a:pPr marL="1085850" lvl="1" indent="-51435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t-BR" sz="400" dirty="0" smtClean="0">
              <a:ea typeface="ＭＳ Ｐゴシック" pitchFamily="34" charset="-128"/>
            </a:endParaRPr>
          </a:p>
          <a:p>
            <a:pPr marL="514350" indent="-51435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pt-BR" sz="2800" dirty="0" smtClean="0">
              <a:ea typeface="ＭＳ Ｐゴシック" pitchFamily="34" charset="-128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3200" b="1" dirty="0" smtClean="0"/>
              <a:t>Os Setores Beneficiados - 2013</a:t>
            </a:r>
            <a:endParaRPr lang="pt-BR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23998" y="3207657"/>
          <a:ext cx="514975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878"/>
                <a:gridCol w="25748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Segmento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Desoneração Líquida</a:t>
                      </a:r>
                    </a:p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 (R$ Milhões)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Indústria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9.278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Transporte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1.833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Construção</a:t>
                      </a:r>
                      <a:r>
                        <a:rPr lang="pt-BR" baseline="0" dirty="0" smtClean="0"/>
                        <a:t> Civil</a:t>
                      </a:r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1.900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Comércio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1.273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Serviços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1.722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7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7544" y="1669332"/>
            <a:ext cx="8113748" cy="4636095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3200" dirty="0" smtClean="0">
                <a:ea typeface="ＭＳ Ｐゴシック" pitchFamily="34" charset="-128"/>
              </a:rPr>
              <a:t>56 setores beneficiados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3200" dirty="0" smtClean="0">
                <a:ea typeface="ＭＳ Ｐゴシック" pitchFamily="34" charset="-128"/>
              </a:rPr>
              <a:t>Renúncia fiscal estimada de R$ 23,6 bilhões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pt-BR" sz="2400" dirty="0" smtClean="0">
              <a:ea typeface="ＭＳ Ｐゴシック" pitchFamily="34" charset="-128"/>
            </a:endParaRPr>
          </a:p>
          <a:p>
            <a:pPr marL="1085850" lvl="1" indent="-51435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t-BR" sz="400" dirty="0" smtClean="0">
              <a:ea typeface="ＭＳ Ｐゴシック" pitchFamily="34" charset="-128"/>
            </a:endParaRPr>
          </a:p>
          <a:p>
            <a:pPr marL="514350" indent="-51435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pt-BR" sz="2800" dirty="0" smtClean="0">
              <a:ea typeface="ＭＳ Ｐゴシック" pitchFamily="34" charset="-128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3200" b="1" dirty="0" smtClean="0"/>
              <a:t>Os Setores Beneficiados - 2014</a:t>
            </a:r>
            <a:endParaRPr lang="pt-BR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23998" y="3207657"/>
          <a:ext cx="514975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878"/>
                <a:gridCol w="25748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Segmento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Desoneração Líquida</a:t>
                      </a:r>
                    </a:p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 (R$ Milhões)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Indústria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10.335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Transporte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6.163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Construção</a:t>
                      </a:r>
                      <a:r>
                        <a:rPr lang="pt-BR" baseline="0" dirty="0" smtClean="0"/>
                        <a:t> Civil</a:t>
                      </a:r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3.135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Comércio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Serviços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1.895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7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0" y="1855922"/>
            <a:ext cx="8602133" cy="4813102"/>
          </a:xfrm>
          <a:prstGeom prst="rect">
            <a:avLst/>
          </a:prstGeom>
        </p:spPr>
        <p:txBody>
          <a:bodyPr/>
          <a:lstStyle/>
          <a:p>
            <a:pPr marL="1085850" lvl="1" indent="-51435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3200" dirty="0" smtClean="0">
                <a:ea typeface="ＭＳ Ｐゴシック" pitchFamily="34" charset="-128"/>
              </a:rPr>
              <a:t>Em torno de 40 setores aguardam nova rodada de desonerações.</a:t>
            </a:r>
          </a:p>
          <a:p>
            <a:pPr marL="1085850" lvl="1" indent="-51435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3200" dirty="0" smtClean="0">
                <a:ea typeface="ＭＳ Ｐゴシック" pitchFamily="34" charset="-128"/>
              </a:rPr>
              <a:t>Entre eles o setor de gemas </a:t>
            </a:r>
            <a:r>
              <a:rPr lang="pt-BR" sz="3200" smtClean="0">
                <a:ea typeface="ＭＳ Ｐゴシック" pitchFamily="34" charset="-128"/>
              </a:rPr>
              <a:t>e joias.</a:t>
            </a:r>
            <a:endParaRPr lang="pt-BR" sz="3200" dirty="0" smtClean="0">
              <a:ea typeface="ＭＳ Ｐゴシック" pitchFamily="34" charset="-128"/>
            </a:endParaRPr>
          </a:p>
          <a:p>
            <a:pPr marL="1085850" lvl="1" indent="-514350">
              <a:spcBef>
                <a:spcPts val="0"/>
              </a:spcBef>
              <a:defRPr/>
            </a:pPr>
            <a:endParaRPr lang="pt-BR" sz="900" dirty="0" smtClean="0">
              <a:ea typeface="ＭＳ Ｐゴシック" pitchFamily="34" charset="-128"/>
            </a:endParaRPr>
          </a:p>
          <a:p>
            <a:pPr marL="514350" indent="-514350" eaLnBrk="1" hangingPunct="1">
              <a:buFont typeface="Wingdings" pitchFamily="2" charset="2"/>
              <a:buChar char="ü"/>
              <a:defRPr/>
            </a:pPr>
            <a:endParaRPr lang="pt-BR" sz="4800" dirty="0" smtClean="0">
              <a:ea typeface="ＭＳ Ｐゴシック" pitchFamily="34" charset="-128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3200" dirty="0" smtClean="0"/>
              <a:t>Novas Inclusões na Desoneração da Folha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437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41225" y="1845393"/>
            <a:ext cx="8539250" cy="4738287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Incide sobre os produtos industrializados nacionais e estrangeiros no momento do desembaraço aduaneiro de produto de procedência estrangeira, ou a saída do produto do estabelecimento industrial ou equiparado;</a:t>
            </a:r>
          </a:p>
          <a:p>
            <a:pPr marL="514350" indent="-5143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A base de cálculo é o valor total da operação de que decorrer a saída do estabelecimento industrial ou equiparado a industrial. No caso de produto importado, o valor que servir de base para o cálculo dos tributos aduaneiros, acrescido do montante desses tributos e dos encargos cambiais;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3200" b="1" dirty="0" smtClean="0"/>
              <a:t>O Imposto sobre Produtos Industrializados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437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41225" y="1845393"/>
            <a:ext cx="8539250" cy="4738287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Em cada operação, o IPI a ser recolhido pode ser deduzido do IPI pago nas operações anteriores</a:t>
            </a:r>
            <a:r>
              <a:rPr lang="en-US" sz="2800" b="0" dirty="0" smtClean="0"/>
              <a:t>.</a:t>
            </a:r>
          </a:p>
          <a:p>
            <a:pPr marL="514350" indent="-5143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O IPI é usado pelo governo com função regulatória e as alíquotas são inversamente proporcionais a essencialidade do produto;</a:t>
            </a:r>
          </a:p>
          <a:p>
            <a:pPr marL="514350" indent="-5143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b="0" dirty="0" smtClean="0"/>
              <a:t>As alíquotas são estabelecidas  na Tabela do IPI (TIPI);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3200" b="1" dirty="0" smtClean="0"/>
              <a:t>O Imposto sobre Produtos Industrializados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437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3200" b="1" dirty="0" smtClean="0"/>
              <a:t>O Imposto sobre Produtos Industrializados</a:t>
            </a:r>
            <a:endParaRPr lang="pt-BR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41222" y="1857831"/>
          <a:ext cx="8539252" cy="374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626"/>
                <a:gridCol w="4269626"/>
              </a:tblGrid>
              <a:tr h="40639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Produto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Alíquota IPI</a:t>
                      </a:r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Grãos  e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sementes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NT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54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Carnes, Leite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99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Vestuário e Acessórios de Malha</a:t>
                      </a:r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0%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Fogão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4%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Móveis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Tanquinho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10%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JOIAS E GEMAS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Perfumes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8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Cigarro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7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cao Ministro">
  <a:themeElements>
    <a:clrScheme name="Custom 1">
      <a:dk1>
        <a:srgbClr val="19191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Autofit/>
      </a:bodyPr>
      <a:lstStyle>
        <a:defPPr>
          <a:defRPr dirty="0" smtClean="0">
            <a:solidFill>
              <a:schemeClr val="bg2">
                <a:lumMod val="1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412</Words>
  <Application>Microsoft Office PowerPoint</Application>
  <PresentationFormat>Apresentação na tela (4:3)</PresentationFormat>
  <Paragraphs>88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Apresentacao Ministro</vt:lpstr>
      <vt:lpstr>Apresentação do PowerPoint</vt:lpstr>
      <vt:lpstr>A desoneração da folha de pagamentos</vt:lpstr>
      <vt:lpstr>Efeitos Esperados da Medida</vt:lpstr>
      <vt:lpstr>Os Setores Beneficiados - 2013</vt:lpstr>
      <vt:lpstr>Os Setores Beneficiados - 2014</vt:lpstr>
      <vt:lpstr>Novas Inclusões na Desoneração da Folha</vt:lpstr>
      <vt:lpstr>O Imposto sobre Produtos Industrializados</vt:lpstr>
      <vt:lpstr>O Imposto sobre Produtos Industrializados</vt:lpstr>
      <vt:lpstr>O Imposto sobre Produtos Industrializados</vt:lpstr>
    </vt:vector>
  </TitlesOfParts>
  <Company>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Gabinete Ministro</dc:creator>
  <cp:lastModifiedBy>Carlos Filipe Ramalho Gomes</cp:lastModifiedBy>
  <cp:revision>228</cp:revision>
  <dcterms:created xsi:type="dcterms:W3CDTF">2011-10-26T18:46:01Z</dcterms:created>
  <dcterms:modified xsi:type="dcterms:W3CDTF">2013-08-12T17:02:11Z</dcterms:modified>
</cp:coreProperties>
</file>