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29"/>
  </p:notesMasterIdLst>
  <p:handoutMasterIdLst>
    <p:handoutMasterId r:id="rId30"/>
  </p:handoutMasterIdLst>
  <p:sldIdLst>
    <p:sldId id="655" r:id="rId3"/>
    <p:sldId id="752" r:id="rId4"/>
    <p:sldId id="733" r:id="rId5"/>
    <p:sldId id="748" r:id="rId6"/>
    <p:sldId id="749" r:id="rId7"/>
    <p:sldId id="750" r:id="rId8"/>
    <p:sldId id="758" r:id="rId9"/>
    <p:sldId id="751" r:id="rId10"/>
    <p:sldId id="692" r:id="rId11"/>
    <p:sldId id="753" r:id="rId12"/>
    <p:sldId id="755" r:id="rId13"/>
    <p:sldId id="754" r:id="rId14"/>
    <p:sldId id="736" r:id="rId15"/>
    <p:sldId id="737" r:id="rId16"/>
    <p:sldId id="742" r:id="rId17"/>
    <p:sldId id="743" r:id="rId18"/>
    <p:sldId id="738" r:id="rId19"/>
    <p:sldId id="739" r:id="rId20"/>
    <p:sldId id="741" r:id="rId21"/>
    <p:sldId id="746" r:id="rId22"/>
    <p:sldId id="745" r:id="rId23"/>
    <p:sldId id="759" r:id="rId24"/>
    <p:sldId id="760" r:id="rId25"/>
    <p:sldId id="761" r:id="rId26"/>
    <p:sldId id="762" r:id="rId27"/>
    <p:sldId id="654" r:id="rId2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Caroline Suzuki Bellucci" initials="ACS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D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25" autoAdjust="0"/>
    <p:restoredTop sz="93011" autoAdjust="0"/>
  </p:normalViewPr>
  <p:slideViewPr>
    <p:cSldViewPr snapToGrid="0" snapToObjects="1">
      <p:cViewPr varScale="1">
        <p:scale>
          <a:sx n="29" d="100"/>
          <a:sy n="29" d="100"/>
        </p:scale>
        <p:origin x="-5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3248" y="-10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eus%20Documentos\Trabalho\CGMO\Setores\Gemas%20e%20J&#243;ias\Arrecada&#231;&#227;o%20Federal%20do%20seguimento%20gemas%20e%20j&#243;i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pt-BR" sz="2400"/>
              <a:t>Arrecadação de tributos federais</a:t>
            </a:r>
          </a:p>
          <a:p>
            <a:pPr>
              <a:defRPr sz="2000"/>
            </a:pPr>
            <a:r>
              <a:rPr lang="pt-BR" sz="2000"/>
              <a:t>(Ano</a:t>
            </a:r>
            <a:r>
              <a:rPr lang="pt-BR" sz="2000" baseline="0"/>
              <a:t> base: 2006)</a:t>
            </a:r>
            <a:endParaRPr lang="pt-BR" sz="2000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Plan1!$A$36</c:f>
              <c:strCache>
                <c:ptCount val="1"/>
                <c:pt idx="0">
                  <c:v>IPI</c:v>
                </c:pt>
              </c:strCache>
            </c:strRef>
          </c:tx>
          <c:spPr>
            <a:ln w="4445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Plan1!$B$34:$H$34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xVal>
          <c:yVal>
            <c:numRef>
              <c:f>Plan1!$B$36:$H$36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86.665641341125806</c:v>
                </c:pt>
                <c:pt idx="2">
                  <c:v>100.93048292832974</c:v>
                </c:pt>
                <c:pt idx="3">
                  <c:v>102.4915410642879</c:v>
                </c:pt>
                <c:pt idx="4">
                  <c:v>142.39464780067672</c:v>
                </c:pt>
                <c:pt idx="5">
                  <c:v>183.85112273146723</c:v>
                </c:pt>
                <c:pt idx="6">
                  <c:v>260.30452168563517</c:v>
                </c:pt>
              </c:numCache>
            </c:numRef>
          </c:yVal>
          <c:smooth val="1"/>
        </c:ser>
        <c:ser>
          <c:idx val="4"/>
          <c:order val="1"/>
          <c:tx>
            <c:strRef>
              <c:f>Plan1!$A$39</c:f>
              <c:strCache>
                <c:ptCount val="1"/>
                <c:pt idx="0">
                  <c:v>Total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Plan1!$B$34:$H$34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xVal>
          <c:yVal>
            <c:numRef>
              <c:f>Plan1!$B$39:$H$39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116.54532056005895</c:v>
                </c:pt>
                <c:pt idx="2">
                  <c:v>114.91230655858512</c:v>
                </c:pt>
                <c:pt idx="3">
                  <c:v>163.7376565954311</c:v>
                </c:pt>
                <c:pt idx="4">
                  <c:v>189.1997052321297</c:v>
                </c:pt>
                <c:pt idx="5">
                  <c:v>235.63154016212232</c:v>
                </c:pt>
                <c:pt idx="6">
                  <c:v>279.20707442888727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083840"/>
        <c:axId val="148085376"/>
      </c:scatterChart>
      <c:valAx>
        <c:axId val="148083840"/>
        <c:scaling>
          <c:orientation val="minMax"/>
          <c:max val="2012"/>
          <c:min val="2006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48085376"/>
        <c:crosses val="autoZero"/>
        <c:crossBetween val="midCat"/>
      </c:valAx>
      <c:valAx>
        <c:axId val="148085376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48083840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50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50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558B7D-E53E-4DA4-BDD6-CBD71E9EA752}" type="datetimeFigureOut">
              <a:rPr lang="pt-BR"/>
              <a:pPr>
                <a:defRPr/>
              </a:pPr>
              <a:t>13/8/2013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430"/>
            <a:ext cx="2945659" cy="49650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430"/>
            <a:ext cx="2945659" cy="49650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F27172-2CD8-48B9-984F-ED0A15A9BC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1217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503"/>
          </a:xfrm>
          <a:prstGeom prst="rect">
            <a:avLst/>
          </a:prstGeom>
        </p:spPr>
        <p:txBody>
          <a:bodyPr vert="horz" lIns="93096" tIns="46548" rIns="93096" bIns="4654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503"/>
          </a:xfrm>
          <a:prstGeom prst="rect">
            <a:avLst/>
          </a:prstGeom>
        </p:spPr>
        <p:txBody>
          <a:bodyPr vert="horz" lIns="93096" tIns="46548" rIns="93096" bIns="4654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5B0CB6-B6C4-45C4-97B7-EE10978109B5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6" tIns="46548" rIns="93096" bIns="4654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215"/>
            <a:ext cx="5438140" cy="4468522"/>
          </a:xfrm>
          <a:prstGeom prst="rect">
            <a:avLst/>
          </a:prstGeom>
        </p:spPr>
        <p:txBody>
          <a:bodyPr vert="horz" lIns="93096" tIns="46548" rIns="93096" bIns="46548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430"/>
            <a:ext cx="2945659" cy="496503"/>
          </a:xfrm>
          <a:prstGeom prst="rect">
            <a:avLst/>
          </a:prstGeom>
        </p:spPr>
        <p:txBody>
          <a:bodyPr vert="horz" lIns="93096" tIns="46548" rIns="93096" bIns="4654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430"/>
            <a:ext cx="2945659" cy="496503"/>
          </a:xfrm>
          <a:prstGeom prst="rect">
            <a:avLst/>
          </a:prstGeom>
        </p:spPr>
        <p:txBody>
          <a:bodyPr vert="horz" lIns="93096" tIns="46548" rIns="93096" bIns="4654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01C60A-2454-437D-8BFC-B6413BC576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36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08477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42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Junho/2011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F15C1-6DB4-42D9-9F61-672E2E60383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2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4016"/>
            <a:ext cx="6891729" cy="347472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BCAD-BA7D-42BA-AF64-1EC25A22EDDA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61FE9-D4C9-407A-A273-BD544636EF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8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F9E4-5DC0-4A05-B8F3-3DD615197093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90FD6-E1B9-4108-AE6D-6BF796B22A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3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30A64-7504-4161-A4AD-CD2307509263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4CEC-98EC-42B4-9DFC-FE6AE14560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0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9F26-170B-4388-878E-B94C50505252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3840B-ED3E-4F6D-B08D-3ABF4DFBBF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3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D464E-8D18-4B26-B47D-ECA86E53C5BC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5EAFB-DCCD-41CD-A2F8-934769EA656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27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B16F-224B-44AB-93C9-D24B8D4C33F8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F2FF-11F9-4016-B50D-AB315BA4A6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96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B6FAB-35FE-461A-AEC7-6C453B6F9BF2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552F5-BF6D-4386-81E6-D7724982CD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11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14801-D7BF-4F6C-8F4B-35DCA1923173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B5E5-8A88-4E72-9047-11BDDBB77D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81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4E043-D0F1-4707-90FA-850F28027C65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EF76-57D9-45CA-A17E-74CD3905C1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1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9F563-D398-4E37-9D5D-58049D553855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22166-F127-4390-957B-0C78E15690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1860927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39EDA-0070-45EF-A174-08AB1CE6969E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63F84-DA27-48E2-AD5D-CE1CEEF087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63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10B5F-BA33-4DC8-8652-B2E1D79564FD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548E0-4593-4FE6-ABC1-FD56CC33AC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27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B716-DA6C-40A0-A774-5958EB4B5AB6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AD178-B8F9-466F-8A37-7355A9C58F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41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444E-7EA8-46D9-A7BC-04611CEC55F2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0A188-365B-4058-B320-897D1C6E23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6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1694272"/>
          </a:xfrm>
          <a:effectLst/>
        </p:spPr>
        <p:txBody>
          <a:bodyPr/>
          <a:lstStyle>
            <a:lvl1pPr algn="l">
              <a:defRPr sz="4600" b="1" cap="none" baseline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AF66C-F534-49FD-8B81-39B98621BF1A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87BFF-0669-4A1E-AFB1-568D57062E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2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1860926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860927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6144-E7BE-48F6-A9BF-FEFDD85FFE67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273B-C1DD-4E23-B935-5815E8108D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1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276" y="1986518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63116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986518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62987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02277" y="568437"/>
            <a:ext cx="6891729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D64A-B324-4F26-9274-BABB42762B4C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74B60-A159-408A-A553-7A849B6527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DCA5F-FE54-4703-B5D8-DF142763B2BE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6A90D-FDC0-4936-9233-D56AE1A526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8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C5B74-B8A6-4CE0-B61A-3701BD838533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06654-92B1-44DB-98CF-E4568E449E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1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>
            <a:noAutofit/>
          </a:bodyPr>
          <a:lstStyle>
            <a:lvl1pPr marL="0" indent="-228600" algn="l">
              <a:defRPr sz="28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81484-ACCB-4472-8047-FA08BB5337F5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B974-C32A-421A-A023-6BAF982475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3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/>
          <a:lstStyle>
            <a:lvl1pPr marL="0" indent="0">
              <a:buFont typeface="Georgia" pitchFamily="18" charset="0"/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>
            <a:noAutofit/>
          </a:bodyPr>
          <a:lstStyle>
            <a:lvl1pPr algn="l">
              <a:defRPr sz="3600" b="1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FC0CB-667A-44DE-B34A-E06761FC59AB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C455C-06EB-4044-B1C2-41ED028E9D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7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42950" y="1096963"/>
            <a:ext cx="7291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0" y="2239963"/>
            <a:ext cx="7291388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37063" y="6354763"/>
            <a:ext cx="168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Junho/2011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2588" y="6354763"/>
            <a:ext cx="1343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1C1ABE-F80B-47BE-82F3-E8731DEA44C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0" r:id="rId1"/>
    <p:sldLayoutId id="2147486642" r:id="rId2"/>
    <p:sldLayoutId id="2147486643" r:id="rId3"/>
    <p:sldLayoutId id="2147486644" r:id="rId4"/>
    <p:sldLayoutId id="2147486645" r:id="rId5"/>
    <p:sldLayoutId id="2147486646" r:id="rId6"/>
    <p:sldLayoutId id="2147486647" r:id="rId7"/>
    <p:sldLayoutId id="2147486648" r:id="rId8"/>
    <p:sldLayoutId id="2147486649" r:id="rId9"/>
    <p:sldLayoutId id="2147486650" r:id="rId10"/>
    <p:sldLayoutId id="214748665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defRPr sz="3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defRPr sz="3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defRPr sz="3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defRPr sz="3600" b="1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7350" indent="-342900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28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08025" indent="-342900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28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25513" indent="-285750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28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85750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28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92250" indent="-285750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28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DE30F8-3001-4E72-B75E-0088092672D6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D59DCF-4288-4367-A724-759205B4BE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1" r:id="rId1"/>
    <p:sldLayoutId id="2147486632" r:id="rId2"/>
    <p:sldLayoutId id="2147486633" r:id="rId3"/>
    <p:sldLayoutId id="2147486634" r:id="rId4"/>
    <p:sldLayoutId id="2147486635" r:id="rId5"/>
    <p:sldLayoutId id="2147486636" r:id="rId6"/>
    <p:sldLayoutId id="2147486637" r:id="rId7"/>
    <p:sldLayoutId id="2147486638" r:id="rId8"/>
    <p:sldLayoutId id="2147486639" r:id="rId9"/>
    <p:sldLayoutId id="2147486640" r:id="rId10"/>
    <p:sldLayoutId id="214748664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 descr="Template-power-point-abertu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9" b="116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5899" y="2821258"/>
            <a:ext cx="8375207" cy="3910165"/>
          </a:xfrm>
        </p:spPr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pt-BR" sz="4000" dirty="0" smtClean="0"/>
              <a:t>Desoneração Tributária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4000" dirty="0" smtClean="0"/>
              <a:t>Gemas &amp; Joias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1800" dirty="0" smtClean="0"/>
              <a:t>Secretaria de Desenvolvimento da Produção</a:t>
            </a:r>
            <a:br>
              <a:rPr lang="pt-BR" sz="1800" dirty="0" smtClean="0"/>
            </a:br>
            <a:r>
              <a:rPr lang="pt-BR" sz="1800" dirty="0" smtClean="0"/>
              <a:t>MDIC</a:t>
            </a:r>
            <a:endParaRPr lang="pt-BR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66" y="1361189"/>
            <a:ext cx="6980717" cy="432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9810" y="19340"/>
            <a:ext cx="8864189" cy="738944"/>
          </a:xfrm>
        </p:spPr>
        <p:txBody>
          <a:bodyPr anchor="ctr">
            <a:normAutofit/>
          </a:bodyPr>
          <a:lstStyle/>
          <a:p>
            <a:pPr algn="r"/>
            <a:r>
              <a:rPr lang="pt-BR" sz="3200" b="1" dirty="0" smtClean="0"/>
              <a:t>Número estimado de empresas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2228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2" y="1611858"/>
            <a:ext cx="7517080" cy="354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85008" y="103909"/>
            <a:ext cx="8699504" cy="725431"/>
          </a:xfrm>
        </p:spPr>
        <p:txBody>
          <a:bodyPr>
            <a:normAutofit/>
          </a:bodyPr>
          <a:lstStyle/>
          <a:p>
            <a:pPr algn="r"/>
            <a:r>
              <a:rPr lang="pt-BR" b="1" dirty="0" smtClean="0"/>
              <a:t>Empregos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770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3014"/>
          </a:xfrm>
        </p:spPr>
        <p:txBody>
          <a:bodyPr anchor="ctr">
            <a:normAutofit/>
          </a:bodyPr>
          <a:lstStyle/>
          <a:p>
            <a:pPr lvl="0" algn="r"/>
            <a:r>
              <a:rPr lang="pt-BR" b="1" dirty="0" smtClean="0"/>
              <a:t>Faturamento (U$ milhões)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35" y="1405053"/>
            <a:ext cx="7766339" cy="450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0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Template-power-point-abertu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9" b="116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4675" y="2790825"/>
            <a:ext cx="6182385" cy="841375"/>
          </a:xfrm>
        </p:spPr>
        <p:txBody>
          <a:bodyPr rtlCol="0"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t-BR" sz="4400" dirty="0" smtClean="0">
                <a:solidFill>
                  <a:schemeClr val="accent3">
                    <a:lumMod val="50000"/>
                  </a:schemeClr>
                </a:solidFill>
              </a:rPr>
              <a:t>Desoneração da Folha de Pagamentos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90501" y="-12700"/>
            <a:ext cx="8953500" cy="779463"/>
          </a:xfrm>
        </p:spPr>
        <p:txBody>
          <a:bodyPr anchor="ctr"/>
          <a:lstStyle/>
          <a:p>
            <a:pPr algn="r"/>
            <a:r>
              <a:rPr lang="pt-BR" dirty="0" smtClean="0"/>
              <a:t>Objetivos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14814614"/>
              </p:ext>
            </p:extLst>
          </p:nvPr>
        </p:nvGraphicFramePr>
        <p:xfrm>
          <a:off x="371475" y="1176891"/>
          <a:ext cx="8400385" cy="45115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400385"/>
              </a:tblGrid>
              <a:tr h="4511527">
                <a:tc>
                  <a:txBody>
                    <a:bodyPr/>
                    <a:lstStyle/>
                    <a:p>
                      <a:pPr marL="50165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2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Reduzir a carga tributária dos setores intensivos</a:t>
                      </a:r>
                      <a:r>
                        <a:rPr lang="pt-BR" sz="22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em mão-de-obra</a:t>
                      </a:r>
                    </a:p>
                    <a:p>
                      <a:pPr marL="50165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22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Incentivar a formalização</a:t>
                      </a:r>
                    </a:p>
                    <a:p>
                      <a:pPr marL="50165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22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Aumentar a geração de emprego e renda</a:t>
                      </a:r>
                      <a:endParaRPr lang="pt-BR" sz="2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700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90501" y="-12700"/>
            <a:ext cx="8953500" cy="779463"/>
          </a:xfrm>
        </p:spPr>
        <p:txBody>
          <a:bodyPr anchor="ctr"/>
          <a:lstStyle/>
          <a:p>
            <a:pPr algn="r"/>
            <a:r>
              <a:rPr lang="pt-BR" dirty="0" smtClean="0"/>
              <a:t>Justificativa</a:t>
            </a:r>
            <a:endParaRPr lang="pt-BR" sz="2700" dirty="0" smtClean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24316027"/>
              </p:ext>
            </p:extLst>
          </p:nvPr>
        </p:nvGraphicFramePr>
        <p:xfrm>
          <a:off x="371475" y="1222743"/>
          <a:ext cx="8166469" cy="45082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166469"/>
              </a:tblGrid>
              <a:tr h="4508205">
                <a:tc>
                  <a:txBody>
                    <a:bodyPr/>
                    <a:lstStyle/>
                    <a:p>
                      <a:pPr marL="50165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2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 setor de gemas e joias é</a:t>
                      </a:r>
                      <a:r>
                        <a:rPr lang="pt-BR" sz="22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intensivo em mão-de-obra</a:t>
                      </a:r>
                    </a:p>
                    <a:p>
                      <a:pPr marL="50165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22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Cerca de 400 mil trabalhadores em 17.900 empresas</a:t>
                      </a:r>
                      <a:endParaRPr lang="pt-BR" sz="2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661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90501" y="-12700"/>
            <a:ext cx="8953500" cy="779463"/>
          </a:xfrm>
        </p:spPr>
        <p:txBody>
          <a:bodyPr anchor="ctr"/>
          <a:lstStyle/>
          <a:p>
            <a:pPr algn="r"/>
            <a:r>
              <a:rPr lang="pt-BR" dirty="0" smtClean="0"/>
              <a:t>Setores </a:t>
            </a:r>
            <a:r>
              <a:rPr lang="pt-BR" dirty="0"/>
              <a:t>já abrangidos</a:t>
            </a:r>
            <a:endParaRPr lang="pt-BR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0" y="1094991"/>
            <a:ext cx="8775369" cy="52615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Têxtil e de Confecções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Couro e Calçados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Materiais de construção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Aves, suínos e derivados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Pescado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Pães e massas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Fármacos e medicamentos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Equipamentos médicos e odontológicos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Bicicletas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Pneus e câmaras de ar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Papel e celulose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Vidros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Fogões, refrigeradores e lavadoras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Cerâmicas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endParaRPr lang="pt-BR" sz="1500" dirty="0" smtClean="0">
              <a:latin typeface="Calibri" pitchFamily="34" charset="0"/>
              <a:cs typeface="Calibri" pitchFamily="34" charset="0"/>
            </a:endParaRP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 smtClean="0">
                <a:latin typeface="Calibri" pitchFamily="34" charset="0"/>
                <a:cs typeface="Calibri" pitchFamily="34" charset="0"/>
              </a:rPr>
              <a:t>Pedras </a:t>
            </a:r>
            <a:r>
              <a:rPr lang="pt-BR" sz="1500" dirty="0">
                <a:latin typeface="Calibri" pitchFamily="34" charset="0"/>
                <a:cs typeface="Calibri" pitchFamily="34" charset="0"/>
              </a:rPr>
              <a:t>e rochas ornamentais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Tintas e vernizes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Equipamento ferroviário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Fabricação de ferramentas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Fabricação de forjados de aço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Parafusos, porcas e trefilados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Brinquedos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Instrumentos óticos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Suporte técnico informática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Manutenção e reparação de aviões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Transporte </a:t>
            </a:r>
            <a:r>
              <a:rPr lang="pt-BR" sz="1500" dirty="0" smtClean="0">
                <a:latin typeface="Calibri" pitchFamily="34" charset="0"/>
                <a:cs typeface="Calibri" pitchFamily="34" charset="0"/>
              </a:rPr>
              <a:t>aéreo</a:t>
            </a:r>
          </a:p>
          <a:p>
            <a:pPr marL="50165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Transporte marítimo, fluvial e </a:t>
            </a:r>
            <a:r>
              <a:rPr lang="pt-BR" sz="1500" dirty="0" err="1">
                <a:latin typeface="Calibri" pitchFamily="34" charset="0"/>
                <a:cs typeface="Calibri" pitchFamily="34" charset="0"/>
              </a:rPr>
              <a:t>naveg</a:t>
            </a:r>
            <a:r>
              <a:rPr lang="pt-BR" sz="1500" dirty="0">
                <a:latin typeface="Calibri" pitchFamily="34" charset="0"/>
                <a:cs typeface="Calibri" pitchFamily="34" charset="0"/>
              </a:rPr>
              <a:t> apoio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endParaRPr lang="pt-BR" sz="1500" dirty="0" smtClean="0">
              <a:latin typeface="Calibri" pitchFamily="34" charset="0"/>
              <a:cs typeface="Calibri" pitchFamily="34" charset="0"/>
            </a:endParaRP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endParaRPr lang="pt-BR" sz="1500" dirty="0">
              <a:latin typeface="Calibri" pitchFamily="34" charset="0"/>
              <a:cs typeface="Calibri" pitchFamily="34" charset="0"/>
            </a:endParaRP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endParaRPr lang="pt-BR" sz="1500" dirty="0">
              <a:latin typeface="Calibri" pitchFamily="34" charset="0"/>
              <a:cs typeface="Calibri" pitchFamily="34" charset="0"/>
            </a:endParaRP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 smtClean="0">
                <a:latin typeface="Calibri" pitchFamily="34" charset="0"/>
                <a:cs typeface="Calibri" pitchFamily="34" charset="0"/>
              </a:rPr>
              <a:t>Transporte </a:t>
            </a:r>
            <a:r>
              <a:rPr lang="pt-BR" sz="1500" dirty="0">
                <a:latin typeface="Calibri" pitchFamily="34" charset="0"/>
                <a:cs typeface="Calibri" pitchFamily="34" charset="0"/>
              </a:rPr>
              <a:t>rodoviário coletivo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BK mecânico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Material elétrico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 err="1">
                <a:latin typeface="Calibri" pitchFamily="34" charset="0"/>
                <a:cs typeface="Calibri" pitchFamily="34" charset="0"/>
              </a:rPr>
              <a:t>Auto-peças</a:t>
            </a:r>
            <a:endParaRPr lang="pt-BR" sz="1500" dirty="0">
              <a:latin typeface="Calibri" pitchFamily="34" charset="0"/>
              <a:cs typeface="Calibri" pitchFamily="34" charset="0"/>
            </a:endParaRP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Plásticos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Móveis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Fabricação de aviões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Fabricação de navios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Fabricação de ônibus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 err="1">
                <a:latin typeface="Calibri" pitchFamily="34" charset="0"/>
                <a:cs typeface="Calibri" pitchFamily="34" charset="0"/>
              </a:rPr>
              <a:t>Call</a:t>
            </a:r>
            <a:r>
              <a:rPr lang="pt-BR" sz="1500" dirty="0">
                <a:latin typeface="Calibri" pitchFamily="34" charset="0"/>
                <a:cs typeface="Calibri" pitchFamily="34" charset="0"/>
              </a:rPr>
              <a:t> Center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Design </a:t>
            </a:r>
            <a:r>
              <a:rPr lang="pt-BR" sz="1500" dirty="0" err="1">
                <a:latin typeface="Calibri" pitchFamily="34" charset="0"/>
                <a:cs typeface="Calibri" pitchFamily="34" charset="0"/>
              </a:rPr>
              <a:t>Houses</a:t>
            </a:r>
            <a:endParaRPr lang="pt-BR" sz="1500" dirty="0">
              <a:latin typeface="Calibri" pitchFamily="34" charset="0"/>
              <a:cs typeface="Calibri" pitchFamily="34" charset="0"/>
            </a:endParaRP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Hotéis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1500" dirty="0">
                <a:latin typeface="Calibri" pitchFamily="34" charset="0"/>
                <a:cs typeface="Calibri" pitchFamily="34" charset="0"/>
              </a:rPr>
              <a:t>TI &amp; </a:t>
            </a:r>
            <a:r>
              <a:rPr lang="pt-BR" sz="1500" dirty="0" smtClean="0">
                <a:latin typeface="Calibri" pitchFamily="34" charset="0"/>
                <a:cs typeface="Calibri" pitchFamily="34" charset="0"/>
              </a:rPr>
              <a:t>TIC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1032661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Template-power-point-abertu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9" b="116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2789" y="2814699"/>
            <a:ext cx="6657398" cy="841375"/>
          </a:xfrm>
        </p:spPr>
        <p:txBody>
          <a:bodyPr rtlCol="0"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t-BR" sz="4400" dirty="0" smtClean="0">
                <a:solidFill>
                  <a:schemeClr val="accent3">
                    <a:lumMod val="50000"/>
                  </a:schemeClr>
                </a:solidFill>
              </a:rPr>
              <a:t>Redução da Alíquota de IPI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90501" y="-12700"/>
            <a:ext cx="8846622" cy="779463"/>
          </a:xfrm>
        </p:spPr>
        <p:txBody>
          <a:bodyPr anchor="ctr"/>
          <a:lstStyle/>
          <a:p>
            <a:pPr algn="r"/>
            <a:r>
              <a:rPr lang="pt-BR" dirty="0" smtClean="0"/>
              <a:t>Histórico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53664092"/>
              </p:ext>
            </p:extLst>
          </p:nvPr>
        </p:nvGraphicFramePr>
        <p:xfrm>
          <a:off x="371475" y="1254641"/>
          <a:ext cx="8379120" cy="44763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379120"/>
              </a:tblGrid>
              <a:tr h="447630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pt-BR" sz="1100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16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2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Em 1976 a alíquota do IPI foi estabelecida em 5%</a:t>
                      </a:r>
                    </a:p>
                    <a:p>
                      <a:pPr marL="5016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2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Em 1990 a alíquota do IPI foi elevada</a:t>
                      </a:r>
                      <a:r>
                        <a:rPr lang="pt-BR" sz="24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BR" sz="2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 5% para 20%</a:t>
                      </a:r>
                    </a:p>
                    <a:p>
                      <a:pPr marL="50165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2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30/08/2006: Redução do IPI de 24% para 12% (Decreto 5.883)</a:t>
                      </a:r>
                      <a:r>
                        <a:rPr lang="pt-BR" sz="24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para os produtos dos elos finais da cadeia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700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90501" y="-12700"/>
            <a:ext cx="8953500" cy="779463"/>
          </a:xfrm>
        </p:spPr>
        <p:txBody>
          <a:bodyPr anchor="ctr"/>
          <a:lstStyle/>
          <a:p>
            <a:pPr algn="r"/>
            <a:r>
              <a:rPr lang="pt-BR" dirty="0" smtClean="0"/>
              <a:t>Histórico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73880778"/>
              </p:ext>
            </p:extLst>
          </p:nvPr>
        </p:nvGraphicFramePr>
        <p:xfrm>
          <a:off x="371475" y="1239858"/>
          <a:ext cx="8416265" cy="45671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416265"/>
              </a:tblGrid>
              <a:tr h="4567176">
                <a:tc>
                  <a:txBody>
                    <a:bodyPr/>
                    <a:lstStyle/>
                    <a:p>
                      <a:pPr marL="50165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2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 redução do IPI em 1976 para 5%, alavancou a indústria nacional. De acordo com uma pesquisa feita pela </a:t>
                      </a:r>
                      <a:r>
                        <a:rPr lang="pt-BR" sz="2000" b="0" i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Coopers</a:t>
                      </a:r>
                      <a:r>
                        <a:rPr lang="pt-BR" sz="2000" b="0" i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BR" sz="2000" b="0" i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Lybrand</a:t>
                      </a:r>
                      <a:r>
                        <a:rPr lang="pt-BR" sz="2000" b="0" i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pt-BR" sz="2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 período 1974/78 houve:</a:t>
                      </a:r>
                    </a:p>
                    <a:p>
                      <a:pPr marL="95885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2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Crescimento de 190,7% da arrecadação real do ICMS;</a:t>
                      </a:r>
                    </a:p>
                    <a:p>
                      <a:pPr marL="95885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2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Crescimento de 170,2% da arrecadação real do IPI;</a:t>
                      </a:r>
                    </a:p>
                    <a:p>
                      <a:pPr marL="95885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2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Crescimento real de 237% no faturamento das empresas do ramo;</a:t>
                      </a:r>
                    </a:p>
                    <a:p>
                      <a:pPr marL="95885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2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Crescimento anual de 17,3% no nível de emprego;</a:t>
                      </a:r>
                    </a:p>
                    <a:p>
                      <a:pPr marL="95885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2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Crescimento real de 150,1% nos salários pagos;</a:t>
                      </a:r>
                    </a:p>
                    <a:p>
                      <a:pPr marL="95885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2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Crescimento do recolhimento previdenciário em 164,5%;</a:t>
                      </a:r>
                    </a:p>
                    <a:p>
                      <a:pPr marL="95885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2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Crescimento do consumo de ouro pela indústria joalheira que, segundo o Instituto de Pesquisa Internacional GFMS, passou de 13 toneladas em 1975 para 33, em 1979.</a:t>
                      </a:r>
                      <a:endParaRPr lang="pt-BR" sz="3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700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Template-power-point-abertu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9" b="116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4675" y="2790825"/>
            <a:ext cx="6182385" cy="841375"/>
          </a:xfrm>
        </p:spPr>
        <p:txBody>
          <a:bodyPr rtlCol="0"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t-BR" sz="4400" dirty="0" smtClean="0">
                <a:solidFill>
                  <a:schemeClr val="accent3">
                    <a:lumMod val="50000"/>
                  </a:schemeClr>
                </a:solidFill>
              </a:rPr>
              <a:t>Plano Brasil Maior</a:t>
            </a:r>
            <a:br>
              <a:rPr lang="pt-BR" sz="4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4400" dirty="0" smtClean="0">
                <a:solidFill>
                  <a:schemeClr val="accent3">
                    <a:lumMod val="50000"/>
                  </a:schemeClr>
                </a:solidFill>
              </a:rPr>
              <a:t>(PBM)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90501" y="-12700"/>
            <a:ext cx="8953500" cy="779463"/>
          </a:xfrm>
        </p:spPr>
        <p:txBody>
          <a:bodyPr anchor="ctr"/>
          <a:lstStyle/>
          <a:p>
            <a:pPr algn="r"/>
            <a:r>
              <a:rPr lang="pt-BR" dirty="0" smtClean="0"/>
              <a:t>Histórico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34102189"/>
              </p:ext>
            </p:extLst>
          </p:nvPr>
        </p:nvGraphicFramePr>
        <p:xfrm>
          <a:off x="371475" y="1222743"/>
          <a:ext cx="8411018" cy="45082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411018"/>
              </a:tblGrid>
              <a:tr h="4508205">
                <a:tc>
                  <a:txBody>
                    <a:bodyPr/>
                    <a:lstStyle/>
                    <a:p>
                      <a:pPr marL="50165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2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Já o aumento da alíquota do IPI de 5% para 20%, em 1990, apresentou resultado diferente:</a:t>
                      </a:r>
                    </a:p>
                    <a:p>
                      <a:pPr marL="95885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2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Forte queda da arrecadação, passando de US$ 28,2 milhões naquele ano, para apenas US$ 3,2 milhões em 2002.</a:t>
                      </a:r>
                    </a:p>
                    <a:p>
                      <a:pPr marL="50165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20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 redução ocorrida em 2006 levou ao aumento da arrecadação tota</a:t>
                      </a:r>
                      <a:r>
                        <a:rPr lang="pt-BR" sz="20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 de tributos, a qual pode ser atribuída, principalmente à formalização.</a:t>
                      </a:r>
                      <a:endParaRPr lang="pt-BR" sz="3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0656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90501" y="-12700"/>
            <a:ext cx="8846622" cy="779463"/>
          </a:xfrm>
        </p:spPr>
        <p:txBody>
          <a:bodyPr anchor="ctr"/>
          <a:lstStyle/>
          <a:p>
            <a:pPr algn="r"/>
            <a:r>
              <a:rPr lang="pt-BR" dirty="0" smtClean="0"/>
              <a:t>Evolução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609220"/>
              </p:ext>
            </p:extLst>
          </p:nvPr>
        </p:nvGraphicFramePr>
        <p:xfrm>
          <a:off x="629391" y="1187532"/>
          <a:ext cx="793271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8338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91386" y="1505"/>
            <a:ext cx="8878186" cy="625816"/>
          </a:xfrm>
        </p:spPr>
        <p:txBody>
          <a:bodyPr/>
          <a:lstStyle/>
          <a:p>
            <a:pPr algn="r"/>
            <a:r>
              <a:rPr lang="pt-BR" b="1" dirty="0" smtClean="0"/>
              <a:t>Simulações – Redução IPI e Desoneração Folha</a:t>
            </a:r>
            <a:endParaRPr lang="pt-B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8" y="1852677"/>
            <a:ext cx="8193048" cy="297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91386" y="1505"/>
            <a:ext cx="8878186" cy="625816"/>
          </a:xfrm>
        </p:spPr>
        <p:txBody>
          <a:bodyPr/>
          <a:lstStyle/>
          <a:p>
            <a:pPr algn="r"/>
            <a:r>
              <a:rPr lang="pt-BR" b="1" dirty="0" smtClean="0"/>
              <a:t>Simulações – Redução IPI e Desoneração Folha</a:t>
            </a:r>
            <a:endParaRPr lang="pt-BR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4" y="2052838"/>
            <a:ext cx="8109068" cy="268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00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91386" y="1505"/>
            <a:ext cx="8878186" cy="625816"/>
          </a:xfrm>
        </p:spPr>
        <p:txBody>
          <a:bodyPr/>
          <a:lstStyle/>
          <a:p>
            <a:pPr algn="r"/>
            <a:r>
              <a:rPr lang="pt-BR" b="1" dirty="0" smtClean="0"/>
              <a:t>Simulações – Redução IPI e Desoneração Folha</a:t>
            </a:r>
            <a:endParaRPr lang="pt-BR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4" y="1924669"/>
            <a:ext cx="8171175" cy="314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5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90501" y="-12700"/>
            <a:ext cx="8953500" cy="779463"/>
          </a:xfrm>
        </p:spPr>
        <p:txBody>
          <a:bodyPr anchor="ctr"/>
          <a:lstStyle/>
          <a:p>
            <a:pPr algn="r"/>
            <a:r>
              <a:rPr lang="pt-BR" dirty="0" smtClean="0"/>
              <a:t>Impactos </a:t>
            </a:r>
            <a:r>
              <a:rPr lang="pt-BR" dirty="0"/>
              <a:t>esperados</a:t>
            </a:r>
            <a:endParaRPr lang="pt-BR" dirty="0" smtClean="0"/>
          </a:p>
        </p:txBody>
      </p:sp>
      <p:sp>
        <p:nvSpPr>
          <p:cNvPr id="3" name="Retângulo 2"/>
          <p:cNvSpPr/>
          <p:nvPr/>
        </p:nvSpPr>
        <p:spPr>
          <a:xfrm>
            <a:off x="403761" y="2364863"/>
            <a:ext cx="8372104" cy="1623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Geração de emprego e renda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Redução da informalidade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Aumento da arrecadação dos demais tributos</a:t>
            </a:r>
          </a:p>
          <a:p>
            <a:pPr marL="501650" lvl="0" indent="-457200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28000"/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Melhoria da competitividade da indústria nacional frente aos importados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67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32771" name="Content Placeholder 3" descr="Template-power-point-assinatura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8" t="11629" r="11371" b="1162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47625" y="-12700"/>
            <a:ext cx="9096375" cy="779463"/>
          </a:xfrm>
        </p:spPr>
        <p:txBody>
          <a:bodyPr anchor="ctr"/>
          <a:lstStyle/>
          <a:p>
            <a:pPr algn="r"/>
            <a:r>
              <a:rPr lang="pt-BR" sz="2700" dirty="0" smtClean="0"/>
              <a:t>Plano Brasil Maior (PBM)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7637460"/>
              </p:ext>
            </p:extLst>
          </p:nvPr>
        </p:nvGraphicFramePr>
        <p:xfrm>
          <a:off x="656484" y="1239858"/>
          <a:ext cx="7905626" cy="43415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05626"/>
              </a:tblGrid>
              <a:tr h="4341544">
                <a:tc>
                  <a:txBody>
                    <a:bodyPr/>
                    <a:lstStyle/>
                    <a:p>
                      <a:pPr marL="50165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2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Política Industrial, Tecnológica e de Comércio</a:t>
                      </a:r>
                      <a:r>
                        <a:rPr lang="pt-BR" sz="24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Exterior para o período 2010-2014</a:t>
                      </a:r>
                    </a:p>
                    <a:p>
                      <a:pPr marL="50165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24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Objetivo: Inovar e investir para ampliar a competitividade,  sustentar o crescimento e melhorar a qualidade de vida</a:t>
                      </a:r>
                      <a:endParaRPr lang="pt-BR" sz="2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8825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0" name="Conector reto 85"/>
          <p:cNvCxnSpPr>
            <a:cxnSpLocks noChangeShapeType="1"/>
          </p:cNvCxnSpPr>
          <p:nvPr/>
        </p:nvCxnSpPr>
        <p:spPr bwMode="auto">
          <a:xfrm>
            <a:off x="4832350" y="5730875"/>
            <a:ext cx="503238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1" name="Conector reto 85"/>
          <p:cNvCxnSpPr>
            <a:cxnSpLocks noChangeShapeType="1"/>
          </p:cNvCxnSpPr>
          <p:nvPr/>
        </p:nvCxnSpPr>
        <p:spPr bwMode="auto">
          <a:xfrm>
            <a:off x="4829175" y="5243513"/>
            <a:ext cx="503238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2" name="Conector reto 82"/>
          <p:cNvCxnSpPr>
            <a:cxnSpLocks noChangeShapeType="1"/>
          </p:cNvCxnSpPr>
          <p:nvPr/>
        </p:nvCxnSpPr>
        <p:spPr bwMode="auto">
          <a:xfrm>
            <a:off x="4832350" y="3586163"/>
            <a:ext cx="503238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Conector reto 37"/>
          <p:cNvCxnSpPr>
            <a:cxnSpLocks noChangeShapeType="1"/>
          </p:cNvCxnSpPr>
          <p:nvPr/>
        </p:nvCxnSpPr>
        <p:spPr bwMode="auto">
          <a:xfrm rot="5400000">
            <a:off x="3533775" y="2273300"/>
            <a:ext cx="431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4" name="Conector reto 37"/>
          <p:cNvCxnSpPr>
            <a:cxnSpLocks noChangeShapeType="1"/>
            <a:stCxn id="20" idx="2"/>
          </p:cNvCxnSpPr>
          <p:nvPr/>
        </p:nvCxnSpPr>
        <p:spPr bwMode="auto">
          <a:xfrm flipH="1">
            <a:off x="3749675" y="1296988"/>
            <a:ext cx="14288" cy="5397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5" name="Conector reto 79"/>
          <p:cNvCxnSpPr>
            <a:cxnSpLocks noChangeShapeType="1"/>
          </p:cNvCxnSpPr>
          <p:nvPr/>
        </p:nvCxnSpPr>
        <p:spPr bwMode="auto">
          <a:xfrm>
            <a:off x="4829175" y="2596358"/>
            <a:ext cx="0" cy="313451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6" name="Conector reto 81"/>
          <p:cNvCxnSpPr>
            <a:cxnSpLocks noChangeShapeType="1"/>
          </p:cNvCxnSpPr>
          <p:nvPr/>
        </p:nvCxnSpPr>
        <p:spPr bwMode="auto">
          <a:xfrm>
            <a:off x="4830763" y="3279775"/>
            <a:ext cx="50323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Conector reto 83"/>
          <p:cNvCxnSpPr>
            <a:cxnSpLocks noChangeShapeType="1"/>
          </p:cNvCxnSpPr>
          <p:nvPr/>
        </p:nvCxnSpPr>
        <p:spPr bwMode="auto">
          <a:xfrm>
            <a:off x="4830763" y="3935413"/>
            <a:ext cx="50323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Conector reto 84"/>
          <p:cNvCxnSpPr>
            <a:cxnSpLocks noChangeShapeType="1"/>
          </p:cNvCxnSpPr>
          <p:nvPr/>
        </p:nvCxnSpPr>
        <p:spPr bwMode="auto">
          <a:xfrm>
            <a:off x="4830763" y="4313238"/>
            <a:ext cx="50323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Conector reto 85"/>
          <p:cNvCxnSpPr>
            <a:cxnSpLocks noChangeShapeType="1"/>
          </p:cNvCxnSpPr>
          <p:nvPr/>
        </p:nvCxnSpPr>
        <p:spPr bwMode="auto">
          <a:xfrm>
            <a:off x="4830763" y="4730750"/>
            <a:ext cx="50323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Conector reto 86"/>
          <p:cNvCxnSpPr>
            <a:cxnSpLocks noChangeShapeType="1"/>
          </p:cNvCxnSpPr>
          <p:nvPr/>
        </p:nvCxnSpPr>
        <p:spPr bwMode="auto">
          <a:xfrm>
            <a:off x="4829175" y="2908300"/>
            <a:ext cx="6794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tângulo de cantos arredondados 14">
            <a:hlinkClick r:id="rId2" action="ppaction://hlinksldjump"/>
          </p:cNvPr>
          <p:cNvSpPr/>
          <p:nvPr/>
        </p:nvSpPr>
        <p:spPr bwMode="auto">
          <a:xfrm>
            <a:off x="2535238" y="1347788"/>
            <a:ext cx="2447925" cy="6111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auto" hangingPunct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ct val="100000"/>
              <a:buFont typeface="Times New Roman" pitchFamily="18" charset="0"/>
              <a:buNone/>
              <a:defRPr/>
            </a:pPr>
            <a:r>
              <a:rPr lang="pt-BR" sz="1400" b="1" dirty="0">
                <a:latin typeface="+mn-lt"/>
              </a:rPr>
              <a:t>Comitê Gestor</a:t>
            </a:r>
          </a:p>
          <a:p>
            <a:pPr algn="ctr" eaLnBrk="0" fontAlgn="auto" hangingPunct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ct val="100000"/>
              <a:defRPr/>
            </a:pPr>
            <a:r>
              <a:rPr lang="pt-BR" sz="1200" dirty="0">
                <a:latin typeface="+mn-lt"/>
              </a:rPr>
              <a:t>Casa Civil, MDIC, MF, MCTI, MP</a:t>
            </a:r>
          </a:p>
          <a:p>
            <a:pPr algn="ctr" eaLnBrk="0" fontAlgn="auto" hangingPunct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ct val="100000"/>
              <a:defRPr/>
            </a:pPr>
            <a:r>
              <a:rPr lang="pt-BR" sz="1200" dirty="0">
                <a:latin typeface="+mn-lt"/>
              </a:rPr>
              <a:t>Coordenação: MDIC</a:t>
            </a:r>
          </a:p>
        </p:txBody>
      </p:sp>
      <p:cxnSp>
        <p:nvCxnSpPr>
          <p:cNvPr id="17422" name="Conector reto 32"/>
          <p:cNvCxnSpPr>
            <a:cxnSpLocks noChangeShapeType="1"/>
          </p:cNvCxnSpPr>
          <p:nvPr/>
        </p:nvCxnSpPr>
        <p:spPr bwMode="auto">
          <a:xfrm flipH="1">
            <a:off x="3749675" y="2247900"/>
            <a:ext cx="5557" cy="32861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Conector reto 43"/>
          <p:cNvCxnSpPr>
            <a:cxnSpLocks noChangeShapeType="1"/>
          </p:cNvCxnSpPr>
          <p:nvPr/>
        </p:nvCxnSpPr>
        <p:spPr bwMode="auto">
          <a:xfrm>
            <a:off x="2381250" y="2568575"/>
            <a:ext cx="24479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4" name="Retângulo de cantos arredondados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66988" y="2025650"/>
            <a:ext cx="2376487" cy="4984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2000"/>
              </a:lnSpc>
              <a:buClr>
                <a:srgbClr val="009999"/>
              </a:buClr>
              <a:buSzPct val="100000"/>
              <a:buFont typeface="Times New Roman" pitchFamily="18" charset="0"/>
              <a:buNone/>
            </a:pPr>
            <a:r>
              <a:rPr lang="pt-BR" sz="1400" b="1" dirty="0">
                <a:latin typeface="Calibri" pitchFamily="34" charset="0"/>
              </a:rPr>
              <a:t>Grupo Executivo</a:t>
            </a:r>
          </a:p>
          <a:p>
            <a:pPr algn="ctr" eaLnBrk="0" hangingPunct="0">
              <a:lnSpc>
                <a:spcPct val="82000"/>
              </a:lnSpc>
              <a:buClr>
                <a:srgbClr val="009999"/>
              </a:buClr>
              <a:buSzPct val="100000"/>
              <a:buFont typeface="Times New Roman" pitchFamily="18" charset="0"/>
              <a:buNone/>
            </a:pPr>
            <a:r>
              <a:rPr lang="pt-BR" sz="1200" dirty="0">
                <a:latin typeface="Calibri" pitchFamily="34" charset="0"/>
              </a:rPr>
              <a:t>Coordenação: MDIC</a:t>
            </a:r>
          </a:p>
        </p:txBody>
      </p:sp>
      <p:sp>
        <p:nvSpPr>
          <p:cNvPr id="20" name="Retângulo de cantos arredondados 19">
            <a:hlinkClick r:id="rId3" action="ppaction://hlinksldjump"/>
          </p:cNvPr>
          <p:cNvSpPr/>
          <p:nvPr/>
        </p:nvSpPr>
        <p:spPr bwMode="auto">
          <a:xfrm>
            <a:off x="2836863" y="931863"/>
            <a:ext cx="1854199" cy="365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2000"/>
              </a:lnSpc>
              <a:buClr>
                <a:srgbClr val="009999"/>
              </a:buClr>
              <a:buSzPct val="100000"/>
              <a:buFont typeface="Times New Roman" pitchFamily="18" charset="0"/>
              <a:buNone/>
              <a:defRPr/>
            </a:pPr>
            <a:r>
              <a:rPr lang="pt-BR" sz="1400" b="1" dirty="0">
                <a:latin typeface="Calibri" pitchFamily="34" charset="0"/>
              </a:rPr>
              <a:t>CNDI</a:t>
            </a:r>
          </a:p>
          <a:p>
            <a:pPr algn="ctr" eaLnBrk="0" hangingPunct="0">
              <a:lnSpc>
                <a:spcPct val="82000"/>
              </a:lnSpc>
              <a:buClr>
                <a:srgbClr val="009999"/>
              </a:buClr>
              <a:buSzPct val="100000"/>
              <a:buFont typeface="Times New Roman" pitchFamily="18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sp>
        <p:nvSpPr>
          <p:cNvPr id="17426" name="Chave esquerda 39"/>
          <p:cNvSpPr>
            <a:spLocks/>
          </p:cNvSpPr>
          <p:nvPr/>
        </p:nvSpPr>
        <p:spPr bwMode="auto">
          <a:xfrm flipH="1">
            <a:off x="7105649" y="2692400"/>
            <a:ext cx="179389" cy="3273425"/>
          </a:xfrm>
          <a:prstGeom prst="leftBrace">
            <a:avLst>
              <a:gd name="adj1" fmla="val 8287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82000"/>
              </a:lnSpc>
              <a:buClr>
                <a:srgbClr val="009999"/>
              </a:buClr>
              <a:buSzPct val="100000"/>
              <a:buFont typeface="Times New Roman" pitchFamily="18" charset="0"/>
              <a:buNone/>
            </a:pPr>
            <a:endParaRPr lang="pt-BR" sz="1000">
              <a:latin typeface="Calibri" pitchFamily="34" charset="0"/>
            </a:endParaRPr>
          </a:p>
        </p:txBody>
      </p:sp>
      <p:sp>
        <p:nvSpPr>
          <p:cNvPr id="17427" name="CaixaDeTexto 21"/>
          <p:cNvSpPr txBox="1">
            <a:spLocks noChangeArrowheads="1"/>
          </p:cNvSpPr>
          <p:nvPr/>
        </p:nvSpPr>
        <p:spPr bwMode="auto">
          <a:xfrm>
            <a:off x="7285039" y="1840706"/>
            <a:ext cx="1684337" cy="738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400" b="1" dirty="0">
                <a:latin typeface="Calibri" pitchFamily="34" charset="0"/>
              </a:rPr>
              <a:t>Nível de gerenciamento e deliberação</a:t>
            </a:r>
          </a:p>
        </p:txBody>
      </p:sp>
      <p:sp>
        <p:nvSpPr>
          <p:cNvPr id="17428" name="Chave esquerda 105"/>
          <p:cNvSpPr>
            <a:spLocks/>
          </p:cNvSpPr>
          <p:nvPr/>
        </p:nvSpPr>
        <p:spPr bwMode="auto">
          <a:xfrm flipH="1">
            <a:off x="7132638" y="1566864"/>
            <a:ext cx="53974" cy="1001712"/>
          </a:xfrm>
          <a:prstGeom prst="leftBrace">
            <a:avLst>
              <a:gd name="adj1" fmla="val 8219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82000"/>
              </a:lnSpc>
              <a:buClr>
                <a:srgbClr val="009999"/>
              </a:buClr>
              <a:buSzPct val="100000"/>
              <a:buFont typeface="Times New Roman" pitchFamily="18" charset="0"/>
              <a:buNone/>
            </a:pPr>
            <a:endParaRPr lang="pt-BR" sz="1000">
              <a:latin typeface="Calibri" pitchFamily="34" charset="0"/>
            </a:endParaRPr>
          </a:p>
        </p:txBody>
      </p:sp>
      <p:sp>
        <p:nvSpPr>
          <p:cNvPr id="17429" name="Chave esquerda 106"/>
          <p:cNvSpPr>
            <a:spLocks/>
          </p:cNvSpPr>
          <p:nvPr/>
        </p:nvSpPr>
        <p:spPr bwMode="auto">
          <a:xfrm flipH="1">
            <a:off x="7132638" y="1036638"/>
            <a:ext cx="53974" cy="368300"/>
          </a:xfrm>
          <a:prstGeom prst="leftBrace">
            <a:avLst>
              <a:gd name="adj1" fmla="val 8298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82000"/>
              </a:lnSpc>
              <a:buClr>
                <a:srgbClr val="009999"/>
              </a:buClr>
              <a:buSzPct val="100000"/>
              <a:buFont typeface="Times New Roman" pitchFamily="18" charset="0"/>
              <a:buNone/>
            </a:pPr>
            <a:endParaRPr lang="pt-BR" sz="1000">
              <a:latin typeface="Calibri" pitchFamily="34" charset="0"/>
            </a:endParaRPr>
          </a:p>
        </p:txBody>
      </p:sp>
      <p:cxnSp>
        <p:nvCxnSpPr>
          <p:cNvPr id="17430" name="Conector reto 32"/>
          <p:cNvCxnSpPr>
            <a:cxnSpLocks noChangeShapeType="1"/>
          </p:cNvCxnSpPr>
          <p:nvPr/>
        </p:nvCxnSpPr>
        <p:spPr bwMode="auto">
          <a:xfrm>
            <a:off x="2381070" y="2596358"/>
            <a:ext cx="180" cy="112791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1" name="Retângulo de cantos arredondados 7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18100" y="2749550"/>
            <a:ext cx="2016125" cy="360363"/>
          </a:xfrm>
          <a:prstGeom prst="roundRect">
            <a:avLst>
              <a:gd name="adj" fmla="val 16667"/>
            </a:avLst>
          </a:prstGeom>
          <a:solidFill>
            <a:srgbClr val="ADF490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2000"/>
              </a:lnSpc>
              <a:buClr>
                <a:srgbClr val="009999"/>
              </a:buClr>
              <a:buSzPct val="100000"/>
              <a:buFont typeface="Times New Roman" pitchFamily="18" charset="0"/>
              <a:buNone/>
            </a:pPr>
            <a:r>
              <a:rPr lang="pt-BR" sz="1050" b="1" dirty="0">
                <a:latin typeface="Gill Sans MT" pitchFamily="34" charset="0"/>
              </a:rPr>
              <a:t>Comércio Exterior</a:t>
            </a:r>
          </a:p>
          <a:p>
            <a:pPr eaLnBrk="0" hangingPunct="0">
              <a:lnSpc>
                <a:spcPct val="82000"/>
              </a:lnSpc>
              <a:buClr>
                <a:srgbClr val="009999"/>
              </a:buClr>
              <a:buSzPct val="100000"/>
            </a:pPr>
            <a:endParaRPr lang="pt-BR" sz="1200" b="1" dirty="0">
              <a:latin typeface="Gill Sans MT" pitchFamily="34" charset="0"/>
            </a:endParaRPr>
          </a:p>
        </p:txBody>
      </p:sp>
      <p:sp>
        <p:nvSpPr>
          <p:cNvPr id="17432" name="Retângulo de cantos arredondados 7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19688" y="3463925"/>
            <a:ext cx="2016125" cy="288925"/>
          </a:xfrm>
          <a:prstGeom prst="roundRect">
            <a:avLst>
              <a:gd name="adj" fmla="val 16667"/>
            </a:avLst>
          </a:prstGeom>
          <a:solidFill>
            <a:srgbClr val="ADF490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2000"/>
              </a:lnSpc>
              <a:buClr>
                <a:srgbClr val="009999"/>
              </a:buClr>
              <a:buSzPct val="100000"/>
              <a:buFont typeface="Times New Roman" pitchFamily="18" charset="0"/>
              <a:buNone/>
            </a:pPr>
            <a:r>
              <a:rPr lang="pt-BR" sz="1050" b="1" dirty="0">
                <a:latin typeface="Gill Sans MT" pitchFamily="34" charset="0"/>
              </a:rPr>
              <a:t> Inovação</a:t>
            </a:r>
          </a:p>
          <a:p>
            <a:pPr eaLnBrk="0" hangingPunct="0">
              <a:lnSpc>
                <a:spcPct val="82000"/>
              </a:lnSpc>
              <a:buClr>
                <a:srgbClr val="009999"/>
              </a:buClr>
              <a:buSzPct val="100000"/>
            </a:pPr>
            <a:endParaRPr lang="pt-BR" sz="1200" b="1" dirty="0">
              <a:latin typeface="Gill Sans MT" pitchFamily="34" charset="0"/>
            </a:endParaRPr>
          </a:p>
        </p:txBody>
      </p:sp>
      <p:sp>
        <p:nvSpPr>
          <p:cNvPr id="17433" name="Retângulo de cantos arredondados 7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18101" y="3113089"/>
            <a:ext cx="2014537" cy="338136"/>
          </a:xfrm>
          <a:prstGeom prst="roundRect">
            <a:avLst>
              <a:gd name="adj" fmla="val 16667"/>
            </a:avLst>
          </a:prstGeom>
          <a:solidFill>
            <a:srgbClr val="ADF490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2000"/>
              </a:lnSpc>
              <a:buClr>
                <a:srgbClr val="009999"/>
              </a:buClr>
              <a:buSzPct val="100000"/>
              <a:buFont typeface="Times New Roman" pitchFamily="18" charset="0"/>
              <a:buNone/>
            </a:pPr>
            <a:r>
              <a:rPr lang="pt-BR" sz="1050" b="1" dirty="0">
                <a:latin typeface="Gill Sans MT" pitchFamily="34" charset="0"/>
              </a:rPr>
              <a:t>Investimento</a:t>
            </a:r>
          </a:p>
          <a:p>
            <a:pPr eaLnBrk="0" hangingPunct="0">
              <a:lnSpc>
                <a:spcPct val="82000"/>
              </a:lnSpc>
              <a:buClr>
                <a:srgbClr val="009999"/>
              </a:buClr>
              <a:buSzPct val="100000"/>
            </a:pPr>
            <a:endParaRPr lang="pt-BR" sz="1200" b="1" dirty="0">
              <a:latin typeface="Gill Sans MT" pitchFamily="34" charset="0"/>
            </a:endParaRPr>
          </a:p>
        </p:txBody>
      </p:sp>
      <p:sp>
        <p:nvSpPr>
          <p:cNvPr id="17434" name="Retângulo de cantos arredondados 7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18100" y="3768725"/>
            <a:ext cx="2016125" cy="358775"/>
          </a:xfrm>
          <a:prstGeom prst="roundRect">
            <a:avLst>
              <a:gd name="adj" fmla="val 16667"/>
            </a:avLst>
          </a:prstGeom>
          <a:solidFill>
            <a:srgbClr val="ADF490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2000"/>
              </a:lnSpc>
              <a:buClr>
                <a:srgbClr val="009999"/>
              </a:buClr>
              <a:buSzPct val="100000"/>
              <a:buFont typeface="Times New Roman" pitchFamily="18" charset="0"/>
              <a:buNone/>
            </a:pPr>
            <a:r>
              <a:rPr lang="pt-BR" sz="1050" b="1" dirty="0">
                <a:latin typeface="Gill Sans MT" pitchFamily="34" charset="0"/>
              </a:rPr>
              <a:t>Formação e Qualificação Profissional</a:t>
            </a:r>
          </a:p>
          <a:p>
            <a:pPr eaLnBrk="0" hangingPunct="0">
              <a:lnSpc>
                <a:spcPct val="82000"/>
              </a:lnSpc>
              <a:buClr>
                <a:srgbClr val="009999"/>
              </a:buClr>
              <a:buSzPct val="100000"/>
            </a:pPr>
            <a:endParaRPr lang="pt-BR" sz="1200" b="1" dirty="0">
              <a:latin typeface="Gill Sans MT" pitchFamily="34" charset="0"/>
            </a:endParaRPr>
          </a:p>
        </p:txBody>
      </p:sp>
      <p:sp>
        <p:nvSpPr>
          <p:cNvPr id="17435" name="Retângulo de cantos arredondados 7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18100" y="4146551"/>
            <a:ext cx="2016125" cy="321866"/>
          </a:xfrm>
          <a:prstGeom prst="roundRect">
            <a:avLst>
              <a:gd name="adj" fmla="val 16667"/>
            </a:avLst>
          </a:prstGeom>
          <a:solidFill>
            <a:srgbClr val="ADF490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2000"/>
              </a:lnSpc>
              <a:buClr>
                <a:srgbClr val="009999"/>
              </a:buClr>
              <a:buSzPct val="100000"/>
              <a:buFont typeface="Times New Roman" pitchFamily="18" charset="0"/>
              <a:buNone/>
            </a:pPr>
            <a:r>
              <a:rPr lang="pt-BR" sz="1050" b="1" dirty="0">
                <a:latin typeface="Gill Sans MT" pitchFamily="34" charset="0"/>
              </a:rPr>
              <a:t>Produção Sustentável</a:t>
            </a:r>
          </a:p>
          <a:p>
            <a:pPr eaLnBrk="0" hangingPunct="0">
              <a:lnSpc>
                <a:spcPct val="82000"/>
              </a:lnSpc>
              <a:buClr>
                <a:srgbClr val="009999"/>
              </a:buClr>
              <a:buSzPct val="100000"/>
            </a:pPr>
            <a:endParaRPr lang="pt-BR" sz="1200" b="1" dirty="0">
              <a:latin typeface="Gill Sans MT" pitchFamily="34" charset="0"/>
            </a:endParaRPr>
          </a:p>
        </p:txBody>
      </p:sp>
      <p:sp>
        <p:nvSpPr>
          <p:cNvPr id="17436" name="Retângulo de cantos arredondados 7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18100" y="4505325"/>
            <a:ext cx="2014537" cy="352425"/>
          </a:xfrm>
          <a:prstGeom prst="roundRect">
            <a:avLst>
              <a:gd name="adj" fmla="val 16667"/>
            </a:avLst>
          </a:prstGeom>
          <a:solidFill>
            <a:srgbClr val="ADF490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2000"/>
              </a:lnSpc>
              <a:buClr>
                <a:srgbClr val="009999"/>
              </a:buClr>
              <a:buSzPct val="100000"/>
              <a:buFont typeface="Times New Roman" pitchFamily="18" charset="0"/>
              <a:buNone/>
            </a:pPr>
            <a:r>
              <a:rPr lang="pt-BR" sz="1050" b="1" dirty="0">
                <a:latin typeface="Gill Sans MT" pitchFamily="34" charset="0"/>
              </a:rPr>
              <a:t>Competitividade de Pequenos Negócios</a:t>
            </a:r>
          </a:p>
          <a:p>
            <a:pPr eaLnBrk="0" hangingPunct="0">
              <a:lnSpc>
                <a:spcPct val="82000"/>
              </a:lnSpc>
              <a:buClr>
                <a:srgbClr val="009999"/>
              </a:buClr>
              <a:buSzPct val="100000"/>
            </a:pPr>
            <a:endParaRPr lang="pt-BR" sz="1200" b="1" dirty="0">
              <a:latin typeface="Gill Sans MT" pitchFamily="34" charset="0"/>
            </a:endParaRPr>
          </a:p>
        </p:txBody>
      </p:sp>
      <p:sp>
        <p:nvSpPr>
          <p:cNvPr id="17437" name="Retângulo de cantos arredondados 56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1563688" y="2232027"/>
            <a:ext cx="1419224" cy="3384550"/>
          </a:xfrm>
          <a:prstGeom prst="roundRect">
            <a:avLst>
              <a:gd name="adj" fmla="val 16667"/>
            </a:avLst>
          </a:prstGeom>
          <a:solidFill>
            <a:srgbClr val="FAD58A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2000"/>
              </a:lnSpc>
              <a:buClr>
                <a:srgbClr val="009999"/>
              </a:buClr>
              <a:buSzPct val="100000"/>
              <a:buFont typeface="Times New Roman" pitchFamily="18" charset="0"/>
              <a:buNone/>
            </a:pPr>
            <a:endParaRPr lang="pt-BR">
              <a:latin typeface="Calibri" pitchFamily="34" charset="0"/>
            </a:endParaRPr>
          </a:p>
        </p:txBody>
      </p:sp>
      <p:sp>
        <p:nvSpPr>
          <p:cNvPr id="33" name="Retângulo de cantos arredondados 7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1027162" y="3195365"/>
            <a:ext cx="835953" cy="1440159"/>
          </a:xfrm>
          <a:prstGeom prst="roundRect">
            <a:avLst>
              <a:gd name="adj" fmla="val 16667"/>
            </a:avLst>
          </a:prstGeom>
          <a:solidFill>
            <a:srgbClr val="E0AF56"/>
          </a:solidFill>
          <a:ln w="38100" algn="ctr">
            <a:solidFill>
              <a:srgbClr val="002060"/>
            </a:solidFill>
            <a:round/>
            <a:headEnd/>
            <a:tailEnd/>
          </a:ln>
        </p:spPr>
        <p:txBody>
          <a:bodyPr vert="vert270" anchor="ctr"/>
          <a:lstStyle/>
          <a:p>
            <a:pPr algn="ctr" eaLnBrk="0" fontAlgn="auto" hangingPunct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ct val="100000"/>
              <a:buFont typeface="Times New Roman" pitchFamily="18" charset="0"/>
              <a:buNone/>
              <a:defRPr/>
            </a:pPr>
            <a:r>
              <a:rPr lang="pt-BR" sz="1200" b="1" dirty="0">
                <a:latin typeface="+mn-lt"/>
                <a:cs typeface="+mn-cs"/>
              </a:rPr>
              <a:t>Comitês Executivos</a:t>
            </a:r>
            <a:endParaRPr lang="pt-BR" sz="1200" dirty="0">
              <a:latin typeface="+mn-lt"/>
              <a:cs typeface="+mn-cs"/>
            </a:endParaRPr>
          </a:p>
          <a:p>
            <a:pPr eaLnBrk="0" fontAlgn="auto" hangingPunct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ct val="100000"/>
              <a:defRPr/>
            </a:pPr>
            <a:endParaRPr lang="pt-BR" sz="1200" b="1" dirty="0">
              <a:latin typeface="+mn-lt"/>
              <a:cs typeface="+mn-cs"/>
            </a:endParaRPr>
          </a:p>
        </p:txBody>
      </p:sp>
      <p:sp>
        <p:nvSpPr>
          <p:cNvPr id="34" name="Retângulo de cantos arredondados 71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2677908" y="3200631"/>
            <a:ext cx="846485" cy="1440160"/>
          </a:xfrm>
          <a:prstGeom prst="roundRect">
            <a:avLst>
              <a:gd name="adj" fmla="val 16667"/>
            </a:avLst>
          </a:prstGeom>
          <a:solidFill>
            <a:srgbClr val="E0AF56"/>
          </a:solidFill>
          <a:ln w="38100" algn="ctr">
            <a:solidFill>
              <a:srgbClr val="002060"/>
            </a:solidFill>
            <a:prstDash val="sysDash"/>
            <a:round/>
            <a:headEnd/>
            <a:tailEnd/>
          </a:ln>
        </p:spPr>
        <p:txBody>
          <a:bodyPr vert="vert270" anchor="ctr"/>
          <a:lstStyle/>
          <a:p>
            <a:pPr algn="ctr" eaLnBrk="0" fontAlgn="auto" hangingPunct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ct val="100000"/>
              <a:defRPr/>
            </a:pPr>
            <a:r>
              <a:rPr lang="pt-BR" sz="1200" b="1" dirty="0">
                <a:latin typeface="+mn-lt"/>
                <a:cs typeface="+mn-cs"/>
              </a:rPr>
              <a:t>Conselhos de Competitividade Setoria</a:t>
            </a:r>
            <a:r>
              <a:rPr lang="pt-BR" sz="1200" b="1" dirty="0">
                <a:latin typeface="Arial" pitchFamily="34" charset="0"/>
                <a:cs typeface="+mn-cs"/>
              </a:rPr>
              <a:t>l</a:t>
            </a:r>
            <a:endParaRPr lang="pt-BR" sz="1200" dirty="0">
              <a:latin typeface="Arial" pitchFamily="34" charset="0"/>
              <a:cs typeface="+mn-cs"/>
            </a:endParaRPr>
          </a:p>
        </p:txBody>
      </p:sp>
      <p:sp>
        <p:nvSpPr>
          <p:cNvPr id="17440" name="Retângulo 96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3355181" y="4196557"/>
            <a:ext cx="2481263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500" b="1" dirty="0">
                <a:latin typeface="Gill Sans MT" pitchFamily="34" charset="0"/>
              </a:rPr>
              <a:t>Coordenações Sistêmicas</a:t>
            </a:r>
            <a:endParaRPr lang="pt-BR" sz="1500" dirty="0">
              <a:latin typeface="Gill Sans MT" pitchFamily="34" charset="0"/>
            </a:endParaRPr>
          </a:p>
        </p:txBody>
      </p:sp>
      <p:sp>
        <p:nvSpPr>
          <p:cNvPr id="17441" name="Retângulo 96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-812006" y="4131469"/>
            <a:ext cx="2319338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500" b="1">
                <a:latin typeface="Gill Sans MT" pitchFamily="34" charset="0"/>
              </a:rPr>
              <a:t>Coordenações Setoriais</a:t>
            </a:r>
            <a:endParaRPr lang="pt-BR" sz="1500">
              <a:latin typeface="Gill Sans MT" pitchFamily="34" charset="0"/>
            </a:endParaRPr>
          </a:p>
        </p:txBody>
      </p:sp>
      <p:cxnSp>
        <p:nvCxnSpPr>
          <p:cNvPr id="37" name="Conector reto 36"/>
          <p:cNvCxnSpPr>
            <a:stCxn id="33" idx="0"/>
            <a:endCxn id="34" idx="2"/>
          </p:cNvCxnSpPr>
          <p:nvPr/>
        </p:nvCxnSpPr>
        <p:spPr>
          <a:xfrm>
            <a:off x="2165350" y="3916363"/>
            <a:ext cx="215900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3" name="CaixaDeTexto 40"/>
          <p:cNvSpPr txBox="1">
            <a:spLocks noChangeArrowheads="1"/>
          </p:cNvSpPr>
          <p:nvPr/>
        </p:nvSpPr>
        <p:spPr bwMode="auto">
          <a:xfrm>
            <a:off x="7267575" y="1033463"/>
            <a:ext cx="1684338" cy="739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400" b="1" dirty="0">
                <a:latin typeface="Calibri" pitchFamily="34" charset="0"/>
              </a:rPr>
              <a:t>Nível de aconselhamento superior</a:t>
            </a:r>
          </a:p>
        </p:txBody>
      </p:sp>
      <p:sp>
        <p:nvSpPr>
          <p:cNvPr id="17444" name="CaixaDeTexto 41"/>
          <p:cNvSpPr txBox="1">
            <a:spLocks noChangeArrowheads="1"/>
          </p:cNvSpPr>
          <p:nvPr/>
        </p:nvSpPr>
        <p:spPr bwMode="auto">
          <a:xfrm>
            <a:off x="7294563" y="4111625"/>
            <a:ext cx="1865997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400" b="1">
                <a:latin typeface="Calibri" pitchFamily="34" charset="0"/>
              </a:rPr>
              <a:t>Nível de articulação e formulação</a:t>
            </a:r>
          </a:p>
        </p:txBody>
      </p:sp>
      <p:sp>
        <p:nvSpPr>
          <p:cNvPr id="17445" name="Retângulo de cantos arredondados 7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16513" y="4903789"/>
            <a:ext cx="2019300" cy="392112"/>
          </a:xfrm>
          <a:prstGeom prst="roundRect">
            <a:avLst>
              <a:gd name="adj" fmla="val 16667"/>
            </a:avLst>
          </a:prstGeom>
          <a:solidFill>
            <a:srgbClr val="ADF490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2000"/>
              </a:lnSpc>
              <a:buClr>
                <a:srgbClr val="009999"/>
              </a:buClr>
              <a:buSzPct val="100000"/>
            </a:pPr>
            <a:r>
              <a:rPr lang="pt-BR" sz="1050" b="1" dirty="0">
                <a:latin typeface="Gill Sans MT" pitchFamily="34" charset="0"/>
              </a:rPr>
              <a:t>Ações Especiais em Desenvolvimento Regional</a:t>
            </a:r>
          </a:p>
        </p:txBody>
      </p:sp>
      <p:sp>
        <p:nvSpPr>
          <p:cNvPr id="17446" name="Retângulo de cantos arredondados 7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19689" y="5341939"/>
            <a:ext cx="2016124" cy="254000"/>
          </a:xfrm>
          <a:prstGeom prst="roundRect">
            <a:avLst>
              <a:gd name="adj" fmla="val 16667"/>
            </a:avLst>
          </a:prstGeom>
          <a:solidFill>
            <a:srgbClr val="ADF490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2000"/>
              </a:lnSpc>
              <a:buClr>
                <a:srgbClr val="009999"/>
              </a:buClr>
              <a:buSzPct val="100000"/>
            </a:pPr>
            <a:r>
              <a:rPr lang="pt-BR" sz="1050" b="1" dirty="0">
                <a:latin typeface="Gill Sans MT" pitchFamily="34" charset="0"/>
              </a:rPr>
              <a:t>Bem estar do Consumidor</a:t>
            </a:r>
          </a:p>
        </p:txBody>
      </p:sp>
      <p:sp>
        <p:nvSpPr>
          <p:cNvPr id="17447" name="Retângulo de cantos arredondados 7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35563" y="5637213"/>
            <a:ext cx="2016125" cy="328612"/>
          </a:xfrm>
          <a:prstGeom prst="roundRect">
            <a:avLst>
              <a:gd name="adj" fmla="val 16667"/>
            </a:avLst>
          </a:prstGeom>
          <a:solidFill>
            <a:srgbClr val="ADF490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2000"/>
              </a:lnSpc>
              <a:buClr>
                <a:srgbClr val="009999"/>
              </a:buClr>
              <a:buSzPct val="100000"/>
            </a:pPr>
            <a:r>
              <a:rPr lang="pt-BR" sz="1050" b="1" dirty="0">
                <a:latin typeface="Gill Sans MT" pitchFamily="34" charset="0"/>
              </a:rPr>
              <a:t>Condições e Relações de Trabalho</a:t>
            </a:r>
          </a:p>
        </p:txBody>
      </p:sp>
      <p:sp>
        <p:nvSpPr>
          <p:cNvPr id="47" name="Título 1"/>
          <p:cNvSpPr txBox="1">
            <a:spLocks/>
          </p:cNvSpPr>
          <p:nvPr/>
        </p:nvSpPr>
        <p:spPr>
          <a:xfrm>
            <a:off x="9525" y="36513"/>
            <a:ext cx="9144000" cy="768350"/>
          </a:xfrm>
          <a:prstGeom prst="rect">
            <a:avLst/>
          </a:prstGeom>
          <a:effectLst/>
        </p:spPr>
        <p:txBody>
          <a:bodyPr anchor="ctr"/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200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ct val="90000"/>
              </a:lnSpc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8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Sistema </a:t>
            </a:r>
            <a:r>
              <a:rPr lang="pt-BR" sz="28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de Gestão </a:t>
            </a:r>
          </a:p>
        </p:txBody>
      </p:sp>
      <p:cxnSp>
        <p:nvCxnSpPr>
          <p:cNvPr id="4" name="Conector de seta reta 3"/>
          <p:cNvCxnSpPr>
            <a:stCxn id="17437" idx="3"/>
            <a:endCxn id="2" idx="0"/>
          </p:cNvCxnSpPr>
          <p:nvPr/>
        </p:nvCxnSpPr>
        <p:spPr>
          <a:xfrm flipH="1">
            <a:off x="2273145" y="4633914"/>
            <a:ext cx="155" cy="22952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de cantos arredondados 1"/>
          <p:cNvSpPr/>
          <p:nvPr/>
        </p:nvSpPr>
        <p:spPr>
          <a:xfrm>
            <a:off x="725059" y="4863441"/>
            <a:ext cx="3096172" cy="8198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Conselho de Competitividade de Couro, Calçados, Têxtil e Confecções, Gemas e Joias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05171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47625" y="144966"/>
            <a:ext cx="9096375" cy="621797"/>
          </a:xfrm>
        </p:spPr>
        <p:txBody>
          <a:bodyPr/>
          <a:lstStyle/>
          <a:p>
            <a:pPr algn="r"/>
            <a:r>
              <a:rPr lang="pt-BR" sz="2700" dirty="0" smtClean="0"/>
              <a:t>Agenda Estratégica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61941413"/>
              </p:ext>
            </p:extLst>
          </p:nvPr>
        </p:nvGraphicFramePr>
        <p:xfrm>
          <a:off x="656484" y="1239858"/>
          <a:ext cx="7905626" cy="43415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05626"/>
              </a:tblGrid>
              <a:tr h="4341544">
                <a:tc>
                  <a:txBody>
                    <a:bodyPr/>
                    <a:lstStyle/>
                    <a:p>
                      <a:pPr marL="50165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Objetivo</a:t>
                      </a:r>
                    </a:p>
                    <a:p>
                      <a:pPr marL="95885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Ampliar o investimento em inovação e design, visando criar novos atributos competitivos (novos materiais e intangíveis).</a:t>
                      </a:r>
                    </a:p>
                    <a:p>
                      <a:pPr marL="50165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Medidas</a:t>
                      </a:r>
                    </a:p>
                    <a:p>
                      <a:pPr marL="95885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Desenvolver metodologia de mensuração e valoração do intangível</a:t>
                      </a:r>
                    </a:p>
                    <a:p>
                      <a:pPr marL="95885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Alterar regras de financiamento para tratamento do intangível como investimento e não como capital de giro</a:t>
                      </a:r>
                    </a:p>
                    <a:p>
                      <a:pPr marL="95885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Elaborar Agenda Tecnológica Setorial (ATS) buscando processos mais versáteis e flexíveis, apropriados à produção de pequenas séries (customização) e P&amp;D focado em novos atributos competitivos por meio de instrumentos do CNPq e Capes</a:t>
                      </a:r>
                    </a:p>
                    <a:p>
                      <a:pPr marL="95885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Desenvolver parcerias com universidades e centros de inovação e tecnologia para consolidar redes de inovação</a:t>
                      </a:r>
                      <a:endParaRPr lang="pt-BR" sz="18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71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47625" y="167268"/>
            <a:ext cx="9096375" cy="599495"/>
          </a:xfrm>
        </p:spPr>
        <p:txBody>
          <a:bodyPr/>
          <a:lstStyle/>
          <a:p>
            <a:pPr algn="r"/>
            <a:r>
              <a:rPr lang="pt-BR" sz="2700" dirty="0" smtClean="0"/>
              <a:t>Agenda Estratégica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22195284"/>
              </p:ext>
            </p:extLst>
          </p:nvPr>
        </p:nvGraphicFramePr>
        <p:xfrm>
          <a:off x="372141" y="1239858"/>
          <a:ext cx="8452882" cy="42019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452882"/>
              </a:tblGrid>
              <a:tr h="4201938">
                <a:tc>
                  <a:txBody>
                    <a:bodyPr/>
                    <a:lstStyle/>
                    <a:p>
                      <a:pPr marL="50165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Objetivo</a:t>
                      </a:r>
                    </a:p>
                    <a:p>
                      <a:pPr marL="95885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Modernizar tecnologicamente o parque fabril</a:t>
                      </a:r>
                    </a:p>
                    <a:p>
                      <a:pPr marL="50165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Medidas</a:t>
                      </a:r>
                    </a:p>
                    <a:p>
                      <a:pPr marL="95885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Criar linha de financiamento de investimentos em qualidade e inovação da indústria brasileira de bens de capital para couro, calçados, têxteis, confecções, gemas e joias</a:t>
                      </a:r>
                    </a:p>
                    <a:p>
                      <a:pPr marL="95885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Possibilitar a aquisição de bens de capital importados, sem similar nacional, em condições compatíveis com os bens de capital nacional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949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47625" y="111512"/>
            <a:ext cx="9096375" cy="655251"/>
          </a:xfrm>
        </p:spPr>
        <p:txBody>
          <a:bodyPr/>
          <a:lstStyle/>
          <a:p>
            <a:pPr algn="r"/>
            <a:r>
              <a:rPr lang="pt-BR" sz="2700" dirty="0" smtClean="0"/>
              <a:t>Agenda Estratégica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45992439"/>
              </p:ext>
            </p:extLst>
          </p:nvPr>
        </p:nvGraphicFramePr>
        <p:xfrm>
          <a:off x="372141" y="1239857"/>
          <a:ext cx="8452882" cy="43022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452882"/>
              </a:tblGrid>
              <a:tr h="4302299">
                <a:tc>
                  <a:txBody>
                    <a:bodyPr/>
                    <a:lstStyle/>
                    <a:p>
                      <a:pPr marL="50165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Objetivo</a:t>
                      </a:r>
                    </a:p>
                    <a:p>
                      <a:pPr marL="95885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Fortalecer a “marca Brasil”</a:t>
                      </a:r>
                    </a:p>
                    <a:p>
                      <a:pPr marL="50165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Medidas</a:t>
                      </a:r>
                    </a:p>
                    <a:p>
                      <a:pPr marL="95885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Estender o Projeto Branding ao mercado interno (design, sustentabilidade, marca, promoção comercial e inovação)</a:t>
                      </a:r>
                    </a:p>
                    <a:p>
                      <a:pPr marL="95885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Divulgar e promover marcas brasileiras em grandes eventos internacionais no Brasil (Copa 2014 e Olimpíada 2016)</a:t>
                      </a:r>
                      <a:endParaRPr lang="pt-BR" sz="18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479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47625" y="-12700"/>
            <a:ext cx="9096375" cy="779463"/>
          </a:xfrm>
        </p:spPr>
        <p:txBody>
          <a:bodyPr anchor="ctr"/>
          <a:lstStyle/>
          <a:p>
            <a:pPr algn="r"/>
            <a:r>
              <a:rPr lang="pt-BR" sz="2700" dirty="0" smtClean="0"/>
              <a:t>Principais Medidas já implementadas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5314493"/>
              </p:ext>
            </p:extLst>
          </p:nvPr>
        </p:nvGraphicFramePr>
        <p:xfrm>
          <a:off x="372141" y="1239858"/>
          <a:ext cx="8452882" cy="43415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452882"/>
              </a:tblGrid>
              <a:tr h="4341544">
                <a:tc>
                  <a:txBody>
                    <a:bodyPr/>
                    <a:lstStyle/>
                    <a:p>
                      <a:pPr marL="5016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Instituição do Reintegra</a:t>
                      </a:r>
                    </a:p>
                    <a:p>
                      <a:pPr marL="5016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Ampliação dos recursos do Programa Setorial</a:t>
                      </a:r>
                      <a:r>
                        <a:rPr lang="pt-BR" sz="18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da Apex-Brasil</a:t>
                      </a:r>
                      <a:endParaRPr lang="pt-BR" sz="18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5016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Ampliação do SIMPLES Nacional</a:t>
                      </a:r>
                    </a:p>
                    <a:p>
                      <a:pPr marL="50165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BNDES PROGEREN: crédito para capital de giro com taxas reduzidas;</a:t>
                      </a:r>
                    </a:p>
                    <a:p>
                      <a:pPr marL="5016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E46C0A"/>
                        </a:buClr>
                        <a:buSzPct val="128000"/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Ampliação do Microempreendedor Individual (MEI);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317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Template-power-point-abertu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9" b="116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4675" y="2790825"/>
            <a:ext cx="6182385" cy="841375"/>
          </a:xfrm>
        </p:spPr>
        <p:txBody>
          <a:bodyPr rtlCol="0"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t-BR" sz="4400" dirty="0" smtClean="0">
                <a:solidFill>
                  <a:schemeClr val="accent3">
                    <a:lumMod val="50000"/>
                  </a:schemeClr>
                </a:solidFill>
              </a:rPr>
              <a:t>Panorama </a:t>
            </a:r>
            <a:r>
              <a:rPr lang="pt-BR" sz="4400" dirty="0">
                <a:solidFill>
                  <a:schemeClr val="accent3">
                    <a:lumMod val="50000"/>
                  </a:schemeClr>
                </a:solidFill>
              </a:rPr>
              <a:t>do Setor de Gemas e </a:t>
            </a:r>
            <a:r>
              <a:rPr lang="pt-BR" sz="4400" dirty="0" smtClean="0">
                <a:solidFill>
                  <a:schemeClr val="accent3">
                    <a:lumMod val="50000"/>
                  </a:schemeClr>
                </a:solidFill>
              </a:rPr>
              <a:t>Joias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10478</TotalTime>
  <Words>851</Words>
  <Application>Microsoft Office PowerPoint</Application>
  <PresentationFormat>Apresentação na tela (4:3)</PresentationFormat>
  <Paragraphs>141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28" baseType="lpstr">
      <vt:lpstr>Slipstream</vt:lpstr>
      <vt:lpstr>Custom Design</vt:lpstr>
      <vt:lpstr>Desoneração Tributária Gemas &amp; Joias    Secretaria de Desenvolvimento da Produção MDIC</vt:lpstr>
      <vt:lpstr>Plano Brasil Maior (PBM)</vt:lpstr>
      <vt:lpstr>Plano Brasil Maior (PBM)</vt:lpstr>
      <vt:lpstr>Apresentação do PowerPoint</vt:lpstr>
      <vt:lpstr>Agenda Estratégica</vt:lpstr>
      <vt:lpstr>Agenda Estratégica</vt:lpstr>
      <vt:lpstr>Agenda Estratégica</vt:lpstr>
      <vt:lpstr>Principais Medidas já implementadas</vt:lpstr>
      <vt:lpstr>Panorama do Setor de Gemas e Joias </vt:lpstr>
      <vt:lpstr>Número estimado de empresas</vt:lpstr>
      <vt:lpstr>Empregos</vt:lpstr>
      <vt:lpstr>Faturamento (U$ milhões)</vt:lpstr>
      <vt:lpstr>Desoneração da Folha de Pagamentos</vt:lpstr>
      <vt:lpstr>Objetivos</vt:lpstr>
      <vt:lpstr>Justificativa</vt:lpstr>
      <vt:lpstr>Setores já abrangidos</vt:lpstr>
      <vt:lpstr>Redução da Alíquota de IPI </vt:lpstr>
      <vt:lpstr>Histórico</vt:lpstr>
      <vt:lpstr>Histórico</vt:lpstr>
      <vt:lpstr>Histórico</vt:lpstr>
      <vt:lpstr>Evolução</vt:lpstr>
      <vt:lpstr>Simulações – Redução IPI e Desoneração Folha</vt:lpstr>
      <vt:lpstr>Simulações – Redução IPI e Desoneração Folha</vt:lpstr>
      <vt:lpstr>Simulações – Redução IPI e Desoneração Folha</vt:lpstr>
      <vt:lpstr>Impactos esperados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Abelardo Mendes Jr</dc:creator>
  <cp:lastModifiedBy>Cecília Maria Luli</cp:lastModifiedBy>
  <cp:revision>1180</cp:revision>
  <cp:lastPrinted>2013-08-13T17:06:49Z</cp:lastPrinted>
  <dcterms:created xsi:type="dcterms:W3CDTF">2011-06-13T11:48:10Z</dcterms:created>
  <dcterms:modified xsi:type="dcterms:W3CDTF">2013-08-13T21:02:39Z</dcterms:modified>
</cp:coreProperties>
</file>