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1" r:id="rId2"/>
    <p:sldId id="321" r:id="rId3"/>
    <p:sldId id="322" r:id="rId4"/>
    <p:sldId id="323" r:id="rId5"/>
    <p:sldId id="324" r:id="rId6"/>
    <p:sldId id="325" r:id="rId7"/>
    <p:sldId id="256" r:id="rId8"/>
    <p:sldId id="290" r:id="rId9"/>
    <p:sldId id="326" r:id="rId10"/>
    <p:sldId id="328" r:id="rId11"/>
    <p:sldId id="329" r:id="rId12"/>
    <p:sldId id="330" r:id="rId13"/>
    <p:sldId id="31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FF99FF"/>
    <a:srgbClr val="FF66CC"/>
    <a:srgbClr val="FFFF66"/>
    <a:srgbClr val="003399"/>
    <a:srgbClr val="CCECFF"/>
    <a:srgbClr val="D057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1BEFD-F676-4736-9311-283C8040ABDE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F268C-A932-4646-835B-440C723DA0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53157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5A75F-48E1-4AA8-8789-3740F147AF63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ACA1-DEF5-4C73-962F-BD7924EC36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90302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419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23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75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895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38390"/>
            <a:ext cx="682625" cy="353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263380"/>
            <a:ext cx="965994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8245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409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214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8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14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13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042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05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9A820-F3CC-4634-882D-27283BFCDBC4}" type="datetimeFigureOut">
              <a:rPr lang="pt-BR" smtClean="0"/>
              <a:pPr/>
              <a:t>13/8/2013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3BE15-89B1-44CE-8051-F796739ACA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926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mailto:hecliton@ibgm.com.b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74700" y="2132856"/>
            <a:ext cx="81369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Setor de Gemas, Joias e Bijuterias:</a:t>
            </a:r>
          </a:p>
          <a:p>
            <a:pPr algn="ctr"/>
            <a:r>
              <a:rPr lang="pt-BR" sz="3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Carga </a:t>
            </a:r>
            <a:r>
              <a:rPr lang="pt-BR" sz="3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Tributária x Crescimento</a:t>
            </a:r>
          </a:p>
        </p:txBody>
      </p:sp>
      <p:pic>
        <p:nvPicPr>
          <p:cNvPr id="1026" name="Picture 2" descr="\\Servidor\d\Institucional\Nova Rede\Logos\Logos IBGM\Novo Logo\Logo para E-mail\JPG - AI\logo_port_positivo (Small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195103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\\Servidor\d\Institucional\Nova Rede\Fotos\Gemas\Lapidação Diferenciada\fus‹o pedras_RAF (Large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1" y="5318704"/>
            <a:ext cx="7679444" cy="290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3038" y="0"/>
            <a:ext cx="9001156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>Para as que ficam, qual o cenário?</a:t>
            </a:r>
            <a:endParaRPr lang="pt-BR" sz="4000" b="1" dirty="0">
              <a:solidFill>
                <a:schemeClr val="accent5">
                  <a:lumMod val="50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07504" y="2636912"/>
            <a:ext cx="889248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das empresas enquadradas no SUPERSIMPLES que possuem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grande diferencial de tributação;</a:t>
            </a: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 contrabando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 das empresas informais de fundo de quintal, que nada recolhem aos cofres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públicos e</a:t>
            </a: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das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empresas sediadas em Manaus que não recolhem o IPI e possuem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ICMS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mais baixo. 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244848" y="1383300"/>
            <a:ext cx="461459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BR" sz="3200" dirty="0" smtClean="0">
                <a:solidFill>
                  <a:schemeClr val="tx2">
                    <a:lumMod val="50000"/>
                  </a:schemeClr>
                </a:solidFill>
              </a:rPr>
              <a:t>Tripla concorrência desleal</a:t>
            </a:r>
            <a:endParaRPr lang="pt-BR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39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116632"/>
            <a:ext cx="9001156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pt-BR" sz="4000" b="1" dirty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>Medidas imprescindíveis 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179512" y="2780928"/>
            <a:ext cx="889248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MP do Bem (Lei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11.196/05, art. 67) ao definir que a alíquota 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IPI 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fosse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correspondente 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às mínimas estabelecidas para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 ICMS, na ocasião a referência era 5% em MG, deixou 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margem para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interpretação distinta, pois no caso, tratava-se de redução da base de cálculo, sendo que a alíquota permanecia em 18%.</a:t>
            </a:r>
            <a:endParaRPr lang="pt-BR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decisão do governo 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ao reduzir o IPI para 12% - Decreto 5.883 de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31/08/06 – levou em consideração a alíquota interestadual do ICMS e não a sua carga tributária efetiva.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79512" y="1412776"/>
            <a:ext cx="4680520" cy="7200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200" dirty="0" smtClean="0">
                <a:solidFill>
                  <a:schemeClr val="bg1"/>
                </a:solidFill>
              </a:rPr>
              <a:t>Redução da alíquota do IPI para 5%</a:t>
            </a:r>
            <a:endParaRPr lang="pt-BR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60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238820"/>
            <a:ext cx="9001156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pt-BR" sz="4000" b="1" dirty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>Medidas imprescindíveis 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229940" y="1708572"/>
            <a:ext cx="8518524" cy="7200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/>
              <a:t>D</a:t>
            </a:r>
            <a:r>
              <a:rPr lang="pt-BR" sz="2400" dirty="0" smtClean="0"/>
              <a:t>esoneração </a:t>
            </a:r>
            <a:r>
              <a:rPr lang="pt-BR" sz="2400" dirty="0"/>
              <a:t>da folha de pagamento, a ser paga pelo </a:t>
            </a:r>
            <a:r>
              <a:rPr lang="pt-BR" sz="2400" dirty="0" smtClean="0"/>
              <a:t>faturamento tanto da indústria quanto do varejo</a:t>
            </a:r>
            <a:endParaRPr lang="pt-BR" sz="2200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96280" y="2924944"/>
            <a:ext cx="88924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Proposta de itens incluídos nas posições NCM: 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71.03; 71.07; 71.09;  71.11;  71.13;  71.14;  7116 e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71.17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ou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CNAEs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3211-6, 3212-4 e 4783-1</a:t>
            </a:r>
            <a:endParaRPr lang="pt-BR" sz="24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pt-BR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93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85720" y="4572008"/>
            <a:ext cx="542928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Obrigado!</a:t>
            </a:r>
          </a:p>
          <a:p>
            <a:endParaRPr lang="pt-BR" sz="2100" dirty="0" smtClean="0">
              <a:solidFill>
                <a:schemeClr val="tx1">
                  <a:lumMod val="85000"/>
                  <a:lumOff val="15000"/>
                </a:schemeClr>
              </a:solidFill>
              <a:hlinkClick r:id="rId2"/>
            </a:endParaRPr>
          </a:p>
          <a:p>
            <a:r>
              <a:rPr lang="pt-BR" sz="2100" dirty="0" smtClean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hecliton@ibgm.com.br</a:t>
            </a:r>
            <a:endParaRPr lang="pt-BR" sz="21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pt-B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61 3326-3926</a:t>
            </a:r>
            <a:endParaRPr lang="pt-BR" sz="2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icture 2" descr="logo_port_positiv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500042"/>
            <a:ext cx="3143272" cy="1355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68920" y="24160"/>
            <a:ext cx="8786842" cy="1143000"/>
          </a:xfrm>
        </p:spPr>
        <p:txBody>
          <a:bodyPr>
            <a:normAutofit/>
          </a:bodyPr>
          <a:lstStyle/>
          <a:p>
            <a:pPr algn="r"/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>Contextualizando o Setor</a:t>
            </a:r>
            <a:endParaRPr lang="pt-BR" sz="4000" b="1" dirty="0">
              <a:solidFill>
                <a:schemeClr val="accent5">
                  <a:lumMod val="50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179512" y="1268760"/>
            <a:ext cx="7920880" cy="8640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Número estimado de empresas em 2012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895431"/>
              </p:ext>
            </p:extLst>
          </p:nvPr>
        </p:nvGraphicFramePr>
        <p:xfrm>
          <a:off x="395536" y="2276872"/>
          <a:ext cx="7560840" cy="23042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9886"/>
                <a:gridCol w="4634063"/>
                <a:gridCol w="1056891"/>
              </a:tblGrid>
              <a:tr h="460851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INDÚSTRIA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Lapidação / Obras de pedras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350</a:t>
                      </a:r>
                      <a:endParaRPr lang="pt-BR" sz="2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4608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Joalheria ouro e prata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1.100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08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Folheados e bijuterias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2.450</a:t>
                      </a:r>
                      <a:endParaRPr lang="pt-BR" sz="2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460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bg1"/>
                          </a:solidFill>
                          <a:effectLst/>
                        </a:rPr>
                        <a:t>Total Indústria</a:t>
                      </a:r>
                      <a:endParaRPr lang="pt-BR" sz="2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bg1"/>
                          </a:solidFill>
                          <a:effectLst/>
                        </a:rPr>
                        <a:t>3.900</a:t>
                      </a:r>
                      <a:endParaRPr lang="pt-BR" sz="2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60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VAREJO</a:t>
                      </a:r>
                      <a:endParaRPr lang="pt-BR" sz="2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12.000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60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4"/>
          <p:cNvSpPr txBox="1">
            <a:spLocks/>
          </p:cNvSpPr>
          <p:nvPr/>
        </p:nvSpPr>
        <p:spPr>
          <a:xfrm>
            <a:off x="200472" y="260648"/>
            <a:ext cx="6891808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Faturamento Estimado em 2011 e 2012 (*)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Espaço Reservado para Conteúdo 4"/>
          <p:cNvSpPr txBox="1">
            <a:spLocks/>
          </p:cNvSpPr>
          <p:nvPr/>
        </p:nvSpPr>
        <p:spPr>
          <a:xfrm>
            <a:off x="7365652" y="764704"/>
            <a:ext cx="1548680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pt-BR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US$ milhões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074" name="Imagem 3" descr="Descrição: C:\Users\Marcelo\Desktop\faturamento estimado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" t="2980" r="1249" b="1104"/>
          <a:stretch/>
        </p:blipFill>
        <p:spPr bwMode="auto">
          <a:xfrm>
            <a:off x="19844" y="1268760"/>
            <a:ext cx="8756936" cy="4821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ço Reservado para Conteúdo 4"/>
          <p:cNvSpPr txBox="1">
            <a:spLocks/>
          </p:cNvSpPr>
          <p:nvPr/>
        </p:nvSpPr>
        <p:spPr>
          <a:xfrm>
            <a:off x="539552" y="6144940"/>
            <a:ext cx="8676456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/>
              <a:t>(*) Inclui Exportações         (**) Produtos de metal precioso p/ Indústria e outros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33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4"/>
          <p:cNvSpPr txBox="1">
            <a:spLocks/>
          </p:cNvSpPr>
          <p:nvPr/>
        </p:nvSpPr>
        <p:spPr>
          <a:xfrm>
            <a:off x="200472" y="188640"/>
            <a:ext cx="6315744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Empregos Direto 2011 e 2012 (*)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Espaço Reservado para Conteúdo 4"/>
          <p:cNvSpPr txBox="1">
            <a:spLocks/>
          </p:cNvSpPr>
          <p:nvPr/>
        </p:nvSpPr>
        <p:spPr>
          <a:xfrm>
            <a:off x="1133562" y="5877272"/>
            <a:ext cx="8676456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/>
              <a:t>(*) Inclui </a:t>
            </a:r>
            <a:r>
              <a:rPr lang="pt-BR" sz="1800" dirty="0" smtClean="0"/>
              <a:t>ateliês</a:t>
            </a:r>
            <a:r>
              <a:rPr lang="pt-BR" sz="1800" dirty="0"/>
              <a:t>, oficinas ourives e lapidação terceirizada.</a:t>
            </a: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098" name="Imagem 5" descr="Descrição: C:\Users\Marcelo\Desktop\empregos diretos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" t="1839" r="1337" b="2066"/>
          <a:stretch/>
        </p:blipFill>
        <p:spPr bwMode="auto">
          <a:xfrm>
            <a:off x="467544" y="1035720"/>
            <a:ext cx="7999350" cy="472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95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4"/>
          <p:cNvSpPr txBox="1">
            <a:spLocks/>
          </p:cNvSpPr>
          <p:nvPr/>
        </p:nvSpPr>
        <p:spPr>
          <a:xfrm>
            <a:off x="126939" y="164208"/>
            <a:ext cx="9144000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Balança Comercial da Cadeia Produtiva – 2011 e 2012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Espaço Reservado para Conteúdo 4"/>
          <p:cNvSpPr txBox="1">
            <a:spLocks/>
          </p:cNvSpPr>
          <p:nvPr/>
        </p:nvSpPr>
        <p:spPr>
          <a:xfrm>
            <a:off x="187752" y="5373216"/>
            <a:ext cx="8676456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 smtClean="0"/>
              <a:t>Fonte: MEDIC/DECEX</a:t>
            </a:r>
          </a:p>
          <a:p>
            <a:pPr marL="0" indent="0">
              <a:buNone/>
            </a:pPr>
            <a:r>
              <a:rPr lang="pt-BR" sz="1800" dirty="0" smtClean="0"/>
              <a:t>(*) </a:t>
            </a:r>
            <a:r>
              <a:rPr lang="pt-BR" sz="1800" dirty="0"/>
              <a:t>Inclui </a:t>
            </a:r>
            <a:r>
              <a:rPr lang="pt-BR" sz="1800" dirty="0" smtClean="0"/>
              <a:t>venda a não residentes .</a:t>
            </a: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122" name="Imagem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50" b="11311"/>
          <a:stretch/>
        </p:blipFill>
        <p:spPr bwMode="auto">
          <a:xfrm>
            <a:off x="126939" y="1400076"/>
            <a:ext cx="8836953" cy="3908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ço Reservado para Conteúdo 4"/>
          <p:cNvSpPr txBox="1">
            <a:spLocks/>
          </p:cNvSpPr>
          <p:nvPr/>
        </p:nvSpPr>
        <p:spPr>
          <a:xfrm>
            <a:off x="7470452" y="836712"/>
            <a:ext cx="1548680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pt-BR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US$ milhões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09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4"/>
          <p:cNvSpPr txBox="1">
            <a:spLocks/>
          </p:cNvSpPr>
          <p:nvPr/>
        </p:nvSpPr>
        <p:spPr>
          <a:xfrm>
            <a:off x="395536" y="292696"/>
            <a:ext cx="8852892" cy="1089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Participação do Brasil no Mercado Internacional 2012</a:t>
            </a:r>
            <a:endParaRPr lang="pt-BR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Font typeface="Arial" pitchFamily="34" charset="0"/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Font typeface="Arial" pitchFamily="34" charset="0"/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Espaço Reservado para Conteúdo 4"/>
          <p:cNvSpPr txBox="1">
            <a:spLocks/>
          </p:cNvSpPr>
          <p:nvPr/>
        </p:nvSpPr>
        <p:spPr>
          <a:xfrm>
            <a:off x="263476" y="1844824"/>
            <a:ext cx="8640688" cy="3922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12º </a:t>
            </a:r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produtor mundial de ouro em bruto, com 67,3 toneladas;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Produtor </a:t>
            </a:r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insignificante de prata em bruto;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19º </a:t>
            </a:r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fabricante mundial de joias de ouro, com utilização de 23 toneladas;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16º </a:t>
            </a:r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fabricante mundial de joias de prata, com consumo de 61 toneladas;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11º </a:t>
            </a:r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país consumidor de joias de ouro, com 27 toneladas.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endParaRPr lang="pt-BR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endParaRPr lang="pt-BR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Espaço Reservado para Conteúdo 4"/>
          <p:cNvSpPr txBox="1">
            <a:spLocks/>
          </p:cNvSpPr>
          <p:nvPr/>
        </p:nvSpPr>
        <p:spPr>
          <a:xfrm>
            <a:off x="243980" y="1021656"/>
            <a:ext cx="9144000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5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42575" y="116632"/>
            <a:ext cx="8786842" cy="1143000"/>
          </a:xfrm>
        </p:spPr>
        <p:txBody>
          <a:bodyPr>
            <a:normAutofit/>
          </a:bodyPr>
          <a:lstStyle/>
          <a:p>
            <a:pPr algn="r"/>
            <a:r>
              <a:rPr lang="pt-BR" sz="4000" b="1" dirty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>SUPERSIMPLES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285720" y="1340768"/>
            <a:ext cx="8572560" cy="524575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Alíquota máxima de 12,11% sobre o faturamento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Alto valor agregado dos insumos força alcance  do teto de faturamento de R$ 3,6 milhões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Fragmentação das empresas estimulando “uma empresa para cada sócio ou pessoa da família”</a:t>
            </a:r>
          </a:p>
          <a:p>
            <a:pPr algn="r">
              <a:spcBef>
                <a:spcPts val="1200"/>
              </a:spcBef>
              <a:spcAft>
                <a:spcPts val="1200"/>
              </a:spcAft>
              <a:buNone/>
            </a:pPr>
            <a:endParaRPr lang="pt-BR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pt-BR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buNone/>
            </a:pP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32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-142908" y="0"/>
            <a:ext cx="9001156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pt-BR" sz="4000" b="1" dirty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>Lucro </a:t>
            </a:r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>Presumido/Real</a:t>
            </a:r>
            <a:endParaRPr lang="pt-BR" sz="4000" b="1" dirty="0">
              <a:solidFill>
                <a:schemeClr val="accent5">
                  <a:lumMod val="50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357158" y="1643050"/>
            <a:ext cx="8229600" cy="4525963"/>
          </a:xfrm>
        </p:spPr>
        <p:txBody>
          <a:bodyPr>
            <a:normAutofit/>
          </a:bodyPr>
          <a:lstStyle/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Espaço Reservado para Conteúdo 4"/>
          <p:cNvSpPr txBox="1">
            <a:spLocks/>
          </p:cNvSpPr>
          <p:nvPr/>
        </p:nvSpPr>
        <p:spPr>
          <a:xfrm>
            <a:off x="285720" y="1340768"/>
            <a:ext cx="8572560" cy="5245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Alíquota de 12% no caso do IPI e 3,68% no PIS/COFINS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ICMS variando entre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4% 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25% 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sendo que para as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matérias primas 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ouro e gemas, inclusive lapidadas) 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alíquota incidente é de 18% na média, 0% de IPI e 3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.,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68 de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PIS/COFINS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</a:pPr>
            <a:endParaRPr lang="pt-BR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t-BR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buFont typeface="Arial" pitchFamily="34" charset="0"/>
              <a:buNone/>
            </a:pP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782320" y="3962692"/>
            <a:ext cx="648072" cy="576064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 SP</a:t>
            </a:r>
            <a:endParaRPr lang="pt-BR" sz="1500" dirty="0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584648" y="3996601"/>
            <a:ext cx="2699320" cy="54547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Alíquota de 18% - ICMS</a:t>
            </a:r>
            <a:endParaRPr lang="pt-BR" sz="2000" dirty="0"/>
          </a:p>
        </p:txBody>
      </p:sp>
      <p:sp>
        <p:nvSpPr>
          <p:cNvPr id="13" name="Seta para a direita 12"/>
          <p:cNvSpPr/>
          <p:nvPr/>
        </p:nvSpPr>
        <p:spPr>
          <a:xfrm>
            <a:off x="4563616" y="4111057"/>
            <a:ext cx="576064" cy="289024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5364088" y="3982832"/>
            <a:ext cx="3312368" cy="5454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Carga Tributária de </a:t>
            </a:r>
            <a:r>
              <a:rPr lang="pt-BR" sz="2000" b="1" dirty="0" smtClean="0"/>
              <a:t>42,95 % </a:t>
            </a:r>
            <a:endParaRPr lang="pt-BR" sz="2000" b="1" dirty="0"/>
          </a:p>
        </p:txBody>
      </p:sp>
      <p:sp>
        <p:nvSpPr>
          <p:cNvPr id="15" name="Elipse 14"/>
          <p:cNvSpPr/>
          <p:nvPr/>
        </p:nvSpPr>
        <p:spPr>
          <a:xfrm>
            <a:off x="755576" y="4643177"/>
            <a:ext cx="701560" cy="578657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 RJ</a:t>
            </a:r>
            <a:endParaRPr lang="pt-BR" sz="1500" dirty="0"/>
          </a:p>
        </p:txBody>
      </p:sp>
      <p:sp>
        <p:nvSpPr>
          <p:cNvPr id="16" name="Retângulo de cantos arredondados 15"/>
          <p:cNvSpPr/>
          <p:nvPr/>
        </p:nvSpPr>
        <p:spPr>
          <a:xfrm>
            <a:off x="1584648" y="4694476"/>
            <a:ext cx="2699320" cy="54547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dirty="0"/>
              <a:t>Alíquota de </a:t>
            </a:r>
            <a:r>
              <a:rPr lang="pt-BR" sz="2000" dirty="0" smtClean="0"/>
              <a:t>5 % - ICMS</a:t>
            </a:r>
            <a:endParaRPr lang="pt-BR" sz="2000" dirty="0"/>
          </a:p>
        </p:txBody>
      </p:sp>
      <p:sp>
        <p:nvSpPr>
          <p:cNvPr id="17" name="Seta para a direita 16"/>
          <p:cNvSpPr/>
          <p:nvPr/>
        </p:nvSpPr>
        <p:spPr>
          <a:xfrm>
            <a:off x="4572000" y="4804814"/>
            <a:ext cx="576064" cy="28902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de cantos arredondados 17"/>
          <p:cNvSpPr/>
          <p:nvPr/>
        </p:nvSpPr>
        <p:spPr>
          <a:xfrm>
            <a:off x="5364088" y="4694476"/>
            <a:ext cx="3312368" cy="5454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Carga Tributária de </a:t>
            </a:r>
            <a:r>
              <a:rPr lang="pt-BR" sz="2000" b="1" dirty="0" smtClean="0"/>
              <a:t>22,60 %</a:t>
            </a:r>
            <a:endParaRPr lang="pt-BR" sz="2000" b="1" dirty="0"/>
          </a:p>
        </p:txBody>
      </p:sp>
      <p:sp>
        <p:nvSpPr>
          <p:cNvPr id="20" name="Elipse 19"/>
          <p:cNvSpPr/>
          <p:nvPr/>
        </p:nvSpPr>
        <p:spPr>
          <a:xfrm>
            <a:off x="262280" y="4650939"/>
            <a:ext cx="674816" cy="59677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MG</a:t>
            </a:r>
            <a:endParaRPr lang="pt-BR" sz="15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604748" y="5805264"/>
            <a:ext cx="807676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i="1" dirty="0"/>
              <a:t>O</a:t>
            </a:r>
            <a:r>
              <a:rPr lang="pt-BR" i="1" dirty="0" smtClean="0"/>
              <a:t>nde </a:t>
            </a:r>
            <a:r>
              <a:rPr lang="pt-BR" i="1" dirty="0"/>
              <a:t>a alíquota é de </a:t>
            </a:r>
            <a:r>
              <a:rPr lang="pt-BR" b="1" i="1" dirty="0"/>
              <a:t>25%</a:t>
            </a:r>
            <a:r>
              <a:rPr lang="pt-BR" i="1" dirty="0"/>
              <a:t>, principalmente no Norte/Nordeste ( exceção para o Pará – 5%  -  e a Bahia - 4% ), a tributação total atinge a </a:t>
            </a:r>
            <a:r>
              <a:rPr lang="pt-BR" b="1" i="1" dirty="0"/>
              <a:t>57,04%</a:t>
            </a:r>
            <a:r>
              <a:rPr lang="pt-BR" i="1" dirty="0"/>
              <a:t> do valor das vendas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3038" y="0"/>
            <a:ext cx="9001156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>Migração em massa</a:t>
            </a:r>
            <a:endParaRPr lang="pt-BR" sz="4000" b="1" dirty="0">
              <a:solidFill>
                <a:schemeClr val="accent5">
                  <a:lumMod val="50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6" name="Espaço Reservado para Conteúdo 4"/>
          <p:cNvSpPr txBox="1">
            <a:spLocks/>
          </p:cNvSpPr>
          <p:nvPr/>
        </p:nvSpPr>
        <p:spPr>
          <a:xfrm>
            <a:off x="3455368" y="704108"/>
            <a:ext cx="568863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i="1" dirty="0" smtClean="0">
                <a:solidFill>
                  <a:schemeClr val="tx2">
                    <a:lumMod val="50000"/>
                  </a:schemeClr>
                </a:solidFill>
              </a:rPr>
              <a:t>Do Lucro Presumido para Simples</a:t>
            </a:r>
            <a:endParaRPr lang="pt-BR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6496" y="1966859"/>
            <a:ext cx="8640960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90% das 123 indústrias expositoras trabalhavam sob o regime de lucro presumido de tributação e apenas 10% no Simples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vinte maiores empresas 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empregavam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cerca de 1.400 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colaboradores. </a:t>
            </a: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0" y="4242024"/>
            <a:ext cx="889248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39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das 123 indústrias encerraram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suas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atividades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por razões diversas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Das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84 empresas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remanescentes, 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80 operavam no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SUPERSIMPLES e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somente 4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continuavam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 lucro presumido;</a:t>
            </a:r>
            <a:endParaRPr lang="pt-BR" sz="2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Estas indústrias empregavam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menos de 600 </a:t>
            </a:r>
            <a:r>
              <a:rPr lang="pt-B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trabalhadores. Decréscimo </a:t>
            </a: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57% no período.</a:t>
            </a:r>
          </a:p>
        </p:txBody>
      </p:sp>
      <p:sp>
        <p:nvSpPr>
          <p:cNvPr id="5" name="Retângulo 4"/>
          <p:cNvSpPr/>
          <p:nvPr/>
        </p:nvSpPr>
        <p:spPr>
          <a:xfrm>
            <a:off x="216496" y="1421384"/>
            <a:ext cx="3182281" cy="4308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pt-BR" sz="2200" dirty="0">
                <a:solidFill>
                  <a:schemeClr val="bg1">
                    <a:lumMod val="95000"/>
                  </a:schemeClr>
                </a:solidFill>
              </a:rPr>
              <a:t>PESQUISA FENINJER, 2000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216496" y="3772925"/>
            <a:ext cx="3182281" cy="4308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pt-BR" sz="2200" dirty="0">
                <a:solidFill>
                  <a:schemeClr val="bg1">
                    <a:lumMod val="95000"/>
                  </a:schemeClr>
                </a:solidFill>
              </a:rPr>
              <a:t>PESQUISA FENINJER, 2012</a:t>
            </a:r>
          </a:p>
        </p:txBody>
      </p:sp>
    </p:spTree>
    <p:extLst>
      <p:ext uri="{BB962C8B-B14F-4D97-AF65-F5344CB8AC3E}">
        <p14:creationId xmlns:p14="http://schemas.microsoft.com/office/powerpoint/2010/main" val="351930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3120</TotalTime>
  <Words>545</Words>
  <Application>Microsoft Office PowerPoint</Application>
  <PresentationFormat>Apresentação na tela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Apresentação do PowerPoint</vt:lpstr>
      <vt:lpstr>Contextualizando o Setor</vt:lpstr>
      <vt:lpstr>Apresentação do PowerPoint</vt:lpstr>
      <vt:lpstr>Apresentação do PowerPoint</vt:lpstr>
      <vt:lpstr>Apresentação do PowerPoint</vt:lpstr>
      <vt:lpstr>Apresentação do PowerPoint</vt:lpstr>
      <vt:lpstr>SUPERSIMPLES</vt:lpstr>
      <vt:lpstr>Lucro Presumido/Real</vt:lpstr>
      <vt:lpstr>Migração em massa</vt:lpstr>
      <vt:lpstr>Para as que ficam, qual o cenário?</vt:lpstr>
      <vt:lpstr>Medidas imprescindíveis </vt:lpstr>
      <vt:lpstr>Medidas imprescindíveis </vt:lpstr>
      <vt:lpstr>Apresentação do PowerPoint</vt:lpstr>
    </vt:vector>
  </TitlesOfParts>
  <Company>IBGM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Estimulo à Inovação, Competitividade e Desenvolvimento Integrado da Cadeia de Produção de Jóias, Gemas e Bijuterias no Brasil.</dc:title>
  <dc:creator>IBGM</dc:creator>
  <cp:lastModifiedBy>Cecília Maria Luli</cp:lastModifiedBy>
  <cp:revision>243</cp:revision>
  <dcterms:created xsi:type="dcterms:W3CDTF">2012-05-09T21:15:59Z</dcterms:created>
  <dcterms:modified xsi:type="dcterms:W3CDTF">2013-08-13T21:01:22Z</dcterms:modified>
</cp:coreProperties>
</file>