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91" r:id="rId2"/>
    <p:sldId id="321" r:id="rId3"/>
    <p:sldId id="322" r:id="rId4"/>
    <p:sldId id="323" r:id="rId5"/>
    <p:sldId id="324" r:id="rId6"/>
    <p:sldId id="325" r:id="rId7"/>
    <p:sldId id="256" r:id="rId8"/>
    <p:sldId id="290" r:id="rId9"/>
    <p:sldId id="326" r:id="rId10"/>
    <p:sldId id="328" r:id="rId11"/>
    <p:sldId id="329" r:id="rId12"/>
    <p:sldId id="330" r:id="rId13"/>
    <p:sldId id="319" r:id="rId14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3399"/>
    <a:srgbClr val="FF99FF"/>
    <a:srgbClr val="FF66CC"/>
    <a:srgbClr val="FFFF66"/>
    <a:srgbClr val="003399"/>
    <a:srgbClr val="CCECFF"/>
    <a:srgbClr val="D0575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75DCB02-9BB8-47FD-8907-85C794F793BA}" styleName="Estilo com Tema 1 - Ênfase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68D230F3-CF80-4859-8CE7-A43EE81993B5}" styleName="Estilo Claro 1 - Ênfase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D27102A9-8310-4765-A935-A1911B00CA55}" styleName="Estilo Claro 1 - Ênfase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75" d="100"/>
          <a:sy n="75" d="100"/>
        </p:scale>
        <p:origin x="-72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51BEFD-F676-4736-9311-283C8040ABDE}" type="datetimeFigureOut">
              <a:rPr lang="pt-BR" smtClean="0"/>
              <a:pPr/>
              <a:t>13/8/2013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7F268C-A932-4646-835B-440C723DA07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4531578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25A75F-48E1-4AA8-8789-3740F147AF63}" type="datetimeFigureOut">
              <a:rPr lang="pt-BR" smtClean="0"/>
              <a:pPr/>
              <a:t>13/8/2013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C6ACA1-DEF5-4C73-962F-BD7924EC360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75903021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9A820-F3CC-4634-882D-27283BFCDBC4}" type="datetimeFigureOut">
              <a:rPr lang="pt-BR" smtClean="0"/>
              <a:pPr/>
              <a:t>13/8/2013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3BE15-89B1-44CE-8051-F796739ACADE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994199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9A820-F3CC-4634-882D-27283BFCDBC4}" type="datetimeFigureOut">
              <a:rPr lang="pt-BR" smtClean="0"/>
              <a:pPr/>
              <a:t>13/8/2013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3BE15-89B1-44CE-8051-F796739ACADE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62367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9A820-F3CC-4634-882D-27283BFCDBC4}" type="datetimeFigureOut">
              <a:rPr lang="pt-BR" smtClean="0"/>
              <a:pPr/>
              <a:t>13/8/2013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3BE15-89B1-44CE-8051-F796739ACADE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497521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9A820-F3CC-4634-882D-27283BFCDBC4}" type="datetimeFigureOut">
              <a:rPr lang="pt-BR" smtClean="0"/>
              <a:pPr/>
              <a:t>13/8/2013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3BE15-89B1-44CE-8051-F796739ACADE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748950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9A820-F3CC-4634-882D-27283BFCDBC4}" type="datetimeFigureOut">
              <a:rPr lang="pt-BR" smtClean="0"/>
              <a:pPr/>
              <a:t>13/8/2013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3BE15-89B1-44CE-8051-F796739ACADE}" type="slidenum">
              <a:rPr lang="pt-BR" smtClean="0"/>
              <a:pPr/>
              <a:t>‹nº›</a:t>
            </a:fld>
            <a:endParaRPr lang="pt-BR"/>
          </a:p>
        </p:txBody>
      </p:sp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6338390"/>
            <a:ext cx="682625" cy="353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3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6263380"/>
            <a:ext cx="965994" cy="503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682451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9A820-F3CC-4634-882D-27283BFCDBC4}" type="datetimeFigureOut">
              <a:rPr lang="pt-BR" smtClean="0"/>
              <a:pPr/>
              <a:t>13/8/2013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3BE15-89B1-44CE-8051-F796739ACADE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640997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9A820-F3CC-4634-882D-27283BFCDBC4}" type="datetimeFigureOut">
              <a:rPr lang="pt-BR" smtClean="0"/>
              <a:pPr/>
              <a:t>13/8/2013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3BE15-89B1-44CE-8051-F796739ACADE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322140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9A820-F3CC-4634-882D-27283BFCDBC4}" type="datetimeFigureOut">
              <a:rPr lang="pt-BR" smtClean="0"/>
              <a:pPr/>
              <a:t>13/8/2013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3BE15-89B1-44CE-8051-F796739ACADE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18802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9A820-F3CC-4634-882D-27283BFCDBC4}" type="datetimeFigureOut">
              <a:rPr lang="pt-BR" smtClean="0"/>
              <a:pPr/>
              <a:t>13/8/2013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3BE15-89B1-44CE-8051-F796739ACADE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651436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9A820-F3CC-4634-882D-27283BFCDBC4}" type="datetimeFigureOut">
              <a:rPr lang="pt-BR" smtClean="0"/>
              <a:pPr/>
              <a:t>13/8/2013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3BE15-89B1-44CE-8051-F796739ACADE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401397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9A820-F3CC-4634-882D-27283BFCDBC4}" type="datetimeFigureOut">
              <a:rPr lang="pt-BR" smtClean="0"/>
              <a:pPr/>
              <a:t>13/8/2013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3BE15-89B1-44CE-8051-F796739ACADE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904235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9A820-F3CC-4634-882D-27283BFCDBC4}" type="datetimeFigureOut">
              <a:rPr lang="pt-BR" smtClean="0"/>
              <a:pPr/>
              <a:t>13/8/2013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3BE15-89B1-44CE-8051-F796739ACADE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780575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69A820-F3CC-4634-882D-27283BFCDBC4}" type="datetimeFigureOut">
              <a:rPr lang="pt-BR" smtClean="0"/>
              <a:pPr/>
              <a:t>13/8/2013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D3BE15-89B1-44CE-8051-F796739ACADE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909269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mailto:hecliton@ibgm.com.br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474700" y="2132856"/>
            <a:ext cx="8136904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000" b="1" dirty="0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Setor de Gemas, Joias e Bijuterias:</a:t>
            </a:r>
          </a:p>
          <a:p>
            <a:pPr algn="ctr"/>
            <a:r>
              <a:rPr lang="pt-BR" sz="35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Carga </a:t>
            </a:r>
            <a:r>
              <a:rPr lang="pt-BR" sz="35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Tributária x Crescimento</a:t>
            </a:r>
          </a:p>
        </p:txBody>
      </p:sp>
      <p:pic>
        <p:nvPicPr>
          <p:cNvPr id="1026" name="Picture 2" descr="\\Servidor\d\Institucional\Nova Rede\Logos\Logos IBGM\Novo Logo\Logo para E-mail\JPG - AI\logo_port_positivo (Small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404664"/>
            <a:ext cx="1951037" cy="83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\\Servidor\d\Institucional\Nova Rede\Fotos\Gemas\Lapidação Diferenciada\fus‹o pedras_RAF (Large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801" y="5318704"/>
            <a:ext cx="7679444" cy="29064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>
          <a:xfrm>
            <a:off x="63038" y="0"/>
            <a:ext cx="9001156" cy="114300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/>
            <a:r>
              <a:rPr lang="pt-BR" sz="4000" b="1" dirty="0" smtClean="0">
                <a:solidFill>
                  <a:schemeClr val="accent5">
                    <a:lumMod val="50000"/>
                  </a:schemeClr>
                </a:solidFill>
                <a:ea typeface="+mn-ea"/>
                <a:cs typeface="+mn-cs"/>
              </a:rPr>
              <a:t>Para as que ficam, qual o cenário?</a:t>
            </a:r>
            <a:endParaRPr lang="pt-BR" sz="4000" b="1" dirty="0">
              <a:solidFill>
                <a:schemeClr val="accent5">
                  <a:lumMod val="50000"/>
                </a:schemeClr>
              </a:solidFill>
              <a:ea typeface="+mn-ea"/>
              <a:cs typeface="+mn-cs"/>
            </a:endParaRPr>
          </a:p>
        </p:txBody>
      </p:sp>
      <p:sp>
        <p:nvSpPr>
          <p:cNvPr id="23" name="CaixaDeTexto 22"/>
          <p:cNvSpPr txBox="1"/>
          <p:nvPr/>
        </p:nvSpPr>
        <p:spPr>
          <a:xfrm>
            <a:off x="107504" y="2636912"/>
            <a:ext cx="8892480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spcBef>
                <a:spcPts val="1200"/>
              </a:spcBef>
              <a:spcAft>
                <a:spcPts val="1200"/>
              </a:spcAft>
              <a:buFont typeface="Wingdings" pitchFamily="2" charset="2"/>
              <a:buChar char="ü"/>
            </a:pPr>
            <a:r>
              <a:rPr lang="pt-BR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das empresas enquadradas no SUPERSIMPLES que possuem </a:t>
            </a:r>
            <a:r>
              <a:rPr lang="pt-BR" sz="2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grande diferencial de tributação;</a:t>
            </a:r>
            <a:endParaRPr lang="pt-BR" sz="2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42900" lvl="0" indent="-342900">
              <a:spcBef>
                <a:spcPts val="1200"/>
              </a:spcBef>
              <a:spcAft>
                <a:spcPts val="1200"/>
              </a:spcAft>
              <a:buFont typeface="Wingdings" pitchFamily="2" charset="2"/>
              <a:buChar char="ü"/>
            </a:pPr>
            <a:r>
              <a:rPr lang="pt-BR" sz="2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do contrabando </a:t>
            </a:r>
            <a:r>
              <a:rPr lang="pt-BR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 das empresas informais de fundo de quintal, que nada recolhem aos cofres </a:t>
            </a:r>
            <a:r>
              <a:rPr lang="pt-BR" sz="2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públicos e</a:t>
            </a:r>
            <a:endParaRPr lang="pt-BR" sz="2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42900" lvl="0" indent="-342900">
              <a:spcBef>
                <a:spcPts val="1200"/>
              </a:spcBef>
              <a:spcAft>
                <a:spcPts val="1200"/>
              </a:spcAft>
              <a:buFont typeface="Wingdings" pitchFamily="2" charset="2"/>
              <a:buChar char="ü"/>
            </a:pPr>
            <a:r>
              <a:rPr lang="pt-BR" sz="2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das </a:t>
            </a:r>
            <a:r>
              <a:rPr lang="pt-BR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empresas sediadas em Manaus que não recolhem o IPI e possuem </a:t>
            </a:r>
            <a:r>
              <a:rPr lang="pt-BR" sz="2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ICMS </a:t>
            </a:r>
            <a:r>
              <a:rPr lang="pt-BR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mais baixo. </a:t>
            </a:r>
          </a:p>
        </p:txBody>
      </p:sp>
      <p:sp>
        <p:nvSpPr>
          <p:cNvPr id="24" name="Retângulo 23"/>
          <p:cNvSpPr/>
          <p:nvPr/>
        </p:nvSpPr>
        <p:spPr>
          <a:xfrm>
            <a:off x="244848" y="1383300"/>
            <a:ext cx="4614597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pt-BR" sz="3200" dirty="0" smtClean="0">
                <a:solidFill>
                  <a:schemeClr val="tx2">
                    <a:lumMod val="50000"/>
                  </a:schemeClr>
                </a:solidFill>
              </a:rPr>
              <a:t>Tripla concorrência desleal</a:t>
            </a:r>
            <a:endParaRPr lang="pt-BR" sz="3200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0399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>
          <a:xfrm>
            <a:off x="0" y="116632"/>
            <a:ext cx="9001156" cy="114300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/>
            <a:r>
              <a:rPr lang="pt-BR" sz="4000" b="1" dirty="0">
                <a:solidFill>
                  <a:schemeClr val="accent5">
                    <a:lumMod val="50000"/>
                  </a:schemeClr>
                </a:solidFill>
                <a:ea typeface="+mn-ea"/>
                <a:cs typeface="+mn-cs"/>
              </a:rPr>
              <a:t>Medidas imprescindíveis </a:t>
            </a:r>
          </a:p>
        </p:txBody>
      </p:sp>
      <p:sp>
        <p:nvSpPr>
          <p:cNvPr id="23" name="CaixaDeTexto 22"/>
          <p:cNvSpPr txBox="1"/>
          <p:nvPr/>
        </p:nvSpPr>
        <p:spPr>
          <a:xfrm>
            <a:off x="179512" y="2780928"/>
            <a:ext cx="8892480" cy="32008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Bef>
                <a:spcPts val="600"/>
              </a:spcBef>
              <a:spcAft>
                <a:spcPts val="600"/>
              </a:spcAft>
            </a:pPr>
            <a:r>
              <a:rPr lang="pt-BR" sz="24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</a:t>
            </a:r>
            <a:r>
              <a:rPr lang="pt-BR" sz="24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 MP do Bem (Lei </a:t>
            </a:r>
            <a:r>
              <a:rPr lang="pt-BR" sz="24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11.196/05, art. 67) ao definir que a alíquota </a:t>
            </a:r>
            <a:r>
              <a:rPr lang="pt-BR" sz="24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do </a:t>
            </a:r>
            <a:r>
              <a:rPr lang="pt-BR" sz="24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IPI </a:t>
            </a:r>
            <a:r>
              <a:rPr lang="pt-BR" sz="24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fosse </a:t>
            </a:r>
            <a:r>
              <a:rPr lang="pt-BR" sz="24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correspondente </a:t>
            </a:r>
            <a:r>
              <a:rPr lang="pt-BR" sz="24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às mínimas estabelecidas para </a:t>
            </a:r>
            <a:r>
              <a:rPr lang="pt-BR" sz="24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 ICMS, na ocasião a referência era 5% em MG, deixou </a:t>
            </a:r>
            <a:r>
              <a:rPr lang="pt-BR" sz="24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margem para </a:t>
            </a:r>
            <a:r>
              <a:rPr lang="pt-BR" sz="24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interpretação distinta, pois no caso, tratava-se de redução da base de cálculo, sendo que a alíquota permanecia em 18%.</a:t>
            </a:r>
            <a:endParaRPr lang="pt-BR" sz="2400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0">
              <a:spcBef>
                <a:spcPts val="600"/>
              </a:spcBef>
              <a:spcAft>
                <a:spcPts val="600"/>
              </a:spcAft>
            </a:pPr>
            <a:r>
              <a:rPr lang="pt-BR" sz="24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 decisão do governo </a:t>
            </a:r>
            <a:r>
              <a:rPr lang="pt-BR" sz="24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ao reduzir o IPI para 12% - Decreto 5.883 de </a:t>
            </a:r>
            <a:r>
              <a:rPr lang="pt-BR" sz="24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31/08/06 – levou em consideração a alíquota interestadual do ICMS e não a sua carga tributária efetiva.</a:t>
            </a:r>
          </a:p>
        </p:txBody>
      </p:sp>
      <p:sp>
        <p:nvSpPr>
          <p:cNvPr id="5" name="Retângulo de cantos arredondados 4"/>
          <p:cNvSpPr/>
          <p:nvPr/>
        </p:nvSpPr>
        <p:spPr>
          <a:xfrm>
            <a:off x="179512" y="1412776"/>
            <a:ext cx="4680520" cy="72008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2200" dirty="0" smtClean="0">
                <a:solidFill>
                  <a:schemeClr val="bg1"/>
                </a:solidFill>
              </a:rPr>
              <a:t>Redução da alíquota do IPI para 5%</a:t>
            </a:r>
            <a:endParaRPr lang="pt-BR" sz="2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3600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>
          <a:xfrm>
            <a:off x="0" y="238820"/>
            <a:ext cx="9001156" cy="114300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/>
            <a:r>
              <a:rPr lang="pt-BR" sz="4000" b="1" dirty="0">
                <a:solidFill>
                  <a:schemeClr val="accent5">
                    <a:lumMod val="50000"/>
                  </a:schemeClr>
                </a:solidFill>
                <a:ea typeface="+mn-ea"/>
                <a:cs typeface="+mn-cs"/>
              </a:rPr>
              <a:t>Medidas imprescindíveis </a:t>
            </a:r>
          </a:p>
        </p:txBody>
      </p:sp>
      <p:sp>
        <p:nvSpPr>
          <p:cNvPr id="6" name="Retângulo de cantos arredondados 5"/>
          <p:cNvSpPr/>
          <p:nvPr/>
        </p:nvSpPr>
        <p:spPr>
          <a:xfrm>
            <a:off x="229940" y="1708572"/>
            <a:ext cx="8518524" cy="72008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2400" dirty="0"/>
              <a:t>D</a:t>
            </a:r>
            <a:r>
              <a:rPr lang="pt-BR" sz="2400" dirty="0" smtClean="0"/>
              <a:t>esoneração </a:t>
            </a:r>
            <a:r>
              <a:rPr lang="pt-BR" sz="2400" dirty="0"/>
              <a:t>da folha de pagamento, a ser paga pelo </a:t>
            </a:r>
            <a:r>
              <a:rPr lang="pt-BR" sz="2400" dirty="0" smtClean="0"/>
              <a:t>faturamento tanto da indústria quanto do varejo</a:t>
            </a:r>
            <a:endParaRPr lang="pt-BR" sz="2200" dirty="0">
              <a:solidFill>
                <a:schemeClr val="bg1"/>
              </a:solidFill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196280" y="2924944"/>
            <a:ext cx="889248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Bef>
                <a:spcPts val="600"/>
              </a:spcBef>
              <a:spcAft>
                <a:spcPts val="600"/>
              </a:spcAft>
            </a:pPr>
            <a:r>
              <a:rPr lang="pt-BR" sz="24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Proposta de itens incluídos nas posições NCM: </a:t>
            </a:r>
            <a:r>
              <a:rPr lang="pt-BR" sz="24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71.03; 71.07; 71.09;  71.11;  71.13;  71.14;  7116 e </a:t>
            </a:r>
            <a:r>
              <a:rPr lang="pt-BR" sz="24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71.17 </a:t>
            </a:r>
          </a:p>
          <a:p>
            <a:pPr lvl="0">
              <a:spcBef>
                <a:spcPts val="600"/>
              </a:spcBef>
              <a:spcAft>
                <a:spcPts val="600"/>
              </a:spcAft>
            </a:pPr>
            <a:r>
              <a:rPr lang="pt-BR" sz="24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ou </a:t>
            </a:r>
          </a:p>
          <a:p>
            <a:pPr lvl="0">
              <a:spcBef>
                <a:spcPts val="600"/>
              </a:spcBef>
              <a:spcAft>
                <a:spcPts val="600"/>
              </a:spcAft>
            </a:pPr>
            <a:r>
              <a:rPr lang="pt-BR" sz="2400" i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CNAEs</a:t>
            </a:r>
            <a:r>
              <a:rPr lang="pt-BR" sz="24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: 3211-6, 3212-4 e 4783-1</a:t>
            </a:r>
            <a:endParaRPr lang="pt-BR" sz="24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0">
              <a:spcBef>
                <a:spcPts val="600"/>
              </a:spcBef>
              <a:spcAft>
                <a:spcPts val="600"/>
              </a:spcAft>
            </a:pPr>
            <a:endParaRPr lang="pt-BR" sz="2400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0936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285720" y="4572008"/>
            <a:ext cx="5429288" cy="15542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Obrigado!</a:t>
            </a:r>
          </a:p>
          <a:p>
            <a:endParaRPr lang="pt-BR" sz="2100" dirty="0" smtClean="0">
              <a:solidFill>
                <a:schemeClr val="tx1">
                  <a:lumMod val="85000"/>
                  <a:lumOff val="15000"/>
                </a:schemeClr>
              </a:solidFill>
              <a:hlinkClick r:id="rId2"/>
            </a:endParaRPr>
          </a:p>
          <a:p>
            <a:r>
              <a:rPr lang="pt-BR" sz="2100" dirty="0" smtClean="0">
                <a:solidFill>
                  <a:schemeClr val="tx1">
                    <a:lumMod val="85000"/>
                    <a:lumOff val="15000"/>
                  </a:schemeClr>
                </a:solidFill>
                <a:hlinkClick r:id="rId2"/>
              </a:rPr>
              <a:t>hecliton@ibgm.com.br</a:t>
            </a:r>
            <a:endParaRPr lang="pt-BR" sz="21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lang="pt-BR" sz="21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61 3326-3926</a:t>
            </a:r>
            <a:endParaRPr lang="pt-BR" sz="21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4" name="Picture 2" descr="logo_port_positiv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08104" y="500042"/>
            <a:ext cx="3143272" cy="13553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>
          <a:xfrm>
            <a:off x="168920" y="24160"/>
            <a:ext cx="8786842" cy="1143000"/>
          </a:xfrm>
        </p:spPr>
        <p:txBody>
          <a:bodyPr>
            <a:normAutofit/>
          </a:bodyPr>
          <a:lstStyle/>
          <a:p>
            <a:pPr algn="r"/>
            <a:r>
              <a:rPr lang="pt-BR" sz="4000" b="1" dirty="0" smtClean="0">
                <a:solidFill>
                  <a:schemeClr val="accent5">
                    <a:lumMod val="50000"/>
                  </a:schemeClr>
                </a:solidFill>
                <a:ea typeface="+mn-ea"/>
                <a:cs typeface="+mn-cs"/>
              </a:rPr>
              <a:t>Contextualizando o Setor</a:t>
            </a:r>
            <a:endParaRPr lang="pt-BR" sz="4000" b="1" dirty="0">
              <a:solidFill>
                <a:schemeClr val="accent5">
                  <a:lumMod val="50000"/>
                </a:schemeClr>
              </a:solidFill>
              <a:ea typeface="+mn-ea"/>
              <a:cs typeface="+mn-cs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4294967295"/>
          </p:nvPr>
        </p:nvSpPr>
        <p:spPr>
          <a:xfrm>
            <a:off x="179512" y="1268760"/>
            <a:ext cx="7920880" cy="864096"/>
          </a:xfrm>
        </p:spPr>
        <p:txBody>
          <a:bodyPr>
            <a:noAutofit/>
          </a:bodyPr>
          <a:lstStyle/>
          <a:p>
            <a:pPr marL="0" indent="0" algn="just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pt-BR" dirty="0" smtClean="0">
                <a:solidFill>
                  <a:schemeClr val="tx2">
                    <a:lumMod val="50000"/>
                  </a:schemeClr>
                </a:solidFill>
              </a:rPr>
              <a:t>Número estimado de empresas em 2012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pt-BR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just">
              <a:buNone/>
            </a:pPr>
            <a:endParaRPr lang="pt-BR" dirty="0">
              <a:solidFill>
                <a:schemeClr val="tx2">
                  <a:lumMod val="50000"/>
                </a:schemeClr>
              </a:solidFill>
            </a:endParaRPr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5895431"/>
              </p:ext>
            </p:extLst>
          </p:nvPr>
        </p:nvGraphicFramePr>
        <p:xfrm>
          <a:off x="395536" y="2276872"/>
          <a:ext cx="7560840" cy="230425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69886"/>
                <a:gridCol w="4634063"/>
                <a:gridCol w="1056891"/>
              </a:tblGrid>
              <a:tr h="460851">
                <a:tc row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2400" dirty="0">
                          <a:effectLst/>
                        </a:rPr>
                        <a:t>INDÚSTRIA</a:t>
                      </a:r>
                      <a:endParaRPr lang="pt-BR" sz="2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2400" dirty="0">
                          <a:effectLst/>
                        </a:rPr>
                        <a:t>Lapidação / Obras de pedras</a:t>
                      </a:r>
                      <a:endParaRPr lang="pt-BR" sz="2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2400">
                          <a:effectLst/>
                        </a:rPr>
                        <a:t>350</a:t>
                      </a:r>
                      <a:endParaRPr lang="pt-BR" sz="2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</a:tr>
              <a:tr h="460851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2400" dirty="0">
                          <a:effectLst/>
                        </a:rPr>
                        <a:t>Joalheria ouro e prata</a:t>
                      </a:r>
                      <a:endParaRPr lang="pt-BR" sz="2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2400" dirty="0">
                          <a:effectLst/>
                        </a:rPr>
                        <a:t>1.100</a:t>
                      </a:r>
                      <a:endParaRPr lang="pt-BR" sz="2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460851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2400" dirty="0">
                          <a:effectLst/>
                        </a:rPr>
                        <a:t>Folheados e bijuterias</a:t>
                      </a:r>
                      <a:endParaRPr lang="pt-BR" sz="2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2400">
                          <a:effectLst/>
                        </a:rPr>
                        <a:t>2.450</a:t>
                      </a:r>
                      <a:endParaRPr lang="pt-BR" sz="2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</a:tr>
              <a:tr h="46085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24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pt-BR" sz="24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2400" dirty="0">
                          <a:solidFill>
                            <a:schemeClr val="bg1"/>
                          </a:solidFill>
                          <a:effectLst/>
                        </a:rPr>
                        <a:t>Total Indústria</a:t>
                      </a:r>
                      <a:endParaRPr lang="pt-BR" sz="24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2400" dirty="0">
                          <a:solidFill>
                            <a:schemeClr val="bg1"/>
                          </a:solidFill>
                          <a:effectLst/>
                        </a:rPr>
                        <a:t>3.900</a:t>
                      </a:r>
                      <a:endParaRPr lang="pt-BR" sz="24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solidFill>
                      <a:schemeClr val="tx2">
                        <a:lumMod val="75000"/>
                      </a:schemeClr>
                    </a:solidFill>
                  </a:tcPr>
                </a:tc>
              </a:tr>
              <a:tr h="46085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2400">
                          <a:effectLst/>
                        </a:rPr>
                        <a:t>VAREJO</a:t>
                      </a:r>
                      <a:endParaRPr lang="pt-BR" sz="2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 gridSpan="2">
                  <a:txBody>
                    <a:bodyPr/>
                    <a:lstStyle/>
                    <a:p>
                      <a:pPr marL="0" algn="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pt-BR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12.000</a:t>
                      </a:r>
                    </a:p>
                  </a:txBody>
                  <a:tcPr marL="44450" marR="4445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8608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ço Reservado para Conteúdo 4"/>
          <p:cNvSpPr txBox="1">
            <a:spLocks/>
          </p:cNvSpPr>
          <p:nvPr/>
        </p:nvSpPr>
        <p:spPr>
          <a:xfrm>
            <a:off x="200472" y="260648"/>
            <a:ext cx="6891808" cy="7200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Font typeface="Arial" pitchFamily="34" charset="0"/>
              <a:buNone/>
            </a:pPr>
            <a:r>
              <a:rPr lang="pt-BR" dirty="0" smtClean="0">
                <a:solidFill>
                  <a:schemeClr val="tx2">
                    <a:lumMod val="50000"/>
                  </a:schemeClr>
                </a:solidFill>
              </a:rPr>
              <a:t>Faturamento Estimado em 2011 e 2012 (*)</a:t>
            </a:r>
          </a:p>
          <a:p>
            <a:pPr marL="0" indent="0" algn="just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Font typeface="Arial" pitchFamily="34" charset="0"/>
              <a:buNone/>
            </a:pPr>
            <a:endParaRPr lang="pt-BR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0" indent="0" algn="just">
              <a:lnSpc>
                <a:spcPct val="150000"/>
              </a:lnSpc>
              <a:buFont typeface="Arial" pitchFamily="34" charset="0"/>
              <a:buNone/>
            </a:pPr>
            <a:endParaRPr lang="pt-BR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just">
              <a:buFont typeface="Arial" pitchFamily="34" charset="0"/>
              <a:buNone/>
            </a:pPr>
            <a:endParaRPr lang="pt-BR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8" name="Espaço Reservado para Conteúdo 4"/>
          <p:cNvSpPr txBox="1">
            <a:spLocks/>
          </p:cNvSpPr>
          <p:nvPr/>
        </p:nvSpPr>
        <p:spPr>
          <a:xfrm>
            <a:off x="7365652" y="764704"/>
            <a:ext cx="1548680" cy="7200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Font typeface="Arial" pitchFamily="34" charset="0"/>
              <a:buNone/>
            </a:pPr>
            <a:r>
              <a:rPr lang="pt-BR" sz="1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US$ milhões</a:t>
            </a:r>
          </a:p>
          <a:p>
            <a:pPr marL="0" indent="0" algn="just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Font typeface="Arial" pitchFamily="34" charset="0"/>
              <a:buNone/>
            </a:pPr>
            <a:endParaRPr lang="pt-BR" sz="18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0" indent="0" algn="just">
              <a:lnSpc>
                <a:spcPct val="150000"/>
              </a:lnSpc>
              <a:buFont typeface="Arial" pitchFamily="34" charset="0"/>
              <a:buNone/>
            </a:pPr>
            <a:endParaRPr lang="pt-BR" sz="18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just">
              <a:buFont typeface="Arial" pitchFamily="34" charset="0"/>
              <a:buNone/>
            </a:pPr>
            <a:endParaRPr lang="pt-BR" sz="18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3074" name="Imagem 3" descr="Descrição: C:\Users\Marcelo\Desktop\faturamento estimado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71" t="2980" r="1249" b="1104"/>
          <a:stretch/>
        </p:blipFill>
        <p:spPr bwMode="auto">
          <a:xfrm>
            <a:off x="19844" y="1268760"/>
            <a:ext cx="8756936" cy="48215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Espaço Reservado para Conteúdo 4"/>
          <p:cNvSpPr txBox="1">
            <a:spLocks/>
          </p:cNvSpPr>
          <p:nvPr/>
        </p:nvSpPr>
        <p:spPr>
          <a:xfrm>
            <a:off x="539552" y="6144940"/>
            <a:ext cx="8676456" cy="7200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t-BR" sz="1800" dirty="0"/>
              <a:t>(*) Inclui Exportações         (**) Produtos de metal precioso p/ Indústria e outros</a:t>
            </a:r>
          </a:p>
          <a:p>
            <a:pPr marL="0" indent="0" algn="just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Font typeface="Arial" pitchFamily="34" charset="0"/>
              <a:buNone/>
            </a:pPr>
            <a:endParaRPr lang="pt-BR" sz="18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0" indent="0" algn="just">
              <a:lnSpc>
                <a:spcPct val="150000"/>
              </a:lnSpc>
              <a:buFont typeface="Arial" pitchFamily="34" charset="0"/>
              <a:buNone/>
            </a:pPr>
            <a:endParaRPr lang="pt-BR" sz="18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just">
              <a:buFont typeface="Arial" pitchFamily="34" charset="0"/>
              <a:buNone/>
            </a:pPr>
            <a:endParaRPr lang="pt-BR" sz="18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7336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ço Reservado para Conteúdo 4"/>
          <p:cNvSpPr txBox="1">
            <a:spLocks/>
          </p:cNvSpPr>
          <p:nvPr/>
        </p:nvSpPr>
        <p:spPr>
          <a:xfrm>
            <a:off x="200472" y="188640"/>
            <a:ext cx="6315744" cy="7200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Font typeface="Arial" pitchFamily="34" charset="0"/>
              <a:buNone/>
            </a:pPr>
            <a:r>
              <a:rPr lang="pt-BR" dirty="0" smtClean="0">
                <a:solidFill>
                  <a:schemeClr val="tx2">
                    <a:lumMod val="50000"/>
                  </a:schemeClr>
                </a:solidFill>
              </a:rPr>
              <a:t>Empregos Direto 2011 e 2012 (*)</a:t>
            </a:r>
          </a:p>
          <a:p>
            <a:pPr marL="0" indent="0" algn="just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Font typeface="Arial" pitchFamily="34" charset="0"/>
              <a:buNone/>
            </a:pPr>
            <a:endParaRPr lang="pt-BR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0" indent="0" algn="just">
              <a:lnSpc>
                <a:spcPct val="150000"/>
              </a:lnSpc>
              <a:buFont typeface="Arial" pitchFamily="34" charset="0"/>
              <a:buNone/>
            </a:pPr>
            <a:endParaRPr lang="pt-BR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just">
              <a:buFont typeface="Arial" pitchFamily="34" charset="0"/>
              <a:buNone/>
            </a:pPr>
            <a:endParaRPr lang="pt-BR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9" name="Espaço Reservado para Conteúdo 4"/>
          <p:cNvSpPr txBox="1">
            <a:spLocks/>
          </p:cNvSpPr>
          <p:nvPr/>
        </p:nvSpPr>
        <p:spPr>
          <a:xfrm>
            <a:off x="1133562" y="5877272"/>
            <a:ext cx="8676456" cy="7200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t-BR" sz="1800" dirty="0"/>
              <a:t>(*) Inclui </a:t>
            </a:r>
            <a:r>
              <a:rPr lang="pt-BR" sz="1800" dirty="0" smtClean="0"/>
              <a:t>ateliês</a:t>
            </a:r>
            <a:r>
              <a:rPr lang="pt-BR" sz="1800" dirty="0"/>
              <a:t>, oficinas ourives e lapidação terceirizada.</a:t>
            </a:r>
            <a:endParaRPr lang="pt-BR" sz="18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0" indent="0" algn="just">
              <a:lnSpc>
                <a:spcPct val="150000"/>
              </a:lnSpc>
              <a:buFont typeface="Arial" pitchFamily="34" charset="0"/>
              <a:buNone/>
            </a:pPr>
            <a:endParaRPr lang="pt-BR" sz="18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just">
              <a:buFont typeface="Arial" pitchFamily="34" charset="0"/>
              <a:buNone/>
            </a:pPr>
            <a:endParaRPr lang="pt-BR" sz="18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4098" name="Imagem 5" descr="Descrição: C:\Users\Marcelo\Desktop\empregos diretos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19" t="1839" r="1337" b="2066"/>
          <a:stretch/>
        </p:blipFill>
        <p:spPr bwMode="auto">
          <a:xfrm>
            <a:off x="467544" y="1035720"/>
            <a:ext cx="7999350" cy="4726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72951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ço Reservado para Conteúdo 4"/>
          <p:cNvSpPr txBox="1">
            <a:spLocks/>
          </p:cNvSpPr>
          <p:nvPr/>
        </p:nvSpPr>
        <p:spPr>
          <a:xfrm>
            <a:off x="126939" y="164208"/>
            <a:ext cx="9144000" cy="7200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Font typeface="Arial" pitchFamily="34" charset="0"/>
              <a:buNone/>
            </a:pPr>
            <a:r>
              <a:rPr lang="pt-BR" dirty="0" smtClean="0">
                <a:solidFill>
                  <a:schemeClr val="tx2">
                    <a:lumMod val="50000"/>
                  </a:schemeClr>
                </a:solidFill>
              </a:rPr>
              <a:t>Balança Comercial da Cadeia Produtiva – 2011 e 2012</a:t>
            </a:r>
          </a:p>
          <a:p>
            <a:pPr marL="0" indent="0" algn="just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Font typeface="Arial" pitchFamily="34" charset="0"/>
              <a:buNone/>
            </a:pPr>
            <a:endParaRPr lang="pt-BR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0" indent="0" algn="just">
              <a:lnSpc>
                <a:spcPct val="150000"/>
              </a:lnSpc>
              <a:buFont typeface="Arial" pitchFamily="34" charset="0"/>
              <a:buNone/>
            </a:pPr>
            <a:endParaRPr lang="pt-BR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just">
              <a:buFont typeface="Arial" pitchFamily="34" charset="0"/>
              <a:buNone/>
            </a:pPr>
            <a:endParaRPr lang="pt-BR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9" name="Espaço Reservado para Conteúdo 4"/>
          <p:cNvSpPr txBox="1">
            <a:spLocks/>
          </p:cNvSpPr>
          <p:nvPr/>
        </p:nvSpPr>
        <p:spPr>
          <a:xfrm>
            <a:off x="187752" y="5373216"/>
            <a:ext cx="8676456" cy="7200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t-BR" sz="1800" dirty="0" smtClean="0"/>
              <a:t>Fonte: MEDIC/DECEX</a:t>
            </a:r>
          </a:p>
          <a:p>
            <a:pPr marL="0" indent="0">
              <a:buNone/>
            </a:pPr>
            <a:r>
              <a:rPr lang="pt-BR" sz="1800" dirty="0" smtClean="0"/>
              <a:t>(*) </a:t>
            </a:r>
            <a:r>
              <a:rPr lang="pt-BR" sz="1800" dirty="0"/>
              <a:t>Inclui </a:t>
            </a:r>
            <a:r>
              <a:rPr lang="pt-BR" sz="1800" dirty="0" smtClean="0"/>
              <a:t>venda a não residentes .</a:t>
            </a:r>
            <a:endParaRPr lang="pt-BR" sz="18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0" indent="0" algn="just">
              <a:lnSpc>
                <a:spcPct val="150000"/>
              </a:lnSpc>
              <a:buFont typeface="Arial" pitchFamily="34" charset="0"/>
              <a:buNone/>
            </a:pPr>
            <a:endParaRPr lang="pt-BR" sz="18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just">
              <a:buFont typeface="Arial" pitchFamily="34" charset="0"/>
              <a:buNone/>
            </a:pPr>
            <a:endParaRPr lang="pt-BR" sz="18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5122" name="Imagem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650" b="11311"/>
          <a:stretch/>
        </p:blipFill>
        <p:spPr bwMode="auto">
          <a:xfrm>
            <a:off x="126939" y="1400076"/>
            <a:ext cx="8836953" cy="39082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Espaço Reservado para Conteúdo 4"/>
          <p:cNvSpPr txBox="1">
            <a:spLocks/>
          </p:cNvSpPr>
          <p:nvPr/>
        </p:nvSpPr>
        <p:spPr>
          <a:xfrm>
            <a:off x="7470452" y="836712"/>
            <a:ext cx="1548680" cy="7200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Font typeface="Arial" pitchFamily="34" charset="0"/>
              <a:buNone/>
            </a:pPr>
            <a:r>
              <a:rPr lang="pt-BR" sz="1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US$ milhões</a:t>
            </a:r>
          </a:p>
          <a:p>
            <a:pPr marL="0" indent="0" algn="just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Font typeface="Arial" pitchFamily="34" charset="0"/>
              <a:buNone/>
            </a:pPr>
            <a:endParaRPr lang="pt-BR" sz="18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0" indent="0" algn="just">
              <a:lnSpc>
                <a:spcPct val="150000"/>
              </a:lnSpc>
              <a:buFont typeface="Arial" pitchFamily="34" charset="0"/>
              <a:buNone/>
            </a:pPr>
            <a:endParaRPr lang="pt-BR" sz="18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just">
              <a:buFont typeface="Arial" pitchFamily="34" charset="0"/>
              <a:buNone/>
            </a:pPr>
            <a:endParaRPr lang="pt-BR" sz="18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6096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ço Reservado para Conteúdo 4"/>
          <p:cNvSpPr txBox="1">
            <a:spLocks/>
          </p:cNvSpPr>
          <p:nvPr/>
        </p:nvSpPr>
        <p:spPr>
          <a:xfrm>
            <a:off x="395536" y="292696"/>
            <a:ext cx="8852892" cy="1089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None/>
            </a:pPr>
            <a:r>
              <a:rPr lang="pt-BR" dirty="0" smtClean="0">
                <a:solidFill>
                  <a:schemeClr val="tx2">
                    <a:lumMod val="50000"/>
                  </a:schemeClr>
                </a:solidFill>
              </a:rPr>
              <a:t>Participação do Brasil no Mercado Internacional 2012</a:t>
            </a:r>
            <a:endParaRPr lang="pt-BR" dirty="0">
              <a:solidFill>
                <a:schemeClr val="tx2">
                  <a:lumMod val="50000"/>
                </a:schemeClr>
              </a:solidFill>
            </a:endParaRPr>
          </a:p>
          <a:p>
            <a:pPr marL="0" indent="0" algn="ctr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Font typeface="Arial" pitchFamily="34" charset="0"/>
              <a:buNone/>
            </a:pPr>
            <a:endParaRPr lang="pt-BR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0" indent="0" algn="ctr">
              <a:lnSpc>
                <a:spcPct val="150000"/>
              </a:lnSpc>
              <a:buFont typeface="Arial" pitchFamily="34" charset="0"/>
              <a:buNone/>
            </a:pPr>
            <a:endParaRPr lang="pt-BR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ctr">
              <a:buFont typeface="Arial" pitchFamily="34" charset="0"/>
              <a:buNone/>
            </a:pPr>
            <a:endParaRPr lang="pt-BR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8" name="Espaço Reservado para Conteúdo 4"/>
          <p:cNvSpPr txBox="1">
            <a:spLocks/>
          </p:cNvSpPr>
          <p:nvPr/>
        </p:nvSpPr>
        <p:spPr>
          <a:xfrm>
            <a:off x="263476" y="1844824"/>
            <a:ext cx="8640688" cy="39223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  <a:spcBef>
                <a:spcPts val="0"/>
              </a:spcBef>
              <a:buFont typeface="Wingdings" pitchFamily="2" charset="2"/>
              <a:buChar char="ü"/>
            </a:pPr>
            <a:r>
              <a:rPr lang="pt-BR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12º </a:t>
            </a:r>
            <a:r>
              <a:rPr lang="pt-BR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produtor mundial de ouro em bruto, com 67,3 toneladas;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Font typeface="Wingdings" pitchFamily="2" charset="2"/>
              <a:buChar char="ü"/>
            </a:pPr>
            <a:r>
              <a:rPr lang="pt-BR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Produtor </a:t>
            </a:r>
            <a:r>
              <a:rPr lang="pt-BR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insignificante de prata em bruto;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Font typeface="Wingdings" pitchFamily="2" charset="2"/>
              <a:buChar char="ü"/>
            </a:pPr>
            <a:r>
              <a:rPr lang="pt-BR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19º </a:t>
            </a:r>
            <a:r>
              <a:rPr lang="pt-BR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fabricante mundial de joias de ouro, com utilização de 23 toneladas;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Font typeface="Wingdings" pitchFamily="2" charset="2"/>
              <a:buChar char="ü"/>
            </a:pPr>
            <a:r>
              <a:rPr lang="pt-BR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16º </a:t>
            </a:r>
            <a:r>
              <a:rPr lang="pt-BR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fabricante mundial de joias de prata, com consumo de 61 toneladas;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Font typeface="Wingdings" pitchFamily="2" charset="2"/>
              <a:buChar char="ü"/>
            </a:pPr>
            <a:r>
              <a:rPr lang="pt-BR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11º </a:t>
            </a:r>
            <a:r>
              <a:rPr lang="pt-BR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país consumidor de joias de ouro, com 27 toneladas. </a:t>
            </a:r>
          </a:p>
          <a:p>
            <a:pPr algn="just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Font typeface="Wingdings" pitchFamily="2" charset="2"/>
              <a:buChar char="ü"/>
            </a:pPr>
            <a:endParaRPr lang="pt-BR" sz="24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0" indent="0" algn="just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Font typeface="Arial" pitchFamily="34" charset="0"/>
              <a:buNone/>
            </a:pPr>
            <a:endParaRPr lang="pt-BR" sz="24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0" indent="0" algn="just">
              <a:lnSpc>
                <a:spcPct val="150000"/>
              </a:lnSpc>
              <a:buFont typeface="Arial" pitchFamily="34" charset="0"/>
              <a:buNone/>
            </a:pPr>
            <a:endParaRPr lang="pt-BR" sz="24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just">
              <a:buFont typeface="Arial" pitchFamily="34" charset="0"/>
              <a:buNone/>
            </a:pPr>
            <a:endParaRPr lang="pt-BR" sz="2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6" name="Espaço Reservado para Conteúdo 4"/>
          <p:cNvSpPr txBox="1">
            <a:spLocks/>
          </p:cNvSpPr>
          <p:nvPr/>
        </p:nvSpPr>
        <p:spPr>
          <a:xfrm>
            <a:off x="243980" y="1021656"/>
            <a:ext cx="9144000" cy="7200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50000"/>
              </a:lnSpc>
              <a:buFont typeface="Arial" pitchFamily="34" charset="0"/>
              <a:buNone/>
            </a:pPr>
            <a:endParaRPr lang="pt-BR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just">
              <a:buFont typeface="Arial" pitchFamily="34" charset="0"/>
              <a:buNone/>
            </a:pPr>
            <a:endParaRPr lang="pt-BR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6351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>
          <a:xfrm>
            <a:off x="142575" y="116632"/>
            <a:ext cx="8786842" cy="1143000"/>
          </a:xfrm>
        </p:spPr>
        <p:txBody>
          <a:bodyPr>
            <a:normAutofit/>
          </a:bodyPr>
          <a:lstStyle/>
          <a:p>
            <a:pPr algn="r"/>
            <a:r>
              <a:rPr lang="pt-BR" sz="4000" b="1" dirty="0">
                <a:solidFill>
                  <a:schemeClr val="accent5">
                    <a:lumMod val="50000"/>
                  </a:schemeClr>
                </a:solidFill>
                <a:ea typeface="+mn-ea"/>
                <a:cs typeface="+mn-cs"/>
              </a:rPr>
              <a:t>SUPERSIMPLES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idx="4294967295"/>
          </p:nvPr>
        </p:nvSpPr>
        <p:spPr>
          <a:xfrm>
            <a:off x="285720" y="1340768"/>
            <a:ext cx="8572560" cy="5245754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Font typeface="Wingdings" pitchFamily="2" charset="2"/>
              <a:buChar char="ü"/>
            </a:pPr>
            <a:r>
              <a:rPr lang="pt-BR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Alíquota máxima de 12,11% sobre o faturamento </a:t>
            </a:r>
          </a:p>
          <a:p>
            <a:pPr algn="just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Font typeface="Wingdings" pitchFamily="2" charset="2"/>
              <a:buChar char="ü"/>
            </a:pPr>
            <a:r>
              <a:rPr lang="pt-BR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Alto valor agregado dos insumos força alcance  do teto de faturamento de R$ 3,6 milhões</a:t>
            </a:r>
          </a:p>
          <a:p>
            <a:pPr algn="just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Font typeface="Wingdings" pitchFamily="2" charset="2"/>
              <a:buChar char="ü"/>
            </a:pPr>
            <a:r>
              <a:rPr lang="pt-BR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Fragmentação das empresas estimulando “uma empresa para cada sócio ou pessoa da família”</a:t>
            </a:r>
          </a:p>
          <a:p>
            <a:pPr algn="r">
              <a:spcBef>
                <a:spcPts val="1200"/>
              </a:spcBef>
              <a:spcAft>
                <a:spcPts val="1200"/>
              </a:spcAft>
              <a:buNone/>
            </a:pPr>
            <a:endParaRPr lang="pt-BR" sz="24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 algn="just">
              <a:lnSpc>
                <a:spcPct val="150000"/>
              </a:lnSpc>
              <a:buNone/>
            </a:pPr>
            <a:endParaRPr lang="pt-BR" sz="24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just">
              <a:buNone/>
            </a:pPr>
            <a:endParaRPr lang="pt-BR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4323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>
          <a:xfrm>
            <a:off x="-142908" y="0"/>
            <a:ext cx="9001156" cy="114300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/>
            <a:r>
              <a:rPr lang="pt-BR" sz="4000" b="1" dirty="0">
                <a:solidFill>
                  <a:schemeClr val="accent5">
                    <a:lumMod val="50000"/>
                  </a:schemeClr>
                </a:solidFill>
                <a:ea typeface="+mn-ea"/>
                <a:cs typeface="+mn-cs"/>
              </a:rPr>
              <a:t>Lucro </a:t>
            </a:r>
            <a:r>
              <a:rPr lang="pt-BR" sz="4000" b="1" dirty="0" smtClean="0">
                <a:solidFill>
                  <a:schemeClr val="accent5">
                    <a:lumMod val="50000"/>
                  </a:schemeClr>
                </a:solidFill>
                <a:ea typeface="+mn-ea"/>
                <a:cs typeface="+mn-cs"/>
              </a:rPr>
              <a:t>Presumido/Real</a:t>
            </a:r>
            <a:endParaRPr lang="pt-BR" sz="4000" b="1" dirty="0">
              <a:solidFill>
                <a:schemeClr val="accent5">
                  <a:lumMod val="50000"/>
                </a:schemeClr>
              </a:solidFill>
              <a:ea typeface="+mn-ea"/>
              <a:cs typeface="+mn-cs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4294967295"/>
          </p:nvPr>
        </p:nvSpPr>
        <p:spPr>
          <a:xfrm>
            <a:off x="357158" y="1643050"/>
            <a:ext cx="8229600" cy="4525963"/>
          </a:xfrm>
        </p:spPr>
        <p:txBody>
          <a:bodyPr>
            <a:normAutofit/>
          </a:bodyPr>
          <a:lstStyle/>
          <a:p>
            <a:endParaRPr lang="pt-BR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pt-BR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pt-BR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pt-BR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pt-BR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pt-BR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pt-BR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pt-BR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pt-BR" dirty="0" smtClean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6" name="Espaço Reservado para Conteúdo 4"/>
          <p:cNvSpPr txBox="1">
            <a:spLocks/>
          </p:cNvSpPr>
          <p:nvPr/>
        </p:nvSpPr>
        <p:spPr>
          <a:xfrm>
            <a:off x="285720" y="1340768"/>
            <a:ext cx="8572560" cy="52457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Font typeface="Wingdings" pitchFamily="2" charset="2"/>
              <a:buChar char="ü"/>
            </a:pPr>
            <a:r>
              <a:rPr lang="pt-BR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Alíquota de 12% no caso do IPI e 3,68% no PIS/COFINS</a:t>
            </a:r>
          </a:p>
          <a:p>
            <a:pPr algn="just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Font typeface="Wingdings" pitchFamily="2" charset="2"/>
              <a:buChar char="ü"/>
            </a:pPr>
            <a:r>
              <a:rPr lang="pt-BR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ICMS variando entre </a:t>
            </a:r>
            <a:r>
              <a:rPr lang="pt-BR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4% </a:t>
            </a:r>
            <a:r>
              <a:rPr lang="pt-BR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 </a:t>
            </a:r>
            <a:r>
              <a:rPr lang="pt-BR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25% </a:t>
            </a:r>
            <a:r>
              <a:rPr lang="pt-BR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sendo que para as </a:t>
            </a:r>
            <a:r>
              <a:rPr lang="pt-BR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matérias primas </a:t>
            </a:r>
            <a:r>
              <a:rPr lang="pt-BR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(</a:t>
            </a:r>
            <a:r>
              <a:rPr lang="pt-BR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ouro e gemas, inclusive lapidadas) </a:t>
            </a:r>
            <a:r>
              <a:rPr lang="pt-BR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a alíquota incidente é de 18% na média, 0% de IPI e 3</a:t>
            </a:r>
            <a:r>
              <a:rPr lang="pt-BR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.,</a:t>
            </a:r>
            <a:r>
              <a:rPr lang="pt-BR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68 de </a:t>
            </a:r>
            <a:r>
              <a:rPr lang="pt-BR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PIS/COFINS</a:t>
            </a:r>
          </a:p>
          <a:p>
            <a:pPr marL="0" indent="0" algn="just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None/>
            </a:pPr>
            <a:endParaRPr lang="pt-BR" sz="24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 algn="just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None/>
            </a:pPr>
            <a:endParaRPr lang="pt-BR" sz="24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r">
              <a:spcBef>
                <a:spcPts val="1200"/>
              </a:spcBef>
              <a:spcAft>
                <a:spcPts val="1200"/>
              </a:spcAft>
              <a:buFont typeface="Arial" pitchFamily="34" charset="0"/>
              <a:buNone/>
            </a:pPr>
            <a:endParaRPr lang="pt-BR" sz="24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 algn="just">
              <a:lnSpc>
                <a:spcPct val="150000"/>
              </a:lnSpc>
              <a:buFont typeface="Arial" pitchFamily="34" charset="0"/>
              <a:buNone/>
            </a:pPr>
            <a:endParaRPr lang="pt-BR" sz="24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just">
              <a:buFont typeface="Arial" pitchFamily="34" charset="0"/>
              <a:buNone/>
            </a:pPr>
            <a:endParaRPr lang="pt-BR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1" name="Elipse 10"/>
          <p:cNvSpPr/>
          <p:nvPr/>
        </p:nvSpPr>
        <p:spPr>
          <a:xfrm>
            <a:off x="782320" y="3962692"/>
            <a:ext cx="648072" cy="576064"/>
          </a:xfrm>
          <a:prstGeom prst="ellipse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500" dirty="0" smtClean="0"/>
              <a:t> SP</a:t>
            </a:r>
            <a:endParaRPr lang="pt-BR" sz="1500" dirty="0"/>
          </a:p>
        </p:txBody>
      </p:sp>
      <p:sp>
        <p:nvSpPr>
          <p:cNvPr id="12" name="Retângulo de cantos arredondados 11"/>
          <p:cNvSpPr/>
          <p:nvPr/>
        </p:nvSpPr>
        <p:spPr>
          <a:xfrm>
            <a:off x="1584648" y="3996601"/>
            <a:ext cx="2699320" cy="545475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2000" dirty="0" smtClean="0"/>
              <a:t>Alíquota de 18% - ICMS</a:t>
            </a:r>
            <a:endParaRPr lang="pt-BR" sz="2000" dirty="0"/>
          </a:p>
        </p:txBody>
      </p:sp>
      <p:sp>
        <p:nvSpPr>
          <p:cNvPr id="13" name="Seta para a direita 12"/>
          <p:cNvSpPr/>
          <p:nvPr/>
        </p:nvSpPr>
        <p:spPr>
          <a:xfrm>
            <a:off x="4563616" y="4111057"/>
            <a:ext cx="576064" cy="289024"/>
          </a:xfrm>
          <a:prstGeom prst="righ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" name="Retângulo de cantos arredondados 13"/>
          <p:cNvSpPr/>
          <p:nvPr/>
        </p:nvSpPr>
        <p:spPr>
          <a:xfrm>
            <a:off x="5364088" y="3982832"/>
            <a:ext cx="3312368" cy="545475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dirty="0" smtClean="0"/>
              <a:t>Carga Tributária de </a:t>
            </a:r>
            <a:r>
              <a:rPr lang="pt-BR" sz="2000" b="1" dirty="0" smtClean="0"/>
              <a:t>42,95 % </a:t>
            </a:r>
            <a:endParaRPr lang="pt-BR" sz="2000" b="1" dirty="0"/>
          </a:p>
        </p:txBody>
      </p:sp>
      <p:sp>
        <p:nvSpPr>
          <p:cNvPr id="15" name="Elipse 14"/>
          <p:cNvSpPr/>
          <p:nvPr/>
        </p:nvSpPr>
        <p:spPr>
          <a:xfrm>
            <a:off x="755576" y="4643177"/>
            <a:ext cx="701560" cy="578657"/>
          </a:xfrm>
          <a:prstGeom prst="ellipse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500" dirty="0" smtClean="0"/>
              <a:t> RJ</a:t>
            </a:r>
            <a:endParaRPr lang="pt-BR" sz="1500" dirty="0"/>
          </a:p>
        </p:txBody>
      </p:sp>
      <p:sp>
        <p:nvSpPr>
          <p:cNvPr id="16" name="Retângulo de cantos arredondados 15"/>
          <p:cNvSpPr/>
          <p:nvPr/>
        </p:nvSpPr>
        <p:spPr>
          <a:xfrm>
            <a:off x="1584648" y="4694476"/>
            <a:ext cx="2699320" cy="545475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2000" dirty="0"/>
              <a:t>Alíquota de </a:t>
            </a:r>
            <a:r>
              <a:rPr lang="pt-BR" sz="2000" dirty="0" smtClean="0"/>
              <a:t>5 % - ICMS</a:t>
            </a:r>
            <a:endParaRPr lang="pt-BR" sz="2000" dirty="0"/>
          </a:p>
        </p:txBody>
      </p:sp>
      <p:sp>
        <p:nvSpPr>
          <p:cNvPr id="17" name="Seta para a direita 16"/>
          <p:cNvSpPr/>
          <p:nvPr/>
        </p:nvSpPr>
        <p:spPr>
          <a:xfrm>
            <a:off x="4572000" y="4804814"/>
            <a:ext cx="576064" cy="289024"/>
          </a:xfrm>
          <a:prstGeom prst="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8" name="Retângulo de cantos arredondados 17"/>
          <p:cNvSpPr/>
          <p:nvPr/>
        </p:nvSpPr>
        <p:spPr>
          <a:xfrm>
            <a:off x="5364088" y="4694476"/>
            <a:ext cx="3312368" cy="545475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dirty="0" smtClean="0"/>
              <a:t>Carga Tributária de </a:t>
            </a:r>
            <a:r>
              <a:rPr lang="pt-BR" sz="2000" b="1" dirty="0" smtClean="0"/>
              <a:t>22,60 %</a:t>
            </a:r>
            <a:endParaRPr lang="pt-BR" sz="2000" b="1" dirty="0"/>
          </a:p>
        </p:txBody>
      </p:sp>
      <p:sp>
        <p:nvSpPr>
          <p:cNvPr id="20" name="Elipse 19"/>
          <p:cNvSpPr/>
          <p:nvPr/>
        </p:nvSpPr>
        <p:spPr>
          <a:xfrm>
            <a:off x="262280" y="4650939"/>
            <a:ext cx="674816" cy="596774"/>
          </a:xfrm>
          <a:prstGeom prst="ellipse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500" dirty="0" smtClean="0"/>
              <a:t>MG</a:t>
            </a:r>
            <a:endParaRPr lang="pt-BR" sz="1500" dirty="0"/>
          </a:p>
        </p:txBody>
      </p:sp>
      <p:sp>
        <p:nvSpPr>
          <p:cNvPr id="21" name="CaixaDeTexto 20"/>
          <p:cNvSpPr txBox="1"/>
          <p:nvPr/>
        </p:nvSpPr>
        <p:spPr>
          <a:xfrm>
            <a:off x="604748" y="5805264"/>
            <a:ext cx="8076768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t-BR" i="1" dirty="0"/>
              <a:t>O</a:t>
            </a:r>
            <a:r>
              <a:rPr lang="pt-BR" i="1" dirty="0" smtClean="0"/>
              <a:t>nde </a:t>
            </a:r>
            <a:r>
              <a:rPr lang="pt-BR" i="1" dirty="0"/>
              <a:t>a alíquota é de </a:t>
            </a:r>
            <a:r>
              <a:rPr lang="pt-BR" b="1" i="1" dirty="0"/>
              <a:t>25%</a:t>
            </a:r>
            <a:r>
              <a:rPr lang="pt-BR" i="1" dirty="0"/>
              <a:t>, principalmente no Norte/Nordeste ( exceção para o Pará – 5%  -  e a Bahia - 4% ), a tributação total atinge a </a:t>
            </a:r>
            <a:r>
              <a:rPr lang="pt-BR" b="1" i="1" dirty="0"/>
              <a:t>57,04%</a:t>
            </a:r>
            <a:r>
              <a:rPr lang="pt-BR" i="1" dirty="0"/>
              <a:t> do valor das vendas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>
          <a:xfrm>
            <a:off x="63038" y="0"/>
            <a:ext cx="9001156" cy="114300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/>
            <a:r>
              <a:rPr lang="pt-BR" sz="4000" b="1" dirty="0" smtClean="0">
                <a:solidFill>
                  <a:schemeClr val="accent5">
                    <a:lumMod val="50000"/>
                  </a:schemeClr>
                </a:solidFill>
                <a:ea typeface="+mn-ea"/>
                <a:cs typeface="+mn-cs"/>
              </a:rPr>
              <a:t>Migração em massa</a:t>
            </a:r>
            <a:endParaRPr lang="pt-BR" sz="4000" b="1" dirty="0">
              <a:solidFill>
                <a:schemeClr val="accent5">
                  <a:lumMod val="50000"/>
                </a:schemeClr>
              </a:solidFill>
              <a:ea typeface="+mn-ea"/>
              <a:cs typeface="+mn-cs"/>
            </a:endParaRPr>
          </a:p>
        </p:txBody>
      </p:sp>
      <p:sp>
        <p:nvSpPr>
          <p:cNvPr id="6" name="Espaço Reservado para Conteúdo 4"/>
          <p:cNvSpPr txBox="1">
            <a:spLocks/>
          </p:cNvSpPr>
          <p:nvPr/>
        </p:nvSpPr>
        <p:spPr>
          <a:xfrm>
            <a:off x="3455368" y="704108"/>
            <a:ext cx="5688632" cy="7200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pt-BR" i="1" dirty="0" smtClean="0">
                <a:solidFill>
                  <a:schemeClr val="tx2">
                    <a:lumMod val="50000"/>
                  </a:schemeClr>
                </a:solidFill>
              </a:rPr>
              <a:t>Do Lucro Presumido para Simples</a:t>
            </a:r>
            <a:endParaRPr lang="pt-BR" i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216496" y="1966859"/>
            <a:ext cx="8640960" cy="20774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pt-BR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90% das 123 indústrias expositoras trabalhavam sob o regime de lucro presumido de tributação e apenas 10% no Simples</a:t>
            </a:r>
            <a:r>
              <a:rPr lang="pt-BR" sz="2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;</a:t>
            </a:r>
          </a:p>
          <a:p>
            <a:pPr marL="342900" lvl="0" indent="-34290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pt-BR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As </a:t>
            </a:r>
            <a:r>
              <a:rPr lang="pt-BR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vinte maiores empresas </a:t>
            </a:r>
            <a:r>
              <a:rPr lang="pt-BR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empregavam </a:t>
            </a:r>
            <a:r>
              <a:rPr lang="pt-BR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cerca de 1.400 </a:t>
            </a:r>
            <a:r>
              <a:rPr lang="pt-BR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colaboradores. </a:t>
            </a:r>
            <a:endParaRPr lang="pt-BR" sz="2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pt-BR" sz="2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3" name="CaixaDeTexto 22"/>
          <p:cNvSpPr txBox="1"/>
          <p:nvPr/>
        </p:nvSpPr>
        <p:spPr>
          <a:xfrm>
            <a:off x="0" y="4242024"/>
            <a:ext cx="8892480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pt-BR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39 </a:t>
            </a:r>
            <a:r>
              <a:rPr lang="pt-BR" sz="2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das 123 indústrias encerraram </a:t>
            </a:r>
            <a:r>
              <a:rPr lang="pt-BR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suas </a:t>
            </a:r>
            <a:r>
              <a:rPr lang="pt-BR" sz="2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atividades</a:t>
            </a:r>
            <a:r>
              <a:rPr lang="pt-BR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pt-BR" sz="2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por razões diversas</a:t>
            </a:r>
          </a:p>
          <a:p>
            <a:pPr marL="342900" lvl="0" indent="-34290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pt-BR" sz="2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Das </a:t>
            </a:r>
            <a:r>
              <a:rPr lang="pt-BR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84 empresas </a:t>
            </a:r>
            <a:r>
              <a:rPr lang="pt-BR" sz="2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remanescentes,  </a:t>
            </a:r>
            <a:r>
              <a:rPr lang="pt-BR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80 operavam no </a:t>
            </a:r>
            <a:r>
              <a:rPr lang="pt-BR" sz="2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SUPERSIMPLES e </a:t>
            </a:r>
            <a:r>
              <a:rPr lang="pt-BR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somente 4 </a:t>
            </a:r>
            <a:r>
              <a:rPr lang="pt-BR" sz="2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continuavam </a:t>
            </a:r>
            <a:r>
              <a:rPr lang="pt-BR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no lucro presumido;</a:t>
            </a:r>
            <a:endParaRPr lang="pt-BR" sz="22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42900" lvl="0" indent="-34290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pt-BR" sz="2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Estas indústrias empregavam </a:t>
            </a:r>
            <a:r>
              <a:rPr lang="pt-BR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menos de 600 </a:t>
            </a:r>
            <a:r>
              <a:rPr lang="pt-BR" sz="2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trabalhadores. Decréscimo </a:t>
            </a:r>
            <a:r>
              <a:rPr lang="pt-BR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de 57% no período.</a:t>
            </a:r>
          </a:p>
        </p:txBody>
      </p:sp>
      <p:sp>
        <p:nvSpPr>
          <p:cNvPr id="5" name="Retângulo 4"/>
          <p:cNvSpPr/>
          <p:nvPr/>
        </p:nvSpPr>
        <p:spPr>
          <a:xfrm>
            <a:off x="216496" y="1421384"/>
            <a:ext cx="3182281" cy="430887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none">
            <a:spAutoFit/>
          </a:bodyPr>
          <a:lstStyle/>
          <a:p>
            <a:r>
              <a:rPr lang="pt-BR" sz="2200" dirty="0">
                <a:solidFill>
                  <a:schemeClr val="bg1">
                    <a:lumMod val="95000"/>
                  </a:schemeClr>
                </a:solidFill>
              </a:rPr>
              <a:t>PESQUISA FENINJER, 2000</a:t>
            </a:r>
          </a:p>
        </p:txBody>
      </p:sp>
      <p:sp>
        <p:nvSpPr>
          <p:cNvPr id="24" name="Retângulo 23"/>
          <p:cNvSpPr/>
          <p:nvPr/>
        </p:nvSpPr>
        <p:spPr>
          <a:xfrm>
            <a:off x="216496" y="3772925"/>
            <a:ext cx="3182281" cy="430887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none">
            <a:spAutoFit/>
          </a:bodyPr>
          <a:lstStyle/>
          <a:p>
            <a:r>
              <a:rPr lang="pt-BR" sz="2200" dirty="0">
                <a:solidFill>
                  <a:schemeClr val="bg1">
                    <a:lumMod val="95000"/>
                  </a:schemeClr>
                </a:solidFill>
              </a:rPr>
              <a:t>PESQUISA FENINJER, 2012</a:t>
            </a:r>
          </a:p>
        </p:txBody>
      </p:sp>
    </p:spTree>
    <p:extLst>
      <p:ext uri="{BB962C8B-B14F-4D97-AF65-F5344CB8AC3E}">
        <p14:creationId xmlns:p14="http://schemas.microsoft.com/office/powerpoint/2010/main" val="3519307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3120</TotalTime>
  <Words>545</Words>
  <Application>Microsoft Office PowerPoint</Application>
  <PresentationFormat>Apresentação na tela (4:3)</PresentationFormat>
  <Paragraphs>93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13</vt:i4>
      </vt:variant>
    </vt:vector>
  </HeadingPairs>
  <TitlesOfParts>
    <vt:vector size="14" baseType="lpstr">
      <vt:lpstr>Tema do Office</vt:lpstr>
      <vt:lpstr>Apresentação do PowerPoint</vt:lpstr>
      <vt:lpstr>Contextualizando o Setor</vt:lpstr>
      <vt:lpstr>Apresentação do PowerPoint</vt:lpstr>
      <vt:lpstr>Apresentação do PowerPoint</vt:lpstr>
      <vt:lpstr>Apresentação do PowerPoint</vt:lpstr>
      <vt:lpstr>Apresentação do PowerPoint</vt:lpstr>
      <vt:lpstr>SUPERSIMPLES</vt:lpstr>
      <vt:lpstr>Lucro Presumido/Real</vt:lpstr>
      <vt:lpstr>Migração em massa</vt:lpstr>
      <vt:lpstr>Para as que ficam, qual o cenário?</vt:lpstr>
      <vt:lpstr>Medidas imprescindíveis </vt:lpstr>
      <vt:lpstr>Medidas imprescindíveis </vt:lpstr>
      <vt:lpstr>Apresentação do PowerPoint</vt:lpstr>
    </vt:vector>
  </TitlesOfParts>
  <Company>IBGM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Programa de Estimulo à Inovação, Competitividade e Desenvolvimento Integrado da Cadeia de Produção de Jóias, Gemas e Bijuterias no Brasil.</dc:title>
  <dc:creator>IBGM</dc:creator>
  <cp:lastModifiedBy>Cecília Maria Luli</cp:lastModifiedBy>
  <cp:revision>243</cp:revision>
  <dcterms:created xsi:type="dcterms:W3CDTF">2012-05-09T21:15:59Z</dcterms:created>
  <dcterms:modified xsi:type="dcterms:W3CDTF">2013-08-13T21:01:22Z</dcterms:modified>
</cp:coreProperties>
</file>