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84" r:id="rId5"/>
    <p:sldId id="280" r:id="rId6"/>
    <p:sldId id="295" r:id="rId7"/>
    <p:sldId id="298" r:id="rId8"/>
    <p:sldId id="297" r:id="rId9"/>
    <p:sldId id="296" r:id="rId10"/>
    <p:sldId id="299" r:id="rId11"/>
    <p:sldId id="301" r:id="rId12"/>
    <p:sldId id="300" r:id="rId13"/>
    <p:sldId id="302" r:id="rId14"/>
    <p:sldId id="303" r:id="rId15"/>
    <p:sldId id="304" r:id="rId16"/>
    <p:sldId id="305" r:id="rId17"/>
    <p:sldId id="308" r:id="rId18"/>
    <p:sldId id="307" r:id="rId19"/>
    <p:sldId id="306" r:id="rId20"/>
    <p:sldId id="310" r:id="rId21"/>
    <p:sldId id="309" r:id="rId22"/>
    <p:sldId id="311" r:id="rId23"/>
    <p:sldId id="313" r:id="rId24"/>
    <p:sldId id="312" r:id="rId25"/>
    <p:sldId id="315" r:id="rId26"/>
    <p:sldId id="317" r:id="rId27"/>
    <p:sldId id="318" r:id="rId28"/>
    <p:sldId id="293" r:id="rId29"/>
    <p:sldId id="314"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685800" y="2130430"/>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43437EB-7FEC-4537-8D3D-F8FDB4FD24BB}" type="datetimeFigureOut">
              <a:rPr lang="pt-BR" smtClean="0"/>
              <a:pPr/>
              <a:t>17/9/2013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38148151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43437EB-7FEC-4537-8D3D-F8FDB4FD24BB}" type="datetimeFigureOut">
              <a:rPr lang="pt-BR" smtClean="0"/>
              <a:pPr/>
              <a:t>17/9/2013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309115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7"/>
            <a:ext cx="2057400" cy="4387851"/>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06377"/>
            <a:ext cx="6019800" cy="438785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43437EB-7FEC-4537-8D3D-F8FDB4FD24BB}" type="datetimeFigureOut">
              <a:rPr lang="pt-BR" smtClean="0"/>
              <a:pPr/>
              <a:t>17/9/2013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321480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43437EB-7FEC-4537-8D3D-F8FDB4FD24BB}" type="datetimeFigureOut">
              <a:rPr lang="pt-BR" smtClean="0"/>
              <a:pPr/>
              <a:t>17/9/2013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22480955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43437EB-7FEC-4537-8D3D-F8FDB4FD24BB}" type="datetimeFigureOut">
              <a:rPr lang="pt-BR" smtClean="0"/>
              <a:pPr/>
              <a:t>17/9/2013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107153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43437EB-7FEC-4537-8D3D-F8FDB4FD24BB}" type="datetimeFigureOut">
              <a:rPr lang="pt-BR" smtClean="0"/>
              <a:pPr/>
              <a:t>17/9/2013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418389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43437EB-7FEC-4537-8D3D-F8FDB4FD24BB}" type="datetimeFigureOut">
              <a:rPr lang="pt-BR" smtClean="0"/>
              <a:pPr/>
              <a:t>17/9/2013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155773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43437EB-7FEC-4537-8D3D-F8FDB4FD24BB}" type="datetimeFigureOut">
              <a:rPr lang="pt-BR" smtClean="0"/>
              <a:pPr/>
              <a:t>17/9/2013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51899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43437EB-7FEC-4537-8D3D-F8FDB4FD24BB}" type="datetimeFigureOut">
              <a:rPr lang="pt-BR" smtClean="0"/>
              <a:pPr/>
              <a:t>17/9/2013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337029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8" y="273049"/>
            <a:ext cx="3008313" cy="1162051"/>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43437EB-7FEC-4537-8D3D-F8FDB4FD24BB}" type="datetimeFigureOut">
              <a:rPr lang="pt-BR" smtClean="0"/>
              <a:pPr/>
              <a:t>17/9/2013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27289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9"/>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43437EB-7FEC-4537-8D3D-F8FDB4FD24BB}" type="datetimeFigureOut">
              <a:rPr lang="pt-BR" smtClean="0"/>
              <a:pPr/>
              <a:t>17/9/2013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1B6BA7-A599-4222-A306-6C9FDAAFC9DA}" type="slidenum">
              <a:rPr lang="pt-BR" smtClean="0"/>
              <a:pPr/>
              <a:t>‹nº›</a:t>
            </a:fld>
            <a:endParaRPr lang="pt-BR"/>
          </a:p>
        </p:txBody>
      </p:sp>
    </p:spTree>
    <p:extLst>
      <p:ext uri="{BB962C8B-B14F-4D97-AF65-F5344CB8AC3E}">
        <p14:creationId xmlns:p14="http://schemas.microsoft.com/office/powerpoint/2010/main" val="415859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437EB-7FEC-4537-8D3D-F8FDB4FD24BB}" type="datetimeFigureOut">
              <a:rPr lang="pt-BR" smtClean="0"/>
              <a:pPr/>
              <a:t>17/9/2013</a:t>
            </a:fld>
            <a:endParaRPr lang="pt-BR"/>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B6BA7-A599-4222-A306-6C9FDAAFC9DA}" type="slidenum">
              <a:rPr lang="pt-BR" smtClean="0"/>
              <a:pPr/>
              <a:t>‹nº›</a:t>
            </a:fld>
            <a:endParaRPr lang="pt-BR"/>
          </a:p>
        </p:txBody>
      </p:sp>
    </p:spTree>
    <p:extLst>
      <p:ext uri="{BB962C8B-B14F-4D97-AF65-F5344CB8AC3E}">
        <p14:creationId xmlns:p14="http://schemas.microsoft.com/office/powerpoint/2010/main" val="256962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bridef.org.br/" TargetMode="External"/><Relationship Id="rId2" Type="http://schemas.openxmlformats.org/officeDocument/2006/relationships/hyperlink" Target="mailto:presidente@abridef.org.b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ilipe_grossi\Desktop\2013\ABRIDEF\Feiras\REATECH\Vídeo ABRIDEF\Telas ABRIDEF\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76672"/>
            <a:ext cx="2304256" cy="129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36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611560" y="1196752"/>
            <a:ext cx="8087882" cy="3785652"/>
          </a:xfrm>
          <a:prstGeom prst="rect">
            <a:avLst/>
          </a:prstGeom>
        </p:spPr>
        <p:txBody>
          <a:bodyPr wrap="square">
            <a:spAutoFit/>
          </a:bodyPr>
          <a:lstStyle/>
          <a:p>
            <a:endParaRPr lang="en-US" sz="2000" dirty="0"/>
          </a:p>
          <a:p>
            <a:r>
              <a:rPr lang="en-US" sz="2000" b="1" dirty="0">
                <a:solidFill>
                  <a:schemeClr val="accent1">
                    <a:lumMod val="75000"/>
                  </a:schemeClr>
                </a:solidFill>
              </a:rPr>
              <a:t>PROPOSTA/SUGESTÃO</a:t>
            </a:r>
            <a:endParaRPr lang="en-US" sz="2000" dirty="0"/>
          </a:p>
          <a:p>
            <a:endParaRPr lang="en-US" sz="2000" dirty="0"/>
          </a:p>
          <a:p>
            <a:r>
              <a:rPr lang="pt-BR" sz="2000" dirty="0"/>
              <a:t>1. Padronização de fiscalização e exigências a serem efetuadas às Oficinas de Reabilitação com órteses e próteses ortopédicas Nacional, com a capacitação dos agentes/fiscais das Vigilâncias Sanitárias responsáveis pela concessão da autorização de funcionamento; </a:t>
            </a:r>
          </a:p>
          <a:p>
            <a:endParaRPr lang="en-US" sz="2000" dirty="0"/>
          </a:p>
          <a:p>
            <a:r>
              <a:rPr lang="pt-BR" sz="2000" dirty="0"/>
              <a:t>2. Elaboração de manual de procedimentos a serem observados tanto pelos agentes/fiscais como pelas Oficinas de Reabilitação de pessoas que necessitam de órteses e próteses ortopédicas com vistas à obtenção do alvará de funcionamento. </a:t>
            </a:r>
          </a:p>
        </p:txBody>
      </p:sp>
    </p:spTree>
    <p:extLst>
      <p:ext uri="{BB962C8B-B14F-4D97-AF65-F5344CB8AC3E}">
        <p14:creationId xmlns:p14="http://schemas.microsoft.com/office/powerpoint/2010/main" val="343845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7" name="Retângulo 6"/>
          <p:cNvSpPr/>
          <p:nvPr/>
        </p:nvSpPr>
        <p:spPr>
          <a:xfrm>
            <a:off x="1043608" y="1305342"/>
            <a:ext cx="7560840" cy="4093428"/>
          </a:xfrm>
          <a:prstGeom prst="rect">
            <a:avLst/>
          </a:prstGeom>
        </p:spPr>
        <p:txBody>
          <a:bodyPr wrap="square">
            <a:spAutoFit/>
          </a:bodyPr>
          <a:lstStyle/>
          <a:p>
            <a:endParaRPr lang="en-US" sz="2000" dirty="0"/>
          </a:p>
          <a:p>
            <a:r>
              <a:rPr lang="pt-BR" sz="2000" i="1" dirty="0"/>
              <a:t>Ausência/dificuldade de fiscalização das Oficinas de Reabilitação com órteses e próteses ortopédicas que atuam de maneira irregular, ao arrepio da normatização estabelecida pela RDC-ANVISA nº192/2002, e; demora no atendimento das denúncias formalizadas junto à ANVISA pelo canal atualmente existente (site). </a:t>
            </a:r>
            <a:endParaRPr lang="pt-BR" sz="2000" dirty="0"/>
          </a:p>
          <a:p>
            <a:endParaRPr lang="en-US" sz="2000" dirty="0" smtClean="0"/>
          </a:p>
          <a:p>
            <a:endParaRPr lang="en-US" sz="2000" dirty="0"/>
          </a:p>
          <a:p>
            <a:r>
              <a:rPr lang="en-US" sz="2000" b="1" dirty="0">
                <a:solidFill>
                  <a:schemeClr val="accent1">
                    <a:lumMod val="75000"/>
                  </a:schemeClr>
                </a:solidFill>
              </a:rPr>
              <a:t>PROPOSTA/SUGESTÃO</a:t>
            </a:r>
            <a:endParaRPr lang="en-US" sz="2000" dirty="0"/>
          </a:p>
          <a:p>
            <a:endParaRPr lang="en-US" sz="2000" dirty="0"/>
          </a:p>
          <a:p>
            <a:r>
              <a:rPr lang="pt-BR" sz="2000" dirty="0"/>
              <a:t>1. Desenvolver um canal de denúncias específico para este fim, tanto na ANVISA, como nas Vigilâncias Sanitárias de modo a viabilizar a análise e fiscalização dos agentes/fiscais responsáveis. </a:t>
            </a:r>
          </a:p>
        </p:txBody>
      </p:sp>
      <p:sp>
        <p:nvSpPr>
          <p:cNvPr id="8" name="Elipse 7"/>
          <p:cNvSpPr/>
          <p:nvPr/>
        </p:nvSpPr>
        <p:spPr>
          <a:xfrm>
            <a:off x="675123" y="234888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tângulo 8"/>
          <p:cNvSpPr/>
          <p:nvPr/>
        </p:nvSpPr>
        <p:spPr>
          <a:xfrm>
            <a:off x="748638" y="692696"/>
            <a:ext cx="3655424" cy="369332"/>
          </a:xfrm>
          <a:prstGeom prst="rect">
            <a:avLst/>
          </a:prstGeom>
        </p:spPr>
        <p:txBody>
          <a:bodyPr wrap="none">
            <a:spAutoFit/>
          </a:bodyPr>
          <a:lstStyle/>
          <a:p>
            <a:r>
              <a:rPr lang="en-US" b="1" dirty="0"/>
              <a:t>ÓRTESES E PRÓTESES ORTOPÉDICAS </a:t>
            </a:r>
            <a:endParaRPr lang="en-US" dirty="0"/>
          </a:p>
        </p:txBody>
      </p:sp>
    </p:spTree>
    <p:extLst>
      <p:ext uri="{BB962C8B-B14F-4D97-AF65-F5344CB8AC3E}">
        <p14:creationId xmlns:p14="http://schemas.microsoft.com/office/powerpoint/2010/main" val="1795725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pic>
        <p:nvPicPr>
          <p:cNvPr id="3" name="Picture 2" descr="http://reporteralagoas.com.br/novo/wp-content/uploads/2012/12/su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04663"/>
            <a:ext cx="3634339" cy="145955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777813" y="1861422"/>
            <a:ext cx="7920880" cy="4093428"/>
          </a:xfrm>
          <a:prstGeom prst="rect">
            <a:avLst/>
          </a:prstGeom>
        </p:spPr>
        <p:txBody>
          <a:bodyPr wrap="square">
            <a:spAutoFit/>
          </a:bodyPr>
          <a:lstStyle/>
          <a:p>
            <a:endParaRPr lang="en-US" sz="2000" dirty="0"/>
          </a:p>
          <a:p>
            <a:r>
              <a:rPr lang="pt-BR" sz="2000" i="1" dirty="0"/>
              <a:t>Falta de códigos que permitam uma seleção específica na prescrição dos produtos </a:t>
            </a:r>
            <a:r>
              <a:rPr lang="pt-BR" sz="2000" i="1" dirty="0" err="1"/>
              <a:t>assistivos</a:t>
            </a:r>
            <a:r>
              <a:rPr lang="pt-BR" sz="2000" i="1" dirty="0"/>
              <a:t> na lista do SUS, não atendendo à demanda diversificada, limitando as possibilidades de reabilitação e inserção social do assegurado, resultando também em desperdício do recurso público; </a:t>
            </a:r>
            <a:endParaRPr lang="pt-BR" sz="2000" i="1" dirty="0" smtClean="0"/>
          </a:p>
          <a:p>
            <a:endParaRPr lang="pt-BR" sz="2000" dirty="0"/>
          </a:p>
          <a:p>
            <a:r>
              <a:rPr lang="en-US" sz="2000" b="1" dirty="0">
                <a:solidFill>
                  <a:schemeClr val="accent1">
                    <a:lumMod val="75000"/>
                  </a:schemeClr>
                </a:solidFill>
              </a:rPr>
              <a:t>PROPOSTA/SUGESTÃO</a:t>
            </a:r>
            <a:endParaRPr lang="en-US" sz="2000" dirty="0"/>
          </a:p>
          <a:p>
            <a:endParaRPr lang="en-US" sz="1050" dirty="0"/>
          </a:p>
          <a:p>
            <a:r>
              <a:rPr lang="pt-BR" sz="2000" dirty="0"/>
              <a:t>1. Revisão dos itens incluídos na lista do SUS, visando adicionar itens fundamentais não constantes, definidos de acordo com o perfil do assegurado, permitindo assim uma otimização do resultado obtido; </a:t>
            </a:r>
          </a:p>
          <a:p>
            <a:endParaRPr lang="en-US" sz="2000" dirty="0"/>
          </a:p>
          <a:p>
            <a:r>
              <a:rPr lang="pt-BR" sz="2000" dirty="0"/>
              <a:t>2. Revisão e atualização da lista pelo menos a cada dois anos; </a:t>
            </a:r>
          </a:p>
        </p:txBody>
      </p:sp>
      <p:sp>
        <p:nvSpPr>
          <p:cNvPr id="5" name="Elipse 4"/>
          <p:cNvSpPr/>
          <p:nvPr/>
        </p:nvSpPr>
        <p:spPr>
          <a:xfrm>
            <a:off x="467544" y="285293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56842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971600" y="692696"/>
            <a:ext cx="7992888" cy="5609228"/>
          </a:xfrm>
          <a:prstGeom prst="rect">
            <a:avLst/>
          </a:prstGeom>
        </p:spPr>
        <p:txBody>
          <a:bodyPr wrap="square">
            <a:spAutoFit/>
          </a:bodyPr>
          <a:lstStyle/>
          <a:p>
            <a:endParaRPr lang="en-US" sz="2000" dirty="0"/>
          </a:p>
          <a:p>
            <a:r>
              <a:rPr lang="pt-BR" sz="2000" dirty="0"/>
              <a:t>Processo licitatório pouco adequado para produtos de Tecnologia </a:t>
            </a:r>
            <a:r>
              <a:rPr lang="pt-BR" sz="2000" dirty="0" err="1"/>
              <a:t>Assistiva</a:t>
            </a:r>
            <a:r>
              <a:rPr lang="pt-BR" sz="2000" dirty="0"/>
              <a:t> extremamente customizados e que exigem acompanhamento posterior à sua colocação ou entrega, provocando um maior taxa de insucesso no processo e consequente desperdício do recurso público; </a:t>
            </a:r>
          </a:p>
          <a:p>
            <a:endParaRPr lang="pt-BR" sz="1100" dirty="0" smtClean="0"/>
          </a:p>
          <a:p>
            <a:r>
              <a:rPr lang="en-US" sz="2000" b="1" dirty="0">
                <a:solidFill>
                  <a:schemeClr val="accent1">
                    <a:lumMod val="75000"/>
                  </a:schemeClr>
                </a:solidFill>
              </a:rPr>
              <a:t>PROPOSTA/SUGESTÃO</a:t>
            </a:r>
            <a:endParaRPr lang="en-US" sz="2000" dirty="0"/>
          </a:p>
          <a:p>
            <a:endParaRPr lang="en-US" sz="800" dirty="0"/>
          </a:p>
          <a:p>
            <a:r>
              <a:rPr lang="pt-BR" sz="2000" dirty="0"/>
              <a:t>1. Adoção de outro modelo para a aquisição de produtos </a:t>
            </a:r>
            <a:r>
              <a:rPr lang="pt-BR" sz="2000" dirty="0" smtClean="0"/>
              <a:t>SUS</a:t>
            </a:r>
            <a:r>
              <a:rPr lang="pt-BR" sz="2000" dirty="0"/>
              <a:t>, permitindo ao gestor escolher o </a:t>
            </a:r>
            <a:r>
              <a:rPr lang="pt-BR" sz="2000" dirty="0" smtClean="0"/>
              <a:t>mais </a:t>
            </a:r>
            <a:r>
              <a:rPr lang="pt-BR" sz="2000" dirty="0"/>
              <a:t>adequado para cada paciente, </a:t>
            </a:r>
            <a:r>
              <a:rPr lang="pt-BR" sz="2000" dirty="0" smtClean="0"/>
              <a:t>e um </a:t>
            </a:r>
            <a:r>
              <a:rPr lang="pt-BR" sz="2000" dirty="0"/>
              <a:t>maior acompanhamento do processo até a plena reabilitação; </a:t>
            </a:r>
          </a:p>
          <a:p>
            <a:endParaRPr lang="en-US" sz="1050" dirty="0"/>
          </a:p>
          <a:p>
            <a:r>
              <a:rPr lang="pt-BR" sz="2000" dirty="0"/>
              <a:t>2. Atualização contínua d</a:t>
            </a:r>
            <a:r>
              <a:rPr lang="pt-BR" sz="2000" dirty="0" smtClean="0"/>
              <a:t>os </a:t>
            </a:r>
            <a:r>
              <a:rPr lang="pt-BR" sz="2000" dirty="0"/>
              <a:t>avanços e melhorias de recursos, materiais, componentes, aplicabilidade, efetividade, usabilidade</a:t>
            </a:r>
            <a:r>
              <a:rPr lang="pt-BR" sz="2000" dirty="0" smtClean="0"/>
              <a:t>;</a:t>
            </a:r>
          </a:p>
          <a:p>
            <a:endParaRPr lang="pt-BR" sz="900" dirty="0"/>
          </a:p>
          <a:p>
            <a:r>
              <a:rPr lang="pt-BR" sz="2000" dirty="0" smtClean="0"/>
              <a:t>3</a:t>
            </a:r>
            <a:r>
              <a:rPr lang="pt-BR" sz="2000" dirty="0"/>
              <a:t>. Maior valorização do produto nacional </a:t>
            </a:r>
            <a:r>
              <a:rPr lang="pt-BR" sz="2000" dirty="0" smtClean="0"/>
              <a:t>sempre </a:t>
            </a:r>
            <a:r>
              <a:rPr lang="pt-BR" sz="2000" dirty="0"/>
              <a:t>que houver similaridade, </a:t>
            </a:r>
            <a:r>
              <a:rPr lang="pt-BR" sz="2000" dirty="0" smtClean="0"/>
              <a:t>e maior </a:t>
            </a:r>
            <a:r>
              <a:rPr lang="pt-BR" sz="2000" dirty="0"/>
              <a:t>responsabilidade do fornecedor e fabricante no pós venda, aumentando inclusive a exigência de garantia dos produtos importados </a:t>
            </a:r>
            <a:r>
              <a:rPr lang="pt-BR" sz="2000" dirty="0" smtClean="0"/>
              <a:t>no </a:t>
            </a:r>
            <a:r>
              <a:rPr lang="pt-BR" sz="2000" dirty="0"/>
              <a:t>fornecimento de peças e componentes de reposição no pós venda. </a:t>
            </a:r>
          </a:p>
          <a:p>
            <a:r>
              <a:rPr lang="pt-BR" sz="2000" dirty="0" smtClean="0"/>
              <a:t> </a:t>
            </a:r>
            <a:endParaRPr lang="pt-BR" sz="2000" dirty="0"/>
          </a:p>
        </p:txBody>
      </p:sp>
      <p:sp>
        <p:nvSpPr>
          <p:cNvPr id="4" name="Elipse 3"/>
          <p:cNvSpPr/>
          <p:nvPr/>
        </p:nvSpPr>
        <p:spPr>
          <a:xfrm>
            <a:off x="693879" y="160724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7796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899592" y="1412776"/>
            <a:ext cx="7704856" cy="4093428"/>
          </a:xfrm>
          <a:prstGeom prst="rect">
            <a:avLst/>
          </a:prstGeom>
        </p:spPr>
        <p:txBody>
          <a:bodyPr wrap="square">
            <a:spAutoFit/>
          </a:bodyPr>
          <a:lstStyle/>
          <a:p>
            <a:endParaRPr lang="en-US" sz="2000" dirty="0"/>
          </a:p>
          <a:p>
            <a:r>
              <a:rPr lang="pt-BR" sz="2000" i="1" dirty="0"/>
              <a:t>Falta de acompanhamento dos beneficiários que recebem ajudas técnicas, o que não permite conferir a eficácia ou não do equipamento na vida do indivíduo; </a:t>
            </a:r>
            <a:endParaRPr lang="pt-BR" sz="2000" dirty="0"/>
          </a:p>
          <a:p>
            <a:endParaRPr lang="pt-BR" sz="2000" dirty="0" smtClean="0"/>
          </a:p>
          <a:p>
            <a:endParaRPr lang="pt-BR" sz="2000" dirty="0"/>
          </a:p>
          <a:p>
            <a:r>
              <a:rPr lang="en-US" sz="2000" b="1" dirty="0">
                <a:solidFill>
                  <a:schemeClr val="accent1">
                    <a:lumMod val="75000"/>
                  </a:schemeClr>
                </a:solidFill>
              </a:rPr>
              <a:t>PROPOSTA/SUGESTÃO</a:t>
            </a:r>
            <a:endParaRPr lang="en-US" sz="2000" dirty="0"/>
          </a:p>
          <a:p>
            <a:endParaRPr lang="en-US" sz="2000" dirty="0"/>
          </a:p>
          <a:p>
            <a:r>
              <a:rPr lang="pt-BR" sz="2000" dirty="0"/>
              <a:t>1. Inclusão no sistema de processos/metodologias que permitam avaliar os resultados obtidos pelo paciente; </a:t>
            </a:r>
          </a:p>
          <a:p>
            <a:endParaRPr lang="en-US" sz="2000" dirty="0"/>
          </a:p>
          <a:p>
            <a:r>
              <a:rPr lang="pt-BR" sz="2000" dirty="0"/>
              <a:t>2. Realizar um acompanhamento com o gestor, com o requerente e com a tecnologia oferecida; </a:t>
            </a:r>
          </a:p>
        </p:txBody>
      </p:sp>
      <p:sp>
        <p:nvSpPr>
          <p:cNvPr id="4" name="Elipse 3"/>
          <p:cNvSpPr/>
          <p:nvPr/>
        </p:nvSpPr>
        <p:spPr>
          <a:xfrm>
            <a:off x="549863" y="220486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0217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971600" y="1556792"/>
            <a:ext cx="7488832" cy="3785652"/>
          </a:xfrm>
          <a:prstGeom prst="rect">
            <a:avLst/>
          </a:prstGeom>
        </p:spPr>
        <p:txBody>
          <a:bodyPr wrap="square">
            <a:spAutoFit/>
          </a:bodyPr>
          <a:lstStyle/>
          <a:p>
            <a:endParaRPr lang="en-US" sz="2000" dirty="0"/>
          </a:p>
          <a:p>
            <a:r>
              <a:rPr lang="pt-BR" sz="2000" i="1" dirty="0"/>
              <a:t>Falta de acesso a itens complementares aos produtos </a:t>
            </a:r>
            <a:r>
              <a:rPr lang="pt-BR" sz="2000" i="1" dirty="0" err="1"/>
              <a:t>assistivos</a:t>
            </a:r>
            <a:r>
              <a:rPr lang="pt-BR" sz="2000" i="1" dirty="0"/>
              <a:t> oferecidos, como, por exemplo, baterias recarregáveis e </a:t>
            </a:r>
            <a:r>
              <a:rPr lang="pt-BR" sz="2000" i="1" dirty="0" err="1"/>
              <a:t>recarregador</a:t>
            </a:r>
            <a:r>
              <a:rPr lang="pt-BR" sz="2000" i="1" dirty="0"/>
              <a:t>, fazendo com que esses equipamentos, muitas vezes, sejam deixados de lado após curto período de uso; </a:t>
            </a:r>
            <a:endParaRPr lang="pt-BR" sz="2000" dirty="0"/>
          </a:p>
          <a:p>
            <a:endParaRPr lang="pt-BR" sz="2000" dirty="0" smtClean="0"/>
          </a:p>
          <a:p>
            <a:endParaRPr lang="pt-BR" sz="2000" dirty="0"/>
          </a:p>
          <a:p>
            <a:r>
              <a:rPr lang="en-US" sz="2000" b="1" dirty="0">
                <a:solidFill>
                  <a:schemeClr val="accent1">
                    <a:lumMod val="75000"/>
                  </a:schemeClr>
                </a:solidFill>
              </a:rPr>
              <a:t>PROPOSTA/SUGESTÃO</a:t>
            </a:r>
            <a:endParaRPr lang="en-US" sz="2000" dirty="0"/>
          </a:p>
          <a:p>
            <a:endParaRPr lang="en-US" sz="2000" dirty="0"/>
          </a:p>
          <a:p>
            <a:r>
              <a:rPr lang="pt-BR" sz="2000" dirty="0"/>
              <a:t>1. Racionalizar o sistema de forma a permitir que os beneficiários possam ter acesso a itens acessórios que permitam a plena utilização das tecnologias oferecidas. </a:t>
            </a:r>
          </a:p>
        </p:txBody>
      </p:sp>
      <p:sp>
        <p:nvSpPr>
          <p:cNvPr id="4" name="Elipse 3"/>
          <p:cNvSpPr/>
          <p:nvPr/>
        </p:nvSpPr>
        <p:spPr>
          <a:xfrm>
            <a:off x="557959" y="242088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2847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4" name="Retângulo 3"/>
          <p:cNvSpPr/>
          <p:nvPr/>
        </p:nvSpPr>
        <p:spPr>
          <a:xfrm>
            <a:off x="827584" y="868144"/>
            <a:ext cx="7776864" cy="5139869"/>
          </a:xfrm>
          <a:prstGeom prst="rect">
            <a:avLst/>
          </a:prstGeom>
        </p:spPr>
        <p:txBody>
          <a:bodyPr wrap="square">
            <a:spAutoFit/>
          </a:bodyPr>
          <a:lstStyle/>
          <a:p>
            <a:endParaRPr lang="en-US" dirty="0"/>
          </a:p>
          <a:p>
            <a:r>
              <a:rPr lang="pt-BR" i="1" dirty="0"/>
              <a:t>Baixo número de postos acreditados para concessão de benefícios aos usuários do sistema; </a:t>
            </a:r>
            <a:endParaRPr lang="pt-BR" i="1" dirty="0" smtClean="0"/>
          </a:p>
          <a:p>
            <a:endParaRPr lang="pt-BR" dirty="0"/>
          </a:p>
          <a:p>
            <a:r>
              <a:rPr lang="en-US" b="1" dirty="0">
                <a:solidFill>
                  <a:schemeClr val="accent1">
                    <a:lumMod val="75000"/>
                  </a:schemeClr>
                </a:solidFill>
              </a:rPr>
              <a:t>PROPOSTA/SUGESTÃO</a:t>
            </a:r>
            <a:endParaRPr lang="en-US" dirty="0"/>
          </a:p>
          <a:p>
            <a:endParaRPr lang="en-US" sz="100" dirty="0"/>
          </a:p>
          <a:p>
            <a:r>
              <a:rPr lang="pt-BR" dirty="0"/>
              <a:t>1. Aumentar a relação dos estabelecimentos acreditados, para que o beneficiário possa obter seu benefício também através de estabelecimentos comerciais, tendo liberdade de escolher entre as marcas e modelos existentes no mercado, dentro do valor estabelecido pela tabela SUS; </a:t>
            </a:r>
          </a:p>
          <a:p>
            <a:endParaRPr lang="en-US" dirty="0"/>
          </a:p>
          <a:p>
            <a:r>
              <a:rPr lang="pt-BR" dirty="0"/>
              <a:t>2. Exigir dos postos acreditados que forneçam os produtos </a:t>
            </a:r>
            <a:r>
              <a:rPr lang="pt-BR" dirty="0" err="1"/>
              <a:t>assistivos</a:t>
            </a:r>
            <a:r>
              <a:rPr lang="pt-BR" dirty="0"/>
              <a:t> dentro dos conceitos modernos de Ergonomia e Biomecânica, com excelente padrão de qualidade dos materiais e componentes e de fornecedores ou fabricantes com credibilidade e com estrutura de pós venda e garantia compatível com a complexidade do produto; </a:t>
            </a:r>
          </a:p>
          <a:p>
            <a:endParaRPr lang="en-US" dirty="0"/>
          </a:p>
          <a:p>
            <a:r>
              <a:rPr lang="pt-BR" dirty="0"/>
              <a:t>3. Para aumentar o número de postos acreditados, levar em consideração empresas que tenham comprovada notoriedade nessa prestação de serviços. </a:t>
            </a:r>
          </a:p>
        </p:txBody>
      </p:sp>
      <p:sp>
        <p:nvSpPr>
          <p:cNvPr id="5" name="Elipse 4"/>
          <p:cNvSpPr/>
          <p:nvPr/>
        </p:nvSpPr>
        <p:spPr>
          <a:xfrm>
            <a:off x="557959" y="141277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17803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1187624" y="1340768"/>
            <a:ext cx="7272808" cy="4401205"/>
          </a:xfrm>
          <a:prstGeom prst="rect">
            <a:avLst/>
          </a:prstGeom>
        </p:spPr>
        <p:txBody>
          <a:bodyPr wrap="square">
            <a:spAutoFit/>
          </a:bodyPr>
          <a:lstStyle/>
          <a:p>
            <a:endParaRPr lang="en-US" sz="2000" dirty="0"/>
          </a:p>
          <a:p>
            <a:r>
              <a:rPr lang="pt-BR" sz="2000" i="1" dirty="0"/>
              <a:t>Falta de possibilidade de adequação do produto </a:t>
            </a:r>
            <a:r>
              <a:rPr lang="pt-BR" sz="2000" i="1" dirty="0" err="1"/>
              <a:t>assistivo</a:t>
            </a:r>
            <a:r>
              <a:rPr lang="pt-BR" sz="2000" i="1" dirty="0"/>
              <a:t> a real necessidade do beneficiário; </a:t>
            </a:r>
            <a:endParaRPr lang="pt-BR" sz="2000" i="1" dirty="0" smtClean="0"/>
          </a:p>
          <a:p>
            <a:endParaRPr lang="pt-BR" sz="2000" dirty="0" smtClean="0"/>
          </a:p>
          <a:p>
            <a:r>
              <a:rPr lang="en-US" sz="2000" b="1" dirty="0">
                <a:solidFill>
                  <a:schemeClr val="accent1">
                    <a:lumMod val="75000"/>
                  </a:schemeClr>
                </a:solidFill>
              </a:rPr>
              <a:t>PROPOSTA/SUGESTÃO</a:t>
            </a:r>
            <a:endParaRPr lang="en-US" sz="2000" dirty="0"/>
          </a:p>
          <a:p>
            <a:endParaRPr lang="en-US" sz="2000" dirty="0"/>
          </a:p>
          <a:p>
            <a:r>
              <a:rPr lang="pt-BR" sz="2000" dirty="0"/>
              <a:t>1. Adequação dos códigos de fornecimento ao perfil do paciente, visando maximizar o processo de reabilitação e consequentemente melhorar a relação custo x benefício do processo; </a:t>
            </a:r>
          </a:p>
          <a:p>
            <a:endParaRPr lang="en-US" sz="2000" dirty="0"/>
          </a:p>
          <a:p>
            <a:r>
              <a:rPr lang="pt-BR" sz="2000" dirty="0"/>
              <a:t>2. Usar processos que sejam personalizáveis e não personalizados, levando em conta que tanto o paciente quanto sua deficiência são dinâmicos, podendo apresentar alterações no curto prazo. </a:t>
            </a:r>
          </a:p>
          <a:p>
            <a:endParaRPr lang="pt-BR" sz="2000" dirty="0"/>
          </a:p>
        </p:txBody>
      </p:sp>
      <p:sp>
        <p:nvSpPr>
          <p:cNvPr id="4" name="Elipse 3"/>
          <p:cNvSpPr/>
          <p:nvPr/>
        </p:nvSpPr>
        <p:spPr>
          <a:xfrm>
            <a:off x="705641" y="191683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43312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pic>
        <p:nvPicPr>
          <p:cNvPr id="3" name="Picture 4" descr="http://1.bp.blogspot.com/-2h4TAoMT1TY/UVG1OXE1qOI/AAAAAAAAinQ/hj0KKfw0fiQ/s400/ic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548681"/>
            <a:ext cx="1800558"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467544" y="1890744"/>
            <a:ext cx="8208912" cy="1200329"/>
          </a:xfrm>
          <a:prstGeom prst="rect">
            <a:avLst/>
          </a:prstGeom>
        </p:spPr>
        <p:txBody>
          <a:bodyPr wrap="square">
            <a:spAutoFit/>
          </a:bodyPr>
          <a:lstStyle/>
          <a:p>
            <a:r>
              <a:rPr lang="pt-BR" b="1" dirty="0" smtClean="0"/>
              <a:t>O ICMS traz </a:t>
            </a:r>
            <a:r>
              <a:rPr lang="pt-BR" b="1" dirty="0"/>
              <a:t>complexidade para a gestão administrativo-financeira das empresas, </a:t>
            </a:r>
            <a:r>
              <a:rPr lang="pt-BR" b="1" dirty="0" smtClean="0"/>
              <a:t>onera </a:t>
            </a:r>
            <a:r>
              <a:rPr lang="pt-BR" b="1" dirty="0"/>
              <a:t>o desenvolvimento e a produção industriais, encarecem o produto final e, descumprindo sua função social, dificultam a aquisição </a:t>
            </a:r>
            <a:r>
              <a:rPr lang="pt-BR" b="1" dirty="0" smtClean="0"/>
              <a:t>de equipamentos </a:t>
            </a:r>
            <a:r>
              <a:rPr lang="pt-BR" b="1" dirty="0"/>
              <a:t>pela maioria da população, em especial a de baixa </a:t>
            </a:r>
            <a:r>
              <a:rPr lang="pt-BR" b="1" dirty="0" smtClean="0"/>
              <a:t>renda. </a:t>
            </a:r>
            <a:endParaRPr lang="en-US" b="1" dirty="0"/>
          </a:p>
        </p:txBody>
      </p:sp>
      <p:sp>
        <p:nvSpPr>
          <p:cNvPr id="5" name="Retângulo 4"/>
          <p:cNvSpPr/>
          <p:nvPr/>
        </p:nvSpPr>
        <p:spPr>
          <a:xfrm>
            <a:off x="1043607" y="3106764"/>
            <a:ext cx="7344815" cy="2739211"/>
          </a:xfrm>
          <a:prstGeom prst="rect">
            <a:avLst/>
          </a:prstGeom>
        </p:spPr>
        <p:txBody>
          <a:bodyPr wrap="square">
            <a:spAutoFit/>
          </a:bodyPr>
          <a:lstStyle/>
          <a:p>
            <a:endParaRPr lang="en-US" sz="2000" dirty="0"/>
          </a:p>
          <a:p>
            <a:r>
              <a:rPr lang="pt-BR" sz="2000" i="1" dirty="0"/>
              <a:t>Legislação referente à tributação não é consoante com a realidade do mercado; </a:t>
            </a:r>
            <a:endParaRPr lang="pt-BR" sz="2000" i="1" dirty="0" smtClean="0"/>
          </a:p>
          <a:p>
            <a:endParaRPr lang="pt-BR" sz="2000" dirty="0"/>
          </a:p>
          <a:p>
            <a:r>
              <a:rPr lang="en-US" sz="2000" b="1" dirty="0">
                <a:solidFill>
                  <a:schemeClr val="accent1">
                    <a:lumMod val="75000"/>
                  </a:schemeClr>
                </a:solidFill>
              </a:rPr>
              <a:t>PROPOSTA/SUGESTÃO</a:t>
            </a:r>
            <a:endParaRPr lang="en-US" sz="2000" dirty="0"/>
          </a:p>
          <a:p>
            <a:endParaRPr lang="en-US" sz="1050" dirty="0"/>
          </a:p>
          <a:p>
            <a:r>
              <a:rPr lang="pt-BR" sz="2000" dirty="0"/>
              <a:t>1. As portarias poderiam ser mais específicas, orientando como proceder junto aos fornecedores, permitindo maior controle entre créditos e débitos. </a:t>
            </a:r>
          </a:p>
        </p:txBody>
      </p:sp>
      <p:sp>
        <p:nvSpPr>
          <p:cNvPr id="6" name="Elipse 5"/>
          <p:cNvSpPr/>
          <p:nvPr/>
        </p:nvSpPr>
        <p:spPr>
          <a:xfrm>
            <a:off x="706676" y="36450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21355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971600" y="842947"/>
            <a:ext cx="7776864" cy="5178341"/>
          </a:xfrm>
          <a:prstGeom prst="rect">
            <a:avLst/>
          </a:prstGeom>
        </p:spPr>
        <p:txBody>
          <a:bodyPr wrap="square">
            <a:spAutoFit/>
          </a:bodyPr>
          <a:lstStyle/>
          <a:p>
            <a:endParaRPr lang="en-US" sz="2000" dirty="0"/>
          </a:p>
          <a:p>
            <a:r>
              <a:rPr lang="pt-BR" sz="2000" i="1" dirty="0"/>
              <a:t>A maioria </a:t>
            </a:r>
            <a:r>
              <a:rPr lang="pt-BR" sz="2000" i="1" dirty="0" smtClean="0"/>
              <a:t>das </a:t>
            </a:r>
            <a:r>
              <a:rPr lang="pt-BR" sz="2000" i="1" dirty="0" err="1"/>
              <a:t>NCMs</a:t>
            </a:r>
            <a:r>
              <a:rPr lang="pt-BR" sz="2000" i="1" dirty="0"/>
              <a:t> tem realidade bem diferente a de cadeiras de rodas (87.13.90.00); </a:t>
            </a:r>
            <a:endParaRPr lang="pt-BR" sz="2000" dirty="0"/>
          </a:p>
          <a:p>
            <a:endParaRPr lang="en-US" sz="1200" b="1" dirty="0" smtClean="0">
              <a:solidFill>
                <a:schemeClr val="accent1">
                  <a:lumMod val="75000"/>
                </a:schemeClr>
              </a:solidFill>
            </a:endParaRPr>
          </a:p>
          <a:p>
            <a:r>
              <a:rPr lang="en-US" sz="2000" b="1" dirty="0" smtClean="0">
                <a:solidFill>
                  <a:schemeClr val="accent1">
                    <a:lumMod val="75000"/>
                  </a:schemeClr>
                </a:solidFill>
              </a:rPr>
              <a:t>PROPOSTA/SUGESTÃO</a:t>
            </a:r>
            <a:endParaRPr lang="en-US" sz="2000" dirty="0"/>
          </a:p>
          <a:p>
            <a:endParaRPr lang="en-US" sz="1050" dirty="0"/>
          </a:p>
          <a:p>
            <a:r>
              <a:rPr lang="pt-BR" sz="2000" dirty="0"/>
              <a:t>1. Padronização de alíquotas para produtos </a:t>
            </a:r>
            <a:r>
              <a:rPr lang="pt-BR" sz="2000" dirty="0" err="1"/>
              <a:t>assistivos</a:t>
            </a:r>
            <a:r>
              <a:rPr lang="pt-BR" sz="2000" dirty="0"/>
              <a:t> e isenção para aqueles de maior demanda; </a:t>
            </a:r>
          </a:p>
          <a:p>
            <a:endParaRPr lang="en-US" sz="2000" dirty="0"/>
          </a:p>
          <a:p>
            <a:r>
              <a:rPr lang="pt-BR" sz="2000" dirty="0"/>
              <a:t>2. Propor uma lista de produtos </a:t>
            </a:r>
            <a:r>
              <a:rPr lang="pt-BR" sz="2000" dirty="0" err="1"/>
              <a:t>assistivos</a:t>
            </a:r>
            <a:r>
              <a:rPr lang="pt-BR" sz="2000" dirty="0"/>
              <a:t> que tenham isenção do imposto, mas que necessitem de prescrição, possibilitando controle por parte do Estado; </a:t>
            </a:r>
          </a:p>
          <a:p>
            <a:endParaRPr lang="en-US" sz="2000" dirty="0"/>
          </a:p>
          <a:p>
            <a:r>
              <a:rPr lang="pt-BR" sz="2000" dirty="0"/>
              <a:t>3. Definição das </a:t>
            </a:r>
            <a:r>
              <a:rPr lang="pt-BR" sz="2000" dirty="0" err="1"/>
              <a:t>NCMs</a:t>
            </a:r>
            <a:r>
              <a:rPr lang="pt-BR" sz="2000" dirty="0"/>
              <a:t> dos produtos de </a:t>
            </a:r>
            <a:r>
              <a:rPr lang="pt-BR" sz="2000" dirty="0" smtClean="0"/>
              <a:t>Tecnologia </a:t>
            </a:r>
            <a:r>
              <a:rPr lang="pt-BR" sz="2000" dirty="0" err="1" smtClean="0"/>
              <a:t>Assistiva</a:t>
            </a:r>
            <a:r>
              <a:rPr lang="pt-BR" sz="2000" dirty="0" smtClean="0"/>
              <a:t> e </a:t>
            </a:r>
            <a:r>
              <a:rPr lang="pt-BR" sz="2000" dirty="0"/>
              <a:t>se o caso, de componentes que também tenham aplicação em outros produtos; que seja criado novo </a:t>
            </a:r>
            <a:r>
              <a:rPr lang="pt-BR" sz="2000" dirty="0" err="1"/>
              <a:t>NCMs</a:t>
            </a:r>
            <a:r>
              <a:rPr lang="pt-BR" sz="2000" dirty="0"/>
              <a:t> quando for para uso e/ou aplicação em produto de tecnologia </a:t>
            </a:r>
            <a:r>
              <a:rPr lang="pt-BR" sz="2000" dirty="0" err="1"/>
              <a:t>assistiva</a:t>
            </a:r>
            <a:r>
              <a:rPr lang="pt-BR" sz="2000" dirty="0"/>
              <a:t>. </a:t>
            </a:r>
          </a:p>
        </p:txBody>
      </p:sp>
      <p:sp>
        <p:nvSpPr>
          <p:cNvPr id="4" name="Elipse 3"/>
          <p:cNvSpPr/>
          <p:nvPr/>
        </p:nvSpPr>
        <p:spPr>
          <a:xfrm>
            <a:off x="634668" y="141277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5204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BANDEIRA BRAS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411" y="3212976"/>
            <a:ext cx="316865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539552" y="620688"/>
            <a:ext cx="8229600" cy="1143000"/>
          </a:xfrm>
        </p:spPr>
        <p:txBody>
          <a:bodyPr>
            <a:noAutofit/>
          </a:bodyPr>
          <a:lstStyle/>
          <a:p>
            <a:pPr algn="l"/>
            <a:r>
              <a:rPr lang="pt-BR" sz="4000" b="1" dirty="0" smtClean="0">
                <a:solidFill>
                  <a:srgbClr val="FF0000"/>
                </a:solidFill>
                <a:latin typeface="Arial" pitchFamily="34" charset="0"/>
                <a:cs typeface="Arial" pitchFamily="34" charset="0"/>
              </a:rPr>
              <a:t>ASSOCIADOS </a:t>
            </a:r>
            <a:br>
              <a:rPr lang="pt-BR" sz="4000" b="1" dirty="0" smtClean="0">
                <a:solidFill>
                  <a:srgbClr val="FF0000"/>
                </a:solidFill>
                <a:latin typeface="Arial" pitchFamily="34" charset="0"/>
                <a:cs typeface="Arial" pitchFamily="34" charset="0"/>
              </a:rPr>
            </a:br>
            <a:endParaRPr lang="pt-BR" b="1" dirty="0">
              <a:solidFill>
                <a:srgbClr val="FF0000"/>
              </a:solidFill>
              <a:latin typeface="Arial" pitchFamily="34" charset="0"/>
              <a:cs typeface="Arial" pitchFamily="34" charset="0"/>
            </a:endParaRPr>
          </a:p>
        </p:txBody>
      </p:sp>
      <p:sp>
        <p:nvSpPr>
          <p:cNvPr id="11" name="Título 1"/>
          <p:cNvSpPr txBox="1">
            <a:spLocks/>
          </p:cNvSpPr>
          <p:nvPr/>
        </p:nvSpPr>
        <p:spPr>
          <a:xfrm>
            <a:off x="611560" y="1844824"/>
            <a:ext cx="8229600" cy="151216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dirty="0" smtClean="0">
                <a:solidFill>
                  <a:schemeClr val="tx2">
                    <a:lumMod val="75000"/>
                  </a:schemeClr>
                </a:solidFill>
                <a:latin typeface="Arial" pitchFamily="34" charset="0"/>
                <a:cs typeface="Arial" pitchFamily="34" charset="0"/>
              </a:rPr>
              <a:t>Mais de 430 empresas e entidades</a:t>
            </a:r>
          </a:p>
          <a:p>
            <a:pPr algn="l"/>
            <a:r>
              <a:rPr lang="pt-BR" dirty="0" smtClean="0">
                <a:solidFill>
                  <a:schemeClr val="tx2">
                    <a:lumMod val="75000"/>
                  </a:schemeClr>
                </a:solidFill>
                <a:latin typeface="Arial" pitchFamily="34" charset="0"/>
                <a:cs typeface="Arial" pitchFamily="34" charset="0"/>
              </a:rPr>
              <a:t>(diretos e indiretos)</a:t>
            </a:r>
          </a:p>
        </p:txBody>
      </p:sp>
      <p:sp>
        <p:nvSpPr>
          <p:cNvPr id="12" name="Título 1"/>
          <p:cNvSpPr txBox="1">
            <a:spLocks/>
          </p:cNvSpPr>
          <p:nvPr/>
        </p:nvSpPr>
        <p:spPr>
          <a:xfrm>
            <a:off x="583760" y="3645024"/>
            <a:ext cx="8229600"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smtClean="0">
                <a:solidFill>
                  <a:schemeClr val="tx2">
                    <a:lumMod val="75000"/>
                  </a:schemeClr>
                </a:solidFill>
                <a:latin typeface="Arial" pitchFamily="34" charset="0"/>
                <a:cs typeface="Arial" pitchFamily="34" charset="0"/>
              </a:rPr>
              <a:t>O Brasil possui mais</a:t>
            </a:r>
          </a:p>
          <a:p>
            <a:pPr algn="l"/>
            <a:r>
              <a:rPr lang="pt-BR" sz="2400" b="1" dirty="0">
                <a:solidFill>
                  <a:schemeClr val="tx2">
                    <a:lumMod val="75000"/>
                  </a:schemeClr>
                </a:solidFill>
                <a:latin typeface="Arial" pitchFamily="34" charset="0"/>
                <a:cs typeface="Arial" pitchFamily="34" charset="0"/>
              </a:rPr>
              <a:t>d</a:t>
            </a:r>
            <a:r>
              <a:rPr lang="pt-BR" sz="2400" b="1" dirty="0" smtClean="0">
                <a:solidFill>
                  <a:schemeClr val="tx2">
                    <a:lumMod val="75000"/>
                  </a:schemeClr>
                </a:solidFill>
                <a:latin typeface="Arial" pitchFamily="34" charset="0"/>
                <a:cs typeface="Arial" pitchFamily="34" charset="0"/>
              </a:rPr>
              <a:t>e </a:t>
            </a:r>
            <a:r>
              <a:rPr lang="pt-BR" sz="2400" b="1" dirty="0" smtClean="0">
                <a:solidFill>
                  <a:srgbClr val="FF0000"/>
                </a:solidFill>
                <a:latin typeface="Arial" pitchFamily="34" charset="0"/>
                <a:cs typeface="Arial" pitchFamily="34" charset="0"/>
              </a:rPr>
              <a:t>9 mil </a:t>
            </a:r>
            <a:r>
              <a:rPr lang="pt-BR" sz="2400" b="1" dirty="0" err="1" smtClean="0">
                <a:solidFill>
                  <a:srgbClr val="FF0000"/>
                </a:solidFill>
                <a:latin typeface="Arial" pitchFamily="34" charset="0"/>
                <a:cs typeface="Arial" pitchFamily="34" charset="0"/>
              </a:rPr>
              <a:t>CNPJs</a:t>
            </a:r>
            <a:endParaRPr lang="pt-BR" sz="2400" b="1" dirty="0" smtClean="0">
              <a:solidFill>
                <a:srgbClr val="FF0000"/>
              </a:solidFill>
              <a:latin typeface="Arial" pitchFamily="34" charset="0"/>
              <a:cs typeface="Arial" pitchFamily="34" charset="0"/>
            </a:endParaRPr>
          </a:p>
          <a:p>
            <a:pPr algn="l"/>
            <a:r>
              <a:rPr lang="pt-BR" sz="2400" b="1" dirty="0" smtClean="0">
                <a:solidFill>
                  <a:schemeClr val="tx2">
                    <a:lumMod val="75000"/>
                  </a:schemeClr>
                </a:solidFill>
                <a:latin typeface="Arial" pitchFamily="34" charset="0"/>
                <a:cs typeface="Arial" pitchFamily="34" charset="0"/>
              </a:rPr>
              <a:t>Voltados a produtos ou </a:t>
            </a:r>
          </a:p>
          <a:p>
            <a:pPr algn="l"/>
            <a:r>
              <a:rPr lang="pt-BR" sz="2400" b="1" dirty="0" smtClean="0">
                <a:solidFill>
                  <a:schemeClr val="tx2">
                    <a:lumMod val="75000"/>
                  </a:schemeClr>
                </a:solidFill>
                <a:latin typeface="Arial" pitchFamily="34" charset="0"/>
                <a:cs typeface="Arial" pitchFamily="34" charset="0"/>
              </a:rPr>
              <a:t>Serviços para Tecnologia </a:t>
            </a:r>
            <a:r>
              <a:rPr lang="pt-BR" sz="2400" b="1" dirty="0" err="1" smtClean="0">
                <a:solidFill>
                  <a:schemeClr val="tx2">
                    <a:lumMod val="75000"/>
                  </a:schemeClr>
                </a:solidFill>
                <a:latin typeface="Arial" pitchFamily="34" charset="0"/>
                <a:cs typeface="Arial" pitchFamily="34" charset="0"/>
              </a:rPr>
              <a:t>Assisitva</a:t>
            </a:r>
            <a:endParaRPr lang="pt-BR" sz="2400" b="1" dirty="0" smtClean="0">
              <a:solidFill>
                <a:schemeClr val="tx2">
                  <a:lumMod val="75000"/>
                </a:schemeClr>
              </a:solidFill>
              <a:latin typeface="Arial" pitchFamily="34" charset="0"/>
              <a:cs typeface="Arial" pitchFamily="34" charset="0"/>
            </a:endParaRPr>
          </a:p>
          <a:p>
            <a:pPr algn="l"/>
            <a:r>
              <a:rPr lang="pt-BR" sz="1600" dirty="0" smtClean="0">
                <a:solidFill>
                  <a:schemeClr val="tx2">
                    <a:lumMod val="75000"/>
                  </a:schemeClr>
                </a:solidFill>
                <a:latin typeface="Arial" pitchFamily="34" charset="0"/>
                <a:cs typeface="Arial" pitchFamily="34" charset="0"/>
              </a:rPr>
              <a:t>(Fonte: pesquisa ABOTEC) </a:t>
            </a:r>
          </a:p>
        </p:txBody>
      </p:sp>
    </p:spTree>
    <p:extLst>
      <p:ext uri="{BB962C8B-B14F-4D97-AF65-F5344CB8AC3E}">
        <p14:creationId xmlns:p14="http://schemas.microsoft.com/office/powerpoint/2010/main" val="5801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899592" y="980728"/>
            <a:ext cx="7992888" cy="4685898"/>
          </a:xfrm>
          <a:prstGeom prst="rect">
            <a:avLst/>
          </a:prstGeom>
        </p:spPr>
        <p:txBody>
          <a:bodyPr wrap="square">
            <a:spAutoFit/>
          </a:bodyPr>
          <a:lstStyle/>
          <a:p>
            <a:endParaRPr lang="en-US" sz="2000" dirty="0"/>
          </a:p>
          <a:p>
            <a:r>
              <a:rPr lang="pt-BR" sz="2000" i="1" dirty="0"/>
              <a:t>Diferença de alíquotas entre os Estados; </a:t>
            </a:r>
            <a:endParaRPr lang="pt-BR" sz="2000" dirty="0"/>
          </a:p>
          <a:p>
            <a:endParaRPr lang="en-US" sz="2000" b="1" dirty="0">
              <a:solidFill>
                <a:schemeClr val="accent1">
                  <a:lumMod val="75000"/>
                </a:schemeClr>
              </a:solidFill>
            </a:endParaRPr>
          </a:p>
          <a:p>
            <a:r>
              <a:rPr lang="en-US" sz="2000" b="1" dirty="0">
                <a:solidFill>
                  <a:schemeClr val="accent1">
                    <a:lumMod val="75000"/>
                  </a:schemeClr>
                </a:solidFill>
              </a:rPr>
              <a:t>PROPOSTA/SUGESTÃO</a:t>
            </a:r>
            <a:endParaRPr lang="en-US" sz="2000" dirty="0"/>
          </a:p>
          <a:p>
            <a:endParaRPr lang="en-US" sz="800" dirty="0"/>
          </a:p>
          <a:p>
            <a:r>
              <a:rPr lang="pt-BR" sz="2000" dirty="0"/>
              <a:t>1. Padronização de alíquotas estaduais, democratizando o benefício a todas as pessoas com deficiência do país. </a:t>
            </a:r>
          </a:p>
          <a:p>
            <a:endParaRPr lang="pt-BR" sz="2000" dirty="0" smtClean="0"/>
          </a:p>
          <a:p>
            <a:endParaRPr lang="en-US" sz="2000" dirty="0"/>
          </a:p>
          <a:p>
            <a:r>
              <a:rPr lang="pt-BR" sz="2000" i="1" dirty="0"/>
              <a:t>D</a:t>
            </a:r>
            <a:r>
              <a:rPr lang="pt-BR" sz="2000" i="1" dirty="0" smtClean="0"/>
              <a:t>ificuldade </a:t>
            </a:r>
            <a:r>
              <a:rPr lang="pt-BR" sz="2000" i="1" dirty="0"/>
              <a:t>e/ou impossibilidade de receber os créditos oriundos das transações comerciais realizadas, os quais prescrevem em cinco anos; </a:t>
            </a:r>
            <a:endParaRPr lang="pt-BR" sz="2000" dirty="0"/>
          </a:p>
          <a:p>
            <a:endParaRPr lang="en-US" sz="2000" dirty="0"/>
          </a:p>
          <a:p>
            <a:r>
              <a:rPr lang="en-US" sz="2000" b="1" dirty="0" smtClean="0">
                <a:solidFill>
                  <a:schemeClr val="accent1">
                    <a:lumMod val="75000"/>
                  </a:schemeClr>
                </a:solidFill>
              </a:rPr>
              <a:t>PROPOSTA/SUGESTÃO</a:t>
            </a:r>
            <a:endParaRPr lang="en-US" sz="2000" dirty="0"/>
          </a:p>
          <a:p>
            <a:endParaRPr lang="en-US" sz="1050" dirty="0"/>
          </a:p>
          <a:p>
            <a:r>
              <a:rPr lang="pt-BR" sz="2000" dirty="0"/>
              <a:t>1. Elaboração de política tributária que permita a real utilização dos créditos, como prevê a legislação. </a:t>
            </a:r>
          </a:p>
        </p:txBody>
      </p:sp>
      <p:sp>
        <p:nvSpPr>
          <p:cNvPr id="4" name="Elipse 3"/>
          <p:cNvSpPr/>
          <p:nvPr/>
        </p:nvSpPr>
        <p:spPr>
          <a:xfrm>
            <a:off x="634668" y="141277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Elipse 4"/>
          <p:cNvSpPr/>
          <p:nvPr/>
        </p:nvSpPr>
        <p:spPr>
          <a:xfrm>
            <a:off x="650358" y="371703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72255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1043608" y="1484784"/>
            <a:ext cx="7776864" cy="3785652"/>
          </a:xfrm>
          <a:prstGeom prst="rect">
            <a:avLst/>
          </a:prstGeom>
        </p:spPr>
        <p:txBody>
          <a:bodyPr wrap="square">
            <a:spAutoFit/>
          </a:bodyPr>
          <a:lstStyle/>
          <a:p>
            <a:endParaRPr lang="en-US" sz="2000" dirty="0"/>
          </a:p>
          <a:p>
            <a:r>
              <a:rPr lang="pt-BR" sz="2000" i="1" dirty="0"/>
              <a:t>Alta tributação para matérias-primas de produtos </a:t>
            </a:r>
            <a:r>
              <a:rPr lang="pt-BR" sz="2000" i="1" dirty="0" err="1"/>
              <a:t>assistivos</a:t>
            </a:r>
            <a:r>
              <a:rPr lang="pt-BR" sz="2000" i="1" dirty="0"/>
              <a:t>; </a:t>
            </a:r>
            <a:endParaRPr lang="pt-BR" sz="2000" dirty="0"/>
          </a:p>
          <a:p>
            <a:endParaRPr lang="pt-BR" sz="2000" dirty="0" smtClean="0"/>
          </a:p>
          <a:p>
            <a:r>
              <a:rPr lang="en-US" sz="2000" b="1" dirty="0" smtClean="0">
                <a:solidFill>
                  <a:schemeClr val="accent1">
                    <a:lumMod val="75000"/>
                  </a:schemeClr>
                </a:solidFill>
              </a:rPr>
              <a:t>PROPOSTA/SUGESTÃO</a:t>
            </a:r>
          </a:p>
          <a:p>
            <a:endParaRPr lang="en-US" sz="2000" dirty="0"/>
          </a:p>
          <a:p>
            <a:r>
              <a:rPr lang="pt-BR" sz="2000" dirty="0"/>
              <a:t>1. Aplicação da isenção para matérias-primas em geral ou transferência de créditos para o próprio fornecedor na compra futura, mesmo tratamento nos processos de exportação, como: gás, tinta, embalagem, aço, parafuso, componentes mecânicos, elétricos, eletrônicos de fixação e outros, adotando-se um sistema lógico, onde se demonstra a relação entre quantidade de matéria-prima comprada e número de produtos </a:t>
            </a:r>
            <a:r>
              <a:rPr lang="pt-BR" sz="2000" dirty="0" err="1"/>
              <a:t>assistivos</a:t>
            </a:r>
            <a:r>
              <a:rPr lang="pt-BR" sz="2000" dirty="0"/>
              <a:t> fabricados e vendidos. </a:t>
            </a:r>
          </a:p>
        </p:txBody>
      </p:sp>
      <p:sp>
        <p:nvSpPr>
          <p:cNvPr id="4" name="Elipse 3"/>
          <p:cNvSpPr/>
          <p:nvPr/>
        </p:nvSpPr>
        <p:spPr>
          <a:xfrm>
            <a:off x="634668" y="191683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1360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pic>
        <p:nvPicPr>
          <p:cNvPr id="3" name="Picture 6" descr="http://apcelesc.com.br/novosite/wp-content/uploads/2013/01/ins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32657"/>
            <a:ext cx="2645522"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683568" y="1556793"/>
            <a:ext cx="8154134" cy="4401205"/>
          </a:xfrm>
          <a:prstGeom prst="rect">
            <a:avLst/>
          </a:prstGeom>
        </p:spPr>
        <p:txBody>
          <a:bodyPr wrap="square">
            <a:spAutoFit/>
          </a:bodyPr>
          <a:lstStyle/>
          <a:p>
            <a:r>
              <a:rPr lang="pt-BR" sz="2000" i="1" dirty="0" smtClean="0"/>
              <a:t>Tratamento </a:t>
            </a:r>
            <a:r>
              <a:rPr lang="pt-BR" sz="2000" i="1" dirty="0"/>
              <a:t>especial na compra de próteses e órteses sob </a:t>
            </a:r>
            <a:r>
              <a:rPr lang="pt-BR" sz="2000" i="1" dirty="0" smtClean="0"/>
              <a:t>medida. Não são </a:t>
            </a:r>
            <a:r>
              <a:rPr lang="pt-BR" sz="2000" i="1" dirty="0"/>
              <a:t>bens comuns. As órteses e próteses sob medida estão sendo indevidamente consideradas como produtos comuns, passíveis de serem adquiridos por licitação na modalidade pregão (presencial ou eletrônico). A complexidade de cada ser humano </a:t>
            </a:r>
            <a:r>
              <a:rPr lang="pt-BR" sz="2000" i="1" dirty="0" smtClean="0"/>
              <a:t>impede que esses equipamentos sejam comprados como se </a:t>
            </a:r>
            <a:r>
              <a:rPr lang="pt-BR" sz="2000" i="1" dirty="0"/>
              <a:t>fossem produtos industrializados. O mesmo acontece com </a:t>
            </a:r>
            <a:r>
              <a:rPr lang="pt-BR" sz="2000" i="1" dirty="0" smtClean="0"/>
              <a:t>outros </a:t>
            </a:r>
            <a:r>
              <a:rPr lang="pt-BR" sz="2000" i="1" dirty="0"/>
              <a:t>produtos e equipamentos de </a:t>
            </a:r>
            <a:r>
              <a:rPr lang="pt-BR" sz="2000" i="1" dirty="0" smtClean="0"/>
              <a:t>Tecnologia </a:t>
            </a:r>
            <a:r>
              <a:rPr lang="pt-BR" sz="2000" i="1" dirty="0" err="1" smtClean="0"/>
              <a:t>Assistiva</a:t>
            </a:r>
            <a:r>
              <a:rPr lang="pt-BR" sz="2000" i="1" dirty="0" smtClean="0"/>
              <a:t>, </a:t>
            </a:r>
            <a:r>
              <a:rPr lang="pt-BR" sz="2000" i="1" dirty="0" err="1" smtClean="0"/>
              <a:t>sob-medida</a:t>
            </a:r>
            <a:r>
              <a:rPr lang="pt-BR" sz="2000" i="1" dirty="0" smtClean="0"/>
              <a:t>. </a:t>
            </a:r>
          </a:p>
          <a:p>
            <a:endParaRPr lang="en-US" sz="2000" b="1" dirty="0" smtClean="0">
              <a:solidFill>
                <a:schemeClr val="accent1">
                  <a:lumMod val="75000"/>
                </a:schemeClr>
              </a:solidFill>
            </a:endParaRPr>
          </a:p>
          <a:p>
            <a:r>
              <a:rPr lang="en-US" sz="2000" b="1" dirty="0" smtClean="0">
                <a:solidFill>
                  <a:schemeClr val="accent1">
                    <a:lumMod val="75000"/>
                  </a:schemeClr>
                </a:solidFill>
              </a:rPr>
              <a:t>PROPOSTA/SUGESTÃO</a:t>
            </a:r>
            <a:endParaRPr lang="en-US" sz="2000" b="1" dirty="0">
              <a:solidFill>
                <a:schemeClr val="accent1">
                  <a:lumMod val="75000"/>
                </a:schemeClr>
              </a:solidFill>
            </a:endParaRPr>
          </a:p>
          <a:p>
            <a:r>
              <a:rPr lang="pt-BR" sz="2000" dirty="0" smtClean="0"/>
              <a:t>1</a:t>
            </a:r>
            <a:r>
              <a:rPr lang="pt-BR" sz="2000" dirty="0"/>
              <a:t>. Demonstrar a complexidade da elaboração da órtese e prótese – bem como outros itens e produtos - sob medida, comprovando impossibilidade de tratar esse produto como bem comum, mas sim, produto de alta complexidade. Demonstração dos prejuízos decorrentes desse equivocado enquadramento e os benefícios ao segurado e Órgãos </a:t>
            </a:r>
            <a:r>
              <a:rPr lang="pt-BR" sz="2000" dirty="0" smtClean="0"/>
              <a:t>Públicos.</a:t>
            </a:r>
            <a:endParaRPr lang="pt-BR" sz="2000" dirty="0"/>
          </a:p>
        </p:txBody>
      </p:sp>
      <p:sp>
        <p:nvSpPr>
          <p:cNvPr id="5" name="Elipse 4"/>
          <p:cNvSpPr/>
          <p:nvPr/>
        </p:nvSpPr>
        <p:spPr>
          <a:xfrm>
            <a:off x="395536" y="242088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34337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417040" y="788506"/>
            <a:ext cx="8475440" cy="5016758"/>
          </a:xfrm>
          <a:prstGeom prst="rect">
            <a:avLst/>
          </a:prstGeom>
        </p:spPr>
        <p:txBody>
          <a:bodyPr wrap="square">
            <a:spAutoFit/>
          </a:bodyPr>
          <a:lstStyle/>
          <a:p>
            <a:endParaRPr lang="en-US" sz="2000" dirty="0"/>
          </a:p>
          <a:p>
            <a:r>
              <a:rPr lang="pt-BR" sz="2000" dirty="0" smtClean="0"/>
              <a:t>2 – Mudança no sistema </a:t>
            </a:r>
            <a:r>
              <a:rPr lang="pt-BR" sz="2000" dirty="0"/>
              <a:t>de tabela de preços e </a:t>
            </a:r>
            <a:r>
              <a:rPr lang="pt-BR" sz="2000" dirty="0" smtClean="0"/>
              <a:t>credenciamento através de um sistema </a:t>
            </a:r>
            <a:r>
              <a:rPr lang="pt-BR" sz="2000" dirty="0"/>
              <a:t>que tem como prioridade a qualidade total. Para atrair os clientes usuários de próteses e órteses as instituições e empresas terão que buscar oferecer o máximo de qualidade nos produtos e no </a:t>
            </a:r>
            <a:r>
              <a:rPr lang="pt-BR" sz="2000" dirty="0" smtClean="0"/>
              <a:t>atendimento. É </a:t>
            </a:r>
            <a:r>
              <a:rPr lang="pt-BR" sz="2000" dirty="0"/>
              <a:t>um sistema auto fiscalizável porque</a:t>
            </a:r>
            <a:r>
              <a:rPr lang="pt-BR" sz="2000" dirty="0" smtClean="0"/>
              <a:t>, </a:t>
            </a:r>
            <a:r>
              <a:rPr lang="pt-BR" sz="2000" dirty="0"/>
              <a:t>quem não oferecer qualidade não terá como </a:t>
            </a:r>
            <a:r>
              <a:rPr lang="pt-BR" sz="2000" dirty="0" smtClean="0"/>
              <a:t>continuar, seria descredenciado. </a:t>
            </a:r>
            <a:r>
              <a:rPr lang="pt-BR" sz="2000" dirty="0"/>
              <a:t>O Governo Federal e os Governos Estaduais não precisarão fazer altos investimentos com a criação e manutenção de oficinas ortopédicas e unidades móveis de atendimento porque se utilizará o parque já instalado de empresas e instituições. O Governo gastará menos, pois, quando se gasta em produtos de qualidade e com um valor já previamente acertado, gastasse muito menos. O Governo gastará menos também porque a pessoa devidamente reabilitada com uma órtese ou prótese com qualidade se tornará produtiva novamente e deixará de estar na dependência </a:t>
            </a:r>
            <a:r>
              <a:rPr lang="pt-BR" sz="2000" dirty="0" smtClean="0"/>
              <a:t>dos benefícios. O </a:t>
            </a:r>
            <a:r>
              <a:rPr lang="pt-BR" sz="2000" dirty="0"/>
              <a:t>Governo aumentará sua arrecadação, pois, com as empresas produzindo mais, automaticamente, pagam mais </a:t>
            </a:r>
            <a:r>
              <a:rPr lang="pt-BR" sz="2000" dirty="0" smtClean="0"/>
              <a:t>impostos e gerarão mais empregos. </a:t>
            </a:r>
            <a:endParaRPr lang="pt-BR" sz="2000" dirty="0"/>
          </a:p>
        </p:txBody>
      </p:sp>
    </p:spTree>
    <p:extLst>
      <p:ext uri="{BB962C8B-B14F-4D97-AF65-F5344CB8AC3E}">
        <p14:creationId xmlns:p14="http://schemas.microsoft.com/office/powerpoint/2010/main" val="683138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683568" y="764704"/>
            <a:ext cx="8208912" cy="5478423"/>
          </a:xfrm>
          <a:prstGeom prst="rect">
            <a:avLst/>
          </a:prstGeom>
        </p:spPr>
        <p:txBody>
          <a:bodyPr wrap="square">
            <a:spAutoFit/>
          </a:bodyPr>
          <a:lstStyle/>
          <a:p>
            <a:endParaRPr lang="en-US" sz="2000" dirty="0"/>
          </a:p>
          <a:p>
            <a:r>
              <a:rPr lang="pt-BR" sz="2000" i="1" dirty="0"/>
              <a:t>Falha na elaboração do edital: não são raros casos em que na descrição do produto a ser licitado há expressa menção a marcas ou modelos de componentes de apenas um fabricante, ao arrepio do que determinam as leis de licitação. Também se constada confusão entre as normas aplicadas à reabilitação com órteses e próteses ortopédicas (RDC 192/02 X RDC 185/01 e 59/00). Tal fato </a:t>
            </a:r>
            <a:r>
              <a:rPr lang="pt-BR" sz="2000" i="1" dirty="0" smtClean="0"/>
              <a:t>gera impugnações </a:t>
            </a:r>
            <a:r>
              <a:rPr lang="pt-BR" sz="2000" i="1" dirty="0"/>
              <a:t>desnecessárias por parte de fabricantes concorrentes e, por consequência, atrasa a realização dos processos licitatórios e, assim, a reabilitação dos segurados. Problema já exposto no item referente à ANVISA, mas que ao INSS necessita de outra solução. </a:t>
            </a:r>
            <a:endParaRPr lang="pt-BR" sz="2000" i="1" dirty="0" smtClean="0"/>
          </a:p>
          <a:p>
            <a:endParaRPr lang="en-US" sz="2000" dirty="0" smtClean="0"/>
          </a:p>
          <a:p>
            <a:r>
              <a:rPr lang="en-US" sz="2000" b="1" dirty="0" smtClean="0">
                <a:solidFill>
                  <a:schemeClr val="accent1">
                    <a:lumMod val="75000"/>
                  </a:schemeClr>
                </a:solidFill>
              </a:rPr>
              <a:t>PROPOSTA/SUGESTÃO</a:t>
            </a:r>
          </a:p>
          <a:p>
            <a:endParaRPr lang="en-US" sz="1000" b="1" dirty="0"/>
          </a:p>
          <a:p>
            <a:r>
              <a:rPr lang="pt-BR" sz="2000" b="1" dirty="0" smtClean="0"/>
              <a:t>1</a:t>
            </a:r>
            <a:r>
              <a:rPr lang="pt-BR" sz="2000" b="1" dirty="0"/>
              <a:t>. </a:t>
            </a:r>
            <a:r>
              <a:rPr lang="pt-BR" sz="2000" dirty="0"/>
              <a:t>Elaboração de edital padrão e de material em parceria entre INSS e Grupo de Trabalho sobre Tecnologia </a:t>
            </a:r>
            <a:r>
              <a:rPr lang="pt-BR" sz="2000" dirty="0" err="1"/>
              <a:t>Assistiva</a:t>
            </a:r>
            <a:r>
              <a:rPr lang="pt-BR" sz="2000" dirty="0"/>
              <a:t>, com explicações a respeito das distinções entre os tipos de produtos ortopédicos (produtos industrializados e confeccionados sob medida), para distribuição aos pregoeiros. </a:t>
            </a:r>
          </a:p>
          <a:p>
            <a:endParaRPr lang="pt-BR" sz="2000" dirty="0"/>
          </a:p>
        </p:txBody>
      </p:sp>
      <p:sp>
        <p:nvSpPr>
          <p:cNvPr id="4" name="Elipse 3"/>
          <p:cNvSpPr/>
          <p:nvPr/>
        </p:nvSpPr>
        <p:spPr>
          <a:xfrm>
            <a:off x="323528" y="1988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86236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702990" y="1124744"/>
            <a:ext cx="8136904" cy="4708981"/>
          </a:xfrm>
          <a:prstGeom prst="rect">
            <a:avLst/>
          </a:prstGeom>
        </p:spPr>
        <p:txBody>
          <a:bodyPr wrap="square">
            <a:spAutoFit/>
          </a:bodyPr>
          <a:lstStyle/>
          <a:p>
            <a:endParaRPr lang="en-US" sz="2000" dirty="0"/>
          </a:p>
          <a:p>
            <a:r>
              <a:rPr lang="pt-BR" sz="2000" i="1" dirty="0"/>
              <a:t>Exigência de Oficina no local da prestação de serviço ou imediações: a distância entre a oficina da empresa vencedora dos pregões eletrônicos e a residência do segurado e/ou da Gerência do INSS responsável tem sido o problema mais frequentes que tem se verificado. Segurados sendo obrigados a percorrer enormes distâncias, muitas vezes em dias de </a:t>
            </a:r>
            <a:r>
              <a:rPr lang="pt-BR" sz="2000" i="1" dirty="0" smtClean="0"/>
              <a:t>viagem</a:t>
            </a:r>
            <a:r>
              <a:rPr lang="pt-BR" sz="2000" i="1" dirty="0"/>
              <a:t>, para manutenção de sua órtese ou prótese. </a:t>
            </a:r>
            <a:r>
              <a:rPr lang="pt-BR" sz="2000" i="1" dirty="0" smtClean="0"/>
              <a:t>Além </a:t>
            </a:r>
            <a:r>
              <a:rPr lang="pt-BR" sz="2000" i="1" dirty="0"/>
              <a:t>de evidente desrespeito à dignidad</a:t>
            </a:r>
            <a:r>
              <a:rPr lang="pt-BR" sz="2000" dirty="0"/>
              <a:t>e humana desses segurados, essas diligências a que são obrigados, impacta diretamente em sua reabilitação. </a:t>
            </a:r>
            <a:endParaRPr lang="pt-BR" sz="2000" dirty="0" smtClean="0"/>
          </a:p>
          <a:p>
            <a:endParaRPr lang="pt-BR" sz="2000" dirty="0" smtClean="0"/>
          </a:p>
          <a:p>
            <a:r>
              <a:rPr lang="en-US" sz="2000" b="1" dirty="0">
                <a:solidFill>
                  <a:schemeClr val="accent1">
                    <a:lumMod val="75000"/>
                  </a:schemeClr>
                </a:solidFill>
              </a:rPr>
              <a:t>PROPOSTA/SUGESTÃO</a:t>
            </a:r>
          </a:p>
          <a:p>
            <a:endParaRPr lang="en-US" sz="1200" dirty="0"/>
          </a:p>
          <a:p>
            <a:r>
              <a:rPr lang="pt-BR" sz="2000" b="1" dirty="0"/>
              <a:t>1. </a:t>
            </a:r>
            <a:r>
              <a:rPr lang="pt-BR" sz="2000" dirty="0"/>
              <a:t>Apresentação de sugestão, técnica e juridicamente viável para a exigência de oficina – ou assistência técnica dependendo do produto - no local ou nas imediações da prestação de serviços e acompanhamento do segurado. </a:t>
            </a:r>
          </a:p>
        </p:txBody>
      </p:sp>
      <p:sp>
        <p:nvSpPr>
          <p:cNvPr id="4" name="Elipse 3"/>
          <p:cNvSpPr/>
          <p:nvPr/>
        </p:nvSpPr>
        <p:spPr>
          <a:xfrm>
            <a:off x="323528" y="1988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074309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899592" y="692696"/>
            <a:ext cx="8064896" cy="5324535"/>
          </a:xfrm>
          <a:prstGeom prst="rect">
            <a:avLst/>
          </a:prstGeom>
        </p:spPr>
        <p:txBody>
          <a:bodyPr wrap="square">
            <a:spAutoFit/>
          </a:bodyPr>
          <a:lstStyle/>
          <a:p>
            <a:endParaRPr lang="en-US" sz="2000" dirty="0"/>
          </a:p>
          <a:p>
            <a:r>
              <a:rPr lang="pt-BR" sz="2000" i="1" dirty="0"/>
              <a:t>Ausência fiscalização pós licitação e na entrega do produto: tem se constatado um aumento cada vez maior no descumprimento de exigências contidas em editais, principalmente, nos casos em que se exige oficina no local da prestação de serviços nos moldes da RDC-ANVISA 192/02 e também, na manutenção prestada aos produtos. </a:t>
            </a:r>
            <a:r>
              <a:rPr lang="pt-BR" sz="2000" i="1" dirty="0" err="1"/>
              <a:t>Alem</a:t>
            </a:r>
            <a:r>
              <a:rPr lang="pt-BR" sz="2000" i="1" dirty="0"/>
              <a:t> disso estão sendo identificados casos em que as órteses/próteses – e também com outros itens e produtos de tecnologia </a:t>
            </a:r>
            <a:r>
              <a:rPr lang="pt-BR" sz="2000" i="1" dirty="0" err="1"/>
              <a:t>assistiva</a:t>
            </a:r>
            <a:r>
              <a:rPr lang="pt-BR" sz="2000" i="1" dirty="0"/>
              <a:t> - entregues ao órgão licitante não correspondem ao produto licitado ou a proposta apresentada, Os componentes apresentados destoam do produto licitado gerando prejuízo aos cofres públicos e comprometendo a reabilitação do segurado. </a:t>
            </a:r>
            <a:endParaRPr lang="pt-BR" sz="2000" i="1" dirty="0" smtClean="0"/>
          </a:p>
          <a:p>
            <a:endParaRPr lang="en-US" sz="1200" b="1" dirty="0" smtClean="0">
              <a:solidFill>
                <a:schemeClr val="accent1">
                  <a:lumMod val="75000"/>
                </a:schemeClr>
              </a:solidFill>
            </a:endParaRPr>
          </a:p>
          <a:p>
            <a:r>
              <a:rPr lang="en-US" sz="2000" b="1" dirty="0" smtClean="0">
                <a:solidFill>
                  <a:schemeClr val="accent1">
                    <a:lumMod val="75000"/>
                  </a:schemeClr>
                </a:solidFill>
              </a:rPr>
              <a:t>PROPOSTA/SUGESTÃO</a:t>
            </a:r>
            <a:endParaRPr lang="en-US" sz="2000" b="1" dirty="0">
              <a:solidFill>
                <a:schemeClr val="accent1">
                  <a:lumMod val="75000"/>
                </a:schemeClr>
              </a:solidFill>
            </a:endParaRPr>
          </a:p>
          <a:p>
            <a:r>
              <a:rPr lang="pt-BR" sz="2000" dirty="0" smtClean="0"/>
              <a:t>1</a:t>
            </a:r>
            <a:r>
              <a:rPr lang="pt-BR" sz="2000" dirty="0"/>
              <a:t>. Apresentação de mecanismos de controle para fiscalização a ser efetuada pelos órgãos licitantes em conjunto com a ABOTEC/ABRIDEF/ABTECA. </a:t>
            </a:r>
          </a:p>
          <a:p>
            <a:r>
              <a:rPr lang="pt-BR" sz="2000" dirty="0"/>
              <a:t>2. Oferecimento de curso de capacitação de profissionais dos órgãos responsáveis pelo recebimento da mercadoria. </a:t>
            </a:r>
          </a:p>
        </p:txBody>
      </p:sp>
      <p:sp>
        <p:nvSpPr>
          <p:cNvPr id="4" name="Elipse 3"/>
          <p:cNvSpPr/>
          <p:nvPr/>
        </p:nvSpPr>
        <p:spPr>
          <a:xfrm>
            <a:off x="467544" y="1988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12617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pic>
        <p:nvPicPr>
          <p:cNvPr id="5" name="Picture 8" descr="http://jbmoura.com/v1/wp-content/uploads/2013/04/Plano-Viver-Sem-Lim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03448"/>
            <a:ext cx="4176464" cy="2598689"/>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899592" y="819864"/>
            <a:ext cx="8064896" cy="5201424"/>
          </a:xfrm>
          <a:prstGeom prst="rect">
            <a:avLst/>
          </a:prstGeom>
        </p:spPr>
        <p:txBody>
          <a:bodyPr wrap="square">
            <a:spAutoFit/>
          </a:bodyPr>
          <a:lstStyle/>
          <a:p>
            <a:endParaRPr lang="en-US" sz="2000" dirty="0"/>
          </a:p>
          <a:p>
            <a:r>
              <a:rPr lang="pt-BR" sz="2000" i="1" dirty="0" smtClean="0"/>
              <a:t>O Plano lançado em novembro de 2011 pela presidenta Dilma, conta com a participação de 15 ministérios e tem R$ 7,6 bi para serem investidos em várias frentes voltadas à melhor qualidade de vida das pessoas com deficiência em todo o Brasil, não vem funcionando como deveria e como foi planejado em seu lançamento. Algumas linhas disponíveis, tanto para empresas do setor de desenvolvimento e produção de Tecnologias </a:t>
            </a:r>
            <a:r>
              <a:rPr lang="pt-BR" sz="2000" i="1" dirty="0" err="1" smtClean="0"/>
              <a:t>Assisitivas</a:t>
            </a:r>
            <a:r>
              <a:rPr lang="pt-BR" sz="2000" i="1" dirty="0" smtClean="0"/>
              <a:t>, como as linhas de financiamento para pessoa física no Banco do Brasil, através do BB Crédito Acessibilidade, não chegam na fatia da população para qual o plano foi lançado com objetivo de atender.</a:t>
            </a:r>
          </a:p>
          <a:p>
            <a:endParaRPr lang="en-US" sz="1200" b="1" dirty="0" smtClean="0">
              <a:solidFill>
                <a:schemeClr val="accent1">
                  <a:lumMod val="75000"/>
                </a:schemeClr>
              </a:solidFill>
            </a:endParaRPr>
          </a:p>
          <a:p>
            <a:r>
              <a:rPr lang="en-US" sz="2000" b="1" dirty="0" smtClean="0">
                <a:solidFill>
                  <a:schemeClr val="accent1">
                    <a:lumMod val="75000"/>
                  </a:schemeClr>
                </a:solidFill>
              </a:rPr>
              <a:t>PROPOSTA/SUGESTÃO</a:t>
            </a:r>
            <a:endParaRPr lang="en-US" sz="2000" b="1" dirty="0">
              <a:solidFill>
                <a:schemeClr val="accent1">
                  <a:lumMod val="75000"/>
                </a:schemeClr>
              </a:solidFill>
            </a:endParaRPr>
          </a:p>
          <a:p>
            <a:r>
              <a:rPr lang="pt-BR" sz="2000" dirty="0" smtClean="0"/>
              <a:t>Nossa proposta é para uma URGENTE revisão no Plano Viver Sem Limite, em todas as suas minúcias, em todas as suas frentes, com acompanhamento da Frente Parlamentar da Pessoa com Deficiência, representantes da sociedade civil, entidades de pessoas com deficiência/consumidores e das entidades representativas: ABRIDEF, ABOTEC e ABTECA.</a:t>
            </a:r>
            <a:endParaRPr lang="pt-BR" sz="2000" dirty="0"/>
          </a:p>
        </p:txBody>
      </p:sp>
      <p:sp>
        <p:nvSpPr>
          <p:cNvPr id="7" name="Elipse 6"/>
          <p:cNvSpPr/>
          <p:nvPr/>
        </p:nvSpPr>
        <p:spPr>
          <a:xfrm>
            <a:off x="467544" y="1988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28250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C:\Users\Filipe_grossi\Desktop\endereç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8"/>
            <a:ext cx="9144000" cy="685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44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Título 1"/>
          <p:cNvSpPr txBox="1">
            <a:spLocks/>
          </p:cNvSpPr>
          <p:nvPr/>
        </p:nvSpPr>
        <p:spPr>
          <a:xfrm>
            <a:off x="457200" y="2746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mtClean="0"/>
              <a:t> 	</a:t>
            </a:r>
            <a:endParaRPr lang="pt-BR" dirty="0"/>
          </a:p>
        </p:txBody>
      </p:sp>
      <p:sp>
        <p:nvSpPr>
          <p:cNvPr id="7" name="Retângulo 6"/>
          <p:cNvSpPr>
            <a:spLocks noChangeArrowheads="1"/>
          </p:cNvSpPr>
          <p:nvPr/>
        </p:nvSpPr>
        <p:spPr bwMode="auto">
          <a:xfrm>
            <a:off x="899592" y="3080542"/>
            <a:ext cx="727280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pPr>
            <a:r>
              <a:rPr lang="pt-BR" sz="5400" b="1" dirty="0"/>
              <a:t>RODRIGO ROSSO</a:t>
            </a:r>
          </a:p>
        </p:txBody>
      </p:sp>
      <p:sp>
        <p:nvSpPr>
          <p:cNvPr id="8" name="Retângulo 10"/>
          <p:cNvSpPr>
            <a:spLocks noChangeArrowheads="1"/>
          </p:cNvSpPr>
          <p:nvPr/>
        </p:nvSpPr>
        <p:spPr bwMode="auto">
          <a:xfrm>
            <a:off x="1403648" y="3717032"/>
            <a:ext cx="6103937"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pPr>
            <a:r>
              <a:rPr lang="pt-BR" sz="3600" b="1" dirty="0"/>
              <a:t>PRESIDENTE</a:t>
            </a:r>
          </a:p>
          <a:p>
            <a:pPr algn="ctr">
              <a:spcBef>
                <a:spcPct val="20000"/>
              </a:spcBef>
            </a:pPr>
            <a:r>
              <a:rPr lang="pt-BR" sz="3600" b="1" dirty="0">
                <a:hlinkClick r:id="rId2"/>
              </a:rPr>
              <a:t>presidente@abridef.org.br</a:t>
            </a:r>
            <a:endParaRPr lang="pt-BR" sz="3600" b="1" dirty="0"/>
          </a:p>
          <a:p>
            <a:pPr algn="ctr">
              <a:spcBef>
                <a:spcPct val="20000"/>
              </a:spcBef>
            </a:pPr>
            <a:r>
              <a:rPr lang="pt-BR" sz="3600" b="1" dirty="0">
                <a:hlinkClick r:id="rId3"/>
              </a:rPr>
              <a:t>www.abridef.org.br</a:t>
            </a:r>
            <a:endParaRPr lang="pt-BR" sz="3600" b="1" dirty="0"/>
          </a:p>
          <a:p>
            <a:pPr algn="ctr">
              <a:spcBef>
                <a:spcPct val="20000"/>
              </a:spcBef>
            </a:pPr>
            <a:endParaRPr lang="pt-BR" sz="2400" b="1" dirty="0"/>
          </a:p>
        </p:txBody>
      </p:sp>
      <p:sp>
        <p:nvSpPr>
          <p:cNvPr id="9" name="Retângulo 9"/>
          <p:cNvSpPr>
            <a:spLocks noChangeArrowheads="1"/>
          </p:cNvSpPr>
          <p:nvPr/>
        </p:nvSpPr>
        <p:spPr bwMode="auto">
          <a:xfrm>
            <a:off x="1304404" y="692696"/>
            <a:ext cx="585988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pPr>
            <a:r>
              <a:rPr lang="pt-BR" sz="4000" b="1" dirty="0">
                <a:solidFill>
                  <a:srgbClr val="FF0000"/>
                </a:solidFill>
                <a:latin typeface="Arial Black" pitchFamily="34" charset="0"/>
              </a:rPr>
              <a:t>MUITO </a:t>
            </a:r>
          </a:p>
          <a:p>
            <a:pPr algn="ctr">
              <a:spcBef>
                <a:spcPct val="20000"/>
              </a:spcBef>
            </a:pPr>
            <a:r>
              <a:rPr lang="pt-BR" sz="4000" b="1" dirty="0">
                <a:solidFill>
                  <a:srgbClr val="FF0000"/>
                </a:solidFill>
                <a:latin typeface="Arial Black" pitchFamily="34" charset="0"/>
              </a:rPr>
              <a:t>OBRIGADO !!!</a:t>
            </a:r>
          </a:p>
        </p:txBody>
      </p:sp>
    </p:spTree>
    <p:extLst>
      <p:ext uri="{BB962C8B-B14F-4D97-AF65-F5344CB8AC3E}">
        <p14:creationId xmlns:p14="http://schemas.microsoft.com/office/powerpoint/2010/main" val="79244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grancursos.com.br/novo/portal/imagens/anvisa_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601" y="764704"/>
            <a:ext cx="4998575" cy="117353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483768" y="260648"/>
            <a:ext cx="3135446" cy="707886"/>
          </a:xfrm>
          <a:prstGeom prst="rect">
            <a:avLst/>
          </a:prstGeom>
        </p:spPr>
        <p:txBody>
          <a:bodyPr wrap="square">
            <a:spAutoFit/>
          </a:bodyPr>
          <a:lstStyle/>
          <a:p>
            <a:pPr algn="ctr"/>
            <a:r>
              <a:rPr lang="pt-BR" sz="4000" b="1" dirty="0" smtClean="0">
                <a:solidFill>
                  <a:schemeClr val="accent1">
                    <a:lumMod val="75000"/>
                  </a:schemeClr>
                </a:solidFill>
                <a:latin typeface="Arial" pitchFamily="34" charset="0"/>
                <a:cs typeface="Arial" pitchFamily="34" charset="0"/>
              </a:rPr>
              <a:t>ANVISA</a:t>
            </a:r>
            <a:endParaRPr lang="en-US" dirty="0">
              <a:solidFill>
                <a:schemeClr val="accent1">
                  <a:lumMod val="75000"/>
                </a:schemeClr>
              </a:solidFill>
            </a:endParaRPr>
          </a:p>
        </p:txBody>
      </p:sp>
      <p:sp>
        <p:nvSpPr>
          <p:cNvPr id="5" name="Retângulo 4"/>
          <p:cNvSpPr/>
          <p:nvPr/>
        </p:nvSpPr>
        <p:spPr>
          <a:xfrm>
            <a:off x="683568" y="2060848"/>
            <a:ext cx="8136904" cy="3385542"/>
          </a:xfrm>
          <a:prstGeom prst="rect">
            <a:avLst/>
          </a:prstGeom>
        </p:spPr>
        <p:txBody>
          <a:bodyPr wrap="square">
            <a:spAutoFit/>
          </a:bodyPr>
          <a:lstStyle/>
          <a:p>
            <a:endParaRPr lang="en-US" dirty="0"/>
          </a:p>
          <a:p>
            <a:r>
              <a:rPr lang="pt-BR" sz="2000" i="1" dirty="0"/>
              <a:t>Processo longo no que se refere à análise dos requerimentos de registro/cadastro dos produtos de Tecnologia </a:t>
            </a:r>
            <a:r>
              <a:rPr lang="pt-BR" sz="2000" i="1" dirty="0" err="1"/>
              <a:t>Assistiva</a:t>
            </a:r>
            <a:r>
              <a:rPr lang="pt-BR" sz="2000" i="1" dirty="0"/>
              <a:t>, com especial demora na atualização dos mesmos, tendo em vista, principalmente, maior agilidade para as empresas em oferecer novas soluções ao mercado; </a:t>
            </a:r>
            <a:endParaRPr lang="pt-BR" sz="2000" dirty="0"/>
          </a:p>
          <a:p>
            <a:endParaRPr lang="en-US" dirty="0" smtClean="0"/>
          </a:p>
          <a:p>
            <a:r>
              <a:rPr lang="en-US" sz="2000" b="1" dirty="0" smtClean="0">
                <a:solidFill>
                  <a:schemeClr val="accent1">
                    <a:lumMod val="75000"/>
                  </a:schemeClr>
                </a:solidFill>
              </a:rPr>
              <a:t>PROPOSTA/SUGESTÃO</a:t>
            </a:r>
            <a:r>
              <a:rPr lang="en-US" dirty="0" smtClean="0"/>
              <a:t> </a:t>
            </a:r>
          </a:p>
          <a:p>
            <a:endParaRPr lang="en-US" dirty="0"/>
          </a:p>
          <a:p>
            <a:r>
              <a:rPr lang="pt-BR" sz="2000" dirty="0"/>
              <a:t>1. Padronização de fiscalização e exigências a serem efetuadas às Oficinas de </a:t>
            </a:r>
            <a:r>
              <a:rPr lang="pt-BR" sz="2000" dirty="0" smtClean="0"/>
              <a:t>Reabilitação, como: </a:t>
            </a:r>
            <a:r>
              <a:rPr lang="pt-BR" sz="2000" dirty="0"/>
              <a:t>órteses e próteses ortopédicas Nacional, com a capacitação dos agentes/fiscais das Vigilâncias; </a:t>
            </a:r>
          </a:p>
        </p:txBody>
      </p:sp>
      <p:sp>
        <p:nvSpPr>
          <p:cNvPr id="6" name="Elipse 5"/>
          <p:cNvSpPr/>
          <p:nvPr/>
        </p:nvSpPr>
        <p:spPr>
          <a:xfrm>
            <a:off x="415225" y="292494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7032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908720"/>
            <a:ext cx="7344816" cy="4678204"/>
          </a:xfrm>
          <a:prstGeom prst="rect">
            <a:avLst/>
          </a:prstGeom>
        </p:spPr>
        <p:txBody>
          <a:bodyPr wrap="square">
            <a:spAutoFit/>
          </a:bodyPr>
          <a:lstStyle/>
          <a:p>
            <a:endParaRPr lang="en-US" dirty="0"/>
          </a:p>
          <a:p>
            <a:r>
              <a:rPr lang="pt-BR" sz="2000" dirty="0"/>
              <a:t>2. Aumento do quadro de especialistas dentro da instituição, contratando-se profissionais com conhecimento e experiência na área de Tecnologia </a:t>
            </a:r>
            <a:r>
              <a:rPr lang="pt-BR" sz="2000" dirty="0" err="1"/>
              <a:t>Assistiva</a:t>
            </a:r>
            <a:r>
              <a:rPr lang="pt-BR" sz="2000" dirty="0"/>
              <a:t>, para atender a grande demanda de petições </a:t>
            </a:r>
            <a:r>
              <a:rPr lang="pt-BR" sz="2000" dirty="0" smtClean="0"/>
              <a:t>existentes, </a:t>
            </a:r>
            <a:r>
              <a:rPr lang="pt-BR" sz="2000" dirty="0"/>
              <a:t>a qual tende a aumentar devido ao desenvolvimento de novas tecnologias que visam atender a população com deficiência do país, que vem aumentando expressivamente nos últimos anos; </a:t>
            </a:r>
          </a:p>
          <a:p>
            <a:endParaRPr lang="en-US" sz="2000" dirty="0"/>
          </a:p>
          <a:p>
            <a:r>
              <a:rPr lang="pt-BR" sz="2000" dirty="0"/>
              <a:t>3. Caracterização dos produtos de Tecnologia </a:t>
            </a:r>
            <a:r>
              <a:rPr lang="pt-BR" sz="2000" dirty="0" err="1"/>
              <a:t>Assistiva</a:t>
            </a:r>
            <a:r>
              <a:rPr lang="pt-BR" sz="2000" dirty="0"/>
              <a:t> como prioritários pelo Ministério da Saúde, inserindo-os em uma Ação Estratégica dentro deste órgão, como regulamentado na Resolução nº 3, de 2 de fevereiro de 2010, em seu artigo 4º, inciso I, alínea a, permitindo que a análise desses produtos sobreponha-se ao critério cronológico, visto a expressiva demanda existente; </a:t>
            </a:r>
          </a:p>
        </p:txBody>
      </p:sp>
    </p:spTree>
    <p:extLst>
      <p:ext uri="{BB962C8B-B14F-4D97-AF65-F5344CB8AC3E}">
        <p14:creationId xmlns:p14="http://schemas.microsoft.com/office/powerpoint/2010/main" val="400915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461448" y="764704"/>
            <a:ext cx="7920880" cy="4985980"/>
          </a:xfrm>
          <a:prstGeom prst="rect">
            <a:avLst/>
          </a:prstGeom>
        </p:spPr>
        <p:txBody>
          <a:bodyPr wrap="square">
            <a:spAutoFit/>
          </a:bodyPr>
          <a:lstStyle/>
          <a:p>
            <a:endParaRPr lang="en-US" dirty="0"/>
          </a:p>
          <a:p>
            <a:r>
              <a:rPr lang="pt-BR" sz="2000" dirty="0"/>
              <a:t>4. Possibilidade da análise e registro dos produtos de Tecnologia </a:t>
            </a:r>
            <a:r>
              <a:rPr lang="pt-BR" sz="2000" dirty="0" err="1"/>
              <a:t>Assistiva</a:t>
            </a:r>
            <a:r>
              <a:rPr lang="pt-BR" sz="2000" dirty="0"/>
              <a:t> serem realizados pela Vigilância Sanitária estadual, descentralizando e agilizando o processo, evitando, desta forma, uma sobrecarga do sistema nacional. </a:t>
            </a:r>
          </a:p>
          <a:p>
            <a:endParaRPr lang="en-US" sz="2000" dirty="0"/>
          </a:p>
          <a:p>
            <a:r>
              <a:rPr lang="pt-BR" sz="2000" dirty="0"/>
              <a:t>5. Aumento do prazo de vigência dos registros/cadastros de produtos já regulamentados com vistas à desafogar o sistema, reduzindo custos para as empresas e com isso aumento de índice de inclusão de produtos de </a:t>
            </a:r>
            <a:r>
              <a:rPr lang="pt-BR" sz="2000" dirty="0" smtClean="0"/>
              <a:t>Tecnologia </a:t>
            </a:r>
            <a:r>
              <a:rPr lang="pt-BR" sz="2000" dirty="0" err="1" smtClean="0"/>
              <a:t>Assistiva</a:t>
            </a:r>
            <a:r>
              <a:rPr lang="pt-BR" sz="2000" dirty="0" smtClean="0"/>
              <a:t>. </a:t>
            </a:r>
          </a:p>
          <a:p>
            <a:endParaRPr lang="en-US" sz="2000" dirty="0"/>
          </a:p>
          <a:p>
            <a:r>
              <a:rPr lang="pt-BR" sz="2000" dirty="0"/>
              <a:t>6. Descaracterizar que todo produto que auxilie, ou seja de uso não invasivo, como vocalizadores ou </a:t>
            </a:r>
            <a:r>
              <a:rPr lang="pt-BR" sz="2000" dirty="0" smtClean="0"/>
              <a:t>equipamentos </a:t>
            </a:r>
            <a:r>
              <a:rPr lang="pt-BR" sz="2000" dirty="0"/>
              <a:t>que sejam de alguma forma utilizados para aumentar a capacidade de autonomia das pessoas com </a:t>
            </a:r>
            <a:r>
              <a:rPr lang="pt-BR" sz="2000" dirty="0" smtClean="0"/>
              <a:t>deficiência, que eles </a:t>
            </a:r>
            <a:r>
              <a:rPr lang="pt-BR" sz="2000" dirty="0"/>
              <a:t>tenham que ser registrados na ANVISA, por </a:t>
            </a:r>
            <a:r>
              <a:rPr lang="pt-BR" sz="2000" dirty="0" smtClean="0"/>
              <a:t>exemplo: vocalizadores, lupas  e outros.</a:t>
            </a:r>
            <a:endParaRPr lang="pt-BR" sz="2000" dirty="0"/>
          </a:p>
        </p:txBody>
      </p:sp>
    </p:spTree>
    <p:extLst>
      <p:ext uri="{BB962C8B-B14F-4D97-AF65-F5344CB8AC3E}">
        <p14:creationId xmlns:p14="http://schemas.microsoft.com/office/powerpoint/2010/main" val="1899718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827584" y="1340768"/>
            <a:ext cx="7920880" cy="4062651"/>
          </a:xfrm>
          <a:prstGeom prst="rect">
            <a:avLst/>
          </a:prstGeom>
        </p:spPr>
        <p:txBody>
          <a:bodyPr wrap="square">
            <a:spAutoFit/>
          </a:bodyPr>
          <a:lstStyle/>
          <a:p>
            <a:endParaRPr lang="en-US" dirty="0"/>
          </a:p>
          <a:p>
            <a:r>
              <a:rPr lang="pt-BR" sz="2000" i="1" dirty="0"/>
              <a:t>Dificuldade no acesso às informações necessárias à preparação do processo, representando demora e custos adicionais, principalmente para pequenas e médias empresas que participam desse setor, em especial pela necessidade de recorrer a assessorias externas; </a:t>
            </a:r>
            <a:endParaRPr lang="pt-BR" sz="2000" dirty="0"/>
          </a:p>
          <a:p>
            <a:endParaRPr lang="pt-BR" sz="2000" dirty="0" smtClean="0"/>
          </a:p>
          <a:p>
            <a:endParaRPr lang="pt-BR" sz="2000" dirty="0"/>
          </a:p>
          <a:p>
            <a:r>
              <a:rPr lang="en-US" sz="2000" b="1" dirty="0" smtClean="0">
                <a:solidFill>
                  <a:schemeClr val="accent1">
                    <a:lumMod val="75000"/>
                  </a:schemeClr>
                </a:solidFill>
              </a:rPr>
              <a:t>PROPOSTA/SUGESTÃO</a:t>
            </a:r>
            <a:r>
              <a:rPr lang="en-US" sz="2000" dirty="0" smtClean="0"/>
              <a:t> </a:t>
            </a:r>
          </a:p>
          <a:p>
            <a:endParaRPr lang="en-US" sz="2000" dirty="0"/>
          </a:p>
          <a:p>
            <a:r>
              <a:rPr lang="pt-BR" sz="2000" dirty="0"/>
              <a:t>1. Simplificação do acesso às informações e formulários necessários para a preparação das petições de cadastro/registro no site da ANVISA, visando facilitar o processo para todas as empresas que desejam fazer esse registro. </a:t>
            </a:r>
          </a:p>
        </p:txBody>
      </p:sp>
      <p:sp>
        <p:nvSpPr>
          <p:cNvPr id="4" name="Elipse 3"/>
          <p:cNvSpPr/>
          <p:nvPr/>
        </p:nvSpPr>
        <p:spPr>
          <a:xfrm>
            <a:off x="487505" y="213285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9703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683568" y="908720"/>
            <a:ext cx="8064896" cy="5109091"/>
          </a:xfrm>
          <a:prstGeom prst="rect">
            <a:avLst/>
          </a:prstGeom>
        </p:spPr>
        <p:txBody>
          <a:bodyPr wrap="square">
            <a:spAutoFit/>
          </a:bodyPr>
          <a:lstStyle/>
          <a:p>
            <a:endParaRPr lang="en-US" sz="2000" dirty="0"/>
          </a:p>
          <a:p>
            <a:r>
              <a:rPr lang="pt-BR" sz="2000" i="1" dirty="0" smtClean="0"/>
              <a:t>Falta </a:t>
            </a:r>
            <a:r>
              <a:rPr lang="pt-BR" sz="2000" i="1" dirty="0"/>
              <a:t>de uniformidade na análise de produtos </a:t>
            </a:r>
            <a:r>
              <a:rPr lang="pt-BR" sz="2000" i="1" dirty="0" err="1"/>
              <a:t>assistivos</a:t>
            </a:r>
            <a:r>
              <a:rPr lang="pt-BR" sz="2000" i="1" dirty="0"/>
              <a:t>, percebida por situações em que pareceres diferentes são atribuídos a produtos </a:t>
            </a:r>
            <a:r>
              <a:rPr lang="pt-BR" sz="2000" i="1" dirty="0" err="1"/>
              <a:t>assistivos</a:t>
            </a:r>
            <a:r>
              <a:rPr lang="pt-BR" sz="2000" i="1" dirty="0"/>
              <a:t> com características semelhantes; </a:t>
            </a:r>
            <a:endParaRPr lang="pt-BR" sz="2000" dirty="0"/>
          </a:p>
          <a:p>
            <a:endParaRPr lang="pt-BR" sz="1200" dirty="0" smtClean="0"/>
          </a:p>
          <a:p>
            <a:r>
              <a:rPr lang="en-US" sz="2000" b="1" dirty="0">
                <a:solidFill>
                  <a:schemeClr val="accent1">
                    <a:lumMod val="75000"/>
                  </a:schemeClr>
                </a:solidFill>
              </a:rPr>
              <a:t>PROPOSTA/SUGESTÃO</a:t>
            </a:r>
            <a:r>
              <a:rPr lang="en-US" sz="2000" dirty="0"/>
              <a:t> </a:t>
            </a:r>
          </a:p>
          <a:p>
            <a:endParaRPr lang="en-US" sz="800" dirty="0"/>
          </a:p>
          <a:p>
            <a:r>
              <a:rPr lang="pt-BR" sz="2000" dirty="0"/>
              <a:t>1. Realização de parcerias/convênios com universidades e centros de pesquisa que possuam experiência na área de Tecnologia </a:t>
            </a:r>
            <a:r>
              <a:rPr lang="pt-BR" sz="2000" dirty="0" err="1"/>
              <a:t>Assistiva</a:t>
            </a:r>
            <a:r>
              <a:rPr lang="pt-BR" sz="2000" dirty="0"/>
              <a:t>, possibilitando troca de informações e conhecimento, que permitam uma melhor caracterização desses produtos junto à ANVISA, e, principalmente, a elaboração de normas específicas para esse tipo de produto. </a:t>
            </a:r>
          </a:p>
          <a:p>
            <a:endParaRPr lang="en-US" sz="2000" dirty="0"/>
          </a:p>
          <a:p>
            <a:r>
              <a:rPr lang="pt-BR" sz="2000" dirty="0"/>
              <a:t>2. Realização de consultas às entidades representativas do setor de </a:t>
            </a:r>
            <a:r>
              <a:rPr lang="pt-BR" sz="2000" dirty="0" smtClean="0"/>
              <a:t>Tecnologia </a:t>
            </a:r>
            <a:r>
              <a:rPr lang="pt-BR" sz="2000" dirty="0" err="1" smtClean="0"/>
              <a:t>Assistiva</a:t>
            </a:r>
            <a:r>
              <a:rPr lang="pt-BR" sz="2000" dirty="0" smtClean="0"/>
              <a:t> (</a:t>
            </a:r>
            <a:r>
              <a:rPr lang="pt-BR" sz="2000" dirty="0"/>
              <a:t>ABRIDEF, ABOTEC e ABTECA), </a:t>
            </a:r>
            <a:r>
              <a:rPr lang="pt-BR" sz="2000" dirty="0" err="1"/>
              <a:t>coforme</a:t>
            </a:r>
            <a:r>
              <a:rPr lang="pt-BR" sz="2000" dirty="0"/>
              <a:t> suas especificidades para emissão de pareceres sempre que houver divergência de interpretação, informações técnicas e caracterização de produtos. </a:t>
            </a:r>
          </a:p>
        </p:txBody>
      </p:sp>
      <p:sp>
        <p:nvSpPr>
          <p:cNvPr id="4" name="Elipse 3"/>
          <p:cNvSpPr/>
          <p:nvPr/>
        </p:nvSpPr>
        <p:spPr>
          <a:xfrm>
            <a:off x="415497" y="162880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03968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7624" y="116632"/>
            <a:ext cx="6552728" cy="2831544"/>
          </a:xfrm>
          <a:prstGeom prst="rect">
            <a:avLst/>
          </a:prstGeom>
        </p:spPr>
        <p:txBody>
          <a:bodyPr wrap="square">
            <a:spAutoFit/>
          </a:bodyPr>
          <a:lstStyle/>
          <a:p>
            <a:endParaRPr lang="en-US" dirty="0"/>
          </a:p>
          <a:p>
            <a:r>
              <a:rPr lang="pt-BR" sz="2000" i="1" dirty="0"/>
              <a:t>Necessidade de solicitação de uma nova Licença de Importação a cada compra realizada, assim como, posteriormente, de aprovação quando da chegada da mercadoria; </a:t>
            </a:r>
            <a:endParaRPr lang="pt-BR" sz="2000" dirty="0"/>
          </a:p>
          <a:p>
            <a:endParaRPr lang="en-US" sz="2000" dirty="0"/>
          </a:p>
          <a:p>
            <a:r>
              <a:rPr lang="en-US" sz="2000" b="1" dirty="0">
                <a:solidFill>
                  <a:schemeClr val="accent1">
                    <a:lumMod val="75000"/>
                  </a:schemeClr>
                </a:solidFill>
              </a:rPr>
              <a:t>PROPOSTA/SUGESTÃO</a:t>
            </a:r>
            <a:endParaRPr lang="en-US" sz="2000" dirty="0"/>
          </a:p>
          <a:p>
            <a:r>
              <a:rPr lang="pt-BR" sz="2000" dirty="0"/>
              <a:t>1. Licença de importação com a mesma validade do registro do produto. </a:t>
            </a:r>
          </a:p>
        </p:txBody>
      </p:sp>
      <p:sp>
        <p:nvSpPr>
          <p:cNvPr id="4" name="Retângulo 3"/>
          <p:cNvSpPr/>
          <p:nvPr/>
        </p:nvSpPr>
        <p:spPr>
          <a:xfrm>
            <a:off x="1187624" y="3068960"/>
            <a:ext cx="7632848" cy="2739211"/>
          </a:xfrm>
          <a:prstGeom prst="rect">
            <a:avLst/>
          </a:prstGeom>
        </p:spPr>
        <p:txBody>
          <a:bodyPr wrap="square">
            <a:spAutoFit/>
          </a:bodyPr>
          <a:lstStyle/>
          <a:p>
            <a:endParaRPr lang="en-US" sz="1100" dirty="0"/>
          </a:p>
          <a:p>
            <a:r>
              <a:rPr lang="pt-BR" sz="2000" i="1" dirty="0"/>
              <a:t>Necessidade de obtenção de registro para cada componente a ser utilizado na pesquisa e desenvolvimento de novos produtos </a:t>
            </a:r>
            <a:r>
              <a:rPr lang="pt-BR" sz="2000" i="1" dirty="0" err="1"/>
              <a:t>assistivos</a:t>
            </a:r>
            <a:r>
              <a:rPr lang="pt-BR" sz="2000" i="1" dirty="0"/>
              <a:t> dentro da empresa ou para avaliar sua aplicação no mercado brasileiro; </a:t>
            </a:r>
            <a:endParaRPr lang="pt-BR" sz="2000" dirty="0"/>
          </a:p>
          <a:p>
            <a:endParaRPr lang="pt-BR" sz="2000" dirty="0" smtClean="0"/>
          </a:p>
          <a:p>
            <a:r>
              <a:rPr lang="en-US" sz="2000" b="1" dirty="0">
                <a:solidFill>
                  <a:schemeClr val="accent1">
                    <a:lumMod val="75000"/>
                  </a:schemeClr>
                </a:solidFill>
              </a:rPr>
              <a:t>PROPOSTA/SUGESTÃO</a:t>
            </a:r>
            <a:endParaRPr lang="en-US" sz="2000" dirty="0"/>
          </a:p>
          <a:p>
            <a:r>
              <a:rPr lang="pt-BR" sz="2000" dirty="0"/>
              <a:t>1. Desburocratização do processo de importação de produtos para fins de pesquisa, desenvolvimento, utilização para testes e exclusivamente para exposições e apresentações de </a:t>
            </a:r>
            <a:r>
              <a:rPr lang="pt-BR" sz="2000" dirty="0" smtClean="0"/>
              <a:t>Tecnologia </a:t>
            </a:r>
            <a:r>
              <a:rPr lang="pt-BR" sz="2000" dirty="0" err="1" smtClean="0"/>
              <a:t>Assistiva</a:t>
            </a:r>
            <a:r>
              <a:rPr lang="pt-BR" sz="2000" dirty="0" smtClean="0"/>
              <a:t>. </a:t>
            </a:r>
            <a:endParaRPr lang="pt-BR" sz="2000" dirty="0"/>
          </a:p>
        </p:txBody>
      </p:sp>
      <p:sp>
        <p:nvSpPr>
          <p:cNvPr id="6" name="Elipse 5"/>
          <p:cNvSpPr/>
          <p:nvPr/>
        </p:nvSpPr>
        <p:spPr>
          <a:xfrm>
            <a:off x="827584" y="90872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Elipse 6"/>
          <p:cNvSpPr/>
          <p:nvPr/>
        </p:nvSpPr>
        <p:spPr>
          <a:xfrm>
            <a:off x="848300" y="36450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8343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Retângulo 2"/>
          <p:cNvSpPr/>
          <p:nvPr/>
        </p:nvSpPr>
        <p:spPr>
          <a:xfrm>
            <a:off x="767969" y="1269047"/>
            <a:ext cx="4824536" cy="461665"/>
          </a:xfrm>
          <a:prstGeom prst="rect">
            <a:avLst/>
          </a:prstGeom>
        </p:spPr>
        <p:txBody>
          <a:bodyPr wrap="square">
            <a:spAutoFit/>
          </a:bodyPr>
          <a:lstStyle/>
          <a:p>
            <a:r>
              <a:rPr lang="en-US" sz="2400" b="1" dirty="0" smtClean="0"/>
              <a:t>ÓRTESES E PRÓTESES ORTOPÉDICAS </a:t>
            </a:r>
            <a:endParaRPr lang="en-US" sz="2400" dirty="0"/>
          </a:p>
        </p:txBody>
      </p:sp>
      <p:sp>
        <p:nvSpPr>
          <p:cNvPr id="4" name="Retângulo 3"/>
          <p:cNvSpPr/>
          <p:nvPr/>
        </p:nvSpPr>
        <p:spPr>
          <a:xfrm>
            <a:off x="755576" y="1830303"/>
            <a:ext cx="7776864" cy="923330"/>
          </a:xfrm>
          <a:prstGeom prst="rect">
            <a:avLst/>
          </a:prstGeom>
        </p:spPr>
        <p:txBody>
          <a:bodyPr wrap="square">
            <a:spAutoFit/>
          </a:bodyPr>
          <a:lstStyle/>
          <a:p>
            <a:r>
              <a:rPr lang="pt-BR" b="1" dirty="0" smtClean="0"/>
              <a:t>De um lado, os fabricantes estão sob as normas da RDC-ANVISA </a:t>
            </a:r>
            <a:r>
              <a:rPr lang="pt-BR" b="1" dirty="0"/>
              <a:t>185/2001 e RDC-ANVISA 52/2000. De outro lado as ortopedias técnicas que, à míngua de legislação própria, tem como única normatização a RDC 192/2002. </a:t>
            </a:r>
            <a:endParaRPr lang="en-US" b="1" dirty="0"/>
          </a:p>
        </p:txBody>
      </p:sp>
      <p:sp>
        <p:nvSpPr>
          <p:cNvPr id="5" name="Retângulo 4"/>
          <p:cNvSpPr/>
          <p:nvPr/>
        </p:nvSpPr>
        <p:spPr>
          <a:xfrm>
            <a:off x="767969" y="2622391"/>
            <a:ext cx="7727959" cy="2246769"/>
          </a:xfrm>
          <a:prstGeom prst="rect">
            <a:avLst/>
          </a:prstGeom>
        </p:spPr>
        <p:txBody>
          <a:bodyPr wrap="square">
            <a:spAutoFit/>
          </a:bodyPr>
          <a:lstStyle/>
          <a:p>
            <a:endParaRPr lang="en-US" sz="2000" dirty="0"/>
          </a:p>
          <a:p>
            <a:r>
              <a:rPr lang="pt-BR" sz="2000" i="1" dirty="0"/>
              <a:t>Dificuldade pelos órgãos públicos em geral, no discernimento entre o grupo de fabricantes de componentes e peças para órtese e prótese sob medida e produtos industrializados e o grupo de reabilitação com órteses e próteses ortopédicas, acarretando exigência de documentos inapropriados a estas e deixando de exigir e efetuar a fiscalização no que realmente deve ser atendido (RDC-ANVISA nº192/2002). </a:t>
            </a:r>
            <a:endParaRPr lang="pt-BR" sz="2000" dirty="0"/>
          </a:p>
        </p:txBody>
      </p:sp>
      <p:sp>
        <p:nvSpPr>
          <p:cNvPr id="6" name="Elipse 5"/>
          <p:cNvSpPr/>
          <p:nvPr/>
        </p:nvSpPr>
        <p:spPr>
          <a:xfrm>
            <a:off x="531107" y="3673767"/>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5370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2794</Words>
  <Application>Microsoft Office PowerPoint</Application>
  <PresentationFormat>Apresentação na tela (4:3)</PresentationFormat>
  <Paragraphs>216</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Apresentação do PowerPoint</vt:lpstr>
      <vt:lpstr>ASSOCIADOS  </vt:lpstr>
      <vt:lpstr>Apresentação do PowerPoint</vt:lpstr>
      <vt:lpstr>Apresentação do PowerPoint</vt:lpstr>
      <vt:lpstr>  </vt:lpstr>
      <vt:lpstr>  </vt:lpstr>
      <vt:lpstr>  </vt:lpstr>
      <vt:lpstr>Apresentação do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Apresentação do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Filipe_grossi</dc:creator>
  <cp:lastModifiedBy>Andressa Paranhos Guimarães</cp:lastModifiedBy>
  <cp:revision>31</cp:revision>
  <dcterms:created xsi:type="dcterms:W3CDTF">2013-04-17T00:55:54Z</dcterms:created>
  <dcterms:modified xsi:type="dcterms:W3CDTF">2013-09-17T17:55:20Z</dcterms:modified>
</cp:coreProperties>
</file>