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F29B49-A491-4EB0-8E36-B432604C246D}" type="datetimeFigureOut">
              <a:rPr lang="pt-BR" smtClean="0"/>
              <a:pPr/>
              <a:t>17/06/2013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2D367EE-606D-4EEE-B77C-071D52C7047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29B49-A491-4EB0-8E36-B432604C246D}" type="datetimeFigureOut">
              <a:rPr lang="pt-BR" smtClean="0"/>
              <a:pPr/>
              <a:t>17/06/2013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D367EE-606D-4EEE-B77C-071D52C7047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29B49-A491-4EB0-8E36-B432604C246D}" type="datetimeFigureOut">
              <a:rPr lang="pt-BR" smtClean="0"/>
              <a:pPr/>
              <a:t>17/06/2013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D367EE-606D-4EEE-B77C-071D52C7047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29B49-A491-4EB0-8E36-B432604C246D}" type="datetimeFigureOut">
              <a:rPr lang="pt-BR" smtClean="0"/>
              <a:pPr/>
              <a:t>17/06/2013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D367EE-606D-4EEE-B77C-071D52C7047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29B49-A491-4EB0-8E36-B432604C246D}" type="datetimeFigureOut">
              <a:rPr lang="pt-BR" smtClean="0"/>
              <a:pPr/>
              <a:t>17/06/2013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D367EE-606D-4EEE-B77C-071D52C7047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29B49-A491-4EB0-8E36-B432604C246D}" type="datetimeFigureOut">
              <a:rPr lang="pt-BR" smtClean="0"/>
              <a:pPr/>
              <a:t>17/06/2013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D367EE-606D-4EEE-B77C-071D52C7047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29B49-A491-4EB0-8E36-B432604C246D}" type="datetimeFigureOut">
              <a:rPr lang="pt-BR" smtClean="0"/>
              <a:pPr/>
              <a:t>17/06/2013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D367EE-606D-4EEE-B77C-071D52C7047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29B49-A491-4EB0-8E36-B432604C246D}" type="datetimeFigureOut">
              <a:rPr lang="pt-BR" smtClean="0"/>
              <a:pPr/>
              <a:t>17/06/2013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D367EE-606D-4EEE-B77C-071D52C7047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29B49-A491-4EB0-8E36-B432604C246D}" type="datetimeFigureOut">
              <a:rPr lang="pt-BR" smtClean="0"/>
              <a:pPr/>
              <a:t>17/06/2013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D367EE-606D-4EEE-B77C-071D52C7047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2F29B49-A491-4EB0-8E36-B432604C246D}" type="datetimeFigureOut">
              <a:rPr lang="pt-BR" smtClean="0"/>
              <a:pPr/>
              <a:t>17/06/2013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D367EE-606D-4EEE-B77C-071D52C7047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F29B49-A491-4EB0-8E36-B432604C246D}" type="datetimeFigureOut">
              <a:rPr lang="pt-BR" smtClean="0"/>
              <a:pPr/>
              <a:t>17/06/2013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2D367EE-606D-4EEE-B77C-071D52C7047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2F29B49-A491-4EB0-8E36-B432604C246D}" type="datetimeFigureOut">
              <a:rPr lang="pt-BR" smtClean="0"/>
              <a:pPr/>
              <a:t>17/06/2013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2D367EE-606D-4EEE-B77C-071D52C7047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2952327"/>
          </a:xfrm>
        </p:spPr>
        <p:txBody>
          <a:bodyPr>
            <a:normAutofit/>
          </a:bodyPr>
          <a:lstStyle/>
          <a:p>
            <a:r>
              <a:rPr lang="pt-BR" sz="4800" b="1" dirty="0" smtClean="0">
                <a:cs typeface="Arial" pitchFamily="34" charset="0"/>
              </a:rPr>
              <a:t>Projeto de Lei n° 2461/2011</a:t>
            </a:r>
            <a:br>
              <a:rPr lang="pt-BR" sz="4800" b="1" dirty="0" smtClean="0">
                <a:cs typeface="Arial" pitchFamily="34" charset="0"/>
              </a:rPr>
            </a:br>
            <a:endParaRPr lang="pt-BR" sz="4800" b="1" dirty="0"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b="1" dirty="0" smtClean="0">
                <a:cs typeface="Arial" pitchFamily="34" charset="0"/>
              </a:rPr>
              <a:t>Institui o Fundo Garantidor das Operações de Representação Comercial - FUNREP</a:t>
            </a:r>
            <a:endParaRPr lang="pt-BR" dirty="0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51520" y="729736"/>
            <a:ext cx="8496944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Art. 16. Todos os contratos de representação comercial realizados após a entrada em vigor desta lei, entre Empresas de Representação Comercial e Empresas Representadas, serão por ela regidos.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ea typeface="Times New Roman" pitchFamily="18" charset="0"/>
              </a:rPr>
              <a:t>Parágrafo único: É facultado às partes que celebraram contratos anteriores a esta lei, migrar para a atual legislação.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rgbClr val="0066FF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ea typeface="Times New Roman" pitchFamily="18" charset="0"/>
              </a:rPr>
              <a:t>Art. 17. Esta lei não se aplica aos casos em que a representação comercial é exercida por Representantes Comerciais Autônomos, os quais permanecem sob a égide da Lei nº 4.886, de 09 de dezembro de 1965</a:t>
            </a: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ea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Art. 18. Esta lei será regulamentada por Decreto do Poder Executivo no prazo de 90 dias.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Art. 19. Revogam-se as disposições em contrário.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Art. 20. Esta lei entra em vigor na data de sua publicação.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 rot="10800000" flipV="1">
            <a:off x="251520" y="51143"/>
            <a:ext cx="856895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accent3"/>
                </a:solidFill>
              </a:rPr>
              <a:t>“OS REPRESENTANTES COMERCIAIS FORAM, SÃO E CONTINUARÃO SENDO A CATEGORIA MAIS EMPREENDEDORA DO BRASIL. </a:t>
            </a:r>
          </a:p>
          <a:p>
            <a:pPr algn="ctr"/>
            <a:endParaRPr lang="pt-BR" b="1" dirty="0" smtClean="0">
              <a:solidFill>
                <a:schemeClr val="accent3"/>
              </a:solidFill>
            </a:endParaRPr>
          </a:p>
          <a:p>
            <a:pPr algn="ctr"/>
            <a:r>
              <a:rPr lang="pt-BR" b="1" dirty="0" smtClean="0">
                <a:solidFill>
                  <a:schemeClr val="accent3"/>
                </a:solidFill>
              </a:rPr>
              <a:t>PERGUNTE  A ORIGEM DOS EMPRESÁRIOS DO SEGMENTO DA INDÚSTRIA, DO COMÉRCIO E MESMO DOS SERVIÇOS QUE VOCÊ CONHECE. </a:t>
            </a:r>
          </a:p>
          <a:p>
            <a:pPr algn="ctr"/>
            <a:endParaRPr lang="pt-BR" b="1" dirty="0" smtClean="0">
              <a:solidFill>
                <a:schemeClr val="accent3"/>
              </a:solidFill>
            </a:endParaRPr>
          </a:p>
          <a:p>
            <a:pPr algn="ctr"/>
            <a:r>
              <a:rPr lang="pt-BR" b="1" dirty="0" smtClean="0">
                <a:solidFill>
                  <a:schemeClr val="accent3"/>
                </a:solidFill>
              </a:rPr>
              <a:t>AQUELES QUE NÃO FORAM REPRESENTANTES, CERTAMENTE LHE DIRÃO QUE SEU NEGÓCIO SÓ PROSPEROU POR QUE UM REPRESENTANTE COMERCIAL LHE APOIOU.</a:t>
            </a:r>
          </a:p>
          <a:p>
            <a:pPr algn="ctr"/>
            <a:endParaRPr lang="pt-BR" b="1" dirty="0" smtClean="0">
              <a:solidFill>
                <a:schemeClr val="accent3"/>
              </a:solidFill>
            </a:endParaRPr>
          </a:p>
          <a:p>
            <a:pPr algn="ctr"/>
            <a:r>
              <a:rPr lang="pt-BR" b="1" dirty="0" smtClean="0">
                <a:solidFill>
                  <a:schemeClr val="accent3"/>
                </a:solidFill>
              </a:rPr>
              <a:t>NOSSO NEGÓCIO E FOMENTAR NEGÓCIOS.</a:t>
            </a:r>
          </a:p>
          <a:p>
            <a:pPr algn="ctr"/>
            <a:r>
              <a:rPr lang="pt-BR" b="1" dirty="0" smtClean="0">
                <a:solidFill>
                  <a:schemeClr val="accent3"/>
                </a:solidFill>
              </a:rPr>
              <a:t>NOSSA PROSPERIDADE DEPENDE DIRETAMENTE DA PROSPERIDADE DA NOSSA REPRESENTADA.</a:t>
            </a:r>
          </a:p>
          <a:p>
            <a:pPr algn="ctr"/>
            <a:endParaRPr lang="pt-BR" b="1" dirty="0" smtClean="0">
              <a:solidFill>
                <a:schemeClr val="accent3"/>
              </a:solidFill>
            </a:endParaRPr>
          </a:p>
          <a:p>
            <a:pPr algn="ctr"/>
            <a:r>
              <a:rPr lang="pt-BR" b="1" dirty="0" smtClean="0">
                <a:solidFill>
                  <a:schemeClr val="accent3"/>
                </a:solidFill>
              </a:rPr>
              <a:t>SOMOS  ETERNOS ADVOGADOS, PROPAGANDISTAS E DEFENSORES DOS INTERESSES DA  INDÚSTRIA, DO COMÉRCIO E DOS SERVIÇOS.</a:t>
            </a:r>
          </a:p>
          <a:p>
            <a:pPr algn="ctr"/>
            <a:endParaRPr lang="pt-BR" b="1" dirty="0" smtClean="0">
              <a:solidFill>
                <a:schemeClr val="accent3"/>
              </a:solidFill>
            </a:endParaRPr>
          </a:p>
          <a:p>
            <a:pPr algn="ctr"/>
            <a:endParaRPr lang="pt-BR" b="1" dirty="0" smtClean="0">
              <a:solidFill>
                <a:schemeClr val="accent3"/>
              </a:solidFill>
            </a:endParaRPr>
          </a:p>
          <a:p>
            <a:pPr algn="ctr"/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1484784"/>
            <a:ext cx="83529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cs typeface="Arial" pitchFamily="34" charset="0"/>
              </a:rPr>
              <a:t>Projeto de Lei n° 2461/2011</a:t>
            </a:r>
          </a:p>
          <a:p>
            <a:pPr algn="just"/>
            <a:endParaRPr lang="pt-BR" sz="2000" dirty="0">
              <a:cs typeface="Arial" pitchFamily="34" charset="0"/>
            </a:endParaRPr>
          </a:p>
          <a:p>
            <a:pPr algn="just"/>
            <a:r>
              <a:rPr lang="pt-BR" sz="2000" b="1" dirty="0" smtClean="0">
                <a:cs typeface="Arial" pitchFamily="34" charset="0"/>
              </a:rPr>
              <a:t>Autor:</a:t>
            </a:r>
            <a:r>
              <a:rPr lang="pt-BR" sz="2000" dirty="0" smtClean="0">
                <a:cs typeface="Arial" pitchFamily="34" charset="0"/>
              </a:rPr>
              <a:t> Deputado Federal Ronaldo Nogueira (PTB/RS)</a:t>
            </a:r>
          </a:p>
          <a:p>
            <a:pPr algn="just"/>
            <a:endParaRPr lang="pt-BR" sz="2000" dirty="0">
              <a:cs typeface="Arial" pitchFamily="34" charset="0"/>
            </a:endParaRPr>
          </a:p>
          <a:p>
            <a:pPr algn="just"/>
            <a:r>
              <a:rPr lang="pt-BR" sz="2000" b="1" dirty="0" smtClean="0">
                <a:cs typeface="Arial" pitchFamily="34" charset="0"/>
              </a:rPr>
              <a:t>Data de Apresentação</a:t>
            </a:r>
            <a:r>
              <a:rPr lang="pt-BR" sz="2000" dirty="0" smtClean="0">
                <a:cs typeface="Arial" pitchFamily="34" charset="0"/>
              </a:rPr>
              <a:t>: 04/10/2011</a:t>
            </a:r>
          </a:p>
          <a:p>
            <a:pPr algn="just"/>
            <a:endParaRPr lang="pt-BR" sz="2000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51520" y="-7512"/>
            <a:ext cx="8640960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ea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O Congresso Nacional decreta: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Art. 1º. </a:t>
            </a: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Fica instituído o Fundo Garantidor das Operações de Representação Comercial – FUNREP</a:t>
            </a: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cujo objetivo é administrar os recursos que regulamentam as compensações financeiras entre Empresas de Representação Comercial e Empresas Representadas, em caso de rescisão contratual </a:t>
            </a: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ea typeface="Times New Roman" pitchFamily="18" charset="0"/>
                <a:cs typeface="Arial" pitchFamily="34" charset="0"/>
              </a:rPr>
              <a:t>sem justa causa</a:t>
            </a: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Parágrafo único: a criação do FUNREP </a:t>
            </a: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ea typeface="Times New Roman" pitchFamily="18" charset="0"/>
                <a:cs typeface="Arial" pitchFamily="34" charset="0"/>
              </a:rPr>
              <a:t>substitui integralmente  todas as demais formas de indenização atualmente existentes, inclusive as previstas na Lei 4.886/65, com as modificações introduzidas pela Lei nº 8420/92.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dirty="0">
              <a:latin typeface="Bookman Old Style" pitchFamily="18" charset="0"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dirty="0">
              <a:latin typeface="Bookman Old Style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323528" y="3573016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Art. 2º. Para gerir os aportes financeiros do FUNREP será firmado </a:t>
            </a: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convênio com instituição financeira de abrangência nacional</a:t>
            </a: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 a qual será responsável pela administração dos recursos do fundo.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Parágrafo único: Na instituição financeira gestora dos recursos serão criadas </a:t>
            </a: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contas vinculadas empresariais</a:t>
            </a: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 para cada contrato mantido pelas Empresas de Representação Comercial, onde serão realizados depósitos mensais das Empresas de Representação Comercial e das Empresas Representadas.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51520" y="336627"/>
            <a:ext cx="864096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Art. 3º. A </a:t>
            </a: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contribuição das Empresas Representadas corresponderá ao percentual de </a:t>
            </a: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ea typeface="Times New Roman" pitchFamily="18" charset="0"/>
              </a:rPr>
              <a:t>8% </a:t>
            </a: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sobre todas as comissões pagas às Empresas de Representação, através de depósito adicional, não descontado da comissão líquida das Empresas de Representação Comercial.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Art. 4º. A </a:t>
            </a: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Contribuição das Empresas de Representação Comercial corresponderá ao percentual de </a:t>
            </a: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ea typeface="Times New Roman" pitchFamily="18" charset="0"/>
              </a:rPr>
              <a:t>2%</a:t>
            </a: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ea typeface="Times New Roman" pitchFamily="18" charset="0"/>
              </a:rPr>
              <a:t> </a:t>
            </a: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sobre todas as comissões líquidas recebidas, valor este que será retido pela Empresa Representada, no momento do pagamento.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dirty="0">
              <a:ea typeface="Times New Roman" pitchFamily="18" charset="0"/>
            </a:endParaRPr>
          </a:p>
          <a:p>
            <a:pPr algn="just"/>
            <a:r>
              <a:rPr lang="pt-BR" dirty="0"/>
              <a:t>Art. 5º.  Todos os contratos firmados</a:t>
            </a:r>
            <a:r>
              <a:rPr lang="pt-BR" dirty="0">
                <a:solidFill>
                  <a:srgbClr val="0066FF"/>
                </a:solidFill>
              </a:rPr>
              <a:t> </a:t>
            </a:r>
            <a:r>
              <a:rPr lang="pt-BR" b="1" dirty="0">
                <a:solidFill>
                  <a:srgbClr val="0066FF"/>
                </a:solidFill>
              </a:rPr>
              <a:t>deverão ser homologados e registrados no Sindicato da respectiva base territorial de domicílio da Empresa de Representação Comercial.</a:t>
            </a:r>
          </a:p>
          <a:p>
            <a:pPr algn="just"/>
            <a:r>
              <a:rPr lang="pt-BR" b="1" dirty="0">
                <a:solidFill>
                  <a:srgbClr val="FF0000"/>
                </a:solidFill>
              </a:rPr>
              <a:t> </a:t>
            </a:r>
          </a:p>
          <a:p>
            <a:pPr algn="just"/>
            <a:r>
              <a:rPr lang="pt-BR" dirty="0"/>
              <a:t>Parágrafo único: Nos casos em que não ocorra a atuação do Sindicato da categoria, os contratos deverão ser homologados junto à Federação estadual respectiva, e na inexistência desta, na Confederação Nacional do Comércio.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dirty="0">
              <a:latin typeface="Bookman Old Style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79512" y="65533"/>
            <a:ext cx="8712968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Art. 6º. Fica criado o </a:t>
            </a: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Conselho Curador do FUNREP</a:t>
            </a: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 com a seguinte composição: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kumimoji="0" lang="pt-BR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</a:rPr>
              <a:t>Todos os presidentes de Sindicatos de Representantes Comerciais;</a:t>
            </a:r>
            <a:endParaRPr kumimoji="0" lang="pt-BR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</a:rPr>
              <a:t>Um representante da Confederação Nacional do Comércio.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Art. 7º. Compete ao Conselho Curador: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Elaborar seu regimento interno;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Estabelecer as diretrizes regulamentadoras do FUNREP;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Eleger anualmente, em </a:t>
            </a:r>
            <a:r>
              <a:rPr kumimoji="0" lang="pt-B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Assembleia</a:t>
            </a: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Geral, os membros do Conselho Executivo;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Dirimir as dúvidas suscitadas pelo Conselho Executivo;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Aprovar o regimento interno do Conselho Executivo;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Julgar os recursos relativos às decisões do Conselho Executivo;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Resolver os casos omissos.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endParaRPr lang="pt-BR" dirty="0"/>
          </a:p>
          <a:p>
            <a:r>
              <a:rPr lang="pt-BR" dirty="0" smtClean="0"/>
              <a:t>Art. 8º. O </a:t>
            </a:r>
            <a:r>
              <a:rPr lang="pt-BR" b="1" dirty="0" smtClean="0"/>
              <a:t>Conselho Executivo </a:t>
            </a:r>
            <a:r>
              <a:rPr lang="pt-BR" dirty="0" smtClean="0"/>
              <a:t>é composto por:</a:t>
            </a:r>
          </a:p>
          <a:p>
            <a:r>
              <a:rPr lang="pt-BR" dirty="0" smtClean="0"/>
              <a:t> </a:t>
            </a:r>
          </a:p>
          <a:p>
            <a:pPr lvl="0"/>
            <a:r>
              <a:rPr lang="pt-BR" dirty="0" smtClean="0"/>
              <a:t>Um representante da Confederação Nacional do Comércio;</a:t>
            </a:r>
          </a:p>
          <a:p>
            <a:pPr lvl="0"/>
            <a:r>
              <a:rPr lang="pt-BR" dirty="0" smtClean="0"/>
              <a:t>Um representante da entidade financeira gestora dos recursos do FUNREP;</a:t>
            </a:r>
          </a:p>
          <a:p>
            <a:pPr lvl="0"/>
            <a:r>
              <a:rPr lang="pt-BR" dirty="0" smtClean="0"/>
              <a:t>Três presidentes de Sindicatos de Representantes Comerciais.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51520" y="216762"/>
            <a:ext cx="856895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Art. 9º. Compete ao Conselho Executivo: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Elaborar seu regimento interno;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Eleger os representantes dos Sindicatos para compor o Conselho;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Estabelecer normas regulamentadoras para administração do FUNREP, em consonância   </a:t>
            </a:r>
            <a:r>
              <a:rPr kumimoji="0" lang="pt-BR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</a:t>
            </a: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com as diretrizes do Conselho Curador;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Estabelecer normas regulamentadoras para a gestão da instituição financeira;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Dirimir as dúvidas suscitadas pela instituição financeira;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Julgar recursos administrativos apresentados pelas Empresas de Representação Comercial e das Empresas Representadas;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endParaRPr lang="pt-BR" dirty="0" smtClean="0">
              <a:solidFill>
                <a:srgbClr val="0066FF"/>
              </a:solidFill>
            </a:endParaRPr>
          </a:p>
          <a:p>
            <a:r>
              <a:rPr lang="pt-BR" b="1" dirty="0" smtClean="0">
                <a:solidFill>
                  <a:srgbClr val="0066FF"/>
                </a:solidFill>
              </a:rPr>
              <a:t>Art. 10º. Parte dos recursos do fundo poderá ser utilizado em financiamentos específicos, solicitados pelos participantes do fundo, preferencialmente para fomentar diretamente determinadas atividades, ou como fundo garantidor de operações.</a:t>
            </a:r>
          </a:p>
          <a:p>
            <a:r>
              <a:rPr lang="pt-BR" dirty="0" smtClean="0"/>
              <a:t> </a:t>
            </a:r>
          </a:p>
          <a:p>
            <a:r>
              <a:rPr lang="pt-BR" dirty="0" smtClean="0"/>
              <a:t>Parágrafo único: O FUNREP, mediante regulamentação específica, poderá ser utilizado para gerir fundo de previdência complementar fechada.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79512" y="333202"/>
            <a:ext cx="8712968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Art. 11. Serão </a:t>
            </a: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ea typeface="Times New Roman" pitchFamily="18" charset="0"/>
              </a:rPr>
              <a:t>repassados 0,8% dos depósitos</a:t>
            </a: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ea typeface="Times New Roman" pitchFamily="18" charset="0"/>
              </a:rPr>
              <a:t>, </a:t>
            </a: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aos Sindicatos, Federações e Confederação Nacional do Comércio.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§1º. O repasse referido no caput será distribuído da seguinte forma: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0,6% aos Sindicatos;</a:t>
            </a:r>
            <a:endParaRPr kumimoji="0" lang="pt-B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0,1% às Federações;</a:t>
            </a:r>
            <a:endParaRPr kumimoji="0" lang="pt-B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0,1% à Confederação Nacional do Comércio.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§2º. Ao Conselho Executivo será repassado o percentual de </a:t>
            </a: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ea typeface="Times New Roman" pitchFamily="18" charset="0"/>
              </a:rPr>
              <a:t>0,2%, </a:t>
            </a: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para custear as despesas administrativas.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ea typeface="Times New Roman" pitchFamily="18" charset="0"/>
              </a:rPr>
              <a:t>§3º. Fica vedado o repasse de valores referentes aos rendimentos de aplicações.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§4º. Os valores serão repassados aos Sindicatos, às Federações, à Confederação Nacional do Comércio e ao Conselho Executivo, pela instituição financeira gestora do FUNREP, por ocasião dos depósitos mensais.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51520" y="111039"/>
            <a:ext cx="8712968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Art. 12. Se a Empresa Representada denunciar o contrato, sem justa causa, poderá a Empresa de Representação Comercial retirar a totalidade dos depósitos efetuados na sua conta empresarial vinculada, acrescida dos rendimentos.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§1º. Por totalidade entendem-se tanto os valores depositados pela representada, como aqueles retidos pela representada quando do pagamento das comissões.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§2º. A Empresa de Representação Comercial poderá retirar parcialmente o valor depositado e investir no fundo de previdência complementar administrado pelo FUNREP.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dirty="0" smtClean="0"/>
          </a:p>
          <a:p>
            <a:r>
              <a:rPr lang="pt-BR" dirty="0" smtClean="0"/>
              <a:t>Art. 13. Se a Empresa de Representação Comercial denunciar o contrato, sem justa causa, esta poderá retirar 50% da totalidade dos depósitos efetuados na sua conta empresarial vinculada, acrescida dos rendimentos.</a:t>
            </a:r>
          </a:p>
          <a:p>
            <a:r>
              <a:rPr lang="pt-BR" dirty="0" smtClean="0"/>
              <a:t> </a:t>
            </a:r>
          </a:p>
          <a:p>
            <a:r>
              <a:rPr lang="pt-BR" dirty="0" smtClean="0"/>
              <a:t>§1º. Aplicam-se ao caput deste Artigo, os parágrafos do Art. 12.</a:t>
            </a:r>
          </a:p>
          <a:p>
            <a:r>
              <a:rPr lang="pt-BR" dirty="0" smtClean="0">
                <a:solidFill>
                  <a:srgbClr val="0066FF"/>
                </a:solidFill>
              </a:rPr>
              <a:t> </a:t>
            </a:r>
          </a:p>
          <a:p>
            <a:r>
              <a:rPr lang="pt-BR" b="1" dirty="0" smtClean="0">
                <a:solidFill>
                  <a:srgbClr val="0066FF"/>
                </a:solidFill>
              </a:rPr>
              <a:t>§2º. O saldo remanescente na conta vinculada será devolvido para a Empresa Representada, a qual efetuou os depósitos</a:t>
            </a:r>
            <a:r>
              <a:rPr lang="pt-BR" dirty="0" smtClean="0">
                <a:solidFill>
                  <a:srgbClr val="0066FF"/>
                </a:solidFill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23528" y="303945"/>
            <a:ext cx="8496944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ea typeface="Times New Roman" pitchFamily="18" charset="0"/>
              </a:rPr>
              <a:t>Art. 14. Se o contrato for denunciado por justa causa, a parte denunciante poderá retirar a totalidade dos depósitos efetuados na conta empresarial vinculada, acrescida dos rendimentos.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Art. 15. Entende-se por </a:t>
            </a: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justa causa: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arenR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Desídia do representante no cumprimento das obrigações decorrentes do contrato;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arenR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Prática de atos que importem em descrédito comercial do representado;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arenR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Falta de cumprimento de quaisquer obrigações inerentes ao contrato de representação comercial;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arenR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Condenação criminal transitada em julgado;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arenR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Redução de esfera de atividade do representante em desacordo com as cláusulas do contrato;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arenR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Quebra direta ou indireta da exclusividade, se prevista no contrato;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arenR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Fixação abusiva de preços em relação à zona do representante, com o exclusivo escopo de impossibilitar-lhe ação regular;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arenR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Não pagamento da retribuição do representante na época estipulada;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arenR"/>
              <a:tabLst>
                <a:tab pos="685800" algn="l"/>
              </a:tabLst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Casos de força maior.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264</TotalTime>
  <Words>1143</Words>
  <Application>Microsoft Office PowerPoint</Application>
  <PresentationFormat>Apresentação na tela (4:3)</PresentationFormat>
  <Paragraphs>117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Concurso</vt:lpstr>
      <vt:lpstr>Projeto de Lei n° 2461/2011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Tatiane Silva</dc:creator>
  <cp:lastModifiedBy>Carlos Filipe Ramalho Gomes</cp:lastModifiedBy>
  <cp:revision>39</cp:revision>
  <dcterms:created xsi:type="dcterms:W3CDTF">2011-10-14T18:57:50Z</dcterms:created>
  <dcterms:modified xsi:type="dcterms:W3CDTF">2013-06-17T19:38:54Z</dcterms:modified>
</cp:coreProperties>
</file>