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01" r:id="rId2"/>
    <p:sldId id="410" r:id="rId3"/>
    <p:sldId id="408" r:id="rId4"/>
    <p:sldId id="413" r:id="rId5"/>
    <p:sldId id="412" r:id="rId6"/>
    <p:sldId id="409" r:id="rId7"/>
    <p:sldId id="392" r:id="rId8"/>
    <p:sldId id="411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AE50"/>
    <a:srgbClr val="CCFF99"/>
    <a:srgbClr val="800000"/>
    <a:srgbClr val="FEEEE8"/>
    <a:srgbClr val="FEE1D6"/>
    <a:srgbClr val="00D200"/>
    <a:srgbClr val="00E600"/>
    <a:srgbClr val="DC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52" autoAdjust="0"/>
    <p:restoredTop sz="94660"/>
  </p:normalViewPr>
  <p:slideViewPr>
    <p:cSldViewPr snapToGrid="0" snapToObjects="1">
      <p:cViewPr>
        <p:scale>
          <a:sx n="78" d="100"/>
          <a:sy n="78" d="100"/>
        </p:scale>
        <p:origin x="-146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-279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70BFF8-E7A4-4D1E-825C-80B047136EC5}" type="datetime1">
              <a:rPr lang="pt-BR"/>
              <a:pPr>
                <a:defRPr/>
              </a:pPr>
              <a:t>27/4/2015</a:t>
            </a:fld>
            <a:endParaRPr lang="pt-BR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CB66C0E-D64F-4DF4-9C2C-3025E34C55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44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D69405F-EDDA-4B28-AA03-21E2F7B29D13}" type="datetime1">
              <a:rPr lang="pt-BR"/>
              <a:pPr>
                <a:defRPr/>
              </a:pPr>
              <a:t>27/4/2015</a:t>
            </a:fld>
            <a:endParaRPr lang="pt-BR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16C6397-F5FB-4EE8-9727-C9D564F2D4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341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C6397-F5FB-4EE8-9727-C9D564F2D4FD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60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ei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84" y="88971"/>
            <a:ext cx="1428750" cy="952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ransition>
    <p:randomBar/>
  </p:transition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889410" y="2289633"/>
            <a:ext cx="7678737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400" b="1" dirty="0" smtClean="0">
                <a:latin typeface="Verdana" pitchFamily="34" charset="0"/>
              </a:rPr>
              <a:t>PLP nº 366/2013</a:t>
            </a:r>
          </a:p>
          <a:p>
            <a:pPr algn="ctr"/>
            <a:endParaRPr lang="pt-BR" sz="2400" b="1" dirty="0">
              <a:latin typeface="Verdana" pitchFamily="34" charset="0"/>
            </a:endParaRPr>
          </a:p>
          <a:p>
            <a:pPr algn="ctr"/>
            <a:r>
              <a:rPr lang="pt-BR" sz="2400" b="1" dirty="0">
                <a:latin typeface="Verdana" pitchFamily="34" charset="0"/>
              </a:rPr>
              <a:t>Lista de Serviços – Interesses dos Estados</a:t>
            </a:r>
          </a:p>
          <a:p>
            <a:pPr algn="ctr"/>
            <a:endParaRPr lang="pt-BR" sz="2400" b="1" dirty="0" smtClean="0">
              <a:latin typeface="Verdana" pitchFamily="34" charset="0"/>
            </a:endParaRPr>
          </a:p>
          <a:p>
            <a:pPr algn="ctr"/>
            <a:r>
              <a:rPr lang="pt-BR" sz="2400" dirty="0" smtClean="0">
                <a:latin typeface="Verdana" pitchFamily="34" charset="0"/>
              </a:rPr>
              <a:t>Substitutivo n.º 02 apresentado pelo </a:t>
            </a:r>
          </a:p>
          <a:p>
            <a:pPr algn="ctr"/>
            <a:r>
              <a:rPr lang="pt-BR" sz="2400" dirty="0" smtClean="0">
                <a:latin typeface="Verdana" pitchFamily="34" charset="0"/>
              </a:rPr>
              <a:t>Dep. Guilherme Campos na CDEIC </a:t>
            </a:r>
          </a:p>
          <a:p>
            <a:pPr algn="ctr"/>
            <a:r>
              <a:rPr lang="pt-BR" sz="2400" dirty="0" smtClean="0">
                <a:latin typeface="Verdana" pitchFamily="34" charset="0"/>
              </a:rPr>
              <a:t>em 03.12.2014</a:t>
            </a:r>
          </a:p>
          <a:p>
            <a:pPr algn="ctr"/>
            <a:endParaRPr lang="pt-BR" sz="2400" b="1" dirty="0">
              <a:latin typeface="Verdana" pitchFamily="34" charset="0"/>
            </a:endParaRPr>
          </a:p>
          <a:p>
            <a:pPr algn="ctr"/>
            <a:endParaRPr lang="pt-BR" sz="2400" b="1" dirty="0">
              <a:latin typeface="Verdana" pitchFamily="34" charset="0"/>
            </a:endParaRPr>
          </a:p>
          <a:p>
            <a:pPr algn="ctr"/>
            <a:endParaRPr lang="pt-BR" sz="2400" b="1" dirty="0" smtClean="0">
              <a:latin typeface="Verdana" pitchFamily="34" charset="0"/>
            </a:endParaRPr>
          </a:p>
          <a:p>
            <a:pPr algn="ctr"/>
            <a:endParaRPr lang="pt-BR" sz="24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61768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68224" y="1135426"/>
            <a:ext cx="8631936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pt-BR" sz="2000" b="1" i="1" dirty="0" smtClean="0">
                <a:latin typeface="Verdana" pitchFamily="34" charset="0"/>
              </a:rPr>
              <a:t>Texto proposto no Substitutivo n.º 02:</a:t>
            </a: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algn="just"/>
            <a:r>
              <a:rPr lang="pt-BR" sz="2000" i="1" dirty="0" smtClean="0">
                <a:latin typeface="Verdana" pitchFamily="34" charset="0"/>
              </a:rPr>
              <a:t>1.09 -  Disponibilização de conteúdos de áudio, vídeo,  imagem e texto em páginas eletrônicas, exceto no caso de jornais, livros e periódicos</a:t>
            </a: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r>
              <a:rPr lang="pt-BR" sz="2000" b="1" i="1" dirty="0" smtClean="0">
                <a:latin typeface="Verdana" pitchFamily="34" charset="0"/>
              </a:rPr>
              <a:t>Problemas:</a:t>
            </a:r>
          </a:p>
          <a:p>
            <a:pPr algn="just"/>
            <a:endParaRPr lang="pt-BR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disponibilização de dados em página eletrônica caracteriza serviço de comunicação, já que consiste precisamente em se permitir a comunicação de informações entre duas ou mais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pessoas =&gt; 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ICMS-Comunicação, competência dos Estados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disponibilização de conteúdos também pode caracterizar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uma operação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mercantil, com circulação de mercadorias =&gt; 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ICMS-Mercadorias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competência dos Estados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i="1" dirty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1.09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54733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1.09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405322"/>
              </p:ext>
            </p:extLst>
          </p:nvPr>
        </p:nvGraphicFramePr>
        <p:xfrm>
          <a:off x="206692" y="1254092"/>
          <a:ext cx="8693468" cy="5378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1518"/>
                <a:gridCol w="5631950"/>
              </a:tblGrid>
              <a:tr h="7683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Serviço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Competência do ICMS - Fundamentos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768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TV por assinatura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ICMS-Comunicação - O art. 155, X, "d", da Constituição esclarece que incide o ICMS sobre esses serviços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768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Disponibilização de filmes mediante assinatura (Netflix, Now)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ICMS-Comunicação - não difere da TV por assinatura, exceto pela flexibilidade do cliente em compor sua própria grade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768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Disponibilização de textos (Catho)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ICMS-Comunicação - serviço que possibilita a comunicação entre os usuários que disponibilizam conteúdo e aqueles que o acessam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768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Disponibilização de músicas mediante assinatura (Deezer)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ICMS-Comunicação - semelhante à TV por assinatura, apesar de a natureza do conteúdo ser áudio ao invés de vídeo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768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Venda de música pela Internet (UOL Música)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ICMS-Mercadorias - incide o ICMS sobre a comercialização de bens digitais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768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Venda de filmes (iTunes)</a:t>
                      </a:r>
                      <a:endParaRPr lang="pt-BR" sz="160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ICMS-Mercadorias - incide o ICMS sobre a comercialização de bens digitais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722400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68224" y="1135426"/>
            <a:ext cx="8631936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pt-BR" sz="2000" b="1" i="1" dirty="0" smtClean="0">
                <a:latin typeface="Verdana" pitchFamily="34" charset="0"/>
              </a:rPr>
              <a:t>Proposta dos Estados:</a:t>
            </a: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Verdana" pitchFamily="34" charset="0"/>
              </a:rPr>
              <a:t>Supressão do subitem 1.09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Verdana" pitchFamily="34" charset="0"/>
              </a:rPr>
              <a:t>Essa solução já havia sido acordada em reuniões realizadas entre representantes dos Estados e dos Municípios, com a presença na assessores do Deputado Guilherme Campos.</a:t>
            </a: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i="1" dirty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1.09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64634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68224" y="1135426"/>
            <a:ext cx="8631936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pt-BR" sz="2000" b="1" i="1" dirty="0" smtClean="0">
                <a:latin typeface="Verdana" pitchFamily="34" charset="0"/>
              </a:rPr>
              <a:t>Texto proposto no Substitutivo n.º 02:</a:t>
            </a: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algn="just"/>
            <a:r>
              <a:rPr lang="pt-BR" sz="2000" i="1" dirty="0" smtClean="0">
                <a:latin typeface="Verdana" pitchFamily="34" charset="0"/>
              </a:rPr>
              <a:t>11.02 </a:t>
            </a:r>
            <a:r>
              <a:rPr lang="pt-BR" sz="2000" i="1" dirty="0">
                <a:latin typeface="Verdana" pitchFamily="34" charset="0"/>
              </a:rPr>
              <a:t>-  Vigilância, segurança ou monitoramento de bens, pessoas e semoventes, inclusive quando realizadas por meio de telefonia móvel, transmissão por satélites, rádios ou outros meios (exceto os serviços de telecomunicação prestados por empresa regulamentada pela Agência Nacional de Telecomunicações – Anatel, que ficam sujeitos ao ICMS).</a:t>
            </a:r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i="1" dirty="0" smtClean="0">
              <a:latin typeface="Verdana" pitchFamily="34" charset="0"/>
            </a:endParaRPr>
          </a:p>
          <a:p>
            <a:pPr algn="just"/>
            <a:r>
              <a:rPr lang="pt-BR" sz="2000" b="1" i="1" dirty="0" smtClean="0">
                <a:latin typeface="Verdana" pitchFamily="34" charset="0"/>
              </a:rPr>
              <a:t>Problemas:</a:t>
            </a:r>
          </a:p>
          <a:p>
            <a:pPr algn="just"/>
            <a:endParaRPr lang="pt-BR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prestador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serviço de monitoramento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transmite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 sinais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 localização dos bens monitorados ao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tomador dos serviços.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sistema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permite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sejam enviadas mensagens ao condutor da carga e deste à central de monitoramento.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Assim, se o monitoramento for utilizado mediante utilização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sistemas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telecomunicação,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 é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serviço de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comunicação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=&gt; 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ICMS-Comunicação, competência dos Estados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11.02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709822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68224" y="1135426"/>
            <a:ext cx="8631936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pt-BR" sz="2000" b="1" i="1" dirty="0" smtClean="0">
                <a:latin typeface="Verdana" pitchFamily="34" charset="0"/>
              </a:rPr>
              <a:t>Proposta dos Estados:</a:t>
            </a: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Verdana" pitchFamily="34" charset="0"/>
              </a:rPr>
              <a:t>O monitoramento incluído na Lista de Serviços deve ser aquele que não </a:t>
            </a:r>
            <a:r>
              <a:rPr lang="pt-BR" sz="2000" dirty="0">
                <a:latin typeface="Verdana" pitchFamily="34" charset="0"/>
              </a:rPr>
              <a:t>inclui o serviço de </a:t>
            </a:r>
            <a:r>
              <a:rPr lang="pt-BR" sz="2000" dirty="0" smtClean="0">
                <a:latin typeface="Verdana" pitchFamily="34" charset="0"/>
              </a:rPr>
              <a:t>comunicação (ex. monitoramento </a:t>
            </a:r>
            <a:r>
              <a:rPr lang="pt-BR" sz="2000" dirty="0">
                <a:latin typeface="Verdana" pitchFamily="34" charset="0"/>
              </a:rPr>
              <a:t>realizado </a:t>
            </a:r>
            <a:r>
              <a:rPr lang="pt-BR" sz="2000" dirty="0" smtClean="0">
                <a:latin typeface="Verdana" pitchFamily="34" charset="0"/>
              </a:rPr>
              <a:t>presencialmente).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Verdana" pitchFamily="34" charset="0"/>
              </a:rPr>
              <a:t>Manutenção da redação sugerida inicialmente: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>
              <a:latin typeface="Verdana" pitchFamily="34" charset="0"/>
            </a:endParaRPr>
          </a:p>
          <a:p>
            <a:pPr lvl="1" algn="just"/>
            <a:r>
              <a:rPr lang="pt-BR" sz="2000" i="1" dirty="0" smtClean="0">
                <a:latin typeface="Verdana" pitchFamily="34" charset="0"/>
              </a:rPr>
              <a:t>“11.02 - Vigilância</a:t>
            </a:r>
            <a:r>
              <a:rPr lang="pt-BR" sz="2000" i="1" dirty="0">
                <a:latin typeface="Verdana" pitchFamily="34" charset="0"/>
              </a:rPr>
              <a:t>, segurança ou monitoramento de bens, pessoas e </a:t>
            </a:r>
            <a:r>
              <a:rPr lang="pt-BR" sz="2000" i="1" dirty="0" smtClean="0">
                <a:latin typeface="Verdana" pitchFamily="34" charset="0"/>
              </a:rPr>
              <a:t>semoventes.”</a:t>
            </a: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i="1" dirty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11.02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7761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68224" y="1135426"/>
            <a:ext cx="8631936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pt-BR" sz="2000" b="1" i="1" dirty="0" smtClean="0">
                <a:latin typeface="Verdana" pitchFamily="34" charset="0"/>
              </a:rPr>
              <a:t>Texto proposto no Substitutivo n.º 02:</a:t>
            </a: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algn="just"/>
            <a:r>
              <a:rPr lang="pt-BR" sz="2000" i="1" dirty="0">
                <a:latin typeface="Verdana" pitchFamily="34" charset="0"/>
              </a:rPr>
              <a:t>17.25 – Inserção de textos, desenhos e outros materiais de propaganda e publicidade, em qualquer meio (exceto em livros, jornais, periódicos e nas modalidades de serviços de radiodifusão sonora e de sons e imagens de recepção livre e gratuita</a:t>
            </a:r>
            <a:r>
              <a:rPr lang="pt-BR" sz="2000" i="1" dirty="0" smtClean="0">
                <a:latin typeface="Verdana" pitchFamily="34" charset="0"/>
              </a:rPr>
              <a:t>).</a:t>
            </a:r>
          </a:p>
          <a:p>
            <a:pPr algn="just"/>
            <a:endParaRPr lang="pt-BR" sz="2000" b="1" i="1" dirty="0" smtClean="0">
              <a:latin typeface="Verdana" pitchFamily="34" charset="0"/>
            </a:endParaRPr>
          </a:p>
          <a:p>
            <a:pPr algn="just"/>
            <a:r>
              <a:rPr lang="pt-BR" sz="2000" b="1" i="1" dirty="0" smtClean="0">
                <a:latin typeface="Verdana" pitchFamily="34" charset="0"/>
              </a:rPr>
              <a:t>Problemas:</a:t>
            </a:r>
          </a:p>
          <a:p>
            <a:pPr algn="just"/>
            <a:endParaRPr lang="pt-BR" sz="2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veiculação publicitária,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título oneroso, constitui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prestação 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serviço de comunicação, pois tem por intuito justamente possibilitar a comunicação de informações (textos, desenhos e outros materiais publicitários) entre o anunciante e seus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receptores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=&gt; </a:t>
            </a:r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ICMS-Comunicação, competência dos Estados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17.25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73637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Title 1"/>
          <p:cNvSpPr txBox="1">
            <a:spLocks/>
          </p:cNvSpPr>
          <p:nvPr/>
        </p:nvSpPr>
        <p:spPr bwMode="auto">
          <a:xfrm>
            <a:off x="268224" y="1135426"/>
            <a:ext cx="8631936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pt-BR" sz="2000" b="1" i="1" dirty="0" smtClean="0">
                <a:latin typeface="Verdana" pitchFamily="34" charset="0"/>
              </a:rPr>
              <a:t>Proposta dos Estados:</a:t>
            </a:r>
          </a:p>
          <a:p>
            <a:pPr algn="just"/>
            <a:endParaRPr lang="pt-BR" sz="2000" i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Verdana" pitchFamily="34" charset="0"/>
              </a:rPr>
              <a:t>Supressão do subitem 17.25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 smtClean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Verdana" pitchFamily="34" charset="0"/>
              </a:rPr>
              <a:t>Essa solução já havia sido acordada em reuniões realizadas entre representantes dos Estados e dos Municípios, com a presença na assessores do Deputado Guilherme Campos.</a:t>
            </a: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i="1" dirty="0">
              <a:latin typeface="Verdana" pitchFamily="34" charset="0"/>
            </a:endParaRPr>
          </a:p>
          <a:p>
            <a:pPr algn="just"/>
            <a:endParaRPr lang="pt-BR" sz="2000" i="1" dirty="0" smtClean="0">
              <a:latin typeface="Verdana" pitchFamily="34" charset="0"/>
            </a:endParaRPr>
          </a:p>
          <a:p>
            <a:pPr algn="just"/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82368" y="300274"/>
            <a:ext cx="5193792" cy="54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BR" sz="2000" b="1" dirty="0" smtClean="0">
                <a:latin typeface="Verdana" pitchFamily="34" charset="0"/>
              </a:rPr>
              <a:t>Subitem 17.25</a:t>
            </a:r>
            <a:endParaRPr lang="pt-BR" sz="2000" b="1" dirty="0">
              <a:latin typeface="Verdana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831527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4869</TotalTime>
  <Words>633</Words>
  <Application>Microsoft Office PowerPoint</Application>
  <PresentationFormat>Apresentação na tela (4:3)</PresentationFormat>
  <Paragraphs>94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 A. Bassi</dc:creator>
  <cp:lastModifiedBy>Andressa Paranhos Guimarães</cp:lastModifiedBy>
  <cp:revision>311</cp:revision>
  <dcterms:created xsi:type="dcterms:W3CDTF">2012-02-29T22:41:57Z</dcterms:created>
  <dcterms:modified xsi:type="dcterms:W3CDTF">2015-04-27T17:50:58Z</dcterms:modified>
</cp:coreProperties>
</file>