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81" r:id="rId2"/>
    <p:sldId id="257" r:id="rId3"/>
    <p:sldId id="259" r:id="rId4"/>
    <p:sldId id="260" r:id="rId5"/>
    <p:sldId id="261" r:id="rId6"/>
    <p:sldId id="283" r:id="rId7"/>
    <p:sldId id="264" r:id="rId8"/>
    <p:sldId id="265" r:id="rId9"/>
    <p:sldId id="290" r:id="rId10"/>
    <p:sldId id="285" r:id="rId11"/>
    <p:sldId id="268" r:id="rId12"/>
    <p:sldId id="291" r:id="rId13"/>
    <p:sldId id="292" r:id="rId14"/>
    <p:sldId id="293" r:id="rId15"/>
    <p:sldId id="294" r:id="rId16"/>
    <p:sldId id="295" r:id="rId17"/>
    <p:sldId id="296" r:id="rId18"/>
    <p:sldId id="269" r:id="rId19"/>
    <p:sldId id="288" r:id="rId20"/>
    <p:sldId id="270" r:id="rId21"/>
    <p:sldId id="287" r:id="rId22"/>
    <p:sldId id="271" r:id="rId23"/>
    <p:sldId id="286" r:id="rId24"/>
    <p:sldId id="272" r:id="rId25"/>
    <p:sldId id="284" r:id="rId26"/>
    <p:sldId id="282" r:id="rId27"/>
    <p:sldId id="289" r:id="rId28"/>
    <p:sldId id="275" r:id="rId29"/>
    <p:sldId id="276" r:id="rId30"/>
    <p:sldId id="277" r:id="rId31"/>
    <p:sldId id="278" r:id="rId32"/>
    <p:sldId id="279" r:id="rId33"/>
    <p:sldId id="280" r:id="rId3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68" d="100"/>
          <a:sy n="68" d="100"/>
        </p:scale>
        <p:origin x="-118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Gr&#225;fico%20no%20Microsoft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1"/>
          <c:order val="1"/>
          <c:tx>
            <c:strRef>
              <c:f>'[Gráfico no Microsoft PowerPoint]Plan1'!$A$5</c:f>
              <c:strCache>
                <c:ptCount val="1"/>
                <c:pt idx="0">
                  <c:v>Participantes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777777777777779E-3"/>
                  <c:y val="-0.3009259259259259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0.361111111111111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7777777777777779E-3"/>
                  <c:y val="-0.3888892534266549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'[Gráfico no Microsoft PowerPoint]Plan1'!$B$1:$D$1</c:f>
              <c:strCach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strCache>
            </c:strRef>
          </c:cat>
          <c:val>
            <c:numRef>
              <c:f>'[Gráfico no Microsoft PowerPoint]Plan1'!$B$5:$D$5</c:f>
              <c:numCache>
                <c:formatCode>General</c:formatCode>
                <c:ptCount val="3"/>
                <c:pt idx="0">
                  <c:v>3675</c:v>
                </c:pt>
                <c:pt idx="1">
                  <c:v>4570</c:v>
                </c:pt>
                <c:pt idx="2">
                  <c:v>5027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81574528"/>
        <c:axId val="81572992"/>
      </c:barChart>
      <c:lineChart>
        <c:grouping val="standard"/>
        <c:varyColors val="0"/>
        <c:ser>
          <c:idx val="0"/>
          <c:order val="0"/>
          <c:tx>
            <c:strRef>
              <c:f>'[Gráfico no Microsoft PowerPoint]Plan1'!$A$2</c:f>
              <c:strCache>
                <c:ptCount val="1"/>
                <c:pt idx="0">
                  <c:v>Quantidade</c:v>
                </c:pt>
              </c:strCache>
            </c:strRef>
          </c:tx>
          <c:dLbls>
            <c:dLbl>
              <c:idx val="0"/>
              <c:layout>
                <c:manualLayout>
                  <c:x val="-4.3249999999999997E-2"/>
                  <c:y val="-5.55555555555556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3249999999999997E-2"/>
                  <c:y val="-5.55555555555555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3249999999999997E-2"/>
                  <c:y val="-5.55555555555556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'[Gráfico no Microsoft PowerPoint]Plan1'!$B$1:$D$1</c:f>
              <c:strCach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strCache>
            </c:strRef>
          </c:cat>
          <c:val>
            <c:numRef>
              <c:f>'[Gráfico no Microsoft PowerPoint]Plan1'!$B$2:$D$2</c:f>
              <c:numCache>
                <c:formatCode>General</c:formatCode>
                <c:ptCount val="3"/>
                <c:pt idx="0">
                  <c:v>63</c:v>
                </c:pt>
                <c:pt idx="1">
                  <c:v>78</c:v>
                </c:pt>
                <c:pt idx="2">
                  <c:v>76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1543936"/>
        <c:axId val="81546624"/>
      </c:lineChart>
      <c:catAx>
        <c:axId val="815439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pt-BR"/>
          </a:p>
        </c:txPr>
        <c:crossAx val="81546624"/>
        <c:crosses val="autoZero"/>
        <c:auto val="1"/>
        <c:lblAlgn val="ctr"/>
        <c:lblOffset val="100"/>
        <c:noMultiLvlLbl val="0"/>
      </c:catAx>
      <c:valAx>
        <c:axId val="81546624"/>
        <c:scaling>
          <c:orientation val="minMax"/>
          <c:max val="300"/>
        </c:scaling>
        <c:delete val="0"/>
        <c:axPos val="l"/>
        <c:numFmt formatCode="General" sourceLinked="1"/>
        <c:majorTickMark val="out"/>
        <c:minorTickMark val="none"/>
        <c:tickLblPos val="nextTo"/>
        <c:crossAx val="81543936"/>
        <c:crosses val="autoZero"/>
        <c:crossBetween val="between"/>
      </c:valAx>
      <c:valAx>
        <c:axId val="8157299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81574528"/>
        <c:crosses val="max"/>
        <c:crossBetween val="between"/>
        <c:majorUnit val="2000"/>
      </c:valAx>
      <c:catAx>
        <c:axId val="815745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572992"/>
        <c:crosses val="autoZero"/>
        <c:auto val="1"/>
        <c:lblAlgn val="ctr"/>
        <c:lblOffset val="100"/>
        <c:noMultiLvlLbl val="0"/>
      </c:catAx>
    </c:plotArea>
    <c:legend>
      <c:legendPos val="t"/>
      <c:overlay val="0"/>
      <c:txPr>
        <a:bodyPr/>
        <a:lstStyle/>
        <a:p>
          <a:pPr>
            <a:defRPr sz="1600"/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D7C16-F438-4D01-A6D2-0D0E1780D2B1}" type="datetimeFigureOut">
              <a:rPr lang="pt-BR" smtClean="0"/>
              <a:t>14/10/2015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638D71-6018-45CF-94EC-44475D53F2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7088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3113" indent="-278120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12482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57475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02467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47460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92453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37446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82438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6C6FA60-7843-450E-92A4-240545129E38}" type="slidenum">
              <a:rPr lang="pt-BR" altLang="pt-BR" smtClean="0">
                <a:latin typeface="Times New Roman" pitchFamily="18" charset="0"/>
                <a:ea typeface="MS PGothic" pitchFamily="34" charset="-128"/>
              </a:rPr>
              <a:pPr>
                <a:spcBef>
                  <a:spcPct val="0"/>
                </a:spcBef>
              </a:pPr>
              <a:t>2</a:t>
            </a:fld>
            <a:endParaRPr lang="pt-BR" altLang="pt-BR" smtClean="0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 cap="flat"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994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3113" indent="-278120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12482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57475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02467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47460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92453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37446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82438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6C6FA60-7843-450E-92A4-240545129E38}" type="slidenum">
              <a:rPr lang="pt-BR" altLang="pt-BR" smtClean="0">
                <a:latin typeface="Times New Roman" pitchFamily="18" charset="0"/>
                <a:ea typeface="MS PGothic" pitchFamily="34" charset="-128"/>
              </a:rPr>
              <a:pPr>
                <a:spcBef>
                  <a:spcPct val="0"/>
                </a:spcBef>
              </a:pPr>
              <a:t>12</a:t>
            </a:fld>
            <a:endParaRPr lang="pt-BR" altLang="pt-BR" smtClean="0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 cap="flat"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683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3113" indent="-278120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12482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57475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02467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47460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92453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37446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82438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6C6FA60-7843-450E-92A4-240545129E38}" type="slidenum">
              <a:rPr lang="pt-BR" altLang="pt-BR" smtClean="0">
                <a:latin typeface="Times New Roman" pitchFamily="18" charset="0"/>
                <a:ea typeface="MS PGothic" pitchFamily="34" charset="-128"/>
              </a:rPr>
              <a:pPr>
                <a:spcBef>
                  <a:spcPct val="0"/>
                </a:spcBef>
              </a:pPr>
              <a:t>13</a:t>
            </a:fld>
            <a:endParaRPr lang="pt-BR" altLang="pt-BR" smtClean="0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 cap="flat"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207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3113" indent="-278120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12482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57475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02467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47460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92453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37446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82438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6C6FA60-7843-450E-92A4-240545129E38}" type="slidenum">
              <a:rPr lang="pt-BR" altLang="pt-BR" smtClean="0">
                <a:latin typeface="Times New Roman" pitchFamily="18" charset="0"/>
                <a:ea typeface="MS PGothic" pitchFamily="34" charset="-128"/>
              </a:rPr>
              <a:pPr>
                <a:spcBef>
                  <a:spcPct val="0"/>
                </a:spcBef>
              </a:pPr>
              <a:t>14</a:t>
            </a:fld>
            <a:endParaRPr lang="pt-BR" altLang="pt-BR" smtClean="0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 cap="flat"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051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3113" indent="-278120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12482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57475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02467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47460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92453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37446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82438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6C6FA60-7843-450E-92A4-240545129E38}" type="slidenum">
              <a:rPr lang="pt-BR" altLang="pt-BR" smtClean="0">
                <a:latin typeface="Times New Roman" pitchFamily="18" charset="0"/>
                <a:ea typeface="MS PGothic" pitchFamily="34" charset="-128"/>
              </a:rPr>
              <a:pPr>
                <a:spcBef>
                  <a:spcPct val="0"/>
                </a:spcBef>
              </a:pPr>
              <a:t>15</a:t>
            </a:fld>
            <a:endParaRPr lang="pt-BR" altLang="pt-BR" smtClean="0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 cap="flat"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214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3113" indent="-278120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12482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57475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02467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47460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92453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37446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82438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6C6FA60-7843-450E-92A4-240545129E38}" type="slidenum">
              <a:rPr lang="pt-BR" altLang="pt-BR" smtClean="0">
                <a:latin typeface="Times New Roman" pitchFamily="18" charset="0"/>
                <a:ea typeface="MS PGothic" pitchFamily="34" charset="-128"/>
              </a:rPr>
              <a:pPr>
                <a:spcBef>
                  <a:spcPct val="0"/>
                </a:spcBef>
              </a:pPr>
              <a:t>16</a:t>
            </a:fld>
            <a:endParaRPr lang="pt-BR" altLang="pt-BR" smtClean="0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 cap="flat"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7304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3113" indent="-278120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12482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57475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02467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47460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92453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37446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82438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6C6FA60-7843-450E-92A4-240545129E38}" type="slidenum">
              <a:rPr lang="pt-BR" altLang="pt-BR" smtClean="0">
                <a:latin typeface="Times New Roman" pitchFamily="18" charset="0"/>
                <a:ea typeface="MS PGothic" pitchFamily="34" charset="-128"/>
              </a:rPr>
              <a:pPr>
                <a:spcBef>
                  <a:spcPct val="0"/>
                </a:spcBef>
              </a:pPr>
              <a:t>17</a:t>
            </a:fld>
            <a:endParaRPr lang="pt-BR" altLang="pt-BR" smtClean="0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 cap="flat"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3551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3113" indent="-278120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12482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57475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02467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47460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92453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37446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82438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6C6FA60-7843-450E-92A4-240545129E38}" type="slidenum">
              <a:rPr lang="pt-BR" altLang="pt-BR" smtClean="0">
                <a:latin typeface="Times New Roman" pitchFamily="18" charset="0"/>
                <a:ea typeface="MS PGothic" pitchFamily="34" charset="-128"/>
              </a:rPr>
              <a:pPr>
                <a:spcBef>
                  <a:spcPct val="0"/>
                </a:spcBef>
              </a:pPr>
              <a:t>18</a:t>
            </a:fld>
            <a:endParaRPr lang="pt-BR" altLang="pt-BR" smtClean="0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 cap="flat"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3426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3113" indent="-278120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12482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57475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02467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47460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92453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37446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82438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6C6FA60-7843-450E-92A4-240545129E38}" type="slidenum">
              <a:rPr lang="pt-BR" altLang="pt-BR" smtClean="0">
                <a:latin typeface="Times New Roman" pitchFamily="18" charset="0"/>
                <a:ea typeface="MS PGothic" pitchFamily="34" charset="-128"/>
              </a:rPr>
              <a:pPr>
                <a:spcBef>
                  <a:spcPct val="0"/>
                </a:spcBef>
              </a:pPr>
              <a:t>19</a:t>
            </a:fld>
            <a:endParaRPr lang="pt-BR" altLang="pt-BR" smtClean="0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 cap="flat"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2052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3113" indent="-278120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12482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57475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02467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47460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92453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37446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82438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6C6FA60-7843-450E-92A4-240545129E38}" type="slidenum">
              <a:rPr lang="pt-BR" altLang="pt-BR" smtClean="0">
                <a:latin typeface="Times New Roman" pitchFamily="18" charset="0"/>
                <a:ea typeface="MS PGothic" pitchFamily="34" charset="-128"/>
              </a:rPr>
              <a:pPr>
                <a:spcBef>
                  <a:spcPct val="0"/>
                </a:spcBef>
              </a:pPr>
              <a:t>20</a:t>
            </a:fld>
            <a:endParaRPr lang="pt-BR" altLang="pt-BR" smtClean="0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 cap="flat"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4151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3113" indent="-278120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12482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57475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02467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47460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92453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37446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82438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6C6FA60-7843-450E-92A4-240545129E38}" type="slidenum">
              <a:rPr lang="pt-BR" altLang="pt-BR" smtClean="0">
                <a:latin typeface="Times New Roman" pitchFamily="18" charset="0"/>
                <a:ea typeface="MS PGothic" pitchFamily="34" charset="-128"/>
              </a:rPr>
              <a:pPr>
                <a:spcBef>
                  <a:spcPct val="0"/>
                </a:spcBef>
              </a:pPr>
              <a:t>21</a:t>
            </a:fld>
            <a:endParaRPr lang="pt-BR" altLang="pt-BR" smtClean="0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 cap="flat"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522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3113" indent="-278120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12482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57475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02467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47460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92453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37446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82438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6C6FA60-7843-450E-92A4-240545129E38}" type="slidenum">
              <a:rPr lang="pt-BR" altLang="pt-BR" smtClean="0">
                <a:latin typeface="Times New Roman" pitchFamily="18" charset="0"/>
                <a:ea typeface="MS PGothic" pitchFamily="34" charset="-128"/>
              </a:rPr>
              <a:pPr>
                <a:spcBef>
                  <a:spcPct val="0"/>
                </a:spcBef>
              </a:pPr>
              <a:t>3</a:t>
            </a:fld>
            <a:endParaRPr lang="pt-BR" altLang="pt-BR" smtClean="0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 cap="flat"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0246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3113" indent="-278120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12482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57475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02467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47460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92453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37446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82438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6C6FA60-7843-450E-92A4-240545129E38}" type="slidenum">
              <a:rPr lang="pt-BR" altLang="pt-BR" smtClean="0">
                <a:latin typeface="Times New Roman" pitchFamily="18" charset="0"/>
                <a:ea typeface="MS PGothic" pitchFamily="34" charset="-128"/>
              </a:rPr>
              <a:pPr>
                <a:spcBef>
                  <a:spcPct val="0"/>
                </a:spcBef>
              </a:pPr>
              <a:t>22</a:t>
            </a:fld>
            <a:endParaRPr lang="pt-BR" altLang="pt-BR" smtClean="0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 cap="flat"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1315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3113" indent="-278120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12482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57475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02467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47460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92453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37446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82438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6C6FA60-7843-450E-92A4-240545129E38}" type="slidenum">
              <a:rPr lang="pt-BR" altLang="pt-BR" smtClean="0">
                <a:latin typeface="Times New Roman" pitchFamily="18" charset="0"/>
                <a:ea typeface="MS PGothic" pitchFamily="34" charset="-128"/>
              </a:rPr>
              <a:pPr>
                <a:spcBef>
                  <a:spcPct val="0"/>
                </a:spcBef>
              </a:pPr>
              <a:t>24</a:t>
            </a:fld>
            <a:endParaRPr lang="pt-BR" altLang="pt-BR" smtClean="0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 cap="flat"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9417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3113" indent="-278120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12482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57475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02467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47460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92453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37446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82438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6C6FA60-7843-450E-92A4-240545129E38}" type="slidenum">
              <a:rPr lang="pt-BR" altLang="pt-BR" smtClean="0">
                <a:latin typeface="Times New Roman" pitchFamily="18" charset="0"/>
                <a:ea typeface="MS PGothic" pitchFamily="34" charset="-128"/>
              </a:rPr>
              <a:pPr>
                <a:spcBef>
                  <a:spcPct val="0"/>
                </a:spcBef>
              </a:pPr>
              <a:t>25</a:t>
            </a:fld>
            <a:endParaRPr lang="pt-BR" altLang="pt-BR" smtClean="0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 cap="flat"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5553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3113" indent="-278120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12482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57475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02467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47460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92453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37446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82438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6C6FA60-7843-450E-92A4-240545129E38}" type="slidenum">
              <a:rPr lang="pt-BR" altLang="pt-BR" smtClean="0">
                <a:latin typeface="Times New Roman" pitchFamily="18" charset="0"/>
                <a:ea typeface="MS PGothic" pitchFamily="34" charset="-128"/>
              </a:rPr>
              <a:pPr>
                <a:spcBef>
                  <a:spcPct val="0"/>
                </a:spcBef>
              </a:pPr>
              <a:t>26</a:t>
            </a:fld>
            <a:endParaRPr lang="pt-BR" altLang="pt-BR" smtClean="0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 cap="flat"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3915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74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22313" indent="-277813" defTabSz="8874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11250" indent="-222250" defTabSz="8874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557338" indent="-222250" defTabSz="8874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01838" indent="-222250" defTabSz="8874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459038" indent="-222250" defTabSz="8874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16238" indent="-222250" defTabSz="8874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373438" indent="-222250" defTabSz="8874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30638" indent="-222250" defTabSz="8874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A3E549A2-B591-438B-A23E-08DFB9E5A2F0}" type="slidenum">
              <a:rPr lang="pt-BR" altLang="pt-BR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27</a:t>
            </a:fld>
            <a:endParaRPr lang="pt-BR" altLang="pt-BR" smtClean="0">
              <a:latin typeface="Times New Roman" panose="02020603050405020304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1094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3113" indent="-278120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12482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57475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02467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47460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92453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37446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82438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6C6FA60-7843-450E-92A4-240545129E38}" type="slidenum">
              <a:rPr lang="pt-BR" altLang="pt-BR" smtClean="0">
                <a:latin typeface="Times New Roman" pitchFamily="18" charset="0"/>
                <a:ea typeface="MS PGothic" pitchFamily="34" charset="-128"/>
              </a:rPr>
              <a:pPr>
                <a:spcBef>
                  <a:spcPct val="0"/>
                </a:spcBef>
              </a:pPr>
              <a:t>28</a:t>
            </a:fld>
            <a:endParaRPr lang="pt-BR" altLang="pt-BR" smtClean="0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 cap="flat"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0977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3113" indent="-278120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12482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57475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02467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47460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92453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37446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82438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6C6FA60-7843-450E-92A4-240545129E38}" type="slidenum">
              <a:rPr lang="pt-BR" altLang="pt-BR" smtClean="0">
                <a:latin typeface="Times New Roman" pitchFamily="18" charset="0"/>
                <a:ea typeface="MS PGothic" pitchFamily="34" charset="-128"/>
              </a:rPr>
              <a:pPr>
                <a:spcBef>
                  <a:spcPct val="0"/>
                </a:spcBef>
              </a:pPr>
              <a:t>29</a:t>
            </a:fld>
            <a:endParaRPr lang="pt-BR" altLang="pt-BR" smtClean="0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 cap="flat"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6075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3113" indent="-278120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12482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57475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02467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47460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92453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37446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82438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6C6FA60-7843-450E-92A4-240545129E38}" type="slidenum">
              <a:rPr lang="pt-BR" altLang="pt-BR" smtClean="0">
                <a:latin typeface="Times New Roman" pitchFamily="18" charset="0"/>
                <a:ea typeface="MS PGothic" pitchFamily="34" charset="-128"/>
              </a:rPr>
              <a:pPr>
                <a:spcBef>
                  <a:spcPct val="0"/>
                </a:spcBef>
              </a:pPr>
              <a:t>30</a:t>
            </a:fld>
            <a:endParaRPr lang="pt-BR" altLang="pt-BR" smtClean="0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 cap="flat"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0933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3113" indent="-278120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12482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57475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02467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47460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92453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37446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82438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6C6FA60-7843-450E-92A4-240545129E38}" type="slidenum">
              <a:rPr lang="pt-BR" altLang="pt-BR" smtClean="0">
                <a:latin typeface="Times New Roman" pitchFamily="18" charset="0"/>
                <a:ea typeface="MS PGothic" pitchFamily="34" charset="-128"/>
              </a:rPr>
              <a:pPr>
                <a:spcBef>
                  <a:spcPct val="0"/>
                </a:spcBef>
              </a:pPr>
              <a:t>31</a:t>
            </a:fld>
            <a:endParaRPr lang="pt-BR" altLang="pt-BR" smtClean="0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 cap="flat"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776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3113" indent="-278120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12482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57475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02467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47460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92453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37446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82438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6C6FA60-7843-450E-92A4-240545129E38}" type="slidenum">
              <a:rPr lang="pt-BR" altLang="pt-BR" smtClean="0">
                <a:latin typeface="Times New Roman" pitchFamily="18" charset="0"/>
                <a:ea typeface="MS PGothic" pitchFamily="34" charset="-128"/>
              </a:rPr>
              <a:pPr>
                <a:spcBef>
                  <a:spcPct val="0"/>
                </a:spcBef>
              </a:pPr>
              <a:t>32</a:t>
            </a:fld>
            <a:endParaRPr lang="pt-BR" altLang="pt-BR" smtClean="0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 cap="flat"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477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3113" indent="-278120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12482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57475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02467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47460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92453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37446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82438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6C6FA60-7843-450E-92A4-240545129E38}" type="slidenum">
              <a:rPr lang="pt-BR" altLang="pt-BR" smtClean="0">
                <a:latin typeface="Times New Roman" pitchFamily="18" charset="0"/>
                <a:ea typeface="MS PGothic" pitchFamily="34" charset="-128"/>
              </a:rPr>
              <a:pPr>
                <a:spcBef>
                  <a:spcPct val="0"/>
                </a:spcBef>
              </a:pPr>
              <a:t>4</a:t>
            </a:fld>
            <a:endParaRPr lang="pt-BR" altLang="pt-BR" smtClean="0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 cap="flat"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7838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itchFamily="34" charset="0"/>
            </a:endParaRPr>
          </a:p>
        </p:txBody>
      </p:sp>
      <p:sp>
        <p:nvSpPr>
          <p:cNvPr id="4096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3113" indent="-278120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12482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57475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02467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47460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92453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37446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82438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97CA6C5C-108F-4AFE-B829-A7C3674120CA}" type="slidenum">
              <a:rPr lang="pt-BR" altLang="pt-BR" smtClean="0">
                <a:latin typeface="Times New Roman" pitchFamily="18" charset="0"/>
                <a:ea typeface="MS PGothic" pitchFamily="34" charset="-128"/>
              </a:rPr>
              <a:pPr>
                <a:spcBef>
                  <a:spcPct val="0"/>
                </a:spcBef>
              </a:pPr>
              <a:t>33</a:t>
            </a:fld>
            <a:endParaRPr lang="pt-BR" altLang="pt-BR" smtClean="0">
              <a:latin typeface="Times New Roman" pitchFamily="18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99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3113" indent="-278120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12482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57475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02467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47460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92453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37446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82438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6C6FA60-7843-450E-92A4-240545129E38}" type="slidenum">
              <a:rPr lang="pt-BR" altLang="pt-BR" smtClean="0">
                <a:latin typeface="Times New Roman" pitchFamily="18" charset="0"/>
                <a:ea typeface="MS PGothic" pitchFamily="34" charset="-128"/>
              </a:rPr>
              <a:pPr>
                <a:spcBef>
                  <a:spcPct val="0"/>
                </a:spcBef>
              </a:pPr>
              <a:t>5</a:t>
            </a:fld>
            <a:endParaRPr lang="pt-BR" altLang="pt-BR" smtClean="0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 cap="flat"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599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3113" indent="-278120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12482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57475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02467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47460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92453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37446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82438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6C6FA60-7843-450E-92A4-240545129E38}" type="slidenum">
              <a:rPr lang="pt-BR" altLang="pt-BR" smtClean="0">
                <a:latin typeface="Times New Roman" pitchFamily="18" charset="0"/>
                <a:ea typeface="MS PGothic" pitchFamily="34" charset="-128"/>
              </a:rPr>
              <a:pPr>
                <a:spcBef>
                  <a:spcPct val="0"/>
                </a:spcBef>
              </a:pPr>
              <a:t>6</a:t>
            </a:fld>
            <a:endParaRPr lang="pt-BR" altLang="pt-BR" smtClean="0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 cap="flat"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593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3113" indent="-278120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12482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57475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02467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47460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92453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37446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82438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6C6FA60-7843-450E-92A4-240545129E38}" type="slidenum">
              <a:rPr lang="pt-BR" altLang="pt-BR" smtClean="0">
                <a:latin typeface="Times New Roman" pitchFamily="18" charset="0"/>
                <a:ea typeface="MS PGothic" pitchFamily="34" charset="-128"/>
              </a:rPr>
              <a:pPr>
                <a:spcBef>
                  <a:spcPct val="0"/>
                </a:spcBef>
              </a:pPr>
              <a:t>7</a:t>
            </a:fld>
            <a:endParaRPr lang="pt-BR" altLang="pt-BR" smtClean="0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 cap="flat"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78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3113" indent="-278120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12482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57475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02467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47460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92453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37446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82438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6C6FA60-7843-450E-92A4-240545129E38}" type="slidenum">
              <a:rPr lang="pt-BR" altLang="pt-BR" smtClean="0">
                <a:latin typeface="Times New Roman" pitchFamily="18" charset="0"/>
                <a:ea typeface="MS PGothic" pitchFamily="34" charset="-128"/>
              </a:rPr>
              <a:pPr>
                <a:spcBef>
                  <a:spcPct val="0"/>
                </a:spcBef>
              </a:pPr>
              <a:t>8</a:t>
            </a:fld>
            <a:endParaRPr lang="pt-BR" altLang="pt-BR" smtClean="0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 cap="flat"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162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3113" indent="-278120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12482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57475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02467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47460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92453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37446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82438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6C6FA60-7843-450E-92A4-240545129E38}" type="slidenum">
              <a:rPr lang="pt-BR" altLang="pt-BR" smtClean="0">
                <a:latin typeface="Times New Roman" pitchFamily="18" charset="0"/>
                <a:ea typeface="MS PGothic" pitchFamily="34" charset="-128"/>
              </a:rPr>
              <a:pPr>
                <a:spcBef>
                  <a:spcPct val="0"/>
                </a:spcBef>
              </a:pPr>
              <a:t>9</a:t>
            </a:fld>
            <a:endParaRPr lang="pt-BR" altLang="pt-BR" smtClean="0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 cap="flat"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052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3113" indent="-278120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12482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57475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02467" indent="-222496" defTabSz="888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47460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92453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37446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82438" indent="-222496" defTabSz="888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6C6FA60-7843-450E-92A4-240545129E38}" type="slidenum">
              <a:rPr lang="pt-BR" altLang="pt-BR" smtClean="0">
                <a:latin typeface="Times New Roman" pitchFamily="18" charset="0"/>
                <a:ea typeface="MS PGothic" pitchFamily="34" charset="-128"/>
              </a:rPr>
              <a:pPr>
                <a:spcBef>
                  <a:spcPct val="0"/>
                </a:spcBef>
              </a:pPr>
              <a:t>11</a:t>
            </a:fld>
            <a:endParaRPr lang="pt-BR" altLang="pt-BR" smtClean="0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 cap="flat"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792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FCC1F-5453-4A01-98E4-55D5AF2B3966}" type="datetimeFigureOut">
              <a:rPr lang="pt-BR" smtClean="0"/>
              <a:t>14/10/2015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EA460-9E16-4F76-979B-8BB02E9E54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1870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FCC1F-5453-4A01-98E4-55D5AF2B3966}" type="datetimeFigureOut">
              <a:rPr lang="pt-BR" smtClean="0"/>
              <a:t>14/10/2015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EA460-9E16-4F76-979B-8BB02E9E54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9180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FCC1F-5453-4A01-98E4-55D5AF2B3966}" type="datetimeFigureOut">
              <a:rPr lang="pt-BR" smtClean="0"/>
              <a:t>14/10/2015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EA460-9E16-4F76-979B-8BB02E9E54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6915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FCC1F-5453-4A01-98E4-55D5AF2B3966}" type="datetimeFigureOut">
              <a:rPr lang="pt-BR" smtClean="0"/>
              <a:t>14/10/2015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EA460-9E16-4F76-979B-8BB02E9E54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4285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FCC1F-5453-4A01-98E4-55D5AF2B3966}" type="datetimeFigureOut">
              <a:rPr lang="pt-BR" smtClean="0"/>
              <a:t>14/10/2015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EA460-9E16-4F76-979B-8BB02E9E54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3415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FCC1F-5453-4A01-98E4-55D5AF2B3966}" type="datetimeFigureOut">
              <a:rPr lang="pt-BR" smtClean="0"/>
              <a:t>14/10/2015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EA460-9E16-4F76-979B-8BB02E9E54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9115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FCC1F-5453-4A01-98E4-55D5AF2B3966}" type="datetimeFigureOut">
              <a:rPr lang="pt-BR" smtClean="0"/>
              <a:t>14/10/2015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EA460-9E16-4F76-979B-8BB02E9E54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8605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FCC1F-5453-4A01-98E4-55D5AF2B3966}" type="datetimeFigureOut">
              <a:rPr lang="pt-BR" smtClean="0"/>
              <a:t>14/10/2015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EA460-9E16-4F76-979B-8BB02E9E54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2626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FCC1F-5453-4A01-98E4-55D5AF2B3966}" type="datetimeFigureOut">
              <a:rPr lang="pt-BR" smtClean="0"/>
              <a:t>14/10/2015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EA460-9E16-4F76-979B-8BB02E9E54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8848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FCC1F-5453-4A01-98E4-55D5AF2B3966}" type="datetimeFigureOut">
              <a:rPr lang="pt-BR" smtClean="0"/>
              <a:t>14/10/2015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EA460-9E16-4F76-979B-8BB02E9E54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7918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FCC1F-5453-4A01-98E4-55D5AF2B3966}" type="datetimeFigureOut">
              <a:rPr lang="pt-BR" smtClean="0"/>
              <a:t>14/10/2015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EA460-9E16-4F76-979B-8BB02E9E54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8875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FCC1F-5453-4A01-98E4-55D5AF2B3966}" type="datetimeFigureOut">
              <a:rPr lang="pt-BR" smtClean="0"/>
              <a:t>14/10/2015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EA460-9E16-4F76-979B-8BB02E9E54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0364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4.emf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9.jpeg"/><Relationship Id="rId18" Type="http://schemas.openxmlformats.org/officeDocument/2006/relationships/image" Target="../media/image44.jpeg"/><Relationship Id="rId26" Type="http://schemas.openxmlformats.org/officeDocument/2006/relationships/image" Target="../media/image52.png"/><Relationship Id="rId3" Type="http://schemas.openxmlformats.org/officeDocument/2006/relationships/image" Target="../media/image4.emf"/><Relationship Id="rId21" Type="http://schemas.openxmlformats.org/officeDocument/2006/relationships/image" Target="../media/image47.png"/><Relationship Id="rId7" Type="http://schemas.openxmlformats.org/officeDocument/2006/relationships/image" Target="../media/image33.jpe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gif"/><Relationship Id="rId24" Type="http://schemas.openxmlformats.org/officeDocument/2006/relationships/image" Target="../media/image50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9.jpe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.emf"/><Relationship Id="rId9" Type="http://schemas.openxmlformats.org/officeDocument/2006/relationships/image" Target="../media/image35.jpeg"/><Relationship Id="rId14" Type="http://schemas.openxmlformats.org/officeDocument/2006/relationships/image" Target="../media/image40.jpeg"/><Relationship Id="rId22" Type="http://schemas.openxmlformats.org/officeDocument/2006/relationships/image" Target="../media/image48.png"/><Relationship Id="rId27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59.png"/><Relationship Id="rId18" Type="http://schemas.openxmlformats.org/officeDocument/2006/relationships/image" Target="../media/image62.png"/><Relationship Id="rId3" Type="http://schemas.openxmlformats.org/officeDocument/2006/relationships/image" Target="../media/image4.emf"/><Relationship Id="rId7" Type="http://schemas.openxmlformats.org/officeDocument/2006/relationships/image" Target="../media/image56.jpeg"/><Relationship Id="rId12" Type="http://schemas.openxmlformats.org/officeDocument/2006/relationships/image" Target="../media/image5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47.png"/><Relationship Id="rId5" Type="http://schemas.openxmlformats.org/officeDocument/2006/relationships/image" Target="../media/image35.jpeg"/><Relationship Id="rId15" Type="http://schemas.openxmlformats.org/officeDocument/2006/relationships/image" Target="../media/image32.jpeg"/><Relationship Id="rId10" Type="http://schemas.openxmlformats.org/officeDocument/2006/relationships/image" Target="../media/image48.png"/><Relationship Id="rId4" Type="http://schemas.openxmlformats.org/officeDocument/2006/relationships/image" Target="../media/image3.emf"/><Relationship Id="rId9" Type="http://schemas.openxmlformats.org/officeDocument/2006/relationships/image" Target="../media/image39.jpeg"/><Relationship Id="rId1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eg"/><Relationship Id="rId4" Type="http://schemas.openxmlformats.org/officeDocument/2006/relationships/image" Target="../media/image3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4.emf"/><Relationship Id="rId7" Type="http://schemas.openxmlformats.org/officeDocument/2006/relationships/image" Target="../media/image67.png"/><Relationship Id="rId12" Type="http://schemas.openxmlformats.org/officeDocument/2006/relationships/image" Target="../media/image7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1.png"/><Relationship Id="rId5" Type="http://schemas.openxmlformats.org/officeDocument/2006/relationships/image" Target="../media/image65.jpeg"/><Relationship Id="rId15" Type="http://schemas.openxmlformats.org/officeDocument/2006/relationships/hyperlink" Target="http://t.co/pu49siTFCI" TargetMode="External"/><Relationship Id="rId10" Type="http://schemas.openxmlformats.org/officeDocument/2006/relationships/image" Target="../media/image70.png"/><Relationship Id="rId4" Type="http://schemas.openxmlformats.org/officeDocument/2006/relationships/image" Target="../media/image3.emf"/><Relationship Id="rId9" Type="http://schemas.openxmlformats.org/officeDocument/2006/relationships/image" Target="../media/image69.png"/><Relationship Id="rId14" Type="http://schemas.openxmlformats.org/officeDocument/2006/relationships/image" Target="../media/image7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emf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10" Type="http://schemas.openxmlformats.org/officeDocument/2006/relationships/image" Target="../media/image43.png"/><Relationship Id="rId4" Type="http://schemas.openxmlformats.org/officeDocument/2006/relationships/image" Target="../media/image3.emf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3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4.emf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microsoft.com/office/2007/relationships/hdphoto" Target="../media/hdphoto1.wdp"/><Relationship Id="rId5" Type="http://schemas.openxmlformats.org/officeDocument/2006/relationships/image" Target="../media/image79.png"/><Relationship Id="rId10" Type="http://schemas.openxmlformats.org/officeDocument/2006/relationships/image" Target="../media/image84.jpeg"/><Relationship Id="rId4" Type="http://schemas.openxmlformats.org/officeDocument/2006/relationships/image" Target="../media/image3.emf"/><Relationship Id="rId9" Type="http://schemas.openxmlformats.org/officeDocument/2006/relationships/image" Target="../media/image8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emf"/><Relationship Id="rId4" Type="http://schemas.openxmlformats.org/officeDocument/2006/relationships/image" Target="../media/image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3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4.emf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3.emf"/><Relationship Id="rId9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3.emf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4.em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3.emf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3035"/>
            <a:ext cx="6912768" cy="67999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461958"/>
            <a:ext cx="9144000" cy="20060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1547664" y="5259935"/>
            <a:ext cx="60486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lang="pt-BR" sz="1400" b="1" i="0" cap="small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BRASÍLIA, 15 </a:t>
            </a:r>
            <a:r>
              <a:rPr lang="pt-BR" sz="1400" b="1" i="0" cap="small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 </a:t>
            </a:r>
            <a:r>
              <a:rPr lang="pt-BR" sz="1400" b="1" i="0" cap="small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OUTUBRO </a:t>
            </a:r>
            <a:r>
              <a:rPr lang="pt-BR" sz="1400" b="1" i="0" cap="small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 2015</a:t>
            </a:r>
          </a:p>
        </p:txBody>
      </p:sp>
      <p:pic>
        <p:nvPicPr>
          <p:cNvPr id="1030" name="Picture 6" descr="C:\Users\ADMIN\Desktop\logoX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2060848"/>
            <a:ext cx="9321800" cy="40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:\Users\ADMIN\Desktop\logoX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88900" y="4468051"/>
            <a:ext cx="9321800" cy="40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765177"/>
            <a:ext cx="3640984" cy="10969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9552" y="2461958"/>
            <a:ext cx="8064896" cy="200609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85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/>
            <a:r>
              <a:rPr lang="fr-FR" sz="2800" b="1" dirty="0" smtClean="0">
                <a:solidFill>
                  <a:prstClr val="black"/>
                </a:solidFill>
                <a:latin typeface="Verdana"/>
                <a:cs typeface="Verdana"/>
              </a:rPr>
              <a:t>Para além da autorregulação:</a:t>
            </a:r>
          </a:p>
          <a:p>
            <a:pPr algn="ctr"/>
            <a:r>
              <a:rPr lang="fr-FR" sz="2800" b="1" dirty="0" smtClean="0">
                <a:solidFill>
                  <a:prstClr val="black"/>
                </a:solidFill>
                <a:latin typeface="Verdana"/>
                <a:cs typeface="Verdana"/>
              </a:rPr>
              <a:t>O IBGC e a disseminação das melhores práticas de governança corporativa</a:t>
            </a:r>
            <a:endParaRPr lang="en-US" sz="2800" b="1" dirty="0">
              <a:solidFill>
                <a:prstClr val="black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74239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3035"/>
            <a:ext cx="6912768" cy="67999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461958"/>
            <a:ext cx="9144000" cy="20060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C:\Users\ADMIN\Desktop\logoX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2060848"/>
            <a:ext cx="9321800" cy="40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:\Users\ADMIN\Desktop\logoX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88900" y="4468051"/>
            <a:ext cx="9321800" cy="40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765177"/>
            <a:ext cx="3640984" cy="10969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9552" y="2461958"/>
            <a:ext cx="8064896" cy="200609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85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/>
            <a:r>
              <a:rPr lang="fr-FR" sz="2800" b="1" dirty="0" smtClean="0">
                <a:solidFill>
                  <a:prstClr val="black"/>
                </a:solidFill>
                <a:latin typeface="Verdana"/>
                <a:cs typeface="Verdana"/>
              </a:rPr>
              <a:t>Publicações</a:t>
            </a:r>
          </a:p>
        </p:txBody>
      </p:sp>
    </p:spTree>
    <p:extLst>
      <p:ext uri="{BB962C8B-B14F-4D97-AF65-F5344CB8AC3E}">
        <p14:creationId xmlns:p14="http://schemas.microsoft.com/office/powerpoint/2010/main" val="104049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79980"/>
            <a:ext cx="6912768" cy="679997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87340" y="980728"/>
            <a:ext cx="8569325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80602" y="314372"/>
            <a:ext cx="4444738" cy="59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altLang="pt-BR" sz="2000" b="1" i="0" dirty="0">
                <a:solidFill>
                  <a:schemeClr val="tx1"/>
                </a:solidFill>
                <a:latin typeface="Verdana" pitchFamily="34" charset="0"/>
              </a:rPr>
              <a:t>Código das Melhores Práticas de Governança Corporativa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978" y="288230"/>
            <a:ext cx="1820494" cy="548482"/>
          </a:xfrm>
          <a:prstGeom prst="rect">
            <a:avLst/>
          </a:prstGeom>
        </p:spPr>
      </p:pic>
      <p:pic>
        <p:nvPicPr>
          <p:cNvPr id="8" name="Picture 4" descr="H:\GERAL\Luiz\codigo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03" y="2471316"/>
            <a:ext cx="1706563" cy="25114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H:\GERAL\Luiz\codigo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02" y="2471315"/>
            <a:ext cx="1652588" cy="24955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:\GERAL\Luiz\codigo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853" y="2471315"/>
            <a:ext cx="1706563" cy="24955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6"/>
          <p:cNvSpPr txBox="1">
            <a:spLocks noChangeArrowheads="1"/>
          </p:cNvSpPr>
          <p:nvPr/>
        </p:nvSpPr>
        <p:spPr bwMode="auto">
          <a:xfrm>
            <a:off x="359990" y="5038302"/>
            <a:ext cx="13573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pt-BR" sz="2000" b="1" i="0">
                <a:solidFill>
                  <a:schemeClr val="tx1"/>
                </a:solidFill>
                <a:latin typeface="Verdana" pitchFamily="34" charset="0"/>
              </a:rPr>
              <a:t>1999</a:t>
            </a:r>
          </a:p>
        </p:txBody>
      </p:sp>
      <p:sp>
        <p:nvSpPr>
          <p:cNvPr id="15" name="CaixaDeTexto 7"/>
          <p:cNvSpPr txBox="1">
            <a:spLocks noChangeArrowheads="1"/>
          </p:cNvSpPr>
          <p:nvPr/>
        </p:nvSpPr>
        <p:spPr bwMode="auto">
          <a:xfrm>
            <a:off x="2134815" y="5038302"/>
            <a:ext cx="13573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pt-BR" sz="2000" b="1" i="0">
                <a:solidFill>
                  <a:schemeClr val="tx1"/>
                </a:solidFill>
                <a:latin typeface="Verdana" pitchFamily="34" charset="0"/>
              </a:rPr>
              <a:t>2001</a:t>
            </a:r>
          </a:p>
        </p:txBody>
      </p:sp>
      <p:sp>
        <p:nvSpPr>
          <p:cNvPr id="16" name="CaixaDeTexto 8"/>
          <p:cNvSpPr txBox="1">
            <a:spLocks noChangeArrowheads="1"/>
          </p:cNvSpPr>
          <p:nvPr/>
        </p:nvSpPr>
        <p:spPr bwMode="auto">
          <a:xfrm>
            <a:off x="4047753" y="5038302"/>
            <a:ext cx="1357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pt-BR" sz="2000" b="1" i="0">
                <a:solidFill>
                  <a:schemeClr val="tx1"/>
                </a:solidFill>
                <a:latin typeface="Verdana" pitchFamily="34" charset="0"/>
              </a:rPr>
              <a:t>2004</a:t>
            </a:r>
          </a:p>
        </p:txBody>
      </p:sp>
      <p:pic>
        <p:nvPicPr>
          <p:cNvPr id="17" name="Imagem 10" descr="capa_final_EmAlta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515" y="1460077"/>
            <a:ext cx="2927350" cy="41544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ixaDeTexto 8"/>
          <p:cNvSpPr txBox="1">
            <a:spLocks noChangeArrowheads="1"/>
          </p:cNvSpPr>
          <p:nvPr/>
        </p:nvSpPr>
        <p:spPr bwMode="auto">
          <a:xfrm>
            <a:off x="6640140" y="5759027"/>
            <a:ext cx="13573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pt-BR" sz="2000" b="1" i="0">
                <a:solidFill>
                  <a:schemeClr val="tx1"/>
                </a:solidFill>
                <a:latin typeface="Verdana" pitchFamily="34" charset="0"/>
              </a:rPr>
              <a:t>2009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807145" y="5614565"/>
            <a:ext cx="4325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processo de revisão</a:t>
            </a:r>
          </a:p>
        </p:txBody>
      </p:sp>
    </p:spTree>
    <p:extLst>
      <p:ext uri="{BB962C8B-B14F-4D97-AF65-F5344CB8AC3E}">
        <p14:creationId xmlns:p14="http://schemas.microsoft.com/office/powerpoint/2010/main" val="157826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79980"/>
            <a:ext cx="6912768" cy="679997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87340" y="980728"/>
            <a:ext cx="8569325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80602" y="314372"/>
            <a:ext cx="4444738" cy="59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altLang="pt-BR" sz="2000" b="1" i="0" dirty="0">
                <a:solidFill>
                  <a:schemeClr val="tx1"/>
                </a:solidFill>
                <a:latin typeface="Verdana" pitchFamily="34" charset="0"/>
              </a:rPr>
              <a:t>Código das Melhores Práticas de Governança Corporativa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978" y="288230"/>
            <a:ext cx="1820494" cy="548482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544658" y="1313839"/>
            <a:ext cx="8840882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22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Propriedade (Sócio ou Acionista)</a:t>
            </a:r>
          </a:p>
          <a:p>
            <a:pPr marL="514350" indent="-514350"/>
            <a:endParaRPr lang="pt-BR" sz="22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14350" indent="-514350"/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Ações</a:t>
            </a:r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somente com direito a </a:t>
            </a:r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voto</a:t>
            </a:r>
          </a:p>
          <a:p>
            <a:pPr marL="514350" indent="-514350"/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Acordo de acionistas </a:t>
            </a:r>
          </a:p>
          <a:p>
            <a:pPr marL="514350" indent="-514350"/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Estabelecimento </a:t>
            </a:r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dos critérios de valor para </a:t>
            </a:r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</a:p>
          <a:p>
            <a:pPr marL="514350" indent="-514350"/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eventual saída de um sócio e de direitos de</a:t>
            </a:r>
          </a:p>
          <a:p>
            <a:pPr marL="514350" indent="-514350"/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preferência </a:t>
            </a:r>
            <a:endParaRPr lang="pt-BR" sz="22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14350" indent="-514350"/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Instalação </a:t>
            </a:r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critérios para o conselho de família </a:t>
            </a:r>
          </a:p>
          <a:p>
            <a:pPr marL="514350" indent="-514350"/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Código de conduta e formação para as gerações seguintes </a:t>
            </a:r>
          </a:p>
          <a:p>
            <a:pPr marL="514350" indent="-514350"/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Sucessão</a:t>
            </a:r>
          </a:p>
          <a:p>
            <a:pPr marL="514350" indent="-514350"/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</a:t>
            </a:r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Critérios para a distribuição de dividendos e JCP</a:t>
            </a:r>
          </a:p>
          <a:p>
            <a:pPr marL="514350" indent="-514350"/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</a:t>
            </a:r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Periodicidade da assembleia de acionistas</a:t>
            </a:r>
          </a:p>
        </p:txBody>
      </p:sp>
    </p:spTree>
    <p:extLst>
      <p:ext uri="{BB962C8B-B14F-4D97-AF65-F5344CB8AC3E}">
        <p14:creationId xmlns:p14="http://schemas.microsoft.com/office/powerpoint/2010/main" val="23424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79980"/>
            <a:ext cx="6912768" cy="679997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87340" y="980728"/>
            <a:ext cx="8569325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80602" y="314372"/>
            <a:ext cx="4444738" cy="59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altLang="pt-BR" sz="2000" b="1" i="0" dirty="0">
                <a:solidFill>
                  <a:schemeClr val="tx1"/>
                </a:solidFill>
                <a:latin typeface="Verdana" pitchFamily="34" charset="0"/>
              </a:rPr>
              <a:t>Código das Melhores Práticas de Governança Corporativa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978" y="288230"/>
            <a:ext cx="1820494" cy="548482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544658" y="1313839"/>
            <a:ext cx="9079730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pt-BR" sz="22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pt-BR" sz="22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Conselho de administração  - CA</a:t>
            </a:r>
          </a:p>
          <a:p>
            <a:pPr marL="514350" indent="-514350"/>
            <a:endParaRPr lang="pt-BR" sz="22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14350" indent="-514350"/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Definição dos papéis dos participantes do conselho, da </a:t>
            </a:r>
          </a:p>
          <a:p>
            <a:pPr marL="514350" indent="-514350"/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quantidade e natureza de cada um (sócio, investidor,</a:t>
            </a:r>
          </a:p>
          <a:p>
            <a:pPr marL="514350" indent="-514350"/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conselheiro externo, conselheiro interno</a:t>
            </a:r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pt-BR" sz="22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14350" indent="-514350"/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Diferenciação entre os papéis do conselho de administração</a:t>
            </a:r>
          </a:p>
          <a:p>
            <a:pPr marL="514350" indent="-514350"/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de </a:t>
            </a:r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outros</a:t>
            </a:r>
            <a:endParaRPr lang="pt-BR" sz="22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14350" indent="-514350"/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Diretrizes para a escolha dos presidentes e vice-presidentes </a:t>
            </a:r>
          </a:p>
          <a:p>
            <a:pPr marL="514350" indent="-514350"/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conselho – normas para quem é elegível e para a vigência </a:t>
            </a:r>
          </a:p>
          <a:p>
            <a:pPr marL="514350" indent="-514350"/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</a:t>
            </a:r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mandato</a:t>
            </a:r>
          </a:p>
          <a:p>
            <a:pPr marL="514350" indent="-514350"/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</a:t>
            </a:r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Periodicidade das reuniões do conselho </a:t>
            </a:r>
          </a:p>
          <a:p>
            <a:pPr marL="514350" indent="-514350"/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Regras para a remuneração dos conselheiros </a:t>
            </a:r>
          </a:p>
          <a:p>
            <a:pPr marL="514350" indent="-514350"/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Definição dos comitês específicos que apoiam o conselho</a:t>
            </a:r>
          </a:p>
          <a:p>
            <a:pPr marL="514350" indent="-514350"/>
            <a:endParaRPr lang="pt-BR" sz="22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07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79980"/>
            <a:ext cx="6912768" cy="679997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87340" y="980728"/>
            <a:ext cx="8569325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80602" y="314372"/>
            <a:ext cx="4444738" cy="59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altLang="pt-BR" sz="2000" b="1" i="0" dirty="0">
                <a:solidFill>
                  <a:schemeClr val="tx1"/>
                </a:solidFill>
                <a:latin typeface="Verdana" pitchFamily="34" charset="0"/>
              </a:rPr>
              <a:t>Código das Melhores Práticas de Governança Corporativa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978" y="288230"/>
            <a:ext cx="1820494" cy="548482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544658" y="1313839"/>
            <a:ext cx="8978740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pt-BR" sz="22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pt-BR" sz="22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Gestão </a:t>
            </a:r>
          </a:p>
          <a:p>
            <a:endParaRPr lang="pt-BR" sz="22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</a:t>
            </a:r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Plano </a:t>
            </a:r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sucessão formal do executivo </a:t>
            </a:r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principal</a:t>
            </a:r>
          </a:p>
          <a:p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</a:t>
            </a:r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Regras para a divulgação da remuneração </a:t>
            </a:r>
          </a:p>
          <a:p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</a:t>
            </a:r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Diretrizes </a:t>
            </a:r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 a apresentação de relatórios financeiros e </a:t>
            </a:r>
          </a:p>
          <a:p>
            <a:pPr marL="514350" indent="-514350"/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operacionais pelas diretorias aos acionistas </a:t>
            </a:r>
            <a:endParaRPr lang="pt-BR" sz="2200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Regras para os programas de participação nos resultados e </a:t>
            </a:r>
          </a:p>
          <a:p>
            <a:pPr marL="514350" indent="-514350"/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remuneração variável ou por ações</a:t>
            </a:r>
          </a:p>
          <a:p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</a:t>
            </a:r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Formalização e definição das diretrizes operacionais, </a:t>
            </a:r>
          </a:p>
          <a:p>
            <a:pPr marL="514350" indent="-514350"/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financeiras e gerenciais de cada negócio do grupo </a:t>
            </a:r>
          </a:p>
          <a:p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</a:t>
            </a:r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Definição </a:t>
            </a:r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dos responsáveis pela criação, implantação e </a:t>
            </a:r>
          </a:p>
          <a:p>
            <a:pPr marL="514350" indent="-514350"/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avaliação do sistema de controles internos – (</a:t>
            </a:r>
            <a:r>
              <a:rPr lang="pt-BR" sz="22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Sox</a:t>
            </a:r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Coso)</a:t>
            </a:r>
          </a:p>
          <a:p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</a:t>
            </a:r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Formulação </a:t>
            </a:r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apresentação do relatório anual </a:t>
            </a:r>
          </a:p>
          <a:p>
            <a:pPr marL="514350" indent="-514350"/>
            <a:endParaRPr lang="pt-BR" sz="2200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14350" indent="-514350"/>
            <a:endParaRPr lang="pt-BR" sz="22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36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79980"/>
            <a:ext cx="6912768" cy="679997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87340" y="980728"/>
            <a:ext cx="8569325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80602" y="314372"/>
            <a:ext cx="4444738" cy="59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altLang="pt-BR" sz="2000" b="1" i="0" dirty="0">
                <a:solidFill>
                  <a:schemeClr val="tx1"/>
                </a:solidFill>
                <a:latin typeface="Verdana" pitchFamily="34" charset="0"/>
              </a:rPr>
              <a:t>Código das Melhores Práticas de Governança Corporativa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978" y="288230"/>
            <a:ext cx="1820494" cy="548482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544658" y="1313839"/>
            <a:ext cx="8257389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pt-BR" sz="22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Auditoria</a:t>
            </a:r>
          </a:p>
          <a:p>
            <a:pPr marL="514350" indent="-514350"/>
            <a:endParaRPr lang="pt-BR" sz="22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14350" indent="-514350"/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</a:t>
            </a:r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Definição das regras para escolha de auditor externo</a:t>
            </a:r>
          </a:p>
          <a:p>
            <a:pPr marL="514350" indent="-514350"/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</a:t>
            </a:r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Definição de quem escolhe, avalia e a quem se reporta</a:t>
            </a:r>
          </a:p>
          <a:p>
            <a:pPr marL="514350" indent="-514350"/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 auditor externo</a:t>
            </a:r>
          </a:p>
          <a:p>
            <a:pPr marL="514350" indent="-514350"/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</a:t>
            </a:r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Definição e revisão da matriz de risco pela </a:t>
            </a:r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auditoria</a:t>
            </a:r>
          </a:p>
          <a:p>
            <a:pPr marL="514350" indent="-514350"/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interna Comitê </a:t>
            </a:r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Auditoria</a:t>
            </a:r>
          </a:p>
          <a:p>
            <a:pPr marL="514350" indent="-514350"/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</a:t>
            </a:r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Planejamento dos trabalhos da auditoria interna e </a:t>
            </a:r>
          </a:p>
          <a:p>
            <a:pPr marL="514350" indent="-514350"/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externa</a:t>
            </a:r>
          </a:p>
          <a:p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</a:t>
            </a:r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Controles </a:t>
            </a:r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internos </a:t>
            </a:r>
          </a:p>
          <a:p>
            <a:pPr marL="514350" indent="-514350"/>
            <a:endParaRPr lang="pt-BR" sz="2200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14350" indent="-514350"/>
            <a:endParaRPr lang="pt-BR" sz="22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48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79980"/>
            <a:ext cx="6912768" cy="679997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87340" y="980728"/>
            <a:ext cx="8569325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80602" y="314372"/>
            <a:ext cx="4444738" cy="59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altLang="pt-BR" sz="2000" b="1" i="0" dirty="0">
                <a:solidFill>
                  <a:schemeClr val="tx1"/>
                </a:solidFill>
                <a:latin typeface="Verdana" pitchFamily="34" charset="0"/>
              </a:rPr>
              <a:t>Código das Melhores Práticas de Governança Corporativa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978" y="288230"/>
            <a:ext cx="1820494" cy="548482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287340" y="1124745"/>
            <a:ext cx="8997976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pt-BR" sz="22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pt-BR" sz="22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Conselho Fiscal</a:t>
            </a:r>
          </a:p>
          <a:p>
            <a:pPr marL="514350" indent="-514350"/>
            <a:endParaRPr lang="pt-BR" sz="22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14350" indent="-514350"/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</a:t>
            </a:r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Fiscalizar </a:t>
            </a:r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 atos dos administradores e verificar o </a:t>
            </a:r>
            <a:endParaRPr lang="pt-BR" sz="2200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14350" indent="-514350"/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cumprimento </a:t>
            </a:r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dos seus deveres legais e </a:t>
            </a:r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estatutários</a:t>
            </a:r>
            <a:endParaRPr lang="pt-BR" sz="22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14350" indent="-514350"/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</a:t>
            </a:r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Opinar </a:t>
            </a:r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sobre o relatório </a:t>
            </a:r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anual. Examinar </a:t>
            </a:r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opinar sobre </a:t>
            </a:r>
            <a:r>
              <a:rPr lang="pt-BR" sz="22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DFs</a:t>
            </a:r>
            <a:endParaRPr lang="pt-BR" sz="2200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14350" indent="-514350"/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</a:t>
            </a:r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Opinar </a:t>
            </a:r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sobre as propostas da Administração, a serem </a:t>
            </a:r>
            <a:endParaRPr lang="pt-BR" sz="2200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14350" indent="-514350"/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submetidas </a:t>
            </a:r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à Assembleia Geral (AG), relativas a </a:t>
            </a:r>
            <a:endParaRPr lang="pt-BR" sz="2200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14350" indent="-514350"/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modificação </a:t>
            </a:r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capital social, emissão de debêntures ou </a:t>
            </a:r>
            <a:endParaRPr lang="pt-BR" sz="2200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14350" indent="-514350"/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bônus </a:t>
            </a:r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subscrição, planos de investimento ou </a:t>
            </a:r>
            <a:endParaRPr lang="pt-BR" sz="2200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14350" indent="-514350"/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orçamentos </a:t>
            </a:r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capital, distribuição de dividendos, </a:t>
            </a:r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</a:p>
          <a:p>
            <a:pPr marL="514350" indent="-514350"/>
            <a:r>
              <a:rPr lang="pt-BR" sz="22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ransformação</a:t>
            </a:r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incorporação, fusão ou cisão</a:t>
            </a:r>
          </a:p>
          <a:p>
            <a:pPr marL="514350" indent="-514350"/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</a:t>
            </a:r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Analisar</a:t>
            </a:r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ao menos trimestralmente, o balancete e </a:t>
            </a:r>
            <a:endParaRPr lang="pt-BR" sz="2200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14350" indent="-514350"/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demais </a:t>
            </a:r>
            <a:r>
              <a:rPr lang="pt-BR" sz="22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DFs</a:t>
            </a:r>
            <a:endParaRPr lang="pt-BR" sz="22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14350" indent="-514350"/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</a:t>
            </a:r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Denunciar</a:t>
            </a:r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aos órgãos de Administração  ou à AG, os </a:t>
            </a:r>
            <a:endParaRPr lang="pt-BR" sz="2200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14350" indent="-514350"/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erros</a:t>
            </a:r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fraudes ou crimes que descobrir, além de sugerir </a:t>
            </a:r>
            <a:endParaRPr lang="pt-BR" sz="2200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14350" indent="-514350"/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providências </a:t>
            </a:r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úteis à </a:t>
            </a:r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companhia</a:t>
            </a:r>
            <a:endParaRPr lang="pt-BR" sz="22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14350" indent="-514350"/>
            <a:endParaRPr lang="pt-BR" sz="2200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14350" indent="-514350"/>
            <a:endParaRPr lang="pt-BR" sz="22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21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79980"/>
            <a:ext cx="6912768" cy="679997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87340" y="980728"/>
            <a:ext cx="8569325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80602" y="314372"/>
            <a:ext cx="4444738" cy="59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altLang="pt-BR" sz="2000" b="1" i="0" dirty="0">
                <a:solidFill>
                  <a:schemeClr val="tx1"/>
                </a:solidFill>
                <a:latin typeface="Verdana" pitchFamily="34" charset="0"/>
              </a:rPr>
              <a:t>Código das Melhores Práticas de Governança Corporativa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978" y="288230"/>
            <a:ext cx="1820494" cy="548482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287340" y="1124745"/>
            <a:ext cx="8527271" cy="4493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pt-BR" sz="22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 Conflito de interesses </a:t>
            </a:r>
          </a:p>
          <a:p>
            <a:pPr marL="514350" indent="-514350"/>
            <a:endParaRPr lang="pt-BR" sz="22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14350" indent="-514350"/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</a:t>
            </a:r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Definição </a:t>
            </a:r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 separação entre os ativos da empresa e os </a:t>
            </a:r>
            <a:endParaRPr lang="pt-BR" sz="2200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14350" indent="-514350"/>
            <a:r>
              <a:rPr lang="pt-BR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ativos</a:t>
            </a:r>
            <a:endParaRPr lang="pt-BR" sz="22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14350" indent="-514350"/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dos acionistas (Uso, despesas e outros)</a:t>
            </a:r>
          </a:p>
          <a:p>
            <a:pPr marL="514350" indent="-514350"/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Regras para as transações entre partes relacionadas </a:t>
            </a:r>
          </a:p>
          <a:p>
            <a:pPr marL="514350" indent="-514350"/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Diretrizes para a contratação de familiares </a:t>
            </a:r>
          </a:p>
          <a:p>
            <a:pPr marL="514350" indent="-514350"/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Normas de remuneração fixa e variável</a:t>
            </a:r>
          </a:p>
          <a:p>
            <a:pPr marL="514350" indent="-514350"/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Estabelecimento do código de conduta para funcionários</a:t>
            </a:r>
          </a:p>
          <a:p>
            <a:pPr marL="514350" indent="-514350"/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</a:t>
            </a:r>
            <a:r>
              <a:rPr lang="pt-BR" sz="22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stakeholders</a:t>
            </a:r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, criação de canal de denúncias, ouvidoria </a:t>
            </a:r>
          </a:p>
          <a:p>
            <a:pPr marL="514350" indent="-514350"/>
            <a:r>
              <a:rPr lang="pt-B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Lei anticorrupção</a:t>
            </a:r>
          </a:p>
          <a:p>
            <a:pPr marL="514350" indent="-514350"/>
            <a:endParaRPr lang="pt-BR" sz="2200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14350" indent="-514350"/>
            <a:endParaRPr lang="pt-BR" sz="22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27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79980"/>
            <a:ext cx="6912768" cy="679997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87340" y="980728"/>
            <a:ext cx="8569325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80602" y="497252"/>
            <a:ext cx="4444738" cy="59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altLang="pt-BR" sz="2000" b="1" i="0" dirty="0">
                <a:solidFill>
                  <a:schemeClr val="tx1"/>
                </a:solidFill>
                <a:latin typeface="Verdana" pitchFamily="34" charset="0"/>
              </a:rPr>
              <a:t>Publicações IBGC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978" y="288230"/>
            <a:ext cx="1820494" cy="548482"/>
          </a:xfrm>
          <a:prstGeom prst="rect">
            <a:avLst/>
          </a:prstGeom>
        </p:spPr>
      </p:pic>
      <p:pic>
        <p:nvPicPr>
          <p:cNvPr id="11" name="Imagem 10" descr="s7_fe.png"/>
          <p:cNvPicPr>
            <a:picLocks noChangeAspect="1"/>
          </p:cNvPicPr>
          <p:nvPr/>
        </p:nvPicPr>
        <p:blipFill>
          <a:blip r:embed="rId5" cstate="print"/>
          <a:srcRect l="53302" t="11195" r="4717" b="10818"/>
          <a:stretch>
            <a:fillRect/>
          </a:stretch>
        </p:blipFill>
        <p:spPr>
          <a:xfrm>
            <a:off x="519477" y="1395328"/>
            <a:ext cx="1680508" cy="2341381"/>
          </a:xfrm>
          <a:prstGeom prst="rect">
            <a:avLst/>
          </a:prstGeom>
          <a:ln>
            <a:noFill/>
          </a:ln>
        </p:spPr>
      </p:pic>
      <p:pic>
        <p:nvPicPr>
          <p:cNvPr id="12" name="Picture 4" descr="http://www.ibgc.org.br/userfiles/2014/files/Arquivos_Site/Imagem_Caderno_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053" y="1825068"/>
            <a:ext cx="1474924" cy="1932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upo 14"/>
          <p:cNvGrpSpPr/>
          <p:nvPr/>
        </p:nvGrpSpPr>
        <p:grpSpPr>
          <a:xfrm>
            <a:off x="287339" y="2018667"/>
            <a:ext cx="1625330" cy="1935681"/>
            <a:chOff x="278347" y="1926077"/>
            <a:chExt cx="1974293" cy="2770119"/>
          </a:xfrm>
        </p:grpSpPr>
        <p:pic>
          <p:nvPicPr>
            <p:cNvPr id="67" name="Imagem 66" descr="s7_fe.png"/>
            <p:cNvPicPr>
              <a:picLocks noChangeAspect="1"/>
            </p:cNvPicPr>
            <p:nvPr/>
          </p:nvPicPr>
          <p:blipFill>
            <a:blip r:embed="rId5" cstate="print"/>
            <a:srcRect t="26037" r="83868" b="51699"/>
            <a:stretch>
              <a:fillRect/>
            </a:stretch>
          </p:blipFill>
          <p:spPr>
            <a:xfrm>
              <a:off x="278347" y="1926077"/>
              <a:ext cx="1236091" cy="127946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Imagem 67" descr="s7_fe.png"/>
            <p:cNvPicPr>
              <a:picLocks noChangeAspect="1"/>
            </p:cNvPicPr>
            <p:nvPr/>
          </p:nvPicPr>
          <p:blipFill>
            <a:blip r:embed="rId5" cstate="print"/>
            <a:srcRect l="16321" t="25912" r="71792" b="51824"/>
            <a:stretch>
              <a:fillRect/>
            </a:stretch>
          </p:blipFill>
          <p:spPr>
            <a:xfrm>
              <a:off x="1024910" y="2152839"/>
              <a:ext cx="917665" cy="12891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Imagem 68" descr="s7_fe.png"/>
            <p:cNvPicPr>
              <a:picLocks noChangeAspect="1"/>
            </p:cNvPicPr>
            <p:nvPr/>
          </p:nvPicPr>
          <p:blipFill>
            <a:blip r:embed="rId5" cstate="print"/>
            <a:srcRect l="28491" t="25660" r="59528" b="51950"/>
            <a:stretch>
              <a:fillRect/>
            </a:stretch>
          </p:blipFill>
          <p:spPr>
            <a:xfrm>
              <a:off x="446109" y="2288385"/>
              <a:ext cx="900566" cy="126221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Imagem 69" descr="s7_fe.png"/>
            <p:cNvPicPr>
              <a:picLocks noChangeAspect="1"/>
            </p:cNvPicPr>
            <p:nvPr/>
          </p:nvPicPr>
          <p:blipFill>
            <a:blip r:embed="rId5" cstate="print"/>
            <a:srcRect l="3207" t="48302" r="83774" b="30440"/>
            <a:stretch>
              <a:fillRect/>
            </a:stretch>
          </p:blipFill>
          <p:spPr>
            <a:xfrm>
              <a:off x="1211872" y="2478475"/>
              <a:ext cx="1040768" cy="127456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Imagem 70" descr="s7_fe.png"/>
            <p:cNvPicPr>
              <a:picLocks noChangeAspect="1"/>
            </p:cNvPicPr>
            <p:nvPr/>
          </p:nvPicPr>
          <p:blipFill>
            <a:blip r:embed="rId5" cstate="print"/>
            <a:srcRect l="16227" t="48050" r="71792" b="30566"/>
            <a:stretch>
              <a:fillRect/>
            </a:stretch>
          </p:blipFill>
          <p:spPr>
            <a:xfrm>
              <a:off x="618045" y="2599946"/>
              <a:ext cx="904827" cy="121118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Imagem 71" descr="s7_fe.png"/>
            <p:cNvPicPr>
              <a:picLocks noChangeAspect="1"/>
            </p:cNvPicPr>
            <p:nvPr/>
          </p:nvPicPr>
          <p:blipFill>
            <a:blip r:embed="rId5" cstate="print"/>
            <a:srcRect l="28302" t="48176" r="59811" b="30315"/>
            <a:stretch>
              <a:fillRect/>
            </a:stretch>
          </p:blipFill>
          <p:spPr>
            <a:xfrm>
              <a:off x="1301466" y="2797389"/>
              <a:ext cx="875122" cy="118766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Imagem 72" descr="s7_fe.png"/>
            <p:cNvPicPr>
              <a:picLocks noChangeAspect="1"/>
            </p:cNvPicPr>
            <p:nvPr/>
          </p:nvPicPr>
          <p:blipFill>
            <a:blip r:embed="rId5" cstate="print"/>
            <a:srcRect l="4151" t="69560" r="83868" b="8176"/>
            <a:stretch>
              <a:fillRect/>
            </a:stretch>
          </p:blipFill>
          <p:spPr>
            <a:xfrm>
              <a:off x="379562" y="2853257"/>
              <a:ext cx="856529" cy="11937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Imagem 73" descr="s7_fe.png"/>
            <p:cNvPicPr>
              <a:picLocks noChangeAspect="1"/>
            </p:cNvPicPr>
            <p:nvPr/>
          </p:nvPicPr>
          <p:blipFill>
            <a:blip r:embed="rId5" cstate="print"/>
            <a:srcRect l="16321" t="69560" r="71887" b="8553"/>
            <a:stretch>
              <a:fillRect/>
            </a:stretch>
          </p:blipFill>
          <p:spPr>
            <a:xfrm>
              <a:off x="1231078" y="3114393"/>
              <a:ext cx="884920" cy="123180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Imagem 74" descr="s7_fe.png"/>
            <p:cNvPicPr>
              <a:picLocks noChangeAspect="1"/>
            </p:cNvPicPr>
            <p:nvPr/>
          </p:nvPicPr>
          <p:blipFill>
            <a:blip r:embed="rId5" cstate="print"/>
            <a:srcRect l="28208" t="69685" r="59811" b="8428"/>
            <a:stretch>
              <a:fillRect/>
            </a:stretch>
          </p:blipFill>
          <p:spPr>
            <a:xfrm>
              <a:off x="594781" y="3214165"/>
              <a:ext cx="871434" cy="119393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Imagem 75" descr="s7_fe.png"/>
            <p:cNvPicPr>
              <a:picLocks noChangeAspect="1"/>
            </p:cNvPicPr>
            <p:nvPr/>
          </p:nvPicPr>
          <p:blipFill>
            <a:blip r:embed="rId5" cstate="print"/>
            <a:srcRect l="40094" t="69182" r="47359" b="8176"/>
            <a:stretch>
              <a:fillRect/>
            </a:stretch>
          </p:blipFill>
          <p:spPr>
            <a:xfrm>
              <a:off x="1112092" y="3450129"/>
              <a:ext cx="920706" cy="124606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6" name="CaixaDeTexto 15"/>
          <p:cNvSpPr txBox="1"/>
          <p:nvPr/>
        </p:nvSpPr>
        <p:spPr>
          <a:xfrm>
            <a:off x="289635" y="3908625"/>
            <a:ext cx="304545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1600" dirty="0"/>
              <a:t>CADERNOS DE GOVERNANÇA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5815947" y="1091603"/>
            <a:ext cx="2428071" cy="584775"/>
            <a:chOff x="5816337" y="683985"/>
            <a:chExt cx="2428071" cy="584775"/>
          </a:xfrm>
        </p:grpSpPr>
        <p:sp>
          <p:nvSpPr>
            <p:cNvPr id="65" name="CaixaDeTexto 64"/>
            <p:cNvSpPr txBox="1"/>
            <p:nvPr/>
          </p:nvSpPr>
          <p:spPr>
            <a:xfrm>
              <a:off x="5816337" y="683985"/>
              <a:ext cx="242807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1600" dirty="0"/>
                <a:t>GUIA PARA FUNDAÇÕES E INSTITUTOS EMPRESARIAIS</a:t>
              </a:r>
            </a:p>
          </p:txBody>
        </p:sp>
        <p:cxnSp>
          <p:nvCxnSpPr>
            <p:cNvPr id="66" name="Conector reto 65"/>
            <p:cNvCxnSpPr/>
            <p:nvPr/>
          </p:nvCxnSpPr>
          <p:spPr>
            <a:xfrm>
              <a:off x="5825969" y="787868"/>
              <a:ext cx="0" cy="3750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CaixaDeTexto 17"/>
          <p:cNvSpPr txBox="1"/>
          <p:nvPr/>
        </p:nvSpPr>
        <p:spPr>
          <a:xfrm>
            <a:off x="4015130" y="3714087"/>
            <a:ext cx="220013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1600" dirty="0"/>
              <a:t>ESTUDOS DE CASOS</a:t>
            </a:r>
          </a:p>
        </p:txBody>
      </p:sp>
      <p:grpSp>
        <p:nvGrpSpPr>
          <p:cNvPr id="19" name="Grupo 18"/>
          <p:cNvGrpSpPr/>
          <p:nvPr/>
        </p:nvGrpSpPr>
        <p:grpSpPr>
          <a:xfrm>
            <a:off x="2958572" y="4740711"/>
            <a:ext cx="3045451" cy="2026749"/>
            <a:chOff x="295668" y="4255792"/>
            <a:chExt cx="3045451" cy="2026749"/>
          </a:xfrm>
        </p:grpSpPr>
        <p:grpSp>
          <p:nvGrpSpPr>
            <p:cNvPr id="60" name="Grupo 59"/>
            <p:cNvGrpSpPr/>
            <p:nvPr/>
          </p:nvGrpSpPr>
          <p:grpSpPr>
            <a:xfrm>
              <a:off x="569207" y="4255792"/>
              <a:ext cx="1626447" cy="1620675"/>
              <a:chOff x="-8569" y="5894449"/>
              <a:chExt cx="1742607" cy="1824602"/>
            </a:xfrm>
          </p:grpSpPr>
          <p:pic>
            <p:nvPicPr>
              <p:cNvPr id="63" name="Picture 7" descr="C:\Users\maira.sardao\Desktop\Experiencia GC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51292">
                <a:off x="366023" y="5894449"/>
                <a:ext cx="1368015" cy="1794687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6" descr="http://www.ibgc.org.br/images/experiencia/A-pratica-da-sustentabilidade.gif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234643">
                <a:off x="-8569" y="6625337"/>
                <a:ext cx="822341" cy="1093714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1" name="CaixaDeTexto 60"/>
            <p:cNvSpPr txBox="1"/>
            <p:nvPr/>
          </p:nvSpPr>
          <p:spPr>
            <a:xfrm>
              <a:off x="295668" y="5943987"/>
              <a:ext cx="304545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1600" dirty="0"/>
                <a:t>EXPERIÊNCIAS EM GOVERNANÇA</a:t>
              </a:r>
            </a:p>
          </p:txBody>
        </p:sp>
        <p:cxnSp>
          <p:nvCxnSpPr>
            <p:cNvPr id="62" name="Conector reto 61"/>
            <p:cNvCxnSpPr/>
            <p:nvPr/>
          </p:nvCxnSpPr>
          <p:spPr>
            <a:xfrm>
              <a:off x="301016" y="6010211"/>
              <a:ext cx="0" cy="19469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2" descr="C:\Users\maira.sardao\Desktop\GuiaFIES_201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066" y="1676377"/>
            <a:ext cx="1012796" cy="141247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upo 20"/>
          <p:cNvGrpSpPr/>
          <p:nvPr/>
        </p:nvGrpSpPr>
        <p:grpSpPr>
          <a:xfrm>
            <a:off x="3525226" y="1244329"/>
            <a:ext cx="1866293" cy="2736304"/>
            <a:chOff x="3525616" y="836712"/>
            <a:chExt cx="1866293" cy="2736304"/>
          </a:xfrm>
        </p:grpSpPr>
        <p:grpSp>
          <p:nvGrpSpPr>
            <p:cNvPr id="53" name="Grupo 52"/>
            <p:cNvGrpSpPr/>
            <p:nvPr/>
          </p:nvGrpSpPr>
          <p:grpSpPr>
            <a:xfrm>
              <a:off x="3752090" y="836712"/>
              <a:ext cx="1639819" cy="1845055"/>
              <a:chOff x="4487559" y="849060"/>
              <a:chExt cx="1639819" cy="1968306"/>
            </a:xfrm>
          </p:grpSpPr>
          <p:pic>
            <p:nvPicPr>
              <p:cNvPr id="57" name="Picture 24" descr="S04_CARECA_2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66" t="58867" r="76567" b="6244"/>
              <a:stretch>
                <a:fillRect/>
              </a:stretch>
            </p:blipFill>
            <p:spPr bwMode="auto">
              <a:xfrm>
                <a:off x="4487559" y="849060"/>
                <a:ext cx="1089802" cy="13839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http://www.ibgc.org.br/images/estudos/Estudo-de-Caso-2.gif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2031" y="1272169"/>
                <a:ext cx="952500" cy="12858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7" descr="S04_CARECA_2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966" t="58867" r="38000" b="6244"/>
              <a:stretch>
                <a:fillRect/>
              </a:stretch>
            </p:blipFill>
            <p:spPr bwMode="auto">
              <a:xfrm>
                <a:off x="5116901" y="1498133"/>
                <a:ext cx="1010477" cy="1319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54" name="Conector reto 53"/>
            <p:cNvCxnSpPr/>
            <p:nvPr/>
          </p:nvCxnSpPr>
          <p:spPr>
            <a:xfrm>
              <a:off x="3965984" y="3354547"/>
              <a:ext cx="0" cy="21846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Imagem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62" t="9444" b="18520"/>
            <a:stretch>
              <a:fillRect/>
            </a:stretch>
          </p:blipFill>
          <p:spPr bwMode="auto">
            <a:xfrm>
              <a:off x="3525616" y="1363497"/>
              <a:ext cx="1313090" cy="1770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8" descr="http://www.ibgc.org.br/userfiles/images/05_imagem_IBGC_Caderno_Estudos_de_Casos_2014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79215">
              <a:off x="4232817" y="1844340"/>
              <a:ext cx="1100382" cy="144074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upo 21"/>
          <p:cNvGrpSpPr/>
          <p:nvPr/>
        </p:nvGrpSpPr>
        <p:grpSpPr>
          <a:xfrm>
            <a:off x="6895305" y="1846143"/>
            <a:ext cx="2068793" cy="2434556"/>
            <a:chOff x="5076825" y="1975138"/>
            <a:chExt cx="3568572" cy="3227648"/>
          </a:xfrm>
        </p:grpSpPr>
        <p:pic>
          <p:nvPicPr>
            <p:cNvPr id="46" name="Picture 4" descr="http://www.ibgc.org.br/userfiles/images/imagem_cartadiretriz2%281%29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9670" y="1975138"/>
              <a:ext cx="1705727" cy="22366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7" name="Grupo 4"/>
            <p:cNvGrpSpPr>
              <a:grpSpLocks/>
            </p:cNvGrpSpPr>
            <p:nvPr/>
          </p:nvGrpSpPr>
          <p:grpSpPr bwMode="auto">
            <a:xfrm>
              <a:off x="5076825" y="2376759"/>
              <a:ext cx="3568572" cy="2826027"/>
              <a:chOff x="6990843" y="1649413"/>
              <a:chExt cx="2603267" cy="2335386"/>
            </a:xfrm>
          </p:grpSpPr>
          <p:pic>
            <p:nvPicPr>
              <p:cNvPr id="48" name="Picture 27" descr="S06_CARECA_mtd1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906" t="11458"/>
              <a:stretch>
                <a:fillRect/>
              </a:stretch>
            </p:blipFill>
            <p:spPr bwMode="auto">
              <a:xfrm>
                <a:off x="7711762" y="1649413"/>
                <a:ext cx="1281123" cy="1843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35" descr="S06_CARECA_mtd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469" t="26041" r="32813" b="4166"/>
              <a:stretch>
                <a:fillRect/>
              </a:stretch>
            </p:blipFill>
            <p:spPr bwMode="auto">
              <a:xfrm>
                <a:off x="7287980" y="2025205"/>
                <a:ext cx="962805" cy="13723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" name="Picture 36" descr="S06_CARECA_3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31" t="29167" r="59375" b="5208"/>
              <a:stretch>
                <a:fillRect/>
              </a:stretch>
            </p:blipFill>
            <p:spPr bwMode="auto">
              <a:xfrm>
                <a:off x="6990843" y="2142071"/>
                <a:ext cx="877386" cy="12856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CaixaDeTexto 43"/>
              <p:cNvSpPr txBox="1">
                <a:spLocks noChangeArrowheads="1"/>
              </p:cNvSpPr>
              <p:nvPr/>
            </p:nvSpPr>
            <p:spPr bwMode="auto">
              <a:xfrm>
                <a:off x="7646692" y="3411564"/>
                <a:ext cx="1947418" cy="573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r>
                  <a:rPr lang="en-US" altLang="en-US" sz="1400" i="0" dirty="0">
                    <a:solidFill>
                      <a:schemeClr val="tx1"/>
                    </a:solidFill>
                    <a:latin typeface="Verdana" pitchFamily="34" charset="0"/>
                  </a:rPr>
                  <a:t>Cartas </a:t>
                </a:r>
                <a:r>
                  <a:rPr lang="en-US" altLang="en-US" sz="1400" i="0" dirty="0" err="1">
                    <a:solidFill>
                      <a:schemeClr val="tx1"/>
                    </a:solidFill>
                    <a:latin typeface="Verdana" pitchFamily="34" charset="0"/>
                  </a:rPr>
                  <a:t>Diretrizes</a:t>
                </a:r>
                <a:endParaRPr lang="en-US" altLang="en-US" sz="1400" i="0" dirty="0">
                  <a:solidFill>
                    <a:schemeClr val="tx1"/>
                  </a:solidFill>
                  <a:latin typeface="Verdana" pitchFamily="34" charset="0"/>
                </a:endParaRPr>
              </a:p>
            </p:txBody>
          </p:sp>
          <p:cxnSp>
            <p:nvCxnSpPr>
              <p:cNvPr id="52" name="Conector reto 67"/>
              <p:cNvCxnSpPr>
                <a:endCxn id="51" idx="1"/>
              </p:cNvCxnSpPr>
              <p:nvPr/>
            </p:nvCxnSpPr>
            <p:spPr>
              <a:xfrm>
                <a:off x="7645806" y="3504665"/>
                <a:ext cx="886" cy="19351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Grupo 22"/>
          <p:cNvGrpSpPr/>
          <p:nvPr/>
        </p:nvGrpSpPr>
        <p:grpSpPr>
          <a:xfrm>
            <a:off x="5391519" y="4287880"/>
            <a:ext cx="3649529" cy="2165849"/>
            <a:chOff x="5405715" y="3847964"/>
            <a:chExt cx="3649529" cy="2165849"/>
          </a:xfrm>
        </p:grpSpPr>
        <p:pic>
          <p:nvPicPr>
            <p:cNvPr id="32" name="Picture 3" descr="C:\Users\maira.sardao\Desktop\LIVRO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31280">
              <a:off x="6567748" y="3847964"/>
              <a:ext cx="1128157" cy="160211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CaixaDeTexto 32"/>
            <p:cNvSpPr txBox="1"/>
            <p:nvPr/>
          </p:nvSpPr>
          <p:spPr>
            <a:xfrm>
              <a:off x="7949885" y="4097189"/>
              <a:ext cx="110535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1600" dirty="0"/>
                <a:t>LIVROS</a:t>
              </a:r>
            </a:p>
          </p:txBody>
        </p:sp>
        <p:grpSp>
          <p:nvGrpSpPr>
            <p:cNvPr id="34" name="Grupo 33"/>
            <p:cNvGrpSpPr/>
            <p:nvPr/>
          </p:nvGrpSpPr>
          <p:grpSpPr>
            <a:xfrm>
              <a:off x="5405715" y="4133749"/>
              <a:ext cx="1322664" cy="1621150"/>
              <a:chOff x="3380632" y="3561964"/>
              <a:chExt cx="1634473" cy="1848339"/>
            </a:xfrm>
          </p:grpSpPr>
          <p:pic>
            <p:nvPicPr>
              <p:cNvPr id="39" name="Imagem 38" descr="s9_fe.png"/>
              <p:cNvPicPr>
                <a:picLocks noChangeAspect="1"/>
              </p:cNvPicPr>
              <p:nvPr/>
            </p:nvPicPr>
            <p:blipFill>
              <a:blip r:embed="rId19"/>
              <a:srcRect l="56667" t="11892" b="7027"/>
              <a:stretch>
                <a:fillRect/>
              </a:stretch>
            </p:blipFill>
            <p:spPr>
              <a:xfrm>
                <a:off x="4242685" y="3561964"/>
                <a:ext cx="772420" cy="1114313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0" name="Imagem 39" descr="s9_fe.png"/>
              <p:cNvPicPr>
                <a:picLocks noChangeAspect="1"/>
              </p:cNvPicPr>
              <p:nvPr/>
            </p:nvPicPr>
            <p:blipFill>
              <a:blip r:embed="rId20"/>
              <a:srcRect l="22072" t="25225" r="60631" b="40421"/>
              <a:stretch>
                <a:fillRect/>
              </a:stretch>
            </p:blipFill>
            <p:spPr>
              <a:xfrm>
                <a:off x="3974542" y="3687558"/>
                <a:ext cx="543543" cy="832327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1" name="Imagem 40" descr="s9_fe.png"/>
              <p:cNvPicPr>
                <a:picLocks noChangeAspect="1"/>
              </p:cNvPicPr>
              <p:nvPr/>
            </p:nvPicPr>
            <p:blipFill>
              <a:blip r:embed="rId20"/>
              <a:srcRect l="39460" t="25465" r="43423" b="40180"/>
              <a:stretch>
                <a:fillRect/>
              </a:stretch>
            </p:blipFill>
            <p:spPr>
              <a:xfrm>
                <a:off x="4046992" y="4002438"/>
                <a:ext cx="546554" cy="845747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Imagem 41" descr="s9_fe.png"/>
              <p:cNvPicPr>
                <a:picLocks noChangeAspect="1"/>
              </p:cNvPicPr>
              <p:nvPr/>
            </p:nvPicPr>
            <p:blipFill>
              <a:blip r:embed="rId20"/>
              <a:srcRect l="39550" t="61381" r="43333" b="4024"/>
              <a:stretch>
                <a:fillRect/>
              </a:stretch>
            </p:blipFill>
            <p:spPr>
              <a:xfrm>
                <a:off x="3974542" y="4286066"/>
                <a:ext cx="721479" cy="1124237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Imagem 42" descr="s9_fe.png"/>
              <p:cNvPicPr>
                <a:picLocks noChangeAspect="1"/>
              </p:cNvPicPr>
              <p:nvPr/>
            </p:nvPicPr>
            <p:blipFill>
              <a:blip r:embed="rId20"/>
              <a:srcRect l="21532" t="60420" r="60540" b="3423"/>
              <a:stretch>
                <a:fillRect/>
              </a:stretch>
            </p:blipFill>
            <p:spPr>
              <a:xfrm>
                <a:off x="3380632" y="4179128"/>
                <a:ext cx="623619" cy="9696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Imagem 43" descr="s9_fe.png"/>
              <p:cNvPicPr>
                <a:picLocks noChangeAspect="1"/>
              </p:cNvPicPr>
              <p:nvPr/>
            </p:nvPicPr>
            <p:blipFill>
              <a:blip r:embed="rId20"/>
              <a:srcRect l="3874" t="24264" r="77928" b="40541"/>
              <a:stretch>
                <a:fillRect/>
              </a:stretch>
            </p:blipFill>
            <p:spPr>
              <a:xfrm>
                <a:off x="3587583" y="3910954"/>
                <a:ext cx="553689" cy="825616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Imagem 44" descr="s9_fe.png"/>
              <p:cNvPicPr>
                <a:picLocks noChangeAspect="1"/>
              </p:cNvPicPr>
              <p:nvPr/>
            </p:nvPicPr>
            <p:blipFill>
              <a:blip r:embed="rId20"/>
              <a:srcRect l="3694" t="60541" r="78288" b="4384"/>
              <a:stretch>
                <a:fillRect/>
              </a:stretch>
            </p:blipFill>
            <p:spPr>
              <a:xfrm>
                <a:off x="3648153" y="4358312"/>
                <a:ext cx="652778" cy="979746"/>
              </a:xfrm>
              <a:prstGeom prst="rect">
                <a:avLst/>
              </a:prstGeom>
              <a:ln>
                <a:noFill/>
              </a:ln>
            </p:spPr>
          </p:pic>
        </p:grpSp>
        <p:cxnSp>
          <p:nvCxnSpPr>
            <p:cNvPr id="35" name="Conector reto 34"/>
            <p:cNvCxnSpPr/>
            <p:nvPr/>
          </p:nvCxnSpPr>
          <p:spPr>
            <a:xfrm>
              <a:off x="7964666" y="4136621"/>
              <a:ext cx="0" cy="21846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upo 35"/>
            <p:cNvGrpSpPr/>
            <p:nvPr/>
          </p:nvGrpSpPr>
          <p:grpSpPr>
            <a:xfrm>
              <a:off x="6569684" y="4138382"/>
              <a:ext cx="1502665" cy="1875431"/>
              <a:chOff x="2187945" y="1639998"/>
              <a:chExt cx="1502665" cy="1875431"/>
            </a:xfrm>
          </p:grpSpPr>
          <p:pic>
            <p:nvPicPr>
              <p:cNvPr id="37" name="Picture 12" descr="http://www.ibgc.org.br/userfiles/images/LivroSaude.png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7945" y="1639998"/>
                <a:ext cx="1050316" cy="1532894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10" descr="http://www.ibgc.org.br/userfiles/images/LivroAnual2014.png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5315" y="1982075"/>
                <a:ext cx="1085295" cy="1533354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4" name="Grupo 23"/>
          <p:cNvGrpSpPr/>
          <p:nvPr/>
        </p:nvGrpSpPr>
        <p:grpSpPr>
          <a:xfrm>
            <a:off x="294266" y="4575551"/>
            <a:ext cx="2438921" cy="2207060"/>
            <a:chOff x="294656" y="4167934"/>
            <a:chExt cx="2438921" cy="2207060"/>
          </a:xfrm>
        </p:grpSpPr>
        <p:cxnSp>
          <p:nvCxnSpPr>
            <p:cNvPr id="25" name="Conector reto 24"/>
            <p:cNvCxnSpPr/>
            <p:nvPr/>
          </p:nvCxnSpPr>
          <p:spPr>
            <a:xfrm>
              <a:off x="1920640" y="4243383"/>
              <a:ext cx="0" cy="21846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4" descr="C:\Users\maira.sardao\Desktop\PESQUISA.jp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24557">
              <a:off x="430328" y="4167934"/>
              <a:ext cx="1364931" cy="1925757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Imagem 2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02" r="50024" b="4794"/>
            <a:stretch>
              <a:fillRect/>
            </a:stretch>
          </p:blipFill>
          <p:spPr bwMode="auto">
            <a:xfrm rot="381905">
              <a:off x="1196015" y="4762656"/>
              <a:ext cx="1075837" cy="1270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perspectiveContrasting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Imagem 27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87" t="16402" b="4794"/>
            <a:stretch>
              <a:fillRect/>
            </a:stretch>
          </p:blipFill>
          <p:spPr bwMode="auto">
            <a:xfrm rot="21133469">
              <a:off x="1670182" y="4588015"/>
              <a:ext cx="1063395" cy="1276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perspectiveHeroicExtreme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m 28" descr="s10_dam_v2.png"/>
            <p:cNvPicPr>
              <a:picLocks noChangeAspect="1"/>
            </p:cNvPicPr>
            <p:nvPr/>
          </p:nvPicPr>
          <p:blipFill>
            <a:blip r:embed="rId26" cstate="print"/>
            <a:srcRect l="8194" t="18704" r="60139" b="15555"/>
            <a:stretch>
              <a:fillRect/>
            </a:stretch>
          </p:blipFill>
          <p:spPr>
            <a:xfrm>
              <a:off x="1721854" y="4904829"/>
              <a:ext cx="821152" cy="127854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13"/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72" t="6698" r="35454" b="41397"/>
            <a:stretch/>
          </p:blipFill>
          <p:spPr bwMode="auto">
            <a:xfrm rot="21362960">
              <a:off x="294656" y="4800222"/>
              <a:ext cx="1092923" cy="149411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Imagem 30" descr="s10_dam_v2.png"/>
            <p:cNvPicPr>
              <a:picLocks noChangeAspect="1"/>
            </p:cNvPicPr>
            <p:nvPr/>
          </p:nvPicPr>
          <p:blipFill>
            <a:blip r:embed="rId26" cstate="print"/>
            <a:srcRect l="55556" t="24259" r="15972" b="15556"/>
            <a:stretch>
              <a:fillRect/>
            </a:stretch>
          </p:blipFill>
          <p:spPr>
            <a:xfrm>
              <a:off x="1229908" y="5144357"/>
              <a:ext cx="776248" cy="123063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77" name="CaixaDeTexto 76"/>
          <p:cNvSpPr txBox="1"/>
          <p:nvPr/>
        </p:nvSpPr>
        <p:spPr>
          <a:xfrm>
            <a:off x="1878834" y="4609333"/>
            <a:ext cx="129270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1600" dirty="0"/>
              <a:t>PESQUISAS</a:t>
            </a:r>
          </a:p>
        </p:txBody>
      </p:sp>
    </p:spTree>
    <p:extLst>
      <p:ext uri="{BB962C8B-B14F-4D97-AF65-F5344CB8AC3E}">
        <p14:creationId xmlns:p14="http://schemas.microsoft.com/office/powerpoint/2010/main" val="216230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79980"/>
            <a:ext cx="6912768" cy="679997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87340" y="980728"/>
            <a:ext cx="8569325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80602" y="497252"/>
            <a:ext cx="4444738" cy="59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altLang="pt-BR" sz="2000" b="1" i="0" dirty="0">
                <a:solidFill>
                  <a:schemeClr val="tx1"/>
                </a:solidFill>
                <a:latin typeface="Verdana" pitchFamily="34" charset="0"/>
              </a:rPr>
              <a:t>Aplicativo para </a:t>
            </a:r>
            <a:r>
              <a:rPr lang="pt-BR" altLang="pt-BR" sz="2000" b="1" i="0" dirty="0" err="1">
                <a:solidFill>
                  <a:schemeClr val="tx1"/>
                </a:solidFill>
                <a:latin typeface="Verdana" pitchFamily="34" charset="0"/>
              </a:rPr>
              <a:t>tablets</a:t>
            </a:r>
            <a:endParaRPr lang="pt-BR" altLang="pt-BR" sz="2000" b="1" i="0" dirty="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978" y="288230"/>
            <a:ext cx="1820494" cy="548482"/>
          </a:xfrm>
          <a:prstGeom prst="rect">
            <a:avLst/>
          </a:prstGeom>
        </p:spPr>
      </p:pic>
      <p:sp>
        <p:nvSpPr>
          <p:cNvPr id="76" name="CaixaDeTexto 75"/>
          <p:cNvSpPr txBox="1"/>
          <p:nvPr/>
        </p:nvSpPr>
        <p:spPr>
          <a:xfrm>
            <a:off x="5448148" y="2732613"/>
            <a:ext cx="217673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pt-BR" sz="1600" dirty="0"/>
          </a:p>
        </p:txBody>
      </p:sp>
      <p:pic>
        <p:nvPicPr>
          <p:cNvPr id="10" name="Picture 2" descr="APP_IBGC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483" y="1180730"/>
            <a:ext cx="5251037" cy="3517581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125959" y="4948712"/>
            <a:ext cx="68920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/>
              <a:t>O IBGC disponibiliza gratuitamente seus onze Cadernos de Governança e </a:t>
            </a:r>
            <a:r>
              <a:rPr lang="pt-BR" sz="1600" dirty="0" smtClean="0"/>
              <a:t>o Código </a:t>
            </a:r>
            <a:r>
              <a:rPr lang="pt-BR" sz="1600" dirty="0"/>
              <a:t>das Melhores Práticas em aplicativo no Google Play e na </a:t>
            </a:r>
            <a:r>
              <a:rPr lang="pt-BR" sz="1600" dirty="0" err="1"/>
              <a:t>App</a:t>
            </a:r>
            <a:r>
              <a:rPr lang="pt-BR" sz="1600" dirty="0"/>
              <a:t> </a:t>
            </a:r>
            <a:r>
              <a:rPr lang="pt-BR" sz="1600" dirty="0" err="1"/>
              <a:t>Store</a:t>
            </a:r>
            <a:r>
              <a:rPr lang="pt-BR" sz="1600" dirty="0"/>
              <a:t>. </a:t>
            </a:r>
            <a:endParaRPr lang="pt-BR" sz="1600" dirty="0" smtClean="0"/>
          </a:p>
          <a:p>
            <a:pPr algn="just"/>
            <a:endParaRPr lang="pt-BR" sz="1600" dirty="0"/>
          </a:p>
          <a:p>
            <a:pPr algn="just"/>
            <a:r>
              <a:rPr lang="pt-BR" sz="1600" dirty="0" smtClean="0"/>
              <a:t>O </a:t>
            </a:r>
            <a:r>
              <a:rPr lang="pt-BR" sz="1600" dirty="0" err="1"/>
              <a:t>App</a:t>
            </a:r>
            <a:r>
              <a:rPr lang="pt-BR" sz="1600" dirty="0"/>
              <a:t> pode ser encontrado na busca com o nome “Publicações IBGC”.</a:t>
            </a:r>
          </a:p>
        </p:txBody>
      </p:sp>
    </p:spTree>
    <p:extLst>
      <p:ext uri="{BB962C8B-B14F-4D97-AF65-F5344CB8AC3E}">
        <p14:creationId xmlns:p14="http://schemas.microsoft.com/office/powerpoint/2010/main" val="153219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79980"/>
            <a:ext cx="6912768" cy="679997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87340" y="980728"/>
            <a:ext cx="8569325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80602" y="188642"/>
            <a:ext cx="4444738" cy="59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altLang="pt-BR" sz="2000" b="1" i="0" dirty="0">
                <a:solidFill>
                  <a:schemeClr val="tx1"/>
                </a:solidFill>
                <a:latin typeface="Verdana" pitchFamily="34" charset="0"/>
              </a:rPr>
              <a:t>Instituto Brasileiro de Governança Corporativa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978" y="288230"/>
            <a:ext cx="1820494" cy="548482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16915" y="1571708"/>
            <a:ext cx="8639871" cy="477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457200" indent="-457200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pt-BR" sz="2200" dirty="0">
                <a:solidFill>
                  <a:schemeClr val="tx1"/>
                </a:solidFill>
                <a:latin typeface="Verdana" pitchFamily="-110" charset="0"/>
              </a:rPr>
              <a:t>Organização não-governamental</a:t>
            </a:r>
          </a:p>
          <a:p>
            <a:pPr marL="457200" indent="-457200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pt-BR" sz="2200" dirty="0">
                <a:solidFill>
                  <a:schemeClr val="tx1"/>
                </a:solidFill>
                <a:latin typeface="Verdana" pitchFamily="-110" charset="0"/>
              </a:rPr>
              <a:t>Sem fins lucrativos </a:t>
            </a:r>
          </a:p>
          <a:p>
            <a:pPr marL="457200" indent="-457200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pt-BR" sz="2200" dirty="0">
                <a:solidFill>
                  <a:schemeClr val="tx1"/>
                </a:solidFill>
                <a:latin typeface="Verdana" pitchFamily="-110" charset="0"/>
              </a:rPr>
              <a:t>Fundado em 1995</a:t>
            </a:r>
          </a:p>
          <a:p>
            <a:pPr marL="457200" indent="-457200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pt-BR" sz="2200" dirty="0">
                <a:solidFill>
                  <a:schemeClr val="tx1"/>
                </a:solidFill>
                <a:latin typeface="Verdana" pitchFamily="-110" charset="0"/>
              </a:rPr>
              <a:t>Dedicado exclusivamente ao desenvolvimento e disseminação da Governança Corporativa no Brasil</a:t>
            </a:r>
          </a:p>
        </p:txBody>
      </p:sp>
    </p:spTree>
    <p:extLst>
      <p:ext uri="{BB962C8B-B14F-4D97-AF65-F5344CB8AC3E}">
        <p14:creationId xmlns:p14="http://schemas.microsoft.com/office/powerpoint/2010/main" val="265839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79980"/>
            <a:ext cx="6912768" cy="679997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87340" y="980728"/>
            <a:ext cx="8569325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80602" y="497252"/>
            <a:ext cx="4444738" cy="59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altLang="pt-BR" sz="2000" b="1" i="0" dirty="0">
                <a:solidFill>
                  <a:schemeClr val="tx1"/>
                </a:solidFill>
                <a:latin typeface="Verdana" pitchFamily="34" charset="0"/>
              </a:rPr>
              <a:t>Lançamentos 2014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978" y="288230"/>
            <a:ext cx="1820494" cy="548482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6759293" y="997920"/>
            <a:ext cx="2428071" cy="2070979"/>
            <a:chOff x="6646791" y="551582"/>
            <a:chExt cx="2428071" cy="2070979"/>
          </a:xfrm>
        </p:grpSpPr>
        <p:grpSp>
          <p:nvGrpSpPr>
            <p:cNvPr id="66" name="Grupo 65"/>
            <p:cNvGrpSpPr/>
            <p:nvPr/>
          </p:nvGrpSpPr>
          <p:grpSpPr>
            <a:xfrm>
              <a:off x="6646791" y="551582"/>
              <a:ext cx="2428071" cy="1077218"/>
              <a:chOff x="5816337" y="683985"/>
              <a:chExt cx="2428071" cy="1077218"/>
            </a:xfrm>
          </p:grpSpPr>
          <p:sp>
            <p:nvSpPr>
              <p:cNvPr id="68" name="CaixaDeTexto 67"/>
              <p:cNvSpPr txBox="1"/>
              <p:nvPr/>
            </p:nvSpPr>
            <p:spPr>
              <a:xfrm>
                <a:off x="5816337" y="683985"/>
                <a:ext cx="2428071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1600" dirty="0"/>
                  <a:t>GUIA PARA FUNDAÇÕES E INSTITUTOS EMPRESARIAIS (</a:t>
                </a:r>
                <a:r>
                  <a:rPr lang="pt-BR" sz="1600" i="1" dirty="0"/>
                  <a:t>revisão</a:t>
                </a:r>
                <a:r>
                  <a:rPr lang="pt-BR" sz="1600" dirty="0"/>
                  <a:t>)</a:t>
                </a:r>
              </a:p>
              <a:p>
                <a:endParaRPr lang="pt-BR" sz="1600" dirty="0"/>
              </a:p>
            </p:txBody>
          </p:sp>
          <p:cxnSp>
            <p:nvCxnSpPr>
              <p:cNvPr id="69" name="Conector reto 68"/>
              <p:cNvCxnSpPr/>
              <p:nvPr/>
            </p:nvCxnSpPr>
            <p:spPr>
              <a:xfrm>
                <a:off x="5825969" y="787868"/>
                <a:ext cx="0" cy="62490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7" name="Picture 2" descr="C:\Users\maira.sardao\Desktop\GuiaFIES_2014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5132">
              <a:off x="7925962" y="1160624"/>
              <a:ext cx="1048263" cy="146193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upo 11"/>
          <p:cNvGrpSpPr/>
          <p:nvPr/>
        </p:nvGrpSpPr>
        <p:grpSpPr>
          <a:xfrm>
            <a:off x="3820406" y="5144574"/>
            <a:ext cx="2240343" cy="1511659"/>
            <a:chOff x="3707904" y="4698236"/>
            <a:chExt cx="2240343" cy="1511659"/>
          </a:xfrm>
        </p:grpSpPr>
        <p:pic>
          <p:nvPicPr>
            <p:cNvPr id="62" name="Picture 2" descr="http://www.ibgc.org.br/userfiles/images/CodigoConduta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04701">
              <a:off x="4862222" y="4698236"/>
              <a:ext cx="1086025" cy="151165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3" name="Grupo 62"/>
            <p:cNvGrpSpPr/>
            <p:nvPr/>
          </p:nvGrpSpPr>
          <p:grpSpPr>
            <a:xfrm>
              <a:off x="3707904" y="5341321"/>
              <a:ext cx="1501103" cy="830997"/>
              <a:chOff x="2394341" y="1988840"/>
              <a:chExt cx="1501103" cy="830997"/>
            </a:xfrm>
          </p:grpSpPr>
          <p:sp>
            <p:nvSpPr>
              <p:cNvPr id="64" name="CaixaDeTexto 63"/>
              <p:cNvSpPr txBox="1"/>
              <p:nvPr/>
            </p:nvSpPr>
            <p:spPr>
              <a:xfrm>
                <a:off x="2443877" y="1988840"/>
                <a:ext cx="1451567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1600" dirty="0"/>
                  <a:t>CÓDIGO DE CONDUTA</a:t>
                </a:r>
              </a:p>
              <a:p>
                <a:r>
                  <a:rPr lang="pt-BR" sz="1600" dirty="0"/>
                  <a:t>(</a:t>
                </a:r>
                <a:r>
                  <a:rPr lang="pt-BR" sz="1600" i="1" dirty="0"/>
                  <a:t>revisão</a:t>
                </a:r>
                <a:r>
                  <a:rPr lang="pt-BR" sz="1600" dirty="0"/>
                  <a:t>)</a:t>
                </a:r>
              </a:p>
            </p:txBody>
          </p:sp>
          <p:cxnSp>
            <p:nvCxnSpPr>
              <p:cNvPr id="65" name="Conector reto 64"/>
              <p:cNvCxnSpPr/>
              <p:nvPr/>
            </p:nvCxnSpPr>
            <p:spPr>
              <a:xfrm>
                <a:off x="2394341" y="2060117"/>
                <a:ext cx="0" cy="61987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Grupo 14"/>
          <p:cNvGrpSpPr/>
          <p:nvPr/>
        </p:nvGrpSpPr>
        <p:grpSpPr>
          <a:xfrm>
            <a:off x="354368" y="1654804"/>
            <a:ext cx="2575564" cy="1457553"/>
            <a:chOff x="241867" y="1208466"/>
            <a:chExt cx="2575564" cy="1457553"/>
          </a:xfrm>
        </p:grpSpPr>
        <p:grpSp>
          <p:nvGrpSpPr>
            <p:cNvPr id="58" name="Grupo 57"/>
            <p:cNvGrpSpPr/>
            <p:nvPr/>
          </p:nvGrpSpPr>
          <p:grpSpPr>
            <a:xfrm>
              <a:off x="1403648" y="1463115"/>
              <a:ext cx="1413783" cy="584776"/>
              <a:chOff x="6783774" y="3594888"/>
              <a:chExt cx="2200131" cy="521111"/>
            </a:xfrm>
          </p:grpSpPr>
          <p:sp>
            <p:nvSpPr>
              <p:cNvPr id="60" name="CaixaDeTexto 59"/>
              <p:cNvSpPr txBox="1"/>
              <p:nvPr/>
            </p:nvSpPr>
            <p:spPr>
              <a:xfrm>
                <a:off x="6783774" y="3594888"/>
                <a:ext cx="2200131" cy="5211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1600" dirty="0"/>
                  <a:t>CARTA DIRETRIZ</a:t>
                </a:r>
              </a:p>
            </p:txBody>
          </p:sp>
          <p:cxnSp>
            <p:nvCxnSpPr>
              <p:cNvPr id="61" name="Conector reto 60"/>
              <p:cNvCxnSpPr/>
              <p:nvPr/>
            </p:nvCxnSpPr>
            <p:spPr>
              <a:xfrm>
                <a:off x="6824171" y="3716574"/>
                <a:ext cx="0" cy="21846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9" name="Picture 4" descr="http://www.ibgc.org.br/userfiles/images/imagem_cartadiretriz2%281%29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22619">
              <a:off x="241867" y="1208466"/>
              <a:ext cx="1111580" cy="145755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upo 15"/>
          <p:cNvGrpSpPr/>
          <p:nvPr/>
        </p:nvGrpSpPr>
        <p:grpSpPr>
          <a:xfrm>
            <a:off x="470053" y="5117501"/>
            <a:ext cx="2981561" cy="1417601"/>
            <a:chOff x="357551" y="4671163"/>
            <a:chExt cx="2981561" cy="1417601"/>
          </a:xfrm>
        </p:grpSpPr>
        <p:pic>
          <p:nvPicPr>
            <p:cNvPr id="54" name="Picture 6" descr="http://www.ibgc.org.br/userfiles/images/Imagem_GT_Interagentes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551" y="4671163"/>
              <a:ext cx="1002065" cy="141760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5" name="Grupo 54"/>
            <p:cNvGrpSpPr/>
            <p:nvPr/>
          </p:nvGrpSpPr>
          <p:grpSpPr>
            <a:xfrm>
              <a:off x="1468782" y="5244510"/>
              <a:ext cx="1870330" cy="830997"/>
              <a:chOff x="5922733" y="5466710"/>
              <a:chExt cx="2249667" cy="543352"/>
            </a:xfrm>
          </p:grpSpPr>
          <p:sp>
            <p:nvSpPr>
              <p:cNvPr id="56" name="CaixaDeTexto 55"/>
              <p:cNvSpPr txBox="1"/>
              <p:nvPr/>
            </p:nvSpPr>
            <p:spPr>
              <a:xfrm>
                <a:off x="5972269" y="5466710"/>
                <a:ext cx="2200131" cy="5433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1600" dirty="0"/>
                  <a:t>Guia GT Interagentes</a:t>
                </a:r>
              </a:p>
              <a:p>
                <a:r>
                  <a:rPr lang="pt-BR" sz="1600" dirty="0"/>
                  <a:t>(</a:t>
                </a:r>
                <a:r>
                  <a:rPr lang="pt-BR" sz="1600" i="1" dirty="0"/>
                  <a:t>coparticipação</a:t>
                </a:r>
                <a:r>
                  <a:rPr lang="pt-BR" sz="1600" dirty="0"/>
                  <a:t>)</a:t>
                </a:r>
              </a:p>
            </p:txBody>
          </p:sp>
          <p:cxnSp>
            <p:nvCxnSpPr>
              <p:cNvPr id="57" name="Conector reto 56"/>
              <p:cNvCxnSpPr/>
              <p:nvPr/>
            </p:nvCxnSpPr>
            <p:spPr>
              <a:xfrm>
                <a:off x="5922733" y="5537987"/>
                <a:ext cx="0" cy="41933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" name="Grupo 16"/>
          <p:cNvGrpSpPr/>
          <p:nvPr/>
        </p:nvGrpSpPr>
        <p:grpSpPr>
          <a:xfrm>
            <a:off x="2562735" y="1392226"/>
            <a:ext cx="2265783" cy="1826064"/>
            <a:chOff x="2450233" y="945889"/>
            <a:chExt cx="2265783" cy="1826064"/>
          </a:xfrm>
        </p:grpSpPr>
        <p:grpSp>
          <p:nvGrpSpPr>
            <p:cNvPr id="50" name="Grupo 49"/>
            <p:cNvGrpSpPr/>
            <p:nvPr/>
          </p:nvGrpSpPr>
          <p:grpSpPr>
            <a:xfrm>
              <a:off x="2490271" y="945889"/>
              <a:ext cx="2225745" cy="338554"/>
              <a:chOff x="3965984" y="3479230"/>
              <a:chExt cx="2249670" cy="355000"/>
            </a:xfrm>
          </p:grpSpPr>
          <p:sp>
            <p:nvSpPr>
              <p:cNvPr id="52" name="CaixaDeTexto 51"/>
              <p:cNvSpPr txBox="1"/>
              <p:nvPr/>
            </p:nvSpPr>
            <p:spPr>
              <a:xfrm>
                <a:off x="4015523" y="3479230"/>
                <a:ext cx="2200131" cy="35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1600" dirty="0"/>
                  <a:t>ESTUDO DE CASOS</a:t>
                </a:r>
              </a:p>
            </p:txBody>
          </p:sp>
          <p:cxnSp>
            <p:nvCxnSpPr>
              <p:cNvPr id="53" name="Conector reto 52"/>
              <p:cNvCxnSpPr/>
              <p:nvPr/>
            </p:nvCxnSpPr>
            <p:spPr>
              <a:xfrm>
                <a:off x="3965984" y="3550508"/>
                <a:ext cx="0" cy="20035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1" name="Picture 8" descr="http://www.ibgc.org.br/userfiles/images/05_imagem_IBGC_Caderno_Estudos_de_Casos_2014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0233" y="1331206"/>
              <a:ext cx="1100382" cy="144074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upo 17"/>
          <p:cNvGrpSpPr/>
          <p:nvPr/>
        </p:nvGrpSpPr>
        <p:grpSpPr>
          <a:xfrm>
            <a:off x="2485257" y="3585111"/>
            <a:ext cx="1778417" cy="2090338"/>
            <a:chOff x="2414514" y="1720376"/>
            <a:chExt cx="1778417" cy="2090338"/>
          </a:xfrm>
        </p:grpSpPr>
        <p:grpSp>
          <p:nvGrpSpPr>
            <p:cNvPr id="45" name="Grupo 44"/>
            <p:cNvGrpSpPr/>
            <p:nvPr/>
          </p:nvGrpSpPr>
          <p:grpSpPr>
            <a:xfrm>
              <a:off x="2675880" y="3472160"/>
              <a:ext cx="1105359" cy="338554"/>
              <a:chOff x="8038641" y="4439639"/>
              <a:chExt cx="1105359" cy="338554"/>
            </a:xfrm>
          </p:grpSpPr>
          <p:sp>
            <p:nvSpPr>
              <p:cNvPr id="48" name="CaixaDeTexto 47"/>
              <p:cNvSpPr txBox="1"/>
              <p:nvPr/>
            </p:nvSpPr>
            <p:spPr>
              <a:xfrm>
                <a:off x="8038641" y="4439639"/>
                <a:ext cx="1105359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1600" dirty="0"/>
                  <a:t>LIVROS</a:t>
                </a:r>
              </a:p>
            </p:txBody>
          </p:sp>
          <p:cxnSp>
            <p:nvCxnSpPr>
              <p:cNvPr id="49" name="Conector reto 48"/>
              <p:cNvCxnSpPr/>
              <p:nvPr/>
            </p:nvCxnSpPr>
            <p:spPr>
              <a:xfrm>
                <a:off x="8038641" y="4515070"/>
                <a:ext cx="0" cy="21846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6" name="Picture 10" descr="http://www.ibgc.org.br/userfiles/images/LivroAnual2014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7636" y="1937242"/>
              <a:ext cx="1085295" cy="153335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2" descr="http://www.ibgc.org.br/userfiles/images/LivroSaude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4514" y="1720376"/>
              <a:ext cx="1050316" cy="153289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upo 19"/>
          <p:cNvGrpSpPr/>
          <p:nvPr/>
        </p:nvGrpSpPr>
        <p:grpSpPr>
          <a:xfrm>
            <a:off x="6628717" y="4351558"/>
            <a:ext cx="2808312" cy="1895126"/>
            <a:chOff x="6516216" y="3905221"/>
            <a:chExt cx="2808312" cy="1895126"/>
          </a:xfrm>
        </p:grpSpPr>
        <p:pic>
          <p:nvPicPr>
            <p:cNvPr id="36" name="Picture 14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34" t="6312" r="27850" b="15359"/>
            <a:stretch/>
          </p:blipFill>
          <p:spPr bwMode="auto">
            <a:xfrm>
              <a:off x="6919556" y="3905221"/>
              <a:ext cx="948952" cy="132389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4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34" t="6312" r="27850" b="15359"/>
            <a:stretch/>
          </p:blipFill>
          <p:spPr bwMode="auto">
            <a:xfrm>
              <a:off x="6516216" y="4156465"/>
              <a:ext cx="1087884" cy="151771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8" name="Grupo 37"/>
            <p:cNvGrpSpPr/>
            <p:nvPr/>
          </p:nvGrpSpPr>
          <p:grpSpPr>
            <a:xfrm>
              <a:off x="7791967" y="5215572"/>
              <a:ext cx="1532561" cy="584775"/>
              <a:chOff x="323528" y="714182"/>
              <a:chExt cx="2249668" cy="356264"/>
            </a:xfrm>
          </p:grpSpPr>
          <p:sp>
            <p:nvSpPr>
              <p:cNvPr id="39" name="CaixaDeTexto 38"/>
              <p:cNvSpPr txBox="1"/>
              <p:nvPr/>
            </p:nvSpPr>
            <p:spPr>
              <a:xfrm>
                <a:off x="373066" y="714182"/>
                <a:ext cx="2200130" cy="3562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1600" dirty="0"/>
                  <a:t>MENSAGENS IBGC</a:t>
                </a:r>
              </a:p>
            </p:txBody>
          </p:sp>
          <p:cxnSp>
            <p:nvCxnSpPr>
              <p:cNvPr id="40" name="Conector reto 39"/>
              <p:cNvCxnSpPr/>
              <p:nvPr/>
            </p:nvCxnSpPr>
            <p:spPr>
              <a:xfrm>
                <a:off x="323528" y="785459"/>
                <a:ext cx="0" cy="21846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upo 21"/>
          <p:cNvGrpSpPr/>
          <p:nvPr/>
        </p:nvGrpSpPr>
        <p:grpSpPr>
          <a:xfrm>
            <a:off x="287340" y="3286228"/>
            <a:ext cx="1802365" cy="1587656"/>
            <a:chOff x="174838" y="2839891"/>
            <a:chExt cx="1802365" cy="1587656"/>
          </a:xfrm>
        </p:grpSpPr>
        <p:pic>
          <p:nvPicPr>
            <p:cNvPr id="28" name="Picture 16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56" t="6827" r="30964" b="21529"/>
            <a:stretch/>
          </p:blipFill>
          <p:spPr bwMode="auto">
            <a:xfrm rot="381953">
              <a:off x="987233" y="2839891"/>
              <a:ext cx="989970" cy="143359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upo 28"/>
            <p:cNvGrpSpPr/>
            <p:nvPr/>
          </p:nvGrpSpPr>
          <p:grpSpPr>
            <a:xfrm>
              <a:off x="174838" y="3842772"/>
              <a:ext cx="1017474" cy="584775"/>
              <a:chOff x="251520" y="3661072"/>
              <a:chExt cx="2249667" cy="584775"/>
            </a:xfrm>
          </p:grpSpPr>
          <p:sp>
            <p:nvSpPr>
              <p:cNvPr id="30" name="CaixaDeTexto 29"/>
              <p:cNvSpPr txBox="1"/>
              <p:nvPr/>
            </p:nvSpPr>
            <p:spPr>
              <a:xfrm>
                <a:off x="301056" y="3661072"/>
                <a:ext cx="2200131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1600" dirty="0"/>
                  <a:t>CARTA DE OPINIÃO</a:t>
                </a:r>
              </a:p>
            </p:txBody>
          </p:sp>
          <p:cxnSp>
            <p:nvCxnSpPr>
              <p:cNvPr id="31" name="Conector reto 30"/>
              <p:cNvCxnSpPr/>
              <p:nvPr/>
            </p:nvCxnSpPr>
            <p:spPr>
              <a:xfrm>
                <a:off x="251520" y="3716301"/>
                <a:ext cx="0" cy="40489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Grupo 22"/>
          <p:cNvGrpSpPr/>
          <p:nvPr/>
        </p:nvGrpSpPr>
        <p:grpSpPr>
          <a:xfrm>
            <a:off x="6541478" y="2437802"/>
            <a:ext cx="2926183" cy="1518254"/>
            <a:chOff x="6428976" y="1991465"/>
            <a:chExt cx="2926183" cy="1518254"/>
          </a:xfrm>
        </p:grpSpPr>
        <p:pic>
          <p:nvPicPr>
            <p:cNvPr id="24" name="Picture 4" descr="http://www.ibgc.org.br/userfiles/2014/files/Arquivos_Site/Imagem_Caderno_12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8976" y="1991465"/>
              <a:ext cx="1139959" cy="149389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" name="Grupo 24"/>
            <p:cNvGrpSpPr/>
            <p:nvPr/>
          </p:nvGrpSpPr>
          <p:grpSpPr>
            <a:xfrm>
              <a:off x="7668344" y="2924944"/>
              <a:ext cx="1686815" cy="584775"/>
              <a:chOff x="2394341" y="1988840"/>
              <a:chExt cx="2249667" cy="584775"/>
            </a:xfrm>
          </p:grpSpPr>
          <p:sp>
            <p:nvSpPr>
              <p:cNvPr id="26" name="CaixaDeTexto 25"/>
              <p:cNvSpPr txBox="1"/>
              <p:nvPr/>
            </p:nvSpPr>
            <p:spPr>
              <a:xfrm>
                <a:off x="2443877" y="1988840"/>
                <a:ext cx="2200131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1600" dirty="0"/>
                  <a:t>CADERNOS DE GOVERNANÇA</a:t>
                </a:r>
              </a:p>
            </p:txBody>
          </p:sp>
          <p:cxnSp>
            <p:nvCxnSpPr>
              <p:cNvPr id="27" name="Conector reto 26"/>
              <p:cNvCxnSpPr/>
              <p:nvPr/>
            </p:nvCxnSpPr>
            <p:spPr>
              <a:xfrm>
                <a:off x="2394341" y="2060117"/>
                <a:ext cx="0" cy="44104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0" name="Grupo 69"/>
          <p:cNvGrpSpPr/>
          <p:nvPr/>
        </p:nvGrpSpPr>
        <p:grpSpPr>
          <a:xfrm>
            <a:off x="4371157" y="3240957"/>
            <a:ext cx="3014835" cy="1703293"/>
            <a:chOff x="4379197" y="2835113"/>
            <a:chExt cx="3014835" cy="1703293"/>
          </a:xfrm>
        </p:grpSpPr>
        <p:grpSp>
          <p:nvGrpSpPr>
            <p:cNvPr id="71" name="Grupo 70"/>
            <p:cNvGrpSpPr/>
            <p:nvPr/>
          </p:nvGrpSpPr>
          <p:grpSpPr>
            <a:xfrm>
              <a:off x="6084097" y="3938168"/>
              <a:ext cx="1309935" cy="307777"/>
              <a:chOff x="53766" y="7195926"/>
              <a:chExt cx="1309935" cy="307777"/>
            </a:xfrm>
          </p:grpSpPr>
          <p:sp>
            <p:nvSpPr>
              <p:cNvPr id="74" name="CaixaDeTexto 73"/>
              <p:cNvSpPr txBox="1"/>
              <p:nvPr/>
            </p:nvSpPr>
            <p:spPr>
              <a:xfrm>
                <a:off x="70996" y="7195926"/>
                <a:ext cx="1292705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1400" dirty="0" smtClean="0"/>
                  <a:t>PESQUISAS</a:t>
                </a:r>
              </a:p>
            </p:txBody>
          </p:sp>
          <p:cxnSp>
            <p:nvCxnSpPr>
              <p:cNvPr id="75" name="Conector reto 74"/>
              <p:cNvCxnSpPr/>
              <p:nvPr/>
            </p:nvCxnSpPr>
            <p:spPr>
              <a:xfrm>
                <a:off x="53766" y="7255914"/>
                <a:ext cx="0" cy="21846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2" name="Picture 2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09" t="7689" r="36071" b="22627"/>
            <a:stretch/>
          </p:blipFill>
          <p:spPr bwMode="auto">
            <a:xfrm rot="21328121">
              <a:off x="4379197" y="3005512"/>
              <a:ext cx="1142147" cy="1532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13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72" t="6698" r="35454" b="41397"/>
            <a:stretch/>
          </p:blipFill>
          <p:spPr bwMode="auto">
            <a:xfrm rot="21362960">
              <a:off x="4869065" y="2835113"/>
              <a:ext cx="1092923" cy="149411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1" name="Grupo 80"/>
          <p:cNvGrpSpPr/>
          <p:nvPr/>
        </p:nvGrpSpPr>
        <p:grpSpPr>
          <a:xfrm>
            <a:off x="4227709" y="1214719"/>
            <a:ext cx="2249667" cy="1891504"/>
            <a:chOff x="4084173" y="786639"/>
            <a:chExt cx="2249667" cy="1891504"/>
          </a:xfrm>
        </p:grpSpPr>
        <p:grpSp>
          <p:nvGrpSpPr>
            <p:cNvPr id="82" name="Grupo 81"/>
            <p:cNvGrpSpPr/>
            <p:nvPr/>
          </p:nvGrpSpPr>
          <p:grpSpPr>
            <a:xfrm>
              <a:off x="4084173" y="943674"/>
              <a:ext cx="2249667" cy="1734469"/>
              <a:chOff x="4084173" y="943674"/>
              <a:chExt cx="2249667" cy="1734469"/>
            </a:xfrm>
          </p:grpSpPr>
          <p:pic>
            <p:nvPicPr>
              <p:cNvPr id="84" name="Picture 15"/>
              <p:cNvPicPr>
                <a:picLocks noChangeAspect="1" noChangeArrowheads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022" t="7371" r="30964" b="21528"/>
              <a:stretch/>
            </p:blipFill>
            <p:spPr bwMode="auto">
              <a:xfrm rot="290189">
                <a:off x="4270615" y="943674"/>
                <a:ext cx="1060279" cy="150720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5" name="Grupo 84"/>
              <p:cNvGrpSpPr/>
              <p:nvPr/>
            </p:nvGrpSpPr>
            <p:grpSpPr>
              <a:xfrm>
                <a:off x="4084173" y="2370366"/>
                <a:ext cx="2249667" cy="307777"/>
                <a:chOff x="251520" y="1578278"/>
                <a:chExt cx="2249667" cy="307777"/>
              </a:xfrm>
            </p:grpSpPr>
            <p:sp>
              <p:nvSpPr>
                <p:cNvPr id="86" name="CaixaDeTexto 85"/>
                <p:cNvSpPr txBox="1"/>
                <p:nvPr/>
              </p:nvSpPr>
              <p:spPr>
                <a:xfrm>
                  <a:off x="301056" y="1578278"/>
                  <a:ext cx="2200131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400" dirty="0" smtClean="0"/>
                    <a:t>CARTA DE ORIENTAÇÃO</a:t>
                  </a:r>
                </a:p>
              </p:txBody>
            </p:sp>
            <p:cxnSp>
              <p:nvCxnSpPr>
                <p:cNvPr id="87" name="Conector reto 86"/>
                <p:cNvCxnSpPr/>
                <p:nvPr/>
              </p:nvCxnSpPr>
              <p:spPr>
                <a:xfrm>
                  <a:off x="251520" y="1649555"/>
                  <a:ext cx="0" cy="21846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83" name="Picture 15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22" t="7371" r="30964" b="21528"/>
            <a:stretch/>
          </p:blipFill>
          <p:spPr bwMode="auto">
            <a:xfrm rot="290189">
              <a:off x="4674149" y="786639"/>
              <a:ext cx="1060279" cy="150720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0743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79980"/>
            <a:ext cx="6912768" cy="679997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87340" y="980728"/>
            <a:ext cx="8569325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80602" y="497252"/>
            <a:ext cx="4444738" cy="59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altLang="pt-BR" sz="2000" b="1" i="0" dirty="0" smtClean="0">
                <a:solidFill>
                  <a:schemeClr val="tx1"/>
                </a:solidFill>
                <a:latin typeface="Verdana" pitchFamily="34" charset="0"/>
              </a:rPr>
              <a:t>Lançamentos 2015</a:t>
            </a:r>
            <a:endParaRPr lang="pt-BR" altLang="pt-BR" sz="2000" b="1" i="0" dirty="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978" y="288230"/>
            <a:ext cx="1820494" cy="548482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6" y="1502142"/>
            <a:ext cx="1737865" cy="24609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6" name="CaixaDeTexto 75"/>
          <p:cNvSpPr txBox="1"/>
          <p:nvPr/>
        </p:nvSpPr>
        <p:spPr>
          <a:xfrm>
            <a:off x="5448148" y="2732613"/>
            <a:ext cx="217673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pt-BR" sz="1600" dirty="0"/>
          </a:p>
        </p:txBody>
      </p:sp>
      <p:cxnSp>
        <p:nvCxnSpPr>
          <p:cNvPr id="77" name="Conector reto 76"/>
          <p:cNvCxnSpPr/>
          <p:nvPr/>
        </p:nvCxnSpPr>
        <p:spPr>
          <a:xfrm>
            <a:off x="2771993" y="2363548"/>
            <a:ext cx="0" cy="19106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/>
          <p:cNvSpPr/>
          <p:nvPr/>
        </p:nvSpPr>
        <p:spPr>
          <a:xfrm>
            <a:off x="2788980" y="2270947"/>
            <a:ext cx="30791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GUIA </a:t>
            </a:r>
            <a:r>
              <a:rPr lang="pt-BR" dirty="0" smtClean="0"/>
              <a:t>DAS MELHORES PRÁTICAS DE GOVERNANÇA PARA COOPERATIVAS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024" y="3753293"/>
            <a:ext cx="1808560" cy="24211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tângulo 10"/>
          <p:cNvSpPr/>
          <p:nvPr/>
        </p:nvSpPr>
        <p:spPr>
          <a:xfrm>
            <a:off x="5868144" y="4637004"/>
            <a:ext cx="30791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CARTA DIRETIZ Nº5</a:t>
            </a:r>
          </a:p>
          <a:p>
            <a:r>
              <a:rPr lang="pt-BR" dirty="0" smtClean="0"/>
              <a:t>SOCIEDADES DE ECONOMIA MISTA</a:t>
            </a:r>
            <a:endParaRPr lang="pt-BR" dirty="0"/>
          </a:p>
        </p:txBody>
      </p:sp>
      <p:cxnSp>
        <p:nvCxnSpPr>
          <p:cNvPr id="12" name="Conector reto 11"/>
          <p:cNvCxnSpPr/>
          <p:nvPr/>
        </p:nvCxnSpPr>
        <p:spPr>
          <a:xfrm>
            <a:off x="5879216" y="4733921"/>
            <a:ext cx="0" cy="19106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65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79980"/>
            <a:ext cx="6912768" cy="679997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87340" y="980728"/>
            <a:ext cx="8569325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80602" y="188642"/>
            <a:ext cx="5687542" cy="64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altLang="pt-BR" sz="2000" b="1" i="0" dirty="0">
                <a:solidFill>
                  <a:schemeClr val="tx1"/>
                </a:solidFill>
                <a:latin typeface="Verdana" pitchFamily="34" charset="0"/>
              </a:rPr>
              <a:t>Relatórios Anuais</a:t>
            </a:r>
          </a:p>
          <a:p>
            <a:pPr eaLnBrk="1" hangingPunct="1"/>
            <a:r>
              <a:rPr lang="pt-BR" altLang="pt-BR" sz="2000" b="1" i="0" dirty="0">
                <a:solidFill>
                  <a:schemeClr val="tx1"/>
                </a:solidFill>
                <a:latin typeface="Verdana" pitchFamily="34" charset="0"/>
              </a:rPr>
              <a:t>Transparência e Prestação de Contas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978" y="288230"/>
            <a:ext cx="1820494" cy="548482"/>
          </a:xfrm>
          <a:prstGeom prst="rect">
            <a:avLst/>
          </a:prstGeom>
        </p:spPr>
      </p:pic>
      <p:pic>
        <p:nvPicPr>
          <p:cNvPr id="11" name="Picture 2" descr="C:\Users\maira.sardao\Desktop\Capa RA2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544" y="1516414"/>
            <a:ext cx="1088302" cy="15367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upo 2"/>
          <p:cNvGrpSpPr>
            <a:grpSpLocks/>
          </p:cNvGrpSpPr>
          <p:nvPr/>
        </p:nvGrpSpPr>
        <p:grpSpPr bwMode="auto">
          <a:xfrm>
            <a:off x="3949902" y="1321152"/>
            <a:ext cx="4697914" cy="4133850"/>
            <a:chOff x="4338965" y="1125538"/>
            <a:chExt cx="4697525" cy="4133850"/>
          </a:xfrm>
        </p:grpSpPr>
        <p:grpSp>
          <p:nvGrpSpPr>
            <p:cNvPr id="18" name="Group 30"/>
            <p:cNvGrpSpPr>
              <a:grpSpLocks/>
            </p:cNvGrpSpPr>
            <p:nvPr/>
          </p:nvGrpSpPr>
          <p:grpSpPr bwMode="auto">
            <a:xfrm>
              <a:off x="4338965" y="1125538"/>
              <a:ext cx="4697525" cy="4133850"/>
              <a:chOff x="4308622" y="1383188"/>
              <a:chExt cx="4697141" cy="4134044"/>
            </a:xfrm>
          </p:grpSpPr>
          <p:pic>
            <p:nvPicPr>
              <p:cNvPr id="20" name="Picture 5" descr="C:\Users\maira.sardao\Desktop\RA2012.jp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337249" y="1581634"/>
                <a:ext cx="1084084" cy="153042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20" descr="S10_caju_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72276" y="3414803"/>
                <a:ext cx="1233487" cy="178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19" descr="S10_caju_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77365" y="3455987"/>
                <a:ext cx="1152525" cy="178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18" descr="S10_caju_2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08622" y="3449637"/>
                <a:ext cx="1152525" cy="1787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15" descr="S10_caju_2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00406" y="1423988"/>
                <a:ext cx="1187450" cy="183991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16" descr="S10_caju_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292987">
                <a:off x="6397485" y="1383188"/>
                <a:ext cx="1545971" cy="1862224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4" descr="C:\Users\maira.sardao\Desktop\RA2011.jpg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5483236" y="1578459"/>
                <a:ext cx="1033292" cy="152089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Text Box 9"/>
              <p:cNvSpPr txBox="1">
                <a:spLocks noChangeArrowheads="1"/>
              </p:cNvSpPr>
              <p:nvPr/>
            </p:nvSpPr>
            <p:spPr bwMode="auto">
              <a:xfrm>
                <a:off x="4387698" y="5085184"/>
                <a:ext cx="1069783" cy="432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912813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defTabSz="912813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defTabSz="912813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defTabSz="912813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defTabSz="912813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/>
                <a:r>
                  <a:rPr lang="pt-BR" altLang="en-US" sz="1800" b="1" i="0" dirty="0">
                    <a:solidFill>
                      <a:srgbClr val="404040"/>
                    </a:solidFill>
                    <a:latin typeface="Verdana" pitchFamily="34" charset="0"/>
                  </a:rPr>
                  <a:t>2008</a:t>
                </a:r>
              </a:p>
            </p:txBody>
          </p:sp>
          <p:sp>
            <p:nvSpPr>
              <p:cNvPr id="28" name="Text Box 9"/>
              <p:cNvSpPr txBox="1">
                <a:spLocks noChangeArrowheads="1"/>
              </p:cNvSpPr>
              <p:nvPr/>
            </p:nvSpPr>
            <p:spPr bwMode="auto">
              <a:xfrm>
                <a:off x="5502453" y="5085184"/>
                <a:ext cx="1117493" cy="432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912813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defTabSz="912813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defTabSz="912813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defTabSz="912813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defTabSz="912813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/>
                <a:r>
                  <a:rPr lang="pt-BR" altLang="en-US" sz="1800" b="1" i="0" dirty="0">
                    <a:solidFill>
                      <a:srgbClr val="404040"/>
                    </a:solidFill>
                    <a:latin typeface="Verdana" pitchFamily="34" charset="0"/>
                  </a:rPr>
                  <a:t>2007</a:t>
                </a:r>
              </a:p>
            </p:txBody>
          </p:sp>
          <p:sp>
            <p:nvSpPr>
              <p:cNvPr id="29" name="Text Box 9"/>
              <p:cNvSpPr txBox="1">
                <a:spLocks noChangeArrowheads="1"/>
              </p:cNvSpPr>
              <p:nvPr/>
            </p:nvSpPr>
            <p:spPr bwMode="auto">
              <a:xfrm>
                <a:off x="7834136" y="5085184"/>
                <a:ext cx="978790" cy="432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912813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defTabSz="912813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defTabSz="912813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defTabSz="912813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defTabSz="912813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/>
                <a:r>
                  <a:rPr lang="pt-BR" altLang="en-US" sz="1800" b="1" i="0" dirty="0">
                    <a:solidFill>
                      <a:srgbClr val="404040"/>
                    </a:solidFill>
                    <a:latin typeface="Verdana" pitchFamily="34" charset="0"/>
                  </a:rPr>
                  <a:t>2005</a:t>
                </a:r>
              </a:p>
            </p:txBody>
          </p:sp>
          <p:sp>
            <p:nvSpPr>
              <p:cNvPr id="30" name="Text Box 9"/>
              <p:cNvSpPr txBox="1">
                <a:spLocks noChangeArrowheads="1"/>
              </p:cNvSpPr>
              <p:nvPr/>
            </p:nvSpPr>
            <p:spPr bwMode="auto">
              <a:xfrm>
                <a:off x="5457871" y="3110678"/>
                <a:ext cx="1069783" cy="432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912813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defTabSz="912813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defTabSz="912813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defTabSz="912813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defTabSz="912813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/>
                <a:r>
                  <a:rPr lang="pt-BR" altLang="en-US" sz="1800" b="1" i="0">
                    <a:solidFill>
                      <a:srgbClr val="404040"/>
                    </a:solidFill>
                    <a:latin typeface="Verdana" pitchFamily="34" charset="0"/>
                  </a:rPr>
                  <a:t>2011</a:t>
                </a:r>
              </a:p>
            </p:txBody>
          </p:sp>
          <p:sp>
            <p:nvSpPr>
              <p:cNvPr id="31" name="Text Box 9"/>
              <p:cNvSpPr txBox="1">
                <a:spLocks noChangeArrowheads="1"/>
              </p:cNvSpPr>
              <p:nvPr/>
            </p:nvSpPr>
            <p:spPr bwMode="auto">
              <a:xfrm>
                <a:off x="6572626" y="3110678"/>
                <a:ext cx="1117493" cy="432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912813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defTabSz="912813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defTabSz="912813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defTabSz="912813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defTabSz="912813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/>
                <a:r>
                  <a:rPr lang="pt-BR" altLang="en-US" sz="1800" b="1" i="0">
                    <a:solidFill>
                      <a:srgbClr val="404040"/>
                    </a:solidFill>
                    <a:latin typeface="Verdana" pitchFamily="34" charset="0"/>
                  </a:rPr>
                  <a:t>2010</a:t>
                </a:r>
              </a:p>
            </p:txBody>
          </p:sp>
          <p:sp>
            <p:nvSpPr>
              <p:cNvPr id="32" name="Text Box 9"/>
              <p:cNvSpPr txBox="1">
                <a:spLocks noChangeArrowheads="1"/>
              </p:cNvSpPr>
              <p:nvPr/>
            </p:nvSpPr>
            <p:spPr bwMode="auto">
              <a:xfrm>
                <a:off x="7834136" y="3110678"/>
                <a:ext cx="978790" cy="432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912813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defTabSz="912813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defTabSz="912813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defTabSz="912813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defTabSz="912813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/>
                <a:r>
                  <a:rPr lang="pt-BR" altLang="en-US" sz="1800" b="1" i="0">
                    <a:solidFill>
                      <a:srgbClr val="404040"/>
                    </a:solidFill>
                    <a:latin typeface="Verdana" pitchFamily="34" charset="0"/>
                  </a:rPr>
                  <a:t>2009</a:t>
                </a:r>
              </a:p>
            </p:txBody>
          </p:sp>
          <p:sp>
            <p:nvSpPr>
              <p:cNvPr id="33" name="Text Box 9"/>
              <p:cNvSpPr txBox="1">
                <a:spLocks noChangeArrowheads="1"/>
              </p:cNvSpPr>
              <p:nvPr/>
            </p:nvSpPr>
            <p:spPr bwMode="auto">
              <a:xfrm>
                <a:off x="4325756" y="3110678"/>
                <a:ext cx="1069783" cy="432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912813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defTabSz="912813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defTabSz="912813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defTabSz="912813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defTabSz="912813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/>
                <a:r>
                  <a:rPr lang="pt-BR" altLang="en-US" sz="1800" b="1" i="0" dirty="0">
                    <a:solidFill>
                      <a:srgbClr val="404040"/>
                    </a:solidFill>
                    <a:latin typeface="Verdana" pitchFamily="34" charset="0"/>
                  </a:rPr>
                  <a:t>2012</a:t>
                </a:r>
              </a:p>
            </p:txBody>
          </p:sp>
        </p:grpSp>
        <p:pic>
          <p:nvPicPr>
            <p:cNvPr id="19" name="Picture 19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17" t="18329" r="21530" b="14087"/>
            <a:stretch>
              <a:fillRect/>
            </a:stretch>
          </p:blipFill>
          <p:spPr bwMode="auto">
            <a:xfrm>
              <a:off x="6718914" y="3356993"/>
              <a:ext cx="1052601" cy="148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2860774" y="3029706"/>
            <a:ext cx="1069959" cy="432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12813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12813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12813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12813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pt-BR" altLang="en-US" sz="1800" b="1" i="0" dirty="0">
                <a:solidFill>
                  <a:srgbClr val="404040"/>
                </a:solidFill>
                <a:latin typeface="Verdana" pitchFamily="34" charset="0"/>
              </a:rPr>
              <a:t>2013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6181">
            <a:off x="325698" y="1845059"/>
            <a:ext cx="2552700" cy="3581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1160839" y="5605165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Acesse: </a:t>
            </a:r>
            <a:r>
              <a:rPr lang="pt-BR" dirty="0">
                <a:hlinkClick r:id="rId15" tooltip="http://goo.gl/fZ88l2"/>
              </a:rPr>
              <a:t>http://goo.gl/fZ88l2 </a:t>
            </a:r>
            <a:endParaRPr lang="pt-BR" dirty="0"/>
          </a:p>
        </p:txBody>
      </p:sp>
      <p:sp>
        <p:nvSpPr>
          <p:cNvPr id="34" name="Text Box 9"/>
          <p:cNvSpPr txBox="1">
            <a:spLocks noChangeArrowheads="1"/>
          </p:cNvSpPr>
          <p:nvPr/>
        </p:nvSpPr>
        <p:spPr bwMode="auto">
          <a:xfrm>
            <a:off x="6253382" y="5057742"/>
            <a:ext cx="1117677" cy="432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12813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12813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12813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12813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pt-BR" altLang="en-US" sz="1800" b="1" i="0" dirty="0" smtClean="0">
                <a:solidFill>
                  <a:srgbClr val="404040"/>
                </a:solidFill>
                <a:latin typeface="Verdana" pitchFamily="34" charset="0"/>
              </a:rPr>
              <a:t>2006</a:t>
            </a:r>
            <a:endParaRPr lang="pt-BR" altLang="en-US" sz="1800" b="1" i="0" dirty="0">
              <a:solidFill>
                <a:srgbClr val="40404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0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3035"/>
            <a:ext cx="6912768" cy="67999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461958"/>
            <a:ext cx="9144000" cy="20060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C:\Users\ADMIN\Desktop\logoX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2060848"/>
            <a:ext cx="9321800" cy="40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:\Users\ADMIN\Desktop\logoX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88900" y="4468051"/>
            <a:ext cx="9321800" cy="40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765177"/>
            <a:ext cx="3640984" cy="10969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9552" y="2461958"/>
            <a:ext cx="8064896" cy="200609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85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/>
            <a:r>
              <a:rPr lang="fr-FR" sz="2800" b="1" dirty="0" smtClean="0">
                <a:solidFill>
                  <a:prstClr val="black"/>
                </a:solidFill>
                <a:latin typeface="Verdana"/>
                <a:cs typeface="Verdana"/>
              </a:rPr>
              <a:t>Atividades</a:t>
            </a:r>
          </a:p>
        </p:txBody>
      </p:sp>
    </p:spTree>
    <p:extLst>
      <p:ext uri="{BB962C8B-B14F-4D97-AF65-F5344CB8AC3E}">
        <p14:creationId xmlns:p14="http://schemas.microsoft.com/office/powerpoint/2010/main" val="387619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79980"/>
            <a:ext cx="6912768" cy="679997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87340" y="980728"/>
            <a:ext cx="8569325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80602" y="188642"/>
            <a:ext cx="4444738" cy="59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altLang="pt-BR" sz="2000" b="1" i="0" dirty="0" err="1">
                <a:solidFill>
                  <a:schemeClr val="tx1"/>
                </a:solidFill>
                <a:latin typeface="Verdana" pitchFamily="34" charset="0"/>
              </a:rPr>
              <a:t>Advocacy</a:t>
            </a:r>
            <a:endParaRPr lang="pt-BR" altLang="pt-BR" sz="2000" b="1" i="0" dirty="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978" y="288230"/>
            <a:ext cx="1820494" cy="548482"/>
          </a:xfrm>
          <a:prstGeom prst="rect">
            <a:avLst/>
          </a:prstGeom>
        </p:spPr>
      </p:pic>
      <p:pic>
        <p:nvPicPr>
          <p:cNvPr id="11" name="Picture 2" descr="C:\Users\maira.sardao\Dropbox\Atelier\RA 2013\Fotos e imagens\Foto GT Interagentes I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02" y="3491995"/>
            <a:ext cx="3888432" cy="291632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2" name="CaixaDeTexto 32"/>
          <p:cNvSpPr txBox="1">
            <a:spLocks noChangeArrowheads="1"/>
          </p:cNvSpPr>
          <p:nvPr/>
        </p:nvSpPr>
        <p:spPr bwMode="auto">
          <a:xfrm>
            <a:off x="3997597" y="5868606"/>
            <a:ext cx="16557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000" i="0" dirty="0">
                <a:solidFill>
                  <a:schemeClr val="tx1"/>
                </a:solidFill>
                <a:latin typeface="Verdana" pitchFamily="34" charset="0"/>
              </a:rPr>
              <a:t>Seminário GT </a:t>
            </a:r>
            <a:r>
              <a:rPr lang="en-US" altLang="en-US" sz="1000" i="0" dirty="0" err="1">
                <a:solidFill>
                  <a:schemeClr val="tx1"/>
                </a:solidFill>
                <a:latin typeface="Verdana" pitchFamily="34" charset="0"/>
              </a:rPr>
              <a:t>Interagentes</a:t>
            </a:r>
            <a:endParaRPr lang="en-US" altLang="en-US" sz="1000" i="0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15" name="CaixaDeTexto 10"/>
          <p:cNvSpPr txBox="1">
            <a:spLocks noChangeArrowheads="1"/>
          </p:cNvSpPr>
          <p:nvPr/>
        </p:nvSpPr>
        <p:spPr bwMode="auto">
          <a:xfrm>
            <a:off x="287340" y="972807"/>
            <a:ext cx="6529116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3200" i="1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 i="1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 i="1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 i="1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 i="1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indent="0" eaLnBrk="1" hangingPunct="1">
              <a:defRPr/>
            </a:pPr>
            <a:endParaRPr lang="en-US" altLang="en-US" sz="2000" i="0" dirty="0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000" i="0" dirty="0">
                <a:solidFill>
                  <a:schemeClr val="tx1"/>
                </a:solidFill>
                <a:latin typeface="Verdana" panose="020B0604030504040204" pitchFamily="34" charset="0"/>
              </a:rPr>
              <a:t>Cartas </a:t>
            </a:r>
            <a:r>
              <a:rPr lang="en-US" altLang="en-US" sz="2000" i="0" dirty="0" err="1">
                <a:solidFill>
                  <a:schemeClr val="tx1"/>
                </a:solidFill>
                <a:latin typeface="Verdana" panose="020B0604030504040204" pitchFamily="34" charset="0"/>
              </a:rPr>
              <a:t>Diretrizes</a:t>
            </a:r>
            <a:endParaRPr lang="en-US" altLang="en-US" sz="2000" i="0" dirty="0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000" i="0" dirty="0">
                <a:solidFill>
                  <a:schemeClr val="tx1"/>
                </a:solidFill>
                <a:latin typeface="Verdana" panose="020B0604030504040204" pitchFamily="34" charset="0"/>
              </a:rPr>
              <a:t>Cartas de </a:t>
            </a:r>
            <a:r>
              <a:rPr lang="en-US" altLang="en-US" sz="2000" i="0" dirty="0" err="1">
                <a:solidFill>
                  <a:schemeClr val="tx1"/>
                </a:solidFill>
                <a:latin typeface="Verdana" panose="020B0604030504040204" pitchFamily="34" charset="0"/>
              </a:rPr>
              <a:t>Opinião</a:t>
            </a:r>
            <a:r>
              <a:rPr lang="en-US" altLang="en-US" sz="2000" i="0" dirty="0">
                <a:solidFill>
                  <a:schemeClr val="tx1"/>
                </a:solidFill>
                <a:latin typeface="Verdana" panose="020B0604030504040204" pitchFamily="34" charset="0"/>
              </a:rPr>
              <a:t> e de </a:t>
            </a:r>
            <a:r>
              <a:rPr lang="en-US" altLang="en-US" sz="2000" i="0" dirty="0" err="1">
                <a:solidFill>
                  <a:schemeClr val="tx1"/>
                </a:solidFill>
                <a:latin typeface="Verdana" panose="020B0604030504040204" pitchFamily="34" charset="0"/>
              </a:rPr>
              <a:t>Posicionamento</a:t>
            </a:r>
            <a:endParaRPr lang="en-US" altLang="en-US" sz="2000" i="0" dirty="0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000" i="0" dirty="0" err="1">
                <a:solidFill>
                  <a:schemeClr val="tx1"/>
                </a:solidFill>
                <a:latin typeface="Verdana" panose="020B0604030504040204" pitchFamily="34" charset="0"/>
              </a:rPr>
              <a:t>Audiências</a:t>
            </a:r>
            <a:r>
              <a:rPr lang="en-US" altLang="en-US" sz="2000" i="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2000" i="0" dirty="0" err="1" smtClean="0">
                <a:solidFill>
                  <a:schemeClr val="tx1"/>
                </a:solidFill>
                <a:latin typeface="Verdana" panose="020B0604030504040204" pitchFamily="34" charset="0"/>
              </a:rPr>
              <a:t>públicas</a:t>
            </a:r>
            <a:endParaRPr lang="en-US" altLang="en-US" sz="2000" i="0" dirty="0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000" i="0" dirty="0">
                <a:solidFill>
                  <a:schemeClr val="tx1"/>
                </a:solidFill>
                <a:latin typeface="Verdana" panose="020B0604030504040204" pitchFamily="34" charset="0"/>
              </a:rPr>
              <a:t>GT </a:t>
            </a:r>
            <a:r>
              <a:rPr lang="en-US" altLang="en-US" sz="2000" i="0" dirty="0" err="1" smtClean="0">
                <a:solidFill>
                  <a:schemeClr val="tx1"/>
                </a:solidFill>
                <a:latin typeface="Verdana" panose="020B0604030504040204" pitchFamily="34" charset="0"/>
              </a:rPr>
              <a:t>Interagentes</a:t>
            </a:r>
            <a:endParaRPr lang="en-US" altLang="en-US" sz="2000" i="0" dirty="0" smtClean="0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000" i="0" dirty="0" err="1" smtClean="0">
                <a:solidFill>
                  <a:schemeClr val="tx1"/>
                </a:solidFill>
                <a:latin typeface="Verdana" panose="020B0604030504040204" pitchFamily="34" charset="0"/>
              </a:rPr>
              <a:t>Representação</a:t>
            </a:r>
            <a:r>
              <a:rPr lang="en-US" altLang="en-US" sz="2000" i="0" dirty="0" smtClean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2000" i="0" dirty="0" err="1" smtClean="0">
                <a:solidFill>
                  <a:schemeClr val="tx1"/>
                </a:solidFill>
                <a:latin typeface="Verdana" panose="020B0604030504040204" pitchFamily="34" charset="0"/>
              </a:rPr>
              <a:t>técnica</a:t>
            </a:r>
            <a:r>
              <a:rPr lang="en-US" altLang="en-US" sz="2000" i="0" dirty="0" smtClean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2000" i="0" dirty="0" err="1" smtClean="0">
                <a:solidFill>
                  <a:schemeClr val="tx1"/>
                </a:solidFill>
                <a:latin typeface="Verdana" panose="020B0604030504040204" pitchFamily="34" charset="0"/>
              </a:rPr>
              <a:t>em</a:t>
            </a:r>
            <a:r>
              <a:rPr lang="en-US" altLang="en-US" sz="2000" i="0" dirty="0" smtClean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2000" i="0" dirty="0" err="1" smtClean="0">
                <a:solidFill>
                  <a:schemeClr val="tx1"/>
                </a:solidFill>
                <a:latin typeface="Verdana" panose="020B0604030504040204" pitchFamily="34" charset="0"/>
              </a:rPr>
              <a:t>fóruns</a:t>
            </a:r>
            <a:r>
              <a:rPr lang="en-US" altLang="en-US" sz="2000" i="0" dirty="0" smtClean="0">
                <a:solidFill>
                  <a:schemeClr val="tx1"/>
                </a:solidFill>
                <a:latin typeface="Verdana" panose="020B0604030504040204" pitchFamily="34" charset="0"/>
              </a:rPr>
              <a:t> de </a:t>
            </a:r>
            <a:r>
              <a:rPr lang="en-US" altLang="en-US" sz="2000" i="0" dirty="0" err="1" smtClean="0">
                <a:solidFill>
                  <a:schemeClr val="tx1"/>
                </a:solidFill>
                <a:latin typeface="Verdana" panose="020B0604030504040204" pitchFamily="34" charset="0"/>
              </a:rPr>
              <a:t>outras</a:t>
            </a:r>
            <a:r>
              <a:rPr lang="en-US" altLang="en-US" sz="2000" i="0" dirty="0" smtClean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2000" i="0" dirty="0" err="1" smtClean="0">
                <a:solidFill>
                  <a:schemeClr val="tx1"/>
                </a:solidFill>
                <a:latin typeface="Verdana" panose="020B0604030504040204" pitchFamily="34" charset="0"/>
              </a:rPr>
              <a:t>organizações</a:t>
            </a:r>
            <a:r>
              <a:rPr lang="en-US" altLang="en-US" sz="2000" i="0" dirty="0" smtClean="0">
                <a:solidFill>
                  <a:schemeClr val="tx1"/>
                </a:solidFill>
                <a:latin typeface="Verdana" panose="020B0604030504040204" pitchFamily="34" charset="0"/>
              </a:rPr>
              <a:t> (</a:t>
            </a:r>
            <a:r>
              <a:rPr lang="en-US" altLang="en-US" sz="2000" i="0" dirty="0" err="1" smtClean="0">
                <a:solidFill>
                  <a:schemeClr val="tx1"/>
                </a:solidFill>
                <a:latin typeface="Verdana" panose="020B0604030504040204" pitchFamily="34" charset="0"/>
              </a:rPr>
              <a:t>Anbima</a:t>
            </a:r>
            <a:r>
              <a:rPr lang="en-US" altLang="en-US" sz="2000" i="0" dirty="0" smtClean="0">
                <a:solidFill>
                  <a:schemeClr val="tx1"/>
                </a:solidFill>
                <a:latin typeface="Verdana" panose="020B0604030504040204" pitchFamily="34" charset="0"/>
              </a:rPr>
              <a:t>, </a:t>
            </a:r>
            <a:r>
              <a:rPr lang="en-US" altLang="en-US" sz="2000" i="0" dirty="0" err="1" smtClean="0">
                <a:solidFill>
                  <a:schemeClr val="tx1"/>
                </a:solidFill>
                <a:latin typeface="Verdana" panose="020B0604030504040204" pitchFamily="34" charset="0"/>
              </a:rPr>
              <a:t>BM&amp;FBovespa</a:t>
            </a:r>
            <a:r>
              <a:rPr lang="en-US" altLang="en-US" sz="2000" i="0" dirty="0" smtClean="0">
                <a:solidFill>
                  <a:schemeClr val="tx1"/>
                </a:solidFill>
                <a:latin typeface="Verdana" panose="020B0604030504040204" pitchFamily="34" charset="0"/>
              </a:rPr>
              <a:t>, CAF e </a:t>
            </a:r>
            <a:r>
              <a:rPr lang="en-US" altLang="en-US" sz="2000" i="0" dirty="0" err="1" smtClean="0">
                <a:solidFill>
                  <a:schemeClr val="tx1"/>
                </a:solidFill>
                <a:latin typeface="Verdana" panose="020B0604030504040204" pitchFamily="34" charset="0"/>
              </a:rPr>
              <a:t>Codim</a:t>
            </a:r>
            <a:r>
              <a:rPr lang="en-US" altLang="en-US" sz="2000" i="0" dirty="0" smtClean="0">
                <a:solidFill>
                  <a:schemeClr val="tx1"/>
                </a:solidFill>
                <a:latin typeface="Verdana" panose="020B0604030504040204" pitchFamily="34" charset="0"/>
              </a:rPr>
              <a:t>) </a:t>
            </a:r>
            <a:endParaRPr lang="en-US" altLang="en-US" sz="2000" i="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5096217" y="3406995"/>
            <a:ext cx="3134978" cy="2322007"/>
            <a:chOff x="3098234" y="2331628"/>
            <a:chExt cx="3134978" cy="2322007"/>
          </a:xfrm>
        </p:grpSpPr>
        <p:pic>
          <p:nvPicPr>
            <p:cNvPr id="24" name="Imagem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820" y="2331628"/>
              <a:ext cx="1514392" cy="202733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" cap="rnd">
              <a:solidFill>
                <a:srgbClr val="FFFFFF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perspectiveContrastingLeftFacing">
                <a:rot lat="540000" lon="2100000" rev="0"/>
              </a:camera>
              <a:lightRig rig="soft" dir="t"/>
            </a:scene3d>
            <a:sp3d contourW="12700" prstMaterial="matte">
              <a:bevelT w="63500" h="50800"/>
              <a:contourClr>
                <a:srgbClr val="C0C0C0"/>
              </a:contourClr>
            </a:sp3d>
          </p:spPr>
        </p:pic>
        <p:pic>
          <p:nvPicPr>
            <p:cNvPr id="17" name="Picture 4" descr="http://www.ibgc.org.br/userfiles/images/imagem_cartadiretriz2%281%29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4596" y="2663204"/>
              <a:ext cx="1254767" cy="164530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" cap="rnd">
              <a:solidFill>
                <a:srgbClr val="FFFFFF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perspectiveContrastingLeftFacing">
                <a:rot lat="540000" lon="2100000" rev="0"/>
              </a:camera>
              <a:lightRig rig="soft" dir="t"/>
            </a:scene3d>
            <a:sp3d contourW="12700" prstMaterial="matte">
              <a:bevelT w="63500" h="50800"/>
              <a:contourClr>
                <a:srgbClr val="C0C0C0"/>
              </a:contourClr>
            </a:sp3d>
            <a:extLst/>
          </p:spPr>
        </p:pic>
        <p:grpSp>
          <p:nvGrpSpPr>
            <p:cNvPr id="18" name="Grupo 4"/>
            <p:cNvGrpSpPr>
              <a:grpSpLocks/>
            </p:cNvGrpSpPr>
            <p:nvPr/>
          </p:nvGrpSpPr>
          <p:grpSpPr bwMode="auto">
            <a:xfrm>
              <a:off x="3098234" y="2728217"/>
              <a:ext cx="2709443" cy="1925418"/>
              <a:chOff x="6990843" y="1660757"/>
              <a:chExt cx="2603267" cy="2005149"/>
            </a:xfrm>
          </p:grpSpPr>
          <p:pic>
            <p:nvPicPr>
              <p:cNvPr id="19" name="Picture 27" descr="S06_CARECA_mtd1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906" t="11458"/>
              <a:stretch>
                <a:fillRect/>
              </a:stretch>
            </p:blipFill>
            <p:spPr bwMode="auto">
              <a:xfrm>
                <a:off x="7725501" y="1660757"/>
                <a:ext cx="1281123" cy="184390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35" descr="S06_CARECA_mtd2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469" t="26041" r="32813" b="4166"/>
              <a:stretch>
                <a:fillRect/>
              </a:stretch>
            </p:blipFill>
            <p:spPr bwMode="auto">
              <a:xfrm>
                <a:off x="7287980" y="2025205"/>
                <a:ext cx="962805" cy="13723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36" descr="S06_CARECA_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31" t="29167" r="59375" b="5208"/>
              <a:stretch>
                <a:fillRect/>
              </a:stretch>
            </p:blipFill>
            <p:spPr bwMode="auto">
              <a:xfrm>
                <a:off x="6990843" y="2142071"/>
                <a:ext cx="877386" cy="12856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CaixaDeTexto 43"/>
              <p:cNvSpPr txBox="1">
                <a:spLocks noChangeArrowheads="1"/>
              </p:cNvSpPr>
              <p:nvPr/>
            </p:nvSpPr>
            <p:spPr bwMode="auto">
              <a:xfrm>
                <a:off x="7646691" y="3411564"/>
                <a:ext cx="1947419" cy="2543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i="1">
                    <a:solidFill>
                      <a:srgbClr val="FFFFFF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r>
                  <a:rPr lang="en-US" altLang="en-US" sz="1400" i="0" dirty="0">
                    <a:solidFill>
                      <a:schemeClr val="tx1"/>
                    </a:solidFill>
                    <a:latin typeface="Verdana" pitchFamily="34" charset="0"/>
                  </a:rPr>
                  <a:t>Cartas </a:t>
                </a:r>
                <a:r>
                  <a:rPr lang="en-US" altLang="en-US" sz="1400" i="0" dirty="0" err="1">
                    <a:solidFill>
                      <a:schemeClr val="tx1"/>
                    </a:solidFill>
                    <a:latin typeface="Verdana" pitchFamily="34" charset="0"/>
                  </a:rPr>
                  <a:t>Diretrizes</a:t>
                </a:r>
                <a:endParaRPr lang="en-US" altLang="en-US" sz="1400" i="0" dirty="0">
                  <a:solidFill>
                    <a:schemeClr val="tx1"/>
                  </a:solidFill>
                  <a:latin typeface="Verdana" pitchFamily="34" charset="0"/>
                </a:endParaRPr>
              </a:p>
            </p:txBody>
          </p:sp>
          <p:cxnSp>
            <p:nvCxnSpPr>
              <p:cNvPr id="23" name="Conector reto 67"/>
              <p:cNvCxnSpPr>
                <a:endCxn id="22" idx="1"/>
              </p:cNvCxnSpPr>
              <p:nvPr/>
            </p:nvCxnSpPr>
            <p:spPr>
              <a:xfrm>
                <a:off x="7645806" y="3504665"/>
                <a:ext cx="885" cy="3407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94848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79980"/>
            <a:ext cx="6912768" cy="679997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87340" y="980728"/>
            <a:ext cx="8569325" cy="0"/>
          </a:xfrm>
          <a:prstGeom prst="line">
            <a:avLst/>
          </a:prstGeom>
          <a:ln w="12700" cmpd="sng">
            <a:solidFill>
              <a:srgbClr val="021B3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80602" y="188642"/>
            <a:ext cx="4823446" cy="59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pt-BR" altLang="pt-BR" sz="2000" b="1" i="0" dirty="0">
              <a:solidFill>
                <a:srgbClr val="002D62"/>
              </a:solidFill>
              <a:latin typeface="Verdana" pitchFamily="34" charset="0"/>
            </a:endParaRPr>
          </a:p>
          <a:p>
            <a:pPr eaLnBrk="1" hangingPunct="1"/>
            <a:r>
              <a:rPr lang="pt-BR" altLang="pt-BR" sz="2000" b="1" i="0" dirty="0">
                <a:solidFill>
                  <a:schemeClr val="tx1"/>
                </a:solidFill>
                <a:latin typeface="Verdana" pitchFamily="34" charset="0"/>
              </a:rPr>
              <a:t>EVENTOS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80603" y="1268762"/>
            <a:ext cx="4906619" cy="59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altLang="pt-BR" sz="2400" b="1" i="0" dirty="0">
                <a:solidFill>
                  <a:schemeClr val="tx1"/>
                </a:solidFill>
                <a:latin typeface="Verdana" pitchFamily="34" charset="0"/>
              </a:rPr>
              <a:t>Agenda temática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80603" y="1892079"/>
            <a:ext cx="8495855" cy="122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342900" indent="-342900" eaLnBrk="1" hangingPunct="1">
              <a:buSzPct val="105000"/>
              <a:buFont typeface="Wingdings" panose="05000000000000000000" pitchFamily="2" charset="2"/>
              <a:buChar char="§"/>
            </a:pPr>
            <a:r>
              <a:rPr lang="en-US" sz="200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2015: 20 </a:t>
            </a:r>
            <a:r>
              <a:rPr lang="en-US" sz="2000" i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anos</a:t>
            </a:r>
            <a:r>
              <a:rPr lang="en-US" sz="200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IBGC: </a:t>
            </a:r>
            <a:r>
              <a:rPr lang="en-US" sz="2000" i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Passado</a:t>
            </a:r>
            <a:r>
              <a:rPr lang="en-US" sz="200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2000" i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presente</a:t>
            </a:r>
            <a:r>
              <a:rPr lang="en-US" sz="200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</a:t>
            </a:r>
            <a:r>
              <a:rPr lang="en-US" sz="2000" i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futuro</a:t>
            </a:r>
            <a:r>
              <a:rPr lang="en-US" sz="200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 Governança </a:t>
            </a:r>
            <a:r>
              <a:rPr lang="en-US" sz="2000" i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Corporativa</a:t>
            </a:r>
            <a:endParaRPr lang="en-US" sz="2000" i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eaLnBrk="1" hangingPunct="1">
              <a:buSzPct val="105000"/>
              <a:buFont typeface="Wingdings" panose="05000000000000000000" pitchFamily="2" charset="2"/>
              <a:buChar char="§"/>
            </a:pPr>
            <a:r>
              <a:rPr lang="pt-BR" altLang="pt-BR" sz="200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2014: Governança Corporativa que cria valor: Um processo em evolução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978" y="288230"/>
            <a:ext cx="1820494" cy="548482"/>
          </a:xfrm>
          <a:prstGeom prst="rect">
            <a:avLst/>
          </a:prstGeom>
        </p:spPr>
      </p:pic>
      <p:graphicFrame>
        <p:nvGraphicFramePr>
          <p:cNvPr id="17" name="Gráfico 16"/>
          <p:cNvGraphicFramePr>
            <a:graphicFrameLocks/>
          </p:cNvGraphicFramePr>
          <p:nvPr>
            <p:extLst/>
          </p:nvPr>
        </p:nvGraphicFramePr>
        <p:xfrm>
          <a:off x="1979712" y="3284984"/>
          <a:ext cx="5020266" cy="3263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8310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79980"/>
            <a:ext cx="6912768" cy="679997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87340" y="980728"/>
            <a:ext cx="8569325" cy="0"/>
          </a:xfrm>
          <a:prstGeom prst="line">
            <a:avLst/>
          </a:prstGeom>
          <a:ln w="12700" cmpd="sng">
            <a:solidFill>
              <a:srgbClr val="021B3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80602" y="188642"/>
            <a:ext cx="4823446" cy="59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pt-BR" altLang="pt-BR" sz="2000" b="1" i="0" dirty="0">
              <a:solidFill>
                <a:srgbClr val="002D62"/>
              </a:solidFill>
              <a:latin typeface="Verdana" pitchFamily="34" charset="0"/>
            </a:endParaRPr>
          </a:p>
          <a:p>
            <a:pPr eaLnBrk="1" hangingPunct="1"/>
            <a:r>
              <a:rPr lang="pt-BR" altLang="pt-BR" sz="2000" b="1" i="0" dirty="0">
                <a:solidFill>
                  <a:schemeClr val="tx1"/>
                </a:solidFill>
                <a:latin typeface="Verdana" pitchFamily="34" charset="0"/>
              </a:rPr>
              <a:t>ENCONTRO DE CONSELHEIROS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978" y="288230"/>
            <a:ext cx="1820494" cy="548482"/>
          </a:xfrm>
          <a:prstGeom prst="rect">
            <a:avLst/>
          </a:prstGeom>
        </p:spPr>
      </p:pic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5255889" y="3046303"/>
            <a:ext cx="4068639" cy="2266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800" i="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2014: Pessoas - Liderança, Sucessão, Avaliação e Remuneração</a:t>
            </a:r>
          </a:p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altLang="pt-BR" sz="1800" i="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2015: Conselho de Administração e Gestão de Riscos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868144" y="2451952"/>
            <a:ext cx="4906619" cy="59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altLang="pt-BR" sz="2400" b="1" i="0" dirty="0">
                <a:solidFill>
                  <a:schemeClr val="tx1"/>
                </a:solidFill>
                <a:latin typeface="Verdana" pitchFamily="34" charset="0"/>
              </a:rPr>
              <a:t>Temas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40" y="2451952"/>
            <a:ext cx="4871713" cy="285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7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79375"/>
            <a:ext cx="6913563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287338" y="981075"/>
            <a:ext cx="8569325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180" name="Text Box 9"/>
          <p:cNvSpPr txBox="1">
            <a:spLocks noChangeArrowheads="1"/>
          </p:cNvSpPr>
          <p:nvPr/>
        </p:nvSpPr>
        <p:spPr bwMode="auto">
          <a:xfrm>
            <a:off x="180975" y="496888"/>
            <a:ext cx="44450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2000" b="1">
                <a:latin typeface="Verdana" panose="020B0604030504040204" pitchFamily="34" charset="0"/>
              </a:rPr>
              <a:t>Congresso Anual</a:t>
            </a:r>
          </a:p>
        </p:txBody>
      </p:sp>
      <p:pic>
        <p:nvPicPr>
          <p:cNvPr id="50181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88" y="288925"/>
            <a:ext cx="1820862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477963"/>
            <a:ext cx="874871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 explicativo retangular com cantos arredondados 2"/>
          <p:cNvSpPr/>
          <p:nvPr/>
        </p:nvSpPr>
        <p:spPr>
          <a:xfrm>
            <a:off x="2333625" y="5218113"/>
            <a:ext cx="4465638" cy="1008062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/>
              <a:t>Acesse: http://www.ibgc.org.br/16congresso/</a:t>
            </a:r>
          </a:p>
        </p:txBody>
      </p:sp>
    </p:spTree>
    <p:extLst>
      <p:ext uri="{BB962C8B-B14F-4D97-AF65-F5344CB8AC3E}">
        <p14:creationId xmlns:p14="http://schemas.microsoft.com/office/powerpoint/2010/main" val="8546595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79980"/>
            <a:ext cx="6912768" cy="679997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87340" y="980728"/>
            <a:ext cx="8569325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80602" y="497252"/>
            <a:ext cx="4444738" cy="59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altLang="pt-BR" sz="2000" b="1" i="0" dirty="0">
                <a:solidFill>
                  <a:schemeClr val="tx1"/>
                </a:solidFill>
                <a:latin typeface="Verdana" pitchFamily="34" charset="0"/>
              </a:rPr>
              <a:t>Jornada Técnica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978" y="288230"/>
            <a:ext cx="1820494" cy="548482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180603" y="1464206"/>
            <a:ext cx="9134475" cy="4932214"/>
            <a:chOff x="0" y="1042988"/>
            <a:chExt cx="9134475" cy="4932214"/>
          </a:xfrm>
        </p:grpSpPr>
        <p:pic>
          <p:nvPicPr>
            <p:cNvPr id="12" name="Picture 8" descr="C:\Users\rodrigo.trentin\Pictures\640px-Mapa_Mundi_Detalle_Max_2008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5" r="7935"/>
            <a:stretch>
              <a:fillRect/>
            </a:stretch>
          </p:blipFill>
          <p:spPr bwMode="auto">
            <a:xfrm>
              <a:off x="0" y="1311275"/>
              <a:ext cx="9134475" cy="463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Imagem 26" descr="s5_tgo_2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913" y="2225675"/>
              <a:ext cx="833437" cy="866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Imagem 27" descr="s5_tgo_2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4425" y="1916113"/>
              <a:ext cx="771525" cy="757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Imagem 28" descr="s5_tgo_1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563" y="1433513"/>
              <a:ext cx="792162" cy="792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CaixaDeTexto 17"/>
            <p:cNvSpPr txBox="1"/>
            <p:nvPr/>
          </p:nvSpPr>
          <p:spPr>
            <a:xfrm>
              <a:off x="5148263" y="1042988"/>
              <a:ext cx="2420937" cy="9239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b="1" i="1" cap="small" dirty="0">
                  <a:solidFill>
                    <a:srgbClr val="333399">
                      <a:lumMod val="75000"/>
                    </a:srgb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Suécia e Finlândia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b="1" i="1" cap="small" dirty="0">
                  <a:solidFill>
                    <a:srgbClr val="333399">
                      <a:lumMod val="75000"/>
                    </a:srgb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2011</a:t>
              </a:r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5796284" y="4149080"/>
              <a:ext cx="20160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b="1" i="1" cap="small" dirty="0">
                  <a:solidFill>
                    <a:srgbClr val="262673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Austrália</a:t>
              </a:r>
            </a:p>
            <a:p>
              <a:pPr lvl="0"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b="1" i="1" cap="small" dirty="0">
                  <a:solidFill>
                    <a:srgbClr val="333399">
                      <a:lumMod val="75000"/>
                    </a:srgb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2013</a:t>
              </a:r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1547812" y="1761257"/>
              <a:ext cx="2420937" cy="6477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b="1" i="1" cap="small" dirty="0">
                  <a:solidFill>
                    <a:srgbClr val="333399">
                      <a:lumMod val="75000"/>
                    </a:srgb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Washington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b="1" i="1" cap="small" dirty="0">
                  <a:solidFill>
                    <a:srgbClr val="333399">
                      <a:lumMod val="75000"/>
                    </a:srgb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1998 e 2008</a:t>
              </a:r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3635375" y="2708275"/>
              <a:ext cx="2420938" cy="6477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b="1" i="1" cap="small" dirty="0">
                  <a:solidFill>
                    <a:srgbClr val="333399">
                      <a:lumMod val="75000"/>
                    </a:srgb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Paris e Londres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b="1" i="1" cap="small" dirty="0">
                  <a:solidFill>
                    <a:srgbClr val="333399">
                      <a:lumMod val="75000"/>
                    </a:srgb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1999 e 2010</a:t>
              </a:r>
            </a:p>
          </p:txBody>
        </p:sp>
        <p:pic>
          <p:nvPicPr>
            <p:cNvPr id="22" name="Picture 12" descr="https://encrypted-tbn2.gstatic.com/images?q=tbn:ANd9GcTBfK4k-aGnJiBLFGdu7tW4S16k_S9qcqY35fxiHpntHryiF2_p3g"/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84" t="9513" r="9482" b="11177"/>
            <a:stretch/>
          </p:blipFill>
          <p:spPr bwMode="auto">
            <a:xfrm>
              <a:off x="3995936" y="5090095"/>
              <a:ext cx="904348" cy="885107"/>
            </a:xfrm>
            <a:prstGeom prst="ellipse">
              <a:avLst/>
            </a:prstGeom>
            <a:ln w="28575" cap="rnd">
              <a:solidFill>
                <a:schemeClr val="tx2">
                  <a:lumMod val="50000"/>
                </a:schemeClr>
              </a:solidFill>
            </a:ln>
            <a:effectLst>
              <a:glow rad="127000">
                <a:schemeClr val="tx1">
                  <a:alpha val="37000"/>
                </a:schemeClr>
              </a:glo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CaixaDeTexto 22"/>
            <p:cNvSpPr txBox="1"/>
            <p:nvPr/>
          </p:nvSpPr>
          <p:spPr>
            <a:xfrm>
              <a:off x="4932040" y="5158933"/>
              <a:ext cx="19976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spc="100" dirty="0">
                  <a:solidFill>
                    <a:srgbClr val="262673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ALEMANHA </a:t>
              </a:r>
            </a:p>
            <a:p>
              <a:r>
                <a:rPr lang="pt-BR" sz="2000" dirty="0">
                  <a:solidFill>
                    <a:srgbClr val="262673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2015</a:t>
              </a:r>
            </a:p>
          </p:txBody>
        </p:sp>
        <p:pic>
          <p:nvPicPr>
            <p:cNvPr id="24" name="Picture 8" descr="http://static.freepik.com/fotos-gratis/bandeira-da-australia_21034794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0922" y="4412799"/>
              <a:ext cx="498623" cy="498623"/>
            </a:xfrm>
            <a:prstGeom prst="ellipse">
              <a:avLst/>
            </a:prstGeom>
            <a:ln w="190500" cap="rnd">
              <a:noFill/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5" name="Conector reto 24"/>
          <p:cNvCxnSpPr/>
          <p:nvPr/>
        </p:nvCxnSpPr>
        <p:spPr>
          <a:xfrm>
            <a:off x="4616478" y="2830175"/>
            <a:ext cx="0" cy="256254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331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79980"/>
            <a:ext cx="6912768" cy="679997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87340" y="980728"/>
            <a:ext cx="8569325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80602" y="497252"/>
            <a:ext cx="5930638" cy="59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altLang="pt-BR" sz="2000" b="1" i="0" dirty="0">
                <a:solidFill>
                  <a:schemeClr val="tx1"/>
                </a:solidFill>
                <a:latin typeface="Verdana" pitchFamily="34" charset="0"/>
              </a:rPr>
              <a:t>Certificação e Banco de Conselheiros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978" y="288230"/>
            <a:ext cx="1820494" cy="548482"/>
          </a:xfrm>
          <a:prstGeom prst="rect">
            <a:avLst/>
          </a:prstGeom>
        </p:spPr>
      </p:pic>
      <p:pic>
        <p:nvPicPr>
          <p:cNvPr id="11" name="Imagem 7" descr="s13_tgo_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3" t="15662" r="4443"/>
          <a:stretch>
            <a:fillRect/>
          </a:stretch>
        </p:blipFill>
        <p:spPr bwMode="auto">
          <a:xfrm>
            <a:off x="2824833" y="1464206"/>
            <a:ext cx="6140450" cy="578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178720" y="3655152"/>
            <a:ext cx="4111625" cy="1724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cap="small" dirty="0">
                <a:solidFill>
                  <a:srgbClr val="333399">
                    <a:lumMod val="75000"/>
                  </a:srgb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Certificação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cap="small" dirty="0">
                <a:solidFill>
                  <a:srgbClr val="333399">
                    <a:lumMod val="75000"/>
                  </a:srgb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Total: 737 (mapa)</a:t>
            </a:r>
          </a:p>
          <a:p>
            <a:pPr marL="455613" lvl="1" indent="15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600" cap="small" dirty="0">
                <a:solidFill>
                  <a:srgbClr val="333399">
                    <a:lumMod val="75000"/>
                  </a:srgb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Conselheiros de Administração</a:t>
            </a:r>
          </a:p>
          <a:p>
            <a:pPr marL="455613" lvl="1" indent="15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600" b="1" cap="small" dirty="0">
                <a:solidFill>
                  <a:srgbClr val="333399">
                    <a:lumMod val="75000"/>
                  </a:srgb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567 Membros</a:t>
            </a:r>
          </a:p>
          <a:p>
            <a:pPr marL="455613" lvl="1" indent="15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600" cap="small" dirty="0">
                <a:solidFill>
                  <a:srgbClr val="333399">
                    <a:lumMod val="75000"/>
                  </a:srgb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Conselheiros Fiscais</a:t>
            </a:r>
          </a:p>
          <a:p>
            <a:pPr marL="455613" lvl="1" indent="15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600" b="1" cap="small" dirty="0">
                <a:solidFill>
                  <a:srgbClr val="333399">
                    <a:lumMod val="75000"/>
                  </a:srgb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170 membros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42147" y="5441521"/>
            <a:ext cx="2935288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cap="small" dirty="0">
                <a:solidFill>
                  <a:srgbClr val="333399">
                    <a:lumMod val="75000"/>
                  </a:srgb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Banco de Conselheiros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cap="small" dirty="0">
                <a:solidFill>
                  <a:srgbClr val="333399">
                    <a:lumMod val="75000"/>
                  </a:srgb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535 Membros</a:t>
            </a:r>
          </a:p>
        </p:txBody>
      </p:sp>
      <p:pic>
        <p:nvPicPr>
          <p:cNvPr id="16" name="Picture 2" descr="H:\Logomarca IBGC\Logos em Baixa\Selos CCI_20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82" y="2207628"/>
            <a:ext cx="2432312" cy="117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4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79980"/>
            <a:ext cx="6912768" cy="679997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87340" y="980728"/>
            <a:ext cx="8569325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80602" y="497252"/>
            <a:ext cx="4444738" cy="59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altLang="pt-BR" sz="2000" b="1" i="0" dirty="0">
                <a:solidFill>
                  <a:schemeClr val="tx1"/>
                </a:solidFill>
                <a:latin typeface="Verdana" pitchFamily="34" charset="0"/>
              </a:rPr>
              <a:t>Propósito do IBGC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978" y="288230"/>
            <a:ext cx="1820494" cy="548482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52066" y="1320188"/>
            <a:ext cx="8639871" cy="477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pt-BR" altLang="pt-BR" sz="2000" dirty="0">
                <a:solidFill>
                  <a:schemeClr val="tx1"/>
                </a:solidFill>
                <a:latin typeface="Verdana" pitchFamily="34" charset="0"/>
              </a:rPr>
              <a:t>Ser </a:t>
            </a:r>
            <a:r>
              <a:rPr lang="pt-BR" altLang="pt-BR" sz="2000" b="1" dirty="0">
                <a:solidFill>
                  <a:schemeClr val="tx1"/>
                </a:solidFill>
                <a:latin typeface="Verdana" pitchFamily="34" charset="0"/>
              </a:rPr>
              <a:t>referência em Governança Corporativa</a:t>
            </a:r>
            <a:r>
              <a:rPr lang="pt-BR" altLang="pt-BR" sz="2000" dirty="0">
                <a:solidFill>
                  <a:schemeClr val="tx1"/>
                </a:solidFill>
                <a:latin typeface="Verdana" pitchFamily="34" charset="0"/>
              </a:rPr>
              <a:t>, contribuindo para o </a:t>
            </a:r>
            <a:r>
              <a:rPr lang="pt-BR" altLang="pt-BR" sz="2000" b="1" dirty="0">
                <a:solidFill>
                  <a:schemeClr val="tx1"/>
                </a:solidFill>
                <a:latin typeface="Verdana" pitchFamily="34" charset="0"/>
              </a:rPr>
              <a:t>desempenho sustentável</a:t>
            </a:r>
            <a:r>
              <a:rPr lang="pt-BR" altLang="pt-BR" sz="2000" dirty="0">
                <a:solidFill>
                  <a:schemeClr val="tx1"/>
                </a:solidFill>
                <a:latin typeface="Verdana" pitchFamily="34" charset="0"/>
              </a:rPr>
              <a:t> das organizações e influenciando os agentes de nossa sociedade no sentido de maior transparência, justiça e responsabilidade</a:t>
            </a:r>
          </a:p>
        </p:txBody>
      </p:sp>
    </p:spTree>
    <p:extLst>
      <p:ext uri="{BB962C8B-B14F-4D97-AF65-F5344CB8AC3E}">
        <p14:creationId xmlns:p14="http://schemas.microsoft.com/office/powerpoint/2010/main" val="156459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79980"/>
            <a:ext cx="6912768" cy="679997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87340" y="980728"/>
            <a:ext cx="8569325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80602" y="497252"/>
            <a:ext cx="4444738" cy="59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altLang="pt-BR" sz="2000" b="1" i="0" dirty="0">
                <a:solidFill>
                  <a:schemeClr val="tx1"/>
                </a:solidFill>
                <a:latin typeface="Verdana" pitchFamily="34" charset="0"/>
              </a:rPr>
              <a:t>Prêmios Institucionais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978" y="288230"/>
            <a:ext cx="1820494" cy="548482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40" y="2761194"/>
            <a:ext cx="40354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2" name="Imagem 10" descr="trofeu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77" y="1464206"/>
            <a:ext cx="3440113" cy="46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352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79980"/>
            <a:ext cx="6912768" cy="679997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87340" y="980728"/>
            <a:ext cx="8569325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80602" y="497252"/>
            <a:ext cx="4444738" cy="59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altLang="pt-BR" sz="2000" b="1" i="0" dirty="0">
                <a:solidFill>
                  <a:schemeClr val="tx1"/>
                </a:solidFill>
                <a:latin typeface="Verdana" pitchFamily="34" charset="0"/>
              </a:rPr>
              <a:t>Prêmios Recebidos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978" y="288230"/>
            <a:ext cx="1820494" cy="548482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180603" y="1091603"/>
            <a:ext cx="8637587" cy="5544145"/>
            <a:chOff x="255588" y="765175"/>
            <a:chExt cx="8637587" cy="5544145"/>
          </a:xfrm>
        </p:grpSpPr>
        <p:pic>
          <p:nvPicPr>
            <p:cNvPr id="11" name="Imagem 3" descr="s4_tgo_v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88" y="1171575"/>
              <a:ext cx="4171950" cy="4535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agem 4" descr="s4_tgo_v2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900" y="765175"/>
              <a:ext cx="4084638" cy="447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aixaDeTexto 14"/>
            <p:cNvSpPr txBox="1"/>
            <p:nvPr/>
          </p:nvSpPr>
          <p:spPr>
            <a:xfrm>
              <a:off x="1192213" y="5539879"/>
              <a:ext cx="2447925" cy="76944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lvl="0"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2000" b="1" cap="small" dirty="0">
                  <a:solidFill>
                    <a:srgbClr val="333399">
                      <a:lumMod val="75000"/>
                    </a:srgb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ICGN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1200" cap="small" dirty="0" err="1">
                  <a:solidFill>
                    <a:srgbClr val="333399">
                      <a:lumMod val="75000"/>
                    </a:srgb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Award</a:t>
              </a:r>
              <a:r>
                <a:rPr lang="pt-BR" sz="1200" cap="small" dirty="0">
                  <a:solidFill>
                    <a:srgbClr val="333399">
                      <a:lumMod val="75000"/>
                    </a:srgb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 for </a:t>
              </a:r>
              <a:r>
                <a:rPr lang="pt-BR" sz="1200" cap="small" dirty="0" err="1">
                  <a:solidFill>
                    <a:srgbClr val="333399">
                      <a:lumMod val="75000"/>
                    </a:srgb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Excellence</a:t>
              </a:r>
              <a:r>
                <a:rPr lang="pt-BR" sz="1200" cap="small" dirty="0">
                  <a:solidFill>
                    <a:srgbClr val="333399">
                      <a:lumMod val="75000"/>
                    </a:srgb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 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1200" cap="small" dirty="0">
                  <a:solidFill>
                    <a:srgbClr val="333399">
                      <a:lumMod val="75000"/>
                    </a:srgb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in Corporate </a:t>
              </a:r>
              <a:r>
                <a:rPr lang="pt-BR" sz="1200" cap="small" dirty="0" err="1">
                  <a:solidFill>
                    <a:srgbClr val="333399">
                      <a:lumMod val="75000"/>
                    </a:srgb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Governance</a:t>
              </a:r>
              <a:endParaRPr lang="pt-BR" sz="1200" cap="small" dirty="0">
                <a:solidFill>
                  <a:srgbClr val="333399">
                    <a:lumMod val="75000"/>
                  </a:srgbClr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5580063" y="5179839"/>
              <a:ext cx="3313112" cy="76944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lvl="0"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2000" b="1" cap="small" dirty="0">
                  <a:solidFill>
                    <a:srgbClr val="333399">
                      <a:lumMod val="75000"/>
                    </a:srgb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ABRASCA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1200" cap="small" dirty="0">
                  <a:solidFill>
                    <a:srgbClr val="333399">
                      <a:lumMod val="75000"/>
                    </a:srgb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Melhor Relatório Anual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1200" cap="small" dirty="0">
                  <a:solidFill>
                    <a:srgbClr val="333399">
                      <a:lumMod val="75000"/>
                    </a:srgb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Organização não Governamental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768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79980"/>
            <a:ext cx="6912768" cy="679997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87340" y="980728"/>
            <a:ext cx="8569325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80602" y="497252"/>
            <a:ext cx="4444738" cy="59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altLang="pt-BR" sz="2000" b="1" i="0" dirty="0">
                <a:solidFill>
                  <a:schemeClr val="tx1"/>
                </a:solidFill>
                <a:latin typeface="Verdana" pitchFamily="34" charset="0"/>
              </a:rPr>
              <a:t>Outras Ações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978" y="288230"/>
            <a:ext cx="1820494" cy="548482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287340" y="1320188"/>
            <a:ext cx="8533132" cy="5030417"/>
            <a:chOff x="0" y="981075"/>
            <a:chExt cx="9144000" cy="5089525"/>
          </a:xfrm>
        </p:grpSpPr>
        <p:grpSp>
          <p:nvGrpSpPr>
            <p:cNvPr id="15" name="Grupo 14"/>
            <p:cNvGrpSpPr/>
            <p:nvPr/>
          </p:nvGrpSpPr>
          <p:grpSpPr>
            <a:xfrm>
              <a:off x="0" y="981075"/>
              <a:ext cx="9144000" cy="5089525"/>
              <a:chOff x="0" y="981075"/>
              <a:chExt cx="9144000" cy="5089525"/>
            </a:xfrm>
          </p:grpSpPr>
          <p:pic>
            <p:nvPicPr>
              <p:cNvPr id="27" name="Imagem 5" descr="S15_V2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244" b="66039"/>
              <a:stretch>
                <a:fillRect/>
              </a:stretch>
            </p:blipFill>
            <p:spPr bwMode="auto">
              <a:xfrm>
                <a:off x="0" y="981075"/>
                <a:ext cx="9144000" cy="1009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Imagem 6" descr="S15_V2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006600"/>
                <a:ext cx="9144000" cy="984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Imagem 7" descr="S15_V2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025775"/>
                <a:ext cx="9144000" cy="982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Imagem 8" descr="S15_V2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17963"/>
                <a:ext cx="9144000" cy="1017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Imagem 9" descr="S15_V2.pn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5043488"/>
                <a:ext cx="9144000" cy="1027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Imagem 10" descr="S15_V2_2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19" t="26038" r="3963" b="67924"/>
            <a:stretch>
              <a:fillRect/>
            </a:stretch>
          </p:blipFill>
          <p:spPr bwMode="auto">
            <a:xfrm>
              <a:off x="5762625" y="1446213"/>
              <a:ext cx="3019425" cy="414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Imagem 11" descr="S15_V2_2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340" r="78584" b="52831"/>
            <a:stretch>
              <a:fillRect/>
            </a:stretch>
          </p:blipFill>
          <p:spPr bwMode="auto">
            <a:xfrm>
              <a:off x="0" y="2041525"/>
              <a:ext cx="1958975" cy="87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Imagem 12" descr="S15_V2_2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91" t="55347" r="2075" b="38239"/>
            <a:stretch>
              <a:fillRect/>
            </a:stretch>
          </p:blipFill>
          <p:spPr bwMode="auto">
            <a:xfrm>
              <a:off x="4735513" y="3498850"/>
              <a:ext cx="4217987" cy="44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Imagem 13" descr="S15_V2_2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3" t="69560" r="52641" b="23898"/>
            <a:stretch>
              <a:fillRect/>
            </a:stretch>
          </p:blipFill>
          <p:spPr bwMode="auto">
            <a:xfrm>
              <a:off x="560388" y="4500563"/>
              <a:ext cx="3770312" cy="44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Imagem 14" descr="S15_V2_2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38" t="84779" r="2641" b="9435"/>
            <a:stretch>
              <a:fillRect/>
            </a:stretch>
          </p:blipFill>
          <p:spPr bwMode="auto">
            <a:xfrm>
              <a:off x="6953250" y="5570538"/>
              <a:ext cx="19494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457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314575" y="5286377"/>
            <a:ext cx="41290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2800" i="0">
                <a:latin typeface="Century Gothic" pitchFamily="34" charset="0"/>
              </a:rPr>
              <a:t>www.ibgc.org.br</a:t>
            </a:r>
          </a:p>
        </p:txBody>
      </p:sp>
      <p:pic>
        <p:nvPicPr>
          <p:cNvPr id="6" name="Picture 6" descr="Twitt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7" y="1125538"/>
            <a:ext cx="6697663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http://a1.mzstatic.com/us/r1000/078/Purple2/v4/47/23/27/472327f4-433c-df24-138f-06b60811b9d7/mzl.cowohga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152" y="5145088"/>
            <a:ext cx="612775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68083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79980"/>
            <a:ext cx="6912768" cy="679997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87340" y="980728"/>
            <a:ext cx="8569325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80602" y="497252"/>
            <a:ext cx="4444738" cy="59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altLang="pt-BR" sz="2000" b="1" i="0" dirty="0">
                <a:solidFill>
                  <a:schemeClr val="tx1"/>
                </a:solidFill>
                <a:latin typeface="Verdana" pitchFamily="34" charset="0"/>
              </a:rPr>
              <a:t>Estrutura do IBGC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978" y="288230"/>
            <a:ext cx="1820494" cy="548482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177740" y="1657071"/>
            <a:ext cx="8788524" cy="4768286"/>
            <a:chOff x="-1103312" y="1560514"/>
            <a:chExt cx="8788524" cy="4768286"/>
          </a:xfrm>
        </p:grpSpPr>
        <p:sp>
          <p:nvSpPr>
            <p:cNvPr id="10" name="CaixaDeTexto 9"/>
            <p:cNvSpPr txBox="1"/>
            <p:nvPr/>
          </p:nvSpPr>
          <p:spPr>
            <a:xfrm>
              <a:off x="-1103312" y="1560514"/>
              <a:ext cx="3455987" cy="1292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2400" b="1" cap="small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Associados </a:t>
              </a:r>
            </a:p>
            <a:p>
              <a:pPr>
                <a:defRPr/>
              </a:pPr>
              <a:r>
                <a:rPr lang="pt-BR" cap="small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Pessoa Física: </a:t>
              </a:r>
              <a:r>
                <a:rPr lang="pt-BR" b="1" cap="small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1.408</a:t>
              </a:r>
            </a:p>
            <a:p>
              <a:pPr>
                <a:defRPr/>
              </a:pPr>
              <a:r>
                <a:rPr lang="pt-BR" cap="small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Pessoa Jurídica: </a:t>
              </a:r>
              <a:r>
                <a:rPr lang="pt-BR" b="1" cap="small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183</a:t>
              </a:r>
            </a:p>
            <a:p>
              <a:pPr>
                <a:defRPr/>
              </a:pPr>
              <a:r>
                <a:rPr lang="pt-BR" cap="small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Mantenedor: </a:t>
              </a:r>
              <a:r>
                <a:rPr lang="pt-BR" b="1" cap="small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11</a:t>
              </a:r>
              <a:endParaRPr lang="pt-BR" b="1" cap="small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-1103312" y="3212976"/>
              <a:ext cx="3097213" cy="73866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2400" b="1" cap="small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Equipe </a:t>
              </a:r>
            </a:p>
            <a:p>
              <a:pPr>
                <a:defRPr/>
              </a:pPr>
              <a:r>
                <a:rPr lang="pt-BR" b="1" cap="small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45</a:t>
              </a:r>
              <a:r>
                <a:rPr lang="pt-BR" cap="small" dirty="0" smtClean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lang="pt-BR" cap="small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colaboradores</a:t>
              </a: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-1103312" y="4296578"/>
              <a:ext cx="3744738" cy="1292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pt-BR" sz="2400" b="1" cap="small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Capítulos</a:t>
              </a:r>
            </a:p>
            <a:p>
              <a:pPr>
                <a:defRPr/>
              </a:pPr>
              <a:r>
                <a:rPr lang="pt-BR" cap="small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Ceará, Minas Gerais, Paraná, Pernambuco, Rio de Janeiro, Santa Catarina e Sul </a:t>
              </a: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3473574" y="1700536"/>
              <a:ext cx="4211638" cy="73866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2400" b="1" cap="small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Núcleos em Formação</a:t>
              </a:r>
            </a:p>
            <a:p>
              <a:pPr>
                <a:defRPr/>
              </a:pPr>
              <a:r>
                <a:rPr lang="pt-BR" cap="small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Interior de São Paulo</a:t>
              </a:r>
            </a:p>
          </p:txBody>
        </p:sp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4533" y="2852738"/>
              <a:ext cx="3602927" cy="3476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847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79980"/>
            <a:ext cx="6912768" cy="679997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87340" y="980728"/>
            <a:ext cx="8569325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80602" y="497252"/>
            <a:ext cx="4444738" cy="59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altLang="pt-BR" sz="2000" b="1" i="0" dirty="0">
                <a:solidFill>
                  <a:schemeClr val="tx1"/>
                </a:solidFill>
                <a:latin typeface="Verdana" pitchFamily="34" charset="0"/>
              </a:rPr>
              <a:t>Estrutura do IBGC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978" y="288230"/>
            <a:ext cx="1820494" cy="54848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6" y="1320188"/>
            <a:ext cx="6048672" cy="526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1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79980"/>
            <a:ext cx="6912768" cy="679997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87340" y="980728"/>
            <a:ext cx="8569325" cy="0"/>
          </a:xfrm>
          <a:prstGeom prst="line">
            <a:avLst/>
          </a:prstGeom>
          <a:ln w="12700" cmpd="sng">
            <a:solidFill>
              <a:srgbClr val="021B3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80602" y="188642"/>
            <a:ext cx="5039470" cy="59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pt-BR" altLang="pt-BR" sz="2000" b="1" i="0" dirty="0">
              <a:solidFill>
                <a:srgbClr val="002D62"/>
              </a:solidFill>
              <a:latin typeface="Verdana" pitchFamily="34" charset="0"/>
            </a:endParaRPr>
          </a:p>
          <a:p>
            <a:pPr eaLnBrk="1" hangingPunct="1"/>
            <a:r>
              <a:rPr lang="pt-BR" altLang="pt-BR" sz="2000" b="1" i="0" dirty="0">
                <a:solidFill>
                  <a:schemeClr val="tx1"/>
                </a:solidFill>
                <a:latin typeface="Verdana" pitchFamily="34" charset="0"/>
              </a:rPr>
              <a:t>DIRECIONAMENTO ESTRATÉGICO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978" y="288230"/>
            <a:ext cx="1820494" cy="548482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24300"/>
            <a:ext cx="6858000" cy="521208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31762"/>
            <a:ext cx="6858000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7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79980"/>
            <a:ext cx="6912768" cy="679997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87340" y="980728"/>
            <a:ext cx="8569325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80602" y="497252"/>
            <a:ext cx="4444738" cy="59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altLang="pt-BR" sz="2000" b="1" i="0" dirty="0">
                <a:solidFill>
                  <a:schemeClr val="tx1"/>
                </a:solidFill>
                <a:latin typeface="Verdana" pitchFamily="34" charset="0"/>
              </a:rPr>
              <a:t>Propósito do IBGC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978" y="288230"/>
            <a:ext cx="1820494" cy="548482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180602" y="1320188"/>
            <a:ext cx="9031373" cy="4095316"/>
            <a:chOff x="1588" y="1125538"/>
            <a:chExt cx="9031373" cy="4095316"/>
          </a:xfrm>
        </p:grpSpPr>
        <p:pic>
          <p:nvPicPr>
            <p:cNvPr id="11" name="Imagem 6" descr="S14_f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" y="1125538"/>
              <a:ext cx="4537075" cy="1163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agem 7" descr="S14_f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" y="2392363"/>
              <a:ext cx="4554537" cy="1182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Imagem 8" descr="S14_fe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3" y="3708400"/>
              <a:ext cx="4518025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Imagem 12" descr="S14_fe_2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83" t="59624" r="52641" b="28679"/>
            <a:stretch>
              <a:fillRect/>
            </a:stretch>
          </p:blipFill>
          <p:spPr bwMode="auto">
            <a:xfrm>
              <a:off x="1398588" y="3868738"/>
              <a:ext cx="2933700" cy="80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" name="Grupo 1"/>
            <p:cNvGrpSpPr>
              <a:grpSpLocks/>
            </p:cNvGrpSpPr>
            <p:nvPr/>
          </p:nvGrpSpPr>
          <p:grpSpPr bwMode="auto">
            <a:xfrm>
              <a:off x="4960938" y="1489075"/>
              <a:ext cx="2420937" cy="2025650"/>
              <a:chOff x="4801724" y="1444888"/>
              <a:chExt cx="2420871" cy="2026156"/>
            </a:xfrm>
          </p:grpSpPr>
          <p:pic>
            <p:nvPicPr>
              <p:cNvPr id="25" name="Imagem 17" descr="S14_fe.pn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04048" y="1444888"/>
                <a:ext cx="2016224" cy="2026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CaixaDeTexto 25"/>
              <p:cNvSpPr txBox="1"/>
              <p:nvPr/>
            </p:nvSpPr>
            <p:spPr>
              <a:xfrm>
                <a:off x="4801724" y="2523070"/>
                <a:ext cx="2420871" cy="64627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t-BR" b="1" cap="small" dirty="0">
                    <a:solidFill>
                      <a:srgbClr val="333399">
                        <a:lumMod val="75000"/>
                      </a:srgbClr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Comissões Ativas</a:t>
                </a:r>
              </a:p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t-BR" b="1" cap="small" dirty="0">
                    <a:solidFill>
                      <a:srgbClr val="333399">
                        <a:lumMod val="75000"/>
                      </a:srgbClr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23</a:t>
                </a:r>
              </a:p>
            </p:txBody>
          </p:sp>
        </p:grpSp>
        <p:grpSp>
          <p:nvGrpSpPr>
            <p:cNvPr id="18" name="Grupo 2"/>
            <p:cNvGrpSpPr>
              <a:grpSpLocks/>
            </p:cNvGrpSpPr>
            <p:nvPr/>
          </p:nvGrpSpPr>
          <p:grpSpPr bwMode="auto">
            <a:xfrm>
              <a:off x="6429461" y="2960254"/>
              <a:ext cx="2603500" cy="2260600"/>
              <a:chOff x="6336981" y="3506667"/>
              <a:chExt cx="2602778" cy="2260580"/>
            </a:xfrm>
          </p:grpSpPr>
          <p:pic>
            <p:nvPicPr>
              <p:cNvPr id="23" name="Imagem 18" descr="S14_fe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36981" y="3506667"/>
                <a:ext cx="2602778" cy="22605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CaixaDeTexto 23"/>
              <p:cNvSpPr txBox="1"/>
              <p:nvPr/>
            </p:nvSpPr>
            <p:spPr>
              <a:xfrm>
                <a:off x="6336981" y="4837414"/>
                <a:ext cx="2420267" cy="92391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t-BR" b="1" cap="small" dirty="0">
                    <a:solidFill>
                      <a:srgbClr val="333399">
                        <a:lumMod val="75000"/>
                      </a:srgbClr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Número </a:t>
                </a:r>
              </a:p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t-BR" b="1" cap="small" dirty="0">
                    <a:solidFill>
                      <a:srgbClr val="333399">
                        <a:lumMod val="75000"/>
                      </a:srgbClr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de Participantes</a:t>
                </a:r>
              </a:p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t-BR" b="1" cap="small" dirty="0">
                    <a:solidFill>
                      <a:srgbClr val="333399">
                        <a:lumMod val="75000"/>
                      </a:srgbClr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401</a:t>
                </a:r>
              </a:p>
            </p:txBody>
          </p:sp>
        </p:grpSp>
        <p:sp>
          <p:nvSpPr>
            <p:cNvPr id="19" name="Retângulo 1"/>
            <p:cNvSpPr>
              <a:spLocks noChangeArrowheads="1"/>
            </p:cNvSpPr>
            <p:nvPr/>
          </p:nvSpPr>
          <p:spPr bwMode="auto">
            <a:xfrm>
              <a:off x="347663" y="2382838"/>
              <a:ext cx="414248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400" dirty="0">
                  <a:solidFill>
                    <a:schemeClr val="bg1"/>
                  </a:solidFill>
                  <a:latin typeface="Verdana" pitchFamily="34" charset="0"/>
                </a:rPr>
                <a:t>DE APOIO À GESTÃO </a:t>
              </a:r>
              <a:r>
                <a:rPr lang="pt-BR" altLang="pt-BR" sz="7200" dirty="0">
                  <a:solidFill>
                    <a:schemeClr val="bg1"/>
                  </a:solidFill>
                  <a:latin typeface="Verdana" pitchFamily="34" charset="0"/>
                </a:rPr>
                <a:t>6</a:t>
              </a:r>
            </a:p>
          </p:txBody>
        </p:sp>
        <p:sp>
          <p:nvSpPr>
            <p:cNvPr id="21" name="CaixaDeTexto 20"/>
            <p:cNvSpPr txBox="1"/>
            <p:nvPr/>
          </p:nvSpPr>
          <p:spPr bwMode="auto">
            <a:xfrm>
              <a:off x="72007" y="1444659"/>
              <a:ext cx="363589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pt-BR" sz="2400" cap="small" dirty="0">
                  <a:solidFill>
                    <a:srgbClr val="091B5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COLEGIADOS DE APOIO AO CA</a:t>
              </a:r>
              <a:endParaRPr lang="pt-BR" sz="2800" cap="small" dirty="0">
                <a:solidFill>
                  <a:srgbClr val="091B52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2" name="CaixaDeTexto 21"/>
            <p:cNvSpPr txBox="1"/>
            <p:nvPr/>
          </p:nvSpPr>
          <p:spPr bwMode="auto">
            <a:xfrm>
              <a:off x="3228231" y="1141195"/>
              <a:ext cx="170380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7200" b="1" cap="small" dirty="0">
                  <a:solidFill>
                    <a:srgbClr val="091B5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2</a:t>
              </a:r>
              <a:endParaRPr lang="pt-BR" sz="2800" b="1" cap="small" dirty="0">
                <a:solidFill>
                  <a:srgbClr val="091B52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pic>
        <p:nvPicPr>
          <p:cNvPr id="27" name="Imagem 9" descr="S14_f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27" y="5102867"/>
            <a:ext cx="4511675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tângulo 1"/>
          <p:cNvSpPr>
            <a:spLocks noChangeArrowheads="1"/>
          </p:cNvSpPr>
          <p:nvPr/>
        </p:nvSpPr>
        <p:spPr bwMode="auto">
          <a:xfrm>
            <a:off x="180602" y="4978671"/>
            <a:ext cx="397903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pt-BR" altLang="pt-BR" sz="2400" dirty="0">
                <a:solidFill>
                  <a:schemeClr val="bg1"/>
                </a:solidFill>
                <a:latin typeface="Verdana" pitchFamily="34" charset="0"/>
              </a:rPr>
              <a:t>SETORIAIS </a:t>
            </a:r>
            <a:r>
              <a:rPr lang="pt-BR" altLang="pt-BR" sz="7200" dirty="0">
                <a:solidFill>
                  <a:schemeClr val="bg1"/>
                </a:solidFill>
                <a:latin typeface="Verdana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81390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79980"/>
            <a:ext cx="6912768" cy="679997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87340" y="980728"/>
            <a:ext cx="8569325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80602" y="497252"/>
            <a:ext cx="4444738" cy="59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altLang="pt-BR" sz="2000" b="1" i="0" dirty="0">
                <a:solidFill>
                  <a:schemeClr val="tx1"/>
                </a:solidFill>
                <a:latin typeface="Verdana" pitchFamily="34" charset="0"/>
              </a:rPr>
              <a:t>Associados Mantenedores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978" y="288230"/>
            <a:ext cx="1820494" cy="548482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873087" y="1230140"/>
            <a:ext cx="7237938" cy="5400400"/>
            <a:chOff x="862454" y="1123701"/>
            <a:chExt cx="7237938" cy="5400400"/>
          </a:xfrm>
        </p:grpSpPr>
        <p:pic>
          <p:nvPicPr>
            <p:cNvPr id="11" name="Picture 2" descr="http://www.ibgc.org.br/userfiles/logos_mantenedores_vw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3807" y="1123701"/>
              <a:ext cx="1799999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://www.ibgc.org.br/userfiles/logos_mantenedores_banrisul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6015" y="1123701"/>
              <a:ext cx="1799999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http://www.ibgc.org.br/userfiles/logos_mantenedores_bovespa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1139332"/>
              <a:ext cx="1799999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http://www.ibgc.org.br/userfiles/logos_mantenedores_bradesco.pn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993" y="2885324"/>
              <a:ext cx="1799999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 descr="http://www.ibgc.org.br/userfiles/images/Logo_CCR%281%29.pn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3890" y="3425324"/>
              <a:ext cx="57754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6" descr="http://www.ibgc.org.br/userfiles/logos_mantenedores_cpfl.png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4372" y="2924101"/>
              <a:ext cx="1799999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http://www.ibgc.org.br/userfiles/logos_mantenedores_embraer.png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6415" y="2939332"/>
              <a:ext cx="1799999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0" descr="http://www.ibgc.org.br/userfiles/logos_mantenedores_itau.pn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454" y="4693039"/>
              <a:ext cx="1799999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2" descr="http://www.ibgc.org.br/userfiles/logos_mantenedores_natura.png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4370" y="4708470"/>
              <a:ext cx="1799999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8" descr="http://www.ibgc.org.br/userfiles/logos_mantenedores_sabesp.png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386" y="4724101"/>
              <a:ext cx="1799999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0" descr="http://www.ibgc.org.br/userfiles/logos_mantenedores_santander.png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393" y="4724101"/>
              <a:ext cx="1799999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8810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79980"/>
            <a:ext cx="6912768" cy="679997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87340" y="980728"/>
            <a:ext cx="8569325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80602" y="497252"/>
            <a:ext cx="4444738" cy="59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altLang="pt-BR" sz="2000" b="1" i="0" dirty="0" smtClean="0">
                <a:solidFill>
                  <a:schemeClr val="tx1"/>
                </a:solidFill>
                <a:latin typeface="Verdana" pitchFamily="34" charset="0"/>
              </a:rPr>
              <a:t>Contribuição do IBGC</a:t>
            </a:r>
            <a:endParaRPr lang="pt-BR" altLang="pt-BR" sz="2000" b="1" i="0" dirty="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978" y="288230"/>
            <a:ext cx="1820494" cy="548482"/>
          </a:xfrm>
          <a:prstGeom prst="rect">
            <a:avLst/>
          </a:prstGeom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252066" y="1320188"/>
            <a:ext cx="8639871" cy="477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12813" eaLnBrk="0" hangingPunct="0"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pt-BR" altLang="pt-BR" sz="2200" dirty="0" smtClean="0">
                <a:solidFill>
                  <a:schemeClr val="tx1"/>
                </a:solidFill>
                <a:latin typeface="Verdana" pitchFamily="34" charset="0"/>
              </a:rPr>
              <a:t>Associação cívica como instrumento de mobilização social, baseada em pilares como educação, pesquisa, publicações, eventos e certificação profissional voluntária de conselheiros fiscais e de administração. </a:t>
            </a:r>
          </a:p>
          <a:p>
            <a:pPr algn="ctr" eaLnBrk="1" hangingPunct="1"/>
            <a:endParaRPr lang="pt-BR" altLang="pt-BR" sz="2200" dirty="0">
              <a:solidFill>
                <a:schemeClr val="tx1"/>
              </a:solidFill>
              <a:latin typeface="Verdana" pitchFamily="34" charset="0"/>
            </a:endParaRPr>
          </a:p>
          <a:p>
            <a:pPr algn="ctr" eaLnBrk="1" hangingPunct="1"/>
            <a:r>
              <a:rPr lang="pt-BR" altLang="pt-BR" sz="2200" dirty="0" smtClean="0">
                <a:solidFill>
                  <a:schemeClr val="tx1"/>
                </a:solidFill>
                <a:latin typeface="Verdana" pitchFamily="34" charset="0"/>
              </a:rPr>
              <a:t>Por meio de uma rede de voluntários altamente qualificados influenciamos a formação de leis, regulamentos e regras de </a:t>
            </a:r>
            <a:r>
              <a:rPr lang="pt-BR" altLang="pt-BR" sz="2200" dirty="0" err="1" smtClean="0">
                <a:solidFill>
                  <a:schemeClr val="tx1"/>
                </a:solidFill>
                <a:latin typeface="Verdana" pitchFamily="34" charset="0"/>
              </a:rPr>
              <a:t>autorregulação</a:t>
            </a:r>
            <a:r>
              <a:rPr lang="pt-BR" altLang="pt-BR" sz="2200" dirty="0" smtClean="0">
                <a:solidFill>
                  <a:schemeClr val="tx1"/>
                </a:solidFill>
                <a:latin typeface="Verdana" pitchFamily="34" charset="0"/>
              </a:rPr>
              <a:t>: contribuições em audiências públicas e apresentação de recomendações em reuniões com públicos-chave.</a:t>
            </a:r>
            <a:endParaRPr lang="pt-BR" altLang="pt-BR" sz="2200" dirty="0">
              <a:solidFill>
                <a:schemeClr val="tx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48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545</TotalTime>
  <Words>1109</Words>
  <Application>Microsoft Office PowerPoint</Application>
  <PresentationFormat>Apresentação na tela (4:3)</PresentationFormat>
  <Paragraphs>251</Paragraphs>
  <Slides>33</Slides>
  <Notes>30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4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gil</dc:creator>
  <cp:lastModifiedBy>BCCS</cp:lastModifiedBy>
  <cp:revision>59</cp:revision>
  <dcterms:created xsi:type="dcterms:W3CDTF">2015-03-10T17:50:23Z</dcterms:created>
  <dcterms:modified xsi:type="dcterms:W3CDTF">2015-10-14T23:38:56Z</dcterms:modified>
</cp:coreProperties>
</file>