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57" r:id="rId3"/>
    <p:sldId id="358" r:id="rId4"/>
    <p:sldId id="359" r:id="rId5"/>
    <p:sldId id="360" r:id="rId6"/>
    <p:sldId id="361" r:id="rId7"/>
    <p:sldId id="362" r:id="rId8"/>
    <p:sldId id="315" r:id="rId9"/>
    <p:sldId id="364" r:id="rId10"/>
    <p:sldId id="366" r:id="rId11"/>
    <p:sldId id="368" r:id="rId12"/>
    <p:sldId id="326" r:id="rId13"/>
    <p:sldId id="323" r:id="rId14"/>
    <p:sldId id="367" r:id="rId15"/>
    <p:sldId id="348" r:id="rId16"/>
    <p:sldId id="325" r:id="rId17"/>
  </p:sldIdLst>
  <p:sldSz cx="9144000" cy="6858000" type="screen4x3"/>
  <p:notesSz cx="6718300" cy="9855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2F2F2"/>
    <a:srgbClr val="003140"/>
    <a:srgbClr val="00E088"/>
    <a:srgbClr val="008A00"/>
    <a:srgbClr val="003C0F"/>
    <a:srgbClr val="FF6600"/>
    <a:srgbClr val="FFFFFF"/>
    <a:srgbClr val="00974B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533" autoAdjust="0"/>
  </p:normalViewPr>
  <p:slideViewPr>
    <p:cSldViewPr>
      <p:cViewPr>
        <p:scale>
          <a:sx n="89" d="100"/>
          <a:sy n="89" d="100"/>
        </p:scale>
        <p:origin x="-1262" y="-14"/>
      </p:cViewPr>
      <p:guideLst>
        <p:guide orient="horz" pos="4031"/>
        <p:guide pos="1576"/>
        <p:guide pos="55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142" y="-96"/>
      </p:cViewPr>
      <p:guideLst>
        <p:guide orient="horz" pos="3104"/>
        <p:guide pos="211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erversp01\Grupos2\AUTORREGULACAO\Jur&#237;dico\JUR&#205;DICO\Pastas\Boletim%20da%20Autorregula&#231;&#227;o\20150820%20-%20Gr&#225;fico%20de%20Procedimentos%20Administrativ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38889691540851"/>
          <c:y val="7.0085257885785568E-2"/>
          <c:w val="0.71747586024224042"/>
          <c:h val="0.7009855021266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'Plan1 (3)'!$B$1</c:f>
              <c:strCache>
                <c:ptCount val="1"/>
                <c:pt idx="0">
                  <c:v>Cartas de Advertência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0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'Plan1 (3)'!$A$2:$A$8</c:f>
              <c:strCache>
                <c:ptCount val="7"/>
                <c:pt idx="0">
                  <c:v>2009*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'Plan1 (3)'!$B$2:$B$8</c:f>
              <c:numCache>
                <c:formatCode>General</c:formatCode>
                <c:ptCount val="7"/>
                <c:pt idx="1">
                  <c:v>1</c:v>
                </c:pt>
                <c:pt idx="2">
                  <c:v>25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'Plan1 (3)'!$C$1</c:f>
              <c:strCache>
                <c:ptCount val="1"/>
                <c:pt idx="0">
                  <c:v>Cartas de Alerta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0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'Plan1 (3)'!$A$2:$A$8</c:f>
              <c:strCache>
                <c:ptCount val="7"/>
                <c:pt idx="0">
                  <c:v>2009*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'Plan1 (3)'!$C$2:$C$8</c:f>
              <c:numCache>
                <c:formatCode>General</c:formatCode>
                <c:ptCount val="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22</c:v>
                </c:pt>
                <c:pt idx="5">
                  <c:v>28</c:v>
                </c:pt>
                <c:pt idx="6">
                  <c:v>43</c:v>
                </c:pt>
              </c:numCache>
            </c:numRef>
          </c:val>
        </c:ser>
        <c:ser>
          <c:idx val="2"/>
          <c:order val="2"/>
          <c:tx>
            <c:strRef>
              <c:f>'Plan1 (3)'!$D$1</c:f>
              <c:strCache>
                <c:ptCount val="1"/>
                <c:pt idx="0">
                  <c:v>Termos de Compromisso </c:v>
                </c:pt>
              </c:strCache>
            </c:strRef>
          </c:tx>
          <c:spPr>
            <a:solidFill>
              <a:srgbClr val="10253F"/>
            </a:solidFill>
          </c:spPr>
          <c:invertIfNegative val="0"/>
          <c:dLbls>
            <c:txPr>
              <a:bodyPr/>
              <a:lstStyle/>
              <a:p>
                <a:pPr>
                  <a:defRPr sz="10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'Plan1 (3)'!$A$2:$A$8</c:f>
              <c:strCache>
                <c:ptCount val="7"/>
                <c:pt idx="0">
                  <c:v>2009*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'Plan1 (3)'!$D$2:$D$8</c:f>
              <c:numCache>
                <c:formatCode>General</c:formatCode>
                <c:ptCount val="7"/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9</c:v>
                </c:pt>
                <c:pt idx="6">
                  <c:v>5</c:v>
                </c:pt>
              </c:numCache>
            </c:numRef>
          </c:val>
        </c:ser>
        <c:ser>
          <c:idx val="3"/>
          <c:order val="3"/>
          <c:tx>
            <c:strRef>
              <c:f>'Plan1 (3)'!$E$1</c:f>
              <c:strCache>
                <c:ptCount val="1"/>
                <c:pt idx="0">
                  <c:v>Processos Sancionadores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'Plan1 (3)'!$A$2:$A$8</c:f>
              <c:strCache>
                <c:ptCount val="7"/>
                <c:pt idx="0">
                  <c:v>2009*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'Plan1 (3)'!$E$2:$E$8</c:f>
              <c:numCache>
                <c:formatCode>General</c:formatCode>
                <c:ptCount val="7"/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37156736"/>
        <c:axId val="37158272"/>
      </c:barChart>
      <c:catAx>
        <c:axId val="371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0" cmpd="sng">
            <a:noFill/>
            <a:prstDash val="solid"/>
            <a:round/>
            <a:headEnd w="sm" len="sm"/>
          </a:ln>
        </c:spPr>
        <c:txPr>
          <a:bodyPr rot="0" vert="horz"/>
          <a:lstStyle/>
          <a:p>
            <a: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37158272"/>
        <c:crosses val="autoZero"/>
        <c:auto val="1"/>
        <c:lblAlgn val="ctr"/>
        <c:lblOffset val="50"/>
        <c:noMultiLvlLbl val="0"/>
      </c:catAx>
      <c:valAx>
        <c:axId val="37158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15673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7.094680825447279E-3"/>
          <c:y val="0.30241778414207382"/>
          <c:w val="0.22141298851405042"/>
          <c:h val="0.37055943348553422"/>
        </c:manualLayout>
      </c:layout>
      <c:overlay val="0"/>
      <c:txPr>
        <a:bodyPr/>
        <a:lstStyle/>
        <a:p>
          <a:pPr>
            <a:defRPr sz="1000" b="1" i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cap="none" normalizeH="0" baseline="0">
          <a:solidFill>
            <a:schemeClr val="accent1">
              <a:lumMod val="75000"/>
            </a:schemeClr>
          </a:solidFill>
          <a:latin typeface="Georgia" panose="02040502050405020303" pitchFamily="18" charset="0"/>
        </a:defRPr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0.06433</cdr:x>
      <cdr:y>0.37124</cdr:y>
    </cdr:from>
    <cdr:to>
      <cdr:x>0.17661</cdr:x>
      <cdr:y>0.57725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23875" y="16478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0.5415</cdr:x>
      <cdr:y>0.87124</cdr:y>
    </cdr:from>
    <cdr:to>
      <cdr:x>0.98853</cdr:x>
      <cdr:y>0.9721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497564" y="3867130"/>
          <a:ext cx="3712986" cy="447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pt-BR" sz="800" b="0" i="0" baseline="0">
              <a:latin typeface="Arial" panose="020B0604020202020204" pitchFamily="34" charset="0"/>
              <a:cs typeface="Arial" panose="020B0604020202020204" pitchFamily="34" charset="0"/>
            </a:rPr>
            <a:t>Data-Base  setembro/2015.</a:t>
          </a:r>
        </a:p>
        <a:p xmlns:a="http://schemas.openxmlformats.org/drawingml/2006/main">
          <a:pPr algn="r"/>
          <a:r>
            <a:rPr lang="pt-BR" sz="900" b="0" i="0" baseline="0">
              <a:latin typeface="Arial" panose="020B0604020202020204" pitchFamily="34" charset="0"/>
              <a:cs typeface="Arial" panose="020B0604020202020204" pitchFamily="34" charset="0"/>
            </a:rPr>
            <a:t>*</a:t>
          </a:r>
          <a:r>
            <a:rPr lang="pt-BR" sz="800" b="0" i="0" baseline="0">
              <a:latin typeface="Arial" panose="020B0604020202020204" pitchFamily="34" charset="0"/>
              <a:cs typeface="Arial" panose="020B0604020202020204" pitchFamily="34" charset="0"/>
            </a:rPr>
            <a:t> Não houve procedimentos administrativos no ano de 2009.</a:t>
          </a:r>
        </a:p>
        <a:p xmlns:a="http://schemas.openxmlformats.org/drawingml/2006/main">
          <a:pPr algn="r"/>
          <a:endParaRPr lang="pt-BR" sz="900" b="0" i="0" baseline="0">
            <a:latin typeface="Georgia" panose="020405020504050203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DFD2-9BFA-4C26-B8C9-35A962E186B7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E9423-63A0-46AD-B0BD-F8CC07CDFD7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231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E9423-63A0-46AD-B0BD-F8CC07CDFD7D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79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E9423-63A0-46AD-B0BD-F8CC07CDFD7D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84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E9423-63A0-46AD-B0BD-F8CC07CDFD7D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84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E9423-63A0-46AD-B0BD-F8CC07CDFD7D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7684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Font typeface="+mj-lt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E9423-63A0-46AD-B0BD-F8CC07CDFD7D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938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E9423-63A0-46AD-B0BD-F8CC07CDFD7D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938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E9423-63A0-46AD-B0BD-F8CC07CDFD7D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1355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DD8E1-E06E-D748-8753-64EAA7FCB0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7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 descr="Slide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1DE8-78F5-418D-93CE-96E028AEDACE}" type="datetimeFigureOut">
              <a:rPr lang="pt-BR" smtClean="0"/>
              <a:pPr/>
              <a:t>13/10/2015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6748-2956-4D9F-A93C-2825620CB68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 descr="Slide05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hyperlink" Target="mailto:CarlosMenezes@cetip.com.br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CAP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 descr="CAPA.png"/>
          <p:cNvPicPr>
            <a:picLocks noChangeAspect="1"/>
          </p:cNvPicPr>
          <p:nvPr/>
        </p:nvPicPr>
        <p:blipFill>
          <a:blip r:embed="rId6" cstate="print"/>
          <a:srcRect r="64962"/>
          <a:stretch>
            <a:fillRect/>
          </a:stretch>
        </p:blipFill>
        <p:spPr>
          <a:xfrm>
            <a:off x="0" y="0"/>
            <a:ext cx="3203848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936719" y="2982694"/>
            <a:ext cx="4192890" cy="86177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BR" sz="2400" spc="600" dirty="0" smtClean="0">
                <a:solidFill>
                  <a:srgbClr val="001B23"/>
                </a:solidFill>
                <a:latin typeface="Arial" pitchFamily="34" charset="0"/>
                <a:cs typeface="Arial" pitchFamily="34" charset="0"/>
              </a:rPr>
              <a:t>EFICIÊNCIA QUE</a:t>
            </a:r>
          </a:p>
          <a:p>
            <a:pPr algn="ctr">
              <a:lnSpc>
                <a:spcPts val="3000"/>
              </a:lnSpc>
            </a:pPr>
            <a:r>
              <a:rPr lang="pt-BR" sz="2400" b="1" spc="600" dirty="0" smtClean="0">
                <a:solidFill>
                  <a:srgbClr val="001B23"/>
                </a:solidFill>
                <a:latin typeface="Arial" pitchFamily="34" charset="0"/>
                <a:cs typeface="Arial" pitchFamily="34" charset="0"/>
              </a:rPr>
              <a:t>MOVE O MERCADO</a:t>
            </a:r>
            <a:endParaRPr lang="pt-BR" sz="2400" b="1" spc="600" dirty="0">
              <a:solidFill>
                <a:srgbClr val="001B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17864" y="2925560"/>
            <a:ext cx="5430600" cy="93487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0095" y="5910824"/>
            <a:ext cx="584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Diretoria Executiva de Autorregulação</a:t>
            </a:r>
            <a:endParaRPr lang="pt-BR" sz="24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o 3"/>
          <p:cNvGrpSpPr/>
          <p:nvPr/>
        </p:nvGrpSpPr>
        <p:grpSpPr>
          <a:xfrm>
            <a:off x="323528" y="501497"/>
            <a:ext cx="792088" cy="648072"/>
            <a:chOff x="323528" y="260648"/>
            <a:chExt cx="792088" cy="648072"/>
          </a:xfrm>
        </p:grpSpPr>
        <p:sp>
          <p:nvSpPr>
            <p:cNvPr id="108" name="Retângulo 107"/>
            <p:cNvSpPr/>
            <p:nvPr/>
          </p:nvSpPr>
          <p:spPr>
            <a:xfrm>
              <a:off x="371296" y="404664"/>
              <a:ext cx="744320" cy="432048"/>
            </a:xfrm>
            <a:prstGeom prst="rect">
              <a:avLst/>
            </a:prstGeom>
            <a:solidFill>
              <a:srgbClr val="00974B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323528" y="332656"/>
              <a:ext cx="576064" cy="432048"/>
            </a:xfrm>
            <a:prstGeom prst="rect">
              <a:avLst/>
            </a:prstGeom>
            <a:solidFill>
              <a:srgbClr val="00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  <p:cxnSp>
          <p:nvCxnSpPr>
            <p:cNvPr id="110" name="Conector reto 109"/>
            <p:cNvCxnSpPr/>
            <p:nvPr/>
          </p:nvCxnSpPr>
          <p:spPr>
            <a:xfrm>
              <a:off x="971600" y="260648"/>
              <a:ext cx="0" cy="648072"/>
            </a:xfrm>
            <a:prstGeom prst="line">
              <a:avLst/>
            </a:prstGeom>
            <a:ln>
              <a:solidFill>
                <a:srgbClr val="00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tângulo 110"/>
          <p:cNvSpPr/>
          <p:nvPr/>
        </p:nvSpPr>
        <p:spPr>
          <a:xfrm>
            <a:off x="1115616" y="623010"/>
            <a:ext cx="82809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ICVM nº 461, de 23 de outubro de </a:t>
            </a:r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2007 </a:t>
            </a:r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3528" y="1556792"/>
            <a:ext cx="2081480" cy="1071570"/>
          </a:xfrm>
          <a:prstGeom prst="roundRect">
            <a:avLst/>
          </a:prstGeom>
          <a:solidFill>
            <a:srgbClr val="003C0F">
              <a:alpha val="89804"/>
            </a:srgbClr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DE AUTORREGULAÇÃO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23528" y="2832770"/>
            <a:ext cx="2081480" cy="1091736"/>
          </a:xfrm>
          <a:prstGeom prst="roundRect">
            <a:avLst/>
          </a:prstGeom>
          <a:solidFill>
            <a:srgbClr val="003C0F">
              <a:alpha val="89804"/>
            </a:srgbClr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DIRETORIA EXECUTIVA DE AUTORREGULAÇÃO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528" y="4149471"/>
            <a:ext cx="2081480" cy="1872208"/>
          </a:xfrm>
          <a:prstGeom prst="roundRect">
            <a:avLst/>
          </a:prstGeom>
          <a:solidFill>
            <a:srgbClr val="003C0F">
              <a:alpha val="89804"/>
            </a:srgbClr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AUTORREGULAÇÃO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411760" y="1557191"/>
            <a:ext cx="6732000" cy="1061829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Supervisionar atividades do Departamento de </a:t>
            </a: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Autorregulação.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Aprovar proposta </a:t>
            </a: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orçamentária, plano anual de trabalho e relatórios mensais.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Julgar recursos.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411759" y="2865438"/>
            <a:ext cx="6732000" cy="1061829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mensal </a:t>
            </a: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 das atividades do Departamento.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Instaurar e julgar processos </a:t>
            </a: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administrativos.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penalidades.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411760" y="4058022"/>
            <a:ext cx="6732000" cy="2031325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Fiscalizar e supervisionar operações cursadas na </a:t>
            </a: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Cetip.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Atuar sobre pessoas autorizadas a </a:t>
            </a: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operar.  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Analisar aderência dos registros e negociações às leis e aos regulamentos </a:t>
            </a: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internos.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Apontar deficiências no cumprimento das normas legais e </a:t>
            </a: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regulamentares.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Instruir </a:t>
            </a: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conduzir processos disciplinares.</a:t>
            </a:r>
          </a:p>
        </p:txBody>
      </p:sp>
    </p:spTree>
    <p:extLst>
      <p:ext uri="{BB962C8B-B14F-4D97-AF65-F5344CB8AC3E}">
        <p14:creationId xmlns:p14="http://schemas.microsoft.com/office/powerpoint/2010/main" val="1892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o 3"/>
          <p:cNvGrpSpPr/>
          <p:nvPr/>
        </p:nvGrpSpPr>
        <p:grpSpPr>
          <a:xfrm>
            <a:off x="323528" y="501497"/>
            <a:ext cx="792088" cy="648072"/>
            <a:chOff x="323528" y="260648"/>
            <a:chExt cx="792088" cy="648072"/>
          </a:xfrm>
        </p:grpSpPr>
        <p:sp>
          <p:nvSpPr>
            <p:cNvPr id="108" name="Retângulo 107"/>
            <p:cNvSpPr/>
            <p:nvPr/>
          </p:nvSpPr>
          <p:spPr>
            <a:xfrm>
              <a:off x="371296" y="404664"/>
              <a:ext cx="744320" cy="432048"/>
            </a:xfrm>
            <a:prstGeom prst="rect">
              <a:avLst/>
            </a:prstGeom>
            <a:solidFill>
              <a:srgbClr val="00974B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323528" y="332656"/>
              <a:ext cx="576064" cy="432048"/>
            </a:xfrm>
            <a:prstGeom prst="rect">
              <a:avLst/>
            </a:prstGeom>
            <a:solidFill>
              <a:srgbClr val="00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110" name="Conector reto 109"/>
            <p:cNvCxnSpPr/>
            <p:nvPr/>
          </p:nvCxnSpPr>
          <p:spPr>
            <a:xfrm>
              <a:off x="971600" y="260648"/>
              <a:ext cx="0" cy="648072"/>
            </a:xfrm>
            <a:prstGeom prst="line">
              <a:avLst/>
            </a:prstGeom>
            <a:ln>
              <a:solidFill>
                <a:srgbClr val="00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tângulo 110"/>
          <p:cNvSpPr/>
          <p:nvPr/>
        </p:nvSpPr>
        <p:spPr>
          <a:xfrm>
            <a:off x="1115616" y="623010"/>
            <a:ext cx="756084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Área Técnica de Autorregulação</a:t>
            </a:r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0971" y="1855098"/>
            <a:ext cx="8526493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140"/>
              </a:buClr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Análises</a:t>
            </a:r>
          </a:p>
          <a:p>
            <a:pPr marL="5524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74B"/>
              </a:buClr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</a:t>
            </a:r>
            <a:r>
              <a:rPr lang="pt-BR" sz="16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bases amostrais para suporte </a:t>
            </a: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</a:t>
            </a:r>
            <a:r>
              <a:rPr lang="pt-BR" sz="16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Fiscalizações em </a:t>
            </a: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Participantes;</a:t>
            </a:r>
            <a:endParaRPr lang="pt-BR" sz="16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74B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contemplando principalmente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</a:t>
            </a:r>
            <a:r>
              <a:rPr lang="pt-BR" sz="16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regulatórios e análises de dados identificando tendências de </a:t>
            </a: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e impacto nos produtos;</a:t>
            </a:r>
            <a:endParaRPr lang="pt-BR" sz="16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74B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Investigações Preliminares: Entre outras análises, auxílio na compreensão da motivação econômica e detalhamento das negociações praticadas no </a:t>
            </a: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mercado;</a:t>
            </a:r>
            <a:endParaRPr lang="pt-BR" sz="16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74B"/>
              </a:buClr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Precificação de Derivativos não calculados automaticamente pela Cetip;</a:t>
            </a:r>
          </a:p>
          <a:p>
            <a:pPr marL="5524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974B"/>
              </a:buClr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de Registro e negociações na Plataforma Eletrônica Cetip|Trader.</a:t>
            </a:r>
            <a:endParaRPr lang="pt-BR" sz="16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300" dirty="0" smtClean="0">
              <a:solidFill>
                <a:srgbClr val="00314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8425" y="1305104"/>
            <a:ext cx="8251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ctr"/>
          <a:lstStyle/>
          <a:p>
            <a:pPr defTabSz="981075">
              <a:spcBef>
                <a:spcPct val="0"/>
              </a:spcBef>
            </a:pPr>
            <a:r>
              <a:rPr lang="pt-BR" sz="2000" b="1" dirty="0">
                <a:solidFill>
                  <a:srgbClr val="F37021"/>
                </a:solidFill>
                <a:latin typeface="Arial" charset="0"/>
                <a:cs typeface="Arial" charset="0"/>
              </a:rPr>
              <a:t>Principais atividades</a:t>
            </a:r>
          </a:p>
        </p:txBody>
      </p:sp>
    </p:spTree>
    <p:extLst>
      <p:ext uri="{BB962C8B-B14F-4D97-AF65-F5344CB8AC3E}">
        <p14:creationId xmlns:p14="http://schemas.microsoft.com/office/powerpoint/2010/main" val="30479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o 3"/>
          <p:cNvGrpSpPr/>
          <p:nvPr/>
        </p:nvGrpSpPr>
        <p:grpSpPr>
          <a:xfrm>
            <a:off x="323528" y="501497"/>
            <a:ext cx="792088" cy="648072"/>
            <a:chOff x="323528" y="260648"/>
            <a:chExt cx="792088" cy="648072"/>
          </a:xfrm>
        </p:grpSpPr>
        <p:sp>
          <p:nvSpPr>
            <p:cNvPr id="108" name="Retângulo 107"/>
            <p:cNvSpPr/>
            <p:nvPr/>
          </p:nvSpPr>
          <p:spPr>
            <a:xfrm>
              <a:off x="371296" y="404664"/>
              <a:ext cx="744320" cy="432048"/>
            </a:xfrm>
            <a:prstGeom prst="rect">
              <a:avLst/>
            </a:prstGeom>
            <a:solidFill>
              <a:srgbClr val="00974B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323528" y="332656"/>
              <a:ext cx="576064" cy="432048"/>
            </a:xfrm>
            <a:prstGeom prst="rect">
              <a:avLst/>
            </a:prstGeom>
            <a:solidFill>
              <a:srgbClr val="00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  <p:cxnSp>
          <p:nvCxnSpPr>
            <p:cNvPr id="110" name="Conector reto 109"/>
            <p:cNvCxnSpPr/>
            <p:nvPr/>
          </p:nvCxnSpPr>
          <p:spPr>
            <a:xfrm>
              <a:off x="971600" y="260648"/>
              <a:ext cx="0" cy="648072"/>
            </a:xfrm>
            <a:prstGeom prst="line">
              <a:avLst/>
            </a:prstGeom>
            <a:ln>
              <a:solidFill>
                <a:srgbClr val="00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tângulo 110"/>
          <p:cNvSpPr/>
          <p:nvPr/>
        </p:nvSpPr>
        <p:spPr>
          <a:xfrm>
            <a:off x="1115616" y="623010"/>
            <a:ext cx="7020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Área de Supervisão </a:t>
            </a:r>
            <a:r>
              <a:rPr lang="pt-BR" sz="25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Mercado</a:t>
            </a:r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5"/>
          <p:cNvSpPr>
            <a:spLocks noChangeArrowheads="1"/>
          </p:cNvSpPr>
          <p:nvPr/>
        </p:nvSpPr>
        <p:spPr bwMode="auto">
          <a:xfrm>
            <a:off x="467544" y="1987685"/>
            <a:ext cx="8208144" cy="55451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anchor="ctr"/>
          <a:lstStyle>
            <a:lvl1pPr marL="26035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27444D"/>
              </a:buClr>
              <a:buSzPct val="75000"/>
              <a:buFont typeface="Wingdings" panose="05000000000000000000" pitchFamily="2" charset="2"/>
              <a:buChar char="Ø"/>
            </a:pPr>
            <a:r>
              <a:rPr lang="pt-BR" kern="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de </a:t>
            </a:r>
            <a:r>
              <a:rPr lang="pt-BR" kern="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do escopo de auditoria</a:t>
            </a:r>
            <a:endParaRPr lang="pt-BR" altLang="pt-BR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6"/>
          <p:cNvSpPr>
            <a:spLocks noChangeArrowheads="1"/>
          </p:cNvSpPr>
          <p:nvPr/>
        </p:nvSpPr>
        <p:spPr bwMode="auto">
          <a:xfrm>
            <a:off x="468313" y="3429000"/>
            <a:ext cx="8207375" cy="616657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xtLst/>
        </p:spPr>
        <p:txBody>
          <a:bodyPr anchor="ctr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27444D"/>
              </a:buClr>
              <a:buSzPct val="75000"/>
              <a:buFont typeface="Wingdings" panose="05000000000000000000" pitchFamily="2" charset="2"/>
              <a:buChar char="Ø"/>
            </a:pPr>
            <a:r>
              <a:rPr lang="pt-BR" kern="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Aplicação dos testes de auditoria e </a:t>
            </a:r>
            <a:r>
              <a:rPr lang="pt-BR" kern="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formalização dos papéis de </a:t>
            </a:r>
            <a:r>
              <a:rPr lang="pt-BR" kern="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pt-BR" altLang="pt-BR" dirty="0" smtClean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9"/>
          <p:cNvSpPr>
            <a:spLocks noChangeArrowheads="1"/>
          </p:cNvSpPr>
          <p:nvPr/>
        </p:nvSpPr>
        <p:spPr bwMode="auto">
          <a:xfrm>
            <a:off x="475628" y="2703463"/>
            <a:ext cx="8191100" cy="55340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xtLst/>
        </p:spPr>
        <p:txBody>
          <a:bodyPr anchor="ctr"/>
          <a:lstStyle/>
          <a:p>
            <a:pPr marL="260350" indent="-355600">
              <a:spcAft>
                <a:spcPts val="1800"/>
              </a:spcAft>
              <a:buClr>
                <a:srgbClr val="27444D"/>
              </a:buClr>
              <a:buSzPct val="75000"/>
              <a:buFont typeface="Wingdings" panose="05000000000000000000" pitchFamily="2" charset="2"/>
              <a:buChar char="Ø"/>
            </a:pPr>
            <a:r>
              <a:rPr lang="pt-BR" kern="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</a:t>
            </a:r>
            <a:r>
              <a:rPr lang="pt-BR" kern="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utilização de técnicas de amostragem, quando </a:t>
            </a:r>
            <a:r>
              <a:rPr lang="pt-BR" kern="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necessário</a:t>
            </a:r>
            <a:endParaRPr lang="pt-BR" altLang="pt-BR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7"/>
          <p:cNvSpPr>
            <a:spLocks noChangeArrowheads="1"/>
          </p:cNvSpPr>
          <p:nvPr/>
        </p:nvSpPr>
        <p:spPr bwMode="auto">
          <a:xfrm>
            <a:off x="468313" y="4221088"/>
            <a:ext cx="8207375" cy="55451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xtLst/>
        </p:spPr>
        <p:txBody>
          <a:bodyPr anchor="ctr"/>
          <a:lstStyle>
            <a:lvl1pPr marL="26035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27444D"/>
              </a:buClr>
              <a:buSzPct val="75000"/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das regularizações junto aos Participantes</a:t>
            </a:r>
            <a:endParaRPr lang="pt-BR" altLang="pt-BR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7"/>
          <p:cNvSpPr>
            <a:spLocks noChangeArrowheads="1"/>
          </p:cNvSpPr>
          <p:nvPr/>
        </p:nvSpPr>
        <p:spPr bwMode="auto">
          <a:xfrm>
            <a:off x="475629" y="4948088"/>
            <a:ext cx="8191100" cy="55451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xtLst/>
        </p:spPr>
        <p:txBody>
          <a:bodyPr anchor="ctr"/>
          <a:lstStyle>
            <a:lvl1pPr marL="26035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0033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t-BR" altLang="pt-BR" dirty="0">
                <a:latin typeface="+mn-lt"/>
              </a:rPr>
              <a:t> </a:t>
            </a:r>
            <a:r>
              <a:rPr lang="pt-BR" kern="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e elaboração do relatório </a:t>
            </a:r>
            <a:r>
              <a:rPr lang="pt-BR" kern="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endParaRPr lang="pt-BR" kern="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4233" y="1314629"/>
            <a:ext cx="8251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ctr"/>
          <a:lstStyle/>
          <a:p>
            <a:pPr defTabSz="981075">
              <a:spcBef>
                <a:spcPct val="0"/>
              </a:spcBef>
            </a:pPr>
            <a:r>
              <a:rPr lang="pt-BR" sz="2000" b="1" dirty="0" smtClean="0">
                <a:solidFill>
                  <a:srgbClr val="F37021"/>
                </a:solidFill>
                <a:latin typeface="Arial" charset="0"/>
                <a:cs typeface="Arial" charset="0"/>
              </a:rPr>
              <a:t>Etapas do Processo de Fiscalização</a:t>
            </a:r>
            <a:endParaRPr lang="pt-BR" sz="2000" b="1" dirty="0">
              <a:solidFill>
                <a:srgbClr val="F3702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o 3"/>
          <p:cNvGrpSpPr/>
          <p:nvPr/>
        </p:nvGrpSpPr>
        <p:grpSpPr>
          <a:xfrm>
            <a:off x="323528" y="501497"/>
            <a:ext cx="792088" cy="648072"/>
            <a:chOff x="323528" y="260648"/>
            <a:chExt cx="792088" cy="648072"/>
          </a:xfrm>
        </p:grpSpPr>
        <p:sp>
          <p:nvSpPr>
            <p:cNvPr id="108" name="Retângulo 107"/>
            <p:cNvSpPr/>
            <p:nvPr/>
          </p:nvSpPr>
          <p:spPr>
            <a:xfrm>
              <a:off x="371296" y="404664"/>
              <a:ext cx="744320" cy="432048"/>
            </a:xfrm>
            <a:prstGeom prst="rect">
              <a:avLst/>
            </a:prstGeom>
            <a:solidFill>
              <a:srgbClr val="00974B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323528" y="332656"/>
              <a:ext cx="576064" cy="432048"/>
            </a:xfrm>
            <a:prstGeom prst="rect">
              <a:avLst/>
            </a:prstGeom>
            <a:solidFill>
              <a:srgbClr val="00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  <p:cxnSp>
          <p:nvCxnSpPr>
            <p:cNvPr id="110" name="Conector reto 109"/>
            <p:cNvCxnSpPr/>
            <p:nvPr/>
          </p:nvCxnSpPr>
          <p:spPr>
            <a:xfrm>
              <a:off x="971600" y="260648"/>
              <a:ext cx="0" cy="648072"/>
            </a:xfrm>
            <a:prstGeom prst="line">
              <a:avLst/>
            </a:prstGeom>
            <a:ln>
              <a:solidFill>
                <a:srgbClr val="00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tângulo 110"/>
          <p:cNvSpPr/>
          <p:nvPr/>
        </p:nvSpPr>
        <p:spPr>
          <a:xfrm>
            <a:off x="1115616" y="623010"/>
            <a:ext cx="759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Área de Supervisão </a:t>
            </a:r>
            <a:r>
              <a:rPr lang="pt-BR" sz="25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de Mercado</a:t>
            </a:r>
          </a:p>
          <a:p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8425" y="1310109"/>
            <a:ext cx="8251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ctr"/>
          <a:lstStyle/>
          <a:p>
            <a:pPr defTabSz="981075">
              <a:spcBef>
                <a:spcPct val="0"/>
              </a:spcBef>
            </a:pPr>
            <a:r>
              <a:rPr lang="pt-BR" sz="2000" b="1" dirty="0">
                <a:solidFill>
                  <a:srgbClr val="F37021"/>
                </a:solidFill>
                <a:latin typeface="Arial" charset="0"/>
                <a:cs typeface="Arial" charset="0"/>
              </a:rPr>
              <a:t>Evolução </a:t>
            </a:r>
            <a:r>
              <a:rPr lang="pt-BR" sz="2000" b="1" dirty="0" smtClean="0">
                <a:solidFill>
                  <a:srgbClr val="F37021"/>
                </a:solidFill>
                <a:latin typeface="Arial" charset="0"/>
                <a:cs typeface="Arial" charset="0"/>
              </a:rPr>
              <a:t>Anual dos Participantes Fiscalizados</a:t>
            </a:r>
            <a:endParaRPr lang="pt-BR" sz="2000" b="1" dirty="0">
              <a:solidFill>
                <a:srgbClr val="F3702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98"/>
          <p:cNvSpPr/>
          <p:nvPr/>
        </p:nvSpPr>
        <p:spPr>
          <a:xfrm>
            <a:off x="371295" y="5358586"/>
            <a:ext cx="8336007" cy="545689"/>
          </a:xfrm>
          <a:prstGeom prst="rect">
            <a:avLst/>
          </a:prstGeom>
          <a:solidFill>
            <a:schemeClr val="bg1"/>
          </a:solidFill>
          <a:ln w="6350" cap="rnd">
            <a:noFill/>
            <a:round/>
            <a:headEnd/>
            <a:tailEnd/>
          </a:ln>
        </p:spPr>
        <p:txBody>
          <a:bodyPr anchor="ctr"/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Dados projetados para o ano de 2015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 Até o dia 31/08/2015, foram efetuadas fiscalizações em 72 (setenta e duas) Instituições, sendo que até o dia 31/12/2015 iremos visitar outros 22 (vinte e dois) Participantes.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7" y="1843192"/>
            <a:ext cx="8360656" cy="31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25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03415" y="1943991"/>
            <a:ext cx="4680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974B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Procedimentos Administrativos</a:t>
            </a:r>
          </a:p>
          <a:p>
            <a:pPr marL="360363" algn="just" fontAlgn="base">
              <a:spcBef>
                <a:spcPts val="1200"/>
              </a:spcBef>
              <a:spcAft>
                <a:spcPts val="1200"/>
              </a:spcAft>
            </a:pP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Suporte durante todo o processo - Instrução, instauração e encerramento.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6031" y="1942215"/>
            <a:ext cx="35258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Aft>
                <a:spcPct val="0"/>
              </a:spcAft>
              <a:buClr>
                <a:srgbClr val="00974B"/>
              </a:buClr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974B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Pareceres e consultas</a:t>
            </a:r>
          </a:p>
          <a:p>
            <a:pPr marL="360363" lvl="1" algn="just" fontAlgn="base">
              <a:spcBef>
                <a:spcPts val="1200"/>
              </a:spcBef>
              <a:spcAft>
                <a:spcPts val="1200"/>
              </a:spcAft>
              <a:buClr>
                <a:srgbClr val="00974B"/>
              </a:buClr>
            </a:pPr>
            <a:r>
              <a:rPr lang="pt-BR" sz="1480" b="1" dirty="0" smtClean="0">
                <a:solidFill>
                  <a:srgbClr val="00314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Atuação preventiva </a:t>
            </a:r>
            <a:r>
              <a:rPr lang="pt-BR" sz="1480" dirty="0">
                <a:solidFill>
                  <a:srgbClr val="00314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</a:t>
            </a:r>
            <a:r>
              <a:rPr lang="pt-BR" sz="1480" dirty="0" smtClean="0">
                <a:solidFill>
                  <a:srgbClr val="00314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base legal para fiscalizações e análise do cenário normativo vigente propiciando fundamento legal para os trabalhos técnicos.</a:t>
            </a:r>
          </a:p>
          <a:p>
            <a:pPr marL="358775" algn="just" fontAlgn="base">
              <a:spcBef>
                <a:spcPts val="1200"/>
              </a:spcBef>
              <a:spcAft>
                <a:spcPts val="1200"/>
              </a:spcAft>
            </a:pPr>
            <a:r>
              <a:rPr lang="pt-BR" sz="1480" b="1" dirty="0" smtClean="0">
                <a:solidFill>
                  <a:srgbClr val="00314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Atuação consultiva </a:t>
            </a:r>
            <a:r>
              <a:rPr lang="pt-BR" sz="1480" dirty="0" smtClean="0">
                <a:solidFill>
                  <a:srgbClr val="00314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 consultas para casos que possam apresentar eventuais irregularidades, com emissão de posicionamento e sugestão de medida.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09996" y="3119189"/>
            <a:ext cx="4680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974B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Desenvolvimento de projetos</a:t>
            </a:r>
          </a:p>
          <a:p>
            <a:pPr marL="365125" lvl="1" fontAlgn="base"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Boletim Autorregulação</a:t>
            </a:r>
          </a:p>
          <a:p>
            <a:pPr marL="365125" lvl="1" fontAlgn="base"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Diretório Compartilhado de pareceres e decisões jurídicas interno e externo.</a:t>
            </a:r>
          </a:p>
          <a:p>
            <a:pPr marL="365125" lvl="1" fontAlgn="base"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solidFill>
                  <a:srgbClr val="00314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Histórico das fiscalizações e aplicação de penalidades.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00943" y="5319210"/>
            <a:ext cx="46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974B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Assessoria à Diretoria e Conselho de Autorregulação</a:t>
            </a:r>
            <a:endParaRPr lang="pt-BR" dirty="0" smtClean="0">
              <a:solidFill>
                <a:srgbClr val="0097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9" name="Grupo 3"/>
          <p:cNvGrpSpPr/>
          <p:nvPr/>
        </p:nvGrpSpPr>
        <p:grpSpPr>
          <a:xfrm>
            <a:off x="323528" y="501497"/>
            <a:ext cx="792088" cy="648072"/>
            <a:chOff x="323528" y="260648"/>
            <a:chExt cx="792088" cy="648072"/>
          </a:xfrm>
        </p:grpSpPr>
        <p:sp>
          <p:nvSpPr>
            <p:cNvPr id="12" name="Retângulo 11"/>
            <p:cNvSpPr/>
            <p:nvPr/>
          </p:nvSpPr>
          <p:spPr>
            <a:xfrm>
              <a:off x="371296" y="404664"/>
              <a:ext cx="744320" cy="432048"/>
            </a:xfrm>
            <a:prstGeom prst="rect">
              <a:avLst/>
            </a:prstGeom>
            <a:solidFill>
              <a:srgbClr val="00974B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23528" y="332656"/>
              <a:ext cx="576064" cy="432048"/>
            </a:xfrm>
            <a:prstGeom prst="rect">
              <a:avLst/>
            </a:prstGeom>
            <a:solidFill>
              <a:srgbClr val="00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971600" y="260648"/>
              <a:ext cx="0" cy="648072"/>
            </a:xfrm>
            <a:prstGeom prst="line">
              <a:avLst/>
            </a:prstGeom>
            <a:ln>
              <a:solidFill>
                <a:srgbClr val="00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/>
          <p:cNvSpPr/>
          <p:nvPr/>
        </p:nvSpPr>
        <p:spPr>
          <a:xfrm>
            <a:off x="1115616" y="623010"/>
            <a:ext cx="7380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Área Jurídica de Autorregulação</a:t>
            </a:r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8425" y="1312193"/>
            <a:ext cx="8251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 anchor="ctr"/>
          <a:lstStyle/>
          <a:p>
            <a:pPr defTabSz="981075">
              <a:spcBef>
                <a:spcPct val="0"/>
              </a:spcBef>
            </a:pPr>
            <a:r>
              <a:rPr lang="pt-BR" sz="2000" b="1" dirty="0">
                <a:solidFill>
                  <a:srgbClr val="F37021"/>
                </a:solidFill>
                <a:latin typeface="Arial" charset="0"/>
                <a:cs typeface="Arial" charset="0"/>
              </a:rPr>
              <a:t>Principais atividades</a:t>
            </a:r>
          </a:p>
        </p:txBody>
      </p:sp>
    </p:spTree>
    <p:extLst>
      <p:ext uri="{BB962C8B-B14F-4D97-AF65-F5344CB8AC3E}">
        <p14:creationId xmlns:p14="http://schemas.microsoft.com/office/powerpoint/2010/main" val="35775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3822" y="1300698"/>
            <a:ext cx="8360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F37021"/>
                </a:solidFill>
                <a:latin typeface="Arial" charset="0"/>
                <a:cs typeface="Arial" charset="0"/>
              </a:rPr>
              <a:t>Procedimentos Administrativos 2009 - </a:t>
            </a:r>
            <a:r>
              <a:rPr lang="pt-BR" sz="2000" b="1" dirty="0" smtClean="0">
                <a:solidFill>
                  <a:srgbClr val="F37021"/>
                </a:solidFill>
                <a:latin typeface="Arial" charset="0"/>
                <a:cs typeface="Arial" charset="0"/>
              </a:rPr>
              <a:t>2015</a:t>
            </a:r>
            <a:endParaRPr lang="pt-BR" dirty="0" smtClean="0">
              <a:solidFill>
                <a:srgbClr val="003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6" name="Grupo 3"/>
          <p:cNvGrpSpPr/>
          <p:nvPr/>
        </p:nvGrpSpPr>
        <p:grpSpPr>
          <a:xfrm>
            <a:off x="323528" y="501497"/>
            <a:ext cx="792088" cy="648072"/>
            <a:chOff x="323528" y="260648"/>
            <a:chExt cx="792088" cy="648072"/>
          </a:xfrm>
        </p:grpSpPr>
        <p:sp>
          <p:nvSpPr>
            <p:cNvPr id="7" name="Retângulo 6"/>
            <p:cNvSpPr/>
            <p:nvPr/>
          </p:nvSpPr>
          <p:spPr>
            <a:xfrm>
              <a:off x="371296" y="404664"/>
              <a:ext cx="744320" cy="432048"/>
            </a:xfrm>
            <a:prstGeom prst="rect">
              <a:avLst/>
            </a:prstGeom>
            <a:solidFill>
              <a:srgbClr val="00974B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323528" y="332656"/>
              <a:ext cx="576064" cy="432048"/>
            </a:xfrm>
            <a:prstGeom prst="rect">
              <a:avLst/>
            </a:prstGeom>
            <a:solidFill>
              <a:srgbClr val="00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971600" y="260648"/>
              <a:ext cx="0" cy="648072"/>
            </a:xfrm>
            <a:prstGeom prst="line">
              <a:avLst/>
            </a:prstGeom>
            <a:ln>
              <a:solidFill>
                <a:srgbClr val="00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tângulo 9"/>
          <p:cNvSpPr/>
          <p:nvPr/>
        </p:nvSpPr>
        <p:spPr>
          <a:xfrm>
            <a:off x="1115616" y="623010"/>
            <a:ext cx="712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Área Jurídica </a:t>
            </a:r>
            <a:r>
              <a:rPr lang="pt-BR" sz="25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Autorregulação</a:t>
            </a:r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1296" y="1808819"/>
            <a:ext cx="8341164" cy="4320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9" name="Grupo 58"/>
          <p:cNvGrpSpPr/>
          <p:nvPr/>
        </p:nvGrpSpPr>
        <p:grpSpPr>
          <a:xfrm>
            <a:off x="406660" y="1593226"/>
            <a:ext cx="8305800" cy="4438651"/>
            <a:chOff x="0" y="0"/>
            <a:chExt cx="8305800" cy="4438651"/>
          </a:xfrm>
        </p:grpSpPr>
        <p:grpSp>
          <p:nvGrpSpPr>
            <p:cNvPr id="60" name="Grupo 59"/>
            <p:cNvGrpSpPr/>
            <p:nvPr/>
          </p:nvGrpSpPr>
          <p:grpSpPr>
            <a:xfrm>
              <a:off x="0" y="0"/>
              <a:ext cx="8305800" cy="4438651"/>
              <a:chOff x="0" y="0"/>
              <a:chExt cx="8305800" cy="4438651"/>
            </a:xfrm>
          </p:grpSpPr>
          <p:grpSp>
            <p:nvGrpSpPr>
              <p:cNvPr id="62" name="Grupo 61"/>
              <p:cNvGrpSpPr/>
              <p:nvPr/>
            </p:nvGrpSpPr>
            <p:grpSpPr>
              <a:xfrm>
                <a:off x="2124074" y="371475"/>
                <a:ext cx="5934450" cy="3400425"/>
                <a:chOff x="2124074" y="371475"/>
                <a:chExt cx="5934450" cy="3400425"/>
              </a:xfrm>
            </p:grpSpPr>
            <p:sp>
              <p:nvSpPr>
                <p:cNvPr id="64" name="Retângulo 63"/>
                <p:cNvSpPr/>
                <p:nvPr/>
              </p:nvSpPr>
              <p:spPr>
                <a:xfrm>
                  <a:off x="2124074" y="371475"/>
                  <a:ext cx="810000" cy="3400425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bg1">
                        <a:shade val="30000"/>
                        <a:satMod val="115000"/>
                        <a:alpha val="24000"/>
                        <a:lumMod val="86000"/>
                        <a:lumOff val="14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65" name="Retângulo 64"/>
                <p:cNvSpPr/>
                <p:nvPr/>
              </p:nvSpPr>
              <p:spPr>
                <a:xfrm>
                  <a:off x="2978149" y="371475"/>
                  <a:ext cx="810000" cy="3400425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bg1">
                        <a:shade val="30000"/>
                        <a:satMod val="115000"/>
                        <a:alpha val="24000"/>
                        <a:lumMod val="86000"/>
                        <a:lumOff val="14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66" name="Retângulo 65"/>
                <p:cNvSpPr/>
                <p:nvPr/>
              </p:nvSpPr>
              <p:spPr>
                <a:xfrm>
                  <a:off x="7248524" y="371475"/>
                  <a:ext cx="810000" cy="3400425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bg1">
                        <a:shade val="30000"/>
                        <a:satMod val="115000"/>
                        <a:alpha val="24000"/>
                        <a:lumMod val="86000"/>
                        <a:lumOff val="14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67" name="Retângulo 66"/>
                <p:cNvSpPr/>
                <p:nvPr/>
              </p:nvSpPr>
              <p:spPr>
                <a:xfrm>
                  <a:off x="6394449" y="371475"/>
                  <a:ext cx="810000" cy="3400425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bg1">
                        <a:shade val="30000"/>
                        <a:satMod val="115000"/>
                        <a:alpha val="24000"/>
                        <a:lumMod val="86000"/>
                        <a:lumOff val="14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68" name="Retângulo 67"/>
                <p:cNvSpPr/>
                <p:nvPr/>
              </p:nvSpPr>
              <p:spPr>
                <a:xfrm>
                  <a:off x="5540374" y="371475"/>
                  <a:ext cx="810000" cy="3400425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bg1">
                        <a:shade val="30000"/>
                        <a:satMod val="115000"/>
                        <a:alpha val="24000"/>
                        <a:lumMod val="86000"/>
                        <a:lumOff val="14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69" name="Retângulo 68"/>
                <p:cNvSpPr/>
                <p:nvPr/>
              </p:nvSpPr>
              <p:spPr>
                <a:xfrm>
                  <a:off x="4686299" y="371475"/>
                  <a:ext cx="810000" cy="3400425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bg1">
                        <a:shade val="30000"/>
                        <a:satMod val="115000"/>
                        <a:alpha val="24000"/>
                        <a:lumMod val="86000"/>
                        <a:lumOff val="14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  <p:sp>
              <p:nvSpPr>
                <p:cNvPr id="70" name="Retângulo 69"/>
                <p:cNvSpPr/>
                <p:nvPr/>
              </p:nvSpPr>
              <p:spPr>
                <a:xfrm>
                  <a:off x="3832224" y="371475"/>
                  <a:ext cx="810000" cy="3400425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bg1">
                        <a:shade val="30000"/>
                        <a:satMod val="115000"/>
                        <a:alpha val="24000"/>
                        <a:lumMod val="86000"/>
                        <a:lumOff val="14000"/>
                      </a:schemeClr>
                    </a:gs>
                    <a:gs pos="100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pt-BR" sz="1100"/>
                </a:p>
              </p:txBody>
            </p:sp>
          </p:grpSp>
          <p:graphicFrame>
            <p:nvGraphicFramePr>
              <p:cNvPr id="63" name="Gráfico 62"/>
              <p:cNvGraphicFramePr>
                <a:graphicFrameLocks/>
              </p:cNvGraphicFramePr>
              <p:nvPr/>
            </p:nvGraphicFramePr>
            <p:xfrm>
              <a:off x="0" y="0"/>
              <a:ext cx="8305800" cy="44386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cxnSp>
          <p:nvCxnSpPr>
            <p:cNvPr id="61" name="Conector reto 60"/>
            <p:cNvCxnSpPr/>
            <p:nvPr/>
          </p:nvCxnSpPr>
          <p:spPr>
            <a:xfrm>
              <a:off x="2181225" y="3400426"/>
              <a:ext cx="684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76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Obriga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347864" y="3789040"/>
            <a:ext cx="41928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DISCLAIMER. 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351682" y="3953378"/>
            <a:ext cx="54687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Declaração de exoneração de responsabilidade: o presente material foi emitido pela Cetip S.A. – Mercados Organizados (“Cetip”). A Cetip é um mercado de balcão organizado autorizada a funcionar pela CVM (Comissão de Valores Mobiliários) e regulado tanto por esta quanto pelo Banco Central do Brasil. A contratação dos serviços contidos no presente material é de responsabilidade exclusiva dos participantes, não sendo a Cetip responsável, sob qualquer pretexto, por perdas decorrentes do uso direto, indireto ou consequencial do presente material. A Cetip se isenta a qualquer responsabilidade de fornecer qualquer recomendação específica de natureza legal, tributária, regulatória ou outras que não estejam no seu escopo de trabalho. A responsabilidade pela eventual contratação dos serviços contidos no presente material é exclusiva dos clientes, cabendo a este tão somente a função comunicativa de lançamento dos produtos e/ou serviços. Os exemplos aqui porventura presentes simbolizam situações simuladas e hipotéticas, meramente ilustrativas. Seu comportamento pode não representar as situações reais de mercado, não cabendo à Cetip qualquer responsabilidade por tais casos e/ou pelo desfecho de casos reais. Nada constante aqui restringe ou exclui qualquer responsabilidade legal cabida ao cliente, de acordo com a legislação e normas regulatórias. Este material é de propriedade da Cetip, sendo expressamente proibida a reprodução de parte ou da totalidade de seu conteúdo, mediante qualquer forma ou meio, sem prévia e formal autorização, nos termos das Leis sobre Propriedade Intelectual. Conforme previsto na Instrução CVM nº 461, de 23 de outubro de 2007, no Regulamento da Cetip, e demais normas aplicáveis em vigor, em função das características dos mercados que atende, a Cetip não possui fundo garantidor ou outros mecanismos de ressarcimento de perdas, razão pela qual não é cobrada qualquer taxa ou contribuição com esse objetivo.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47864" y="1412776"/>
            <a:ext cx="4192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OBRIGADO</a:t>
            </a:r>
            <a:endParaRPr lang="pt-BR" sz="3200" b="1" dirty="0">
              <a:solidFill>
                <a:srgbClr val="00974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Users\radio design\Desktop\Radio Design\JOBS\CETIP\Cetip_Renda_fixa\Imagens\Pngs\Logo_transparen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1297445" cy="20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358751" y="2186861"/>
            <a:ext cx="37166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Carlos Cezar Menezes</a:t>
            </a:r>
          </a:p>
          <a:p>
            <a:r>
              <a:rPr lang="pt-BR" sz="1400" i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Diretor Executivo de Autorregulação</a:t>
            </a:r>
          </a:p>
          <a:p>
            <a:r>
              <a:rPr lang="pt-BR" sz="1200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  <a:hlinkClick r:id="rId6"/>
              </a:rPr>
              <a:t>CarlosMenezes@cetip.com.br</a:t>
            </a:r>
            <a:r>
              <a:rPr lang="pt-BR" sz="1400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1400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8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02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Slid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1560" y="1556792"/>
            <a:ext cx="52194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POSSIBILITA  QUE SEUS CLIENTES REALIZEM CADA VEZ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 NEGÓCIOS E COM EFICIÊNCIA.</a:t>
            </a:r>
          </a:p>
          <a:p>
            <a:endParaRPr lang="pt-BR" sz="2000" dirty="0" smtClean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UTILIZA </a:t>
            </a:r>
            <a:r>
              <a:rPr lang="pt-BR" sz="2000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TECNOLOGIA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PARA OFERECER SERVIÇOS DE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INFRAESTRUTURA,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COM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SEGURANÇA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000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CETIP É </a:t>
            </a:r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INTEGRADORA DO MERCADO FINANCEIRO. </a:t>
            </a:r>
          </a:p>
          <a:p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solidFill>
                <a:srgbClr val="E46C0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aixaDeTexto 48"/>
          <p:cNvSpPr txBox="1"/>
          <p:nvPr/>
        </p:nvSpPr>
        <p:spPr>
          <a:xfrm>
            <a:off x="740672" y="1484784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79698" y="2607564"/>
            <a:ext cx="443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1988 | 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Acordo com ANDIMA para operar SND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79698" y="2230632"/>
            <a:ext cx="5884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1986 | </a:t>
            </a:r>
            <a:r>
              <a:rPr lang="pt-BR" sz="1100" b="1" dirty="0" err="1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inicia suas atividades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79698" y="2984497"/>
            <a:ext cx="4434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1994 | 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Início do registro de derivativos de balcão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79698" y="3361430"/>
            <a:ext cx="47079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2008 | 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Processo de </a:t>
            </a:r>
            <a:r>
              <a:rPr lang="pt-BR" sz="1100" b="1" dirty="0" err="1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desmutualização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: criação da Cetip S.A</a:t>
            </a:r>
            <a:r>
              <a:rPr lang="pt-BR" sz="11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31825"/>
            <a:r>
              <a:rPr lang="pt-BR" sz="11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Criação da estrutura de Autorregulação</a:t>
            </a:r>
            <a:endParaRPr lang="pt-BR" sz="11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279698" y="3767481"/>
            <a:ext cx="4921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2009 |</a:t>
            </a:r>
            <a:r>
              <a:rPr lang="pt-BR" sz="16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1" dirty="0" err="1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Advent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se torna acionista com 32% de </a:t>
            </a:r>
            <a:r>
              <a:rPr lang="pt-BR" sz="11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participação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79698" y="4492364"/>
            <a:ext cx="5884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2010 |</a:t>
            </a:r>
            <a:r>
              <a:rPr lang="pt-BR" sz="16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Aquisição da GRV </a:t>
            </a:r>
            <a:r>
              <a:rPr lang="pt-BR" sz="1100" b="1" dirty="0" err="1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Solutions</a:t>
            </a:r>
            <a:endParaRPr lang="pt-BR" sz="11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279698" y="4864131"/>
            <a:ext cx="5884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2011 | 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ICE </a:t>
            </a:r>
            <a:r>
              <a:rPr lang="pt-BR" sz="11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se torna 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acionista com 12</a:t>
            </a:r>
            <a:r>
              <a:rPr lang="pt-BR" sz="11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% de participação</a:t>
            </a:r>
            <a:endParaRPr lang="pt-BR" sz="11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279698" y="1853699"/>
            <a:ext cx="5884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1984 </a:t>
            </a:r>
            <a:r>
              <a:rPr lang="pt-BR" sz="1600" b="1" dirty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1100" b="1" dirty="0" err="1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é estabelecida como uma organização sem fins lucrativos</a:t>
            </a:r>
          </a:p>
        </p:txBody>
      </p:sp>
      <p:cxnSp>
        <p:nvCxnSpPr>
          <p:cNvPr id="27" name="Conector reto 26"/>
          <p:cNvCxnSpPr/>
          <p:nvPr/>
        </p:nvCxnSpPr>
        <p:spPr>
          <a:xfrm flipH="1">
            <a:off x="3923930" y="2789803"/>
            <a:ext cx="4471925" cy="0"/>
          </a:xfrm>
          <a:prstGeom prst="line">
            <a:avLst/>
          </a:prstGeom>
          <a:ln w="9525">
            <a:solidFill>
              <a:srgbClr val="E86E26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4139952" y="3174657"/>
            <a:ext cx="3895684" cy="0"/>
          </a:xfrm>
          <a:prstGeom prst="line">
            <a:avLst/>
          </a:prstGeom>
          <a:ln w="9525">
            <a:solidFill>
              <a:srgbClr val="E86E26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>
            <a:off x="4788025" y="3552915"/>
            <a:ext cx="2887393" cy="0"/>
          </a:xfrm>
          <a:prstGeom prst="line">
            <a:avLst/>
          </a:prstGeom>
          <a:ln w="9525">
            <a:solidFill>
              <a:srgbClr val="E86E26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4963887" y="3936758"/>
            <a:ext cx="2517568" cy="0"/>
          </a:xfrm>
          <a:prstGeom prst="line">
            <a:avLst/>
          </a:prstGeom>
          <a:ln w="9525">
            <a:solidFill>
              <a:srgbClr val="E86E26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3131841" y="4619501"/>
            <a:ext cx="4100232" cy="0"/>
          </a:xfrm>
          <a:prstGeom prst="line">
            <a:avLst/>
          </a:prstGeom>
          <a:ln w="9525">
            <a:solidFill>
              <a:srgbClr val="E86E26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>
            <a:off x="4283968" y="4995340"/>
            <a:ext cx="2851123" cy="0"/>
          </a:xfrm>
          <a:prstGeom prst="line">
            <a:avLst/>
          </a:prstGeom>
          <a:ln w="9525">
            <a:solidFill>
              <a:srgbClr val="E86E26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279698" y="4115824"/>
            <a:ext cx="4921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2009 |</a:t>
            </a:r>
            <a:r>
              <a:rPr lang="pt-BR" sz="16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1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Listagem no Novo Mercado</a:t>
            </a:r>
            <a:endParaRPr lang="pt-BR" sz="1100" b="1" dirty="0" smtClean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ector reto 33"/>
          <p:cNvCxnSpPr/>
          <p:nvPr/>
        </p:nvCxnSpPr>
        <p:spPr>
          <a:xfrm flipH="1">
            <a:off x="3058887" y="4252443"/>
            <a:ext cx="4242458" cy="0"/>
          </a:xfrm>
          <a:prstGeom prst="line">
            <a:avLst/>
          </a:prstGeom>
          <a:ln w="9525">
            <a:solidFill>
              <a:srgbClr val="E86E26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279698" y="5258718"/>
            <a:ext cx="66685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00974B"/>
                </a:solidFill>
                <a:latin typeface="Arial" pitchFamily="34" charset="0"/>
                <a:cs typeface="Arial" pitchFamily="34" charset="0"/>
              </a:rPr>
              <a:t>2013 |</a:t>
            </a:r>
            <a:r>
              <a:rPr lang="pt-BR" sz="16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1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Ingresso em novo segmento com a </a:t>
            </a:r>
            <a:r>
              <a:rPr lang="pt-BR" sz="1100" b="1" dirty="0" err="1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1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| </a:t>
            </a:r>
          </a:p>
          <a:p>
            <a:r>
              <a:rPr lang="pt-BR" sz="11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Plataforma Imobiliária – Gestão de Garantias </a:t>
            </a:r>
            <a:endParaRPr lang="pt-BR" sz="11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ector reto 35"/>
          <p:cNvCxnSpPr/>
          <p:nvPr/>
        </p:nvCxnSpPr>
        <p:spPr>
          <a:xfrm flipH="1">
            <a:off x="3995938" y="5383090"/>
            <a:ext cx="3208426" cy="0"/>
          </a:xfrm>
          <a:prstGeom prst="line">
            <a:avLst/>
          </a:prstGeom>
          <a:ln w="9525">
            <a:solidFill>
              <a:srgbClr val="E86E26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8663288" y="3360812"/>
            <a:ext cx="496815" cy="496815"/>
          </a:xfrm>
          <a:prstGeom prst="ellipse">
            <a:avLst/>
          </a:prstGeom>
          <a:noFill/>
          <a:ln>
            <a:solidFill>
              <a:srgbClr val="E86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8414881" y="3112405"/>
            <a:ext cx="993630" cy="993630"/>
          </a:xfrm>
          <a:prstGeom prst="ellipse">
            <a:avLst/>
          </a:prstGeom>
          <a:noFill/>
          <a:ln>
            <a:solidFill>
              <a:srgbClr val="E86E2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8166473" y="2863997"/>
            <a:ext cx="1490446" cy="1490446"/>
          </a:xfrm>
          <a:prstGeom prst="ellipse">
            <a:avLst/>
          </a:prstGeom>
          <a:noFill/>
          <a:ln w="57150">
            <a:solidFill>
              <a:srgbClr val="E86E26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Elipse 39"/>
          <p:cNvSpPr/>
          <p:nvPr/>
        </p:nvSpPr>
        <p:spPr>
          <a:xfrm>
            <a:off x="7918066" y="2615590"/>
            <a:ext cx="1987261" cy="1987261"/>
          </a:xfrm>
          <a:prstGeom prst="ellipse">
            <a:avLst/>
          </a:prstGeom>
          <a:noFill/>
          <a:ln w="12700">
            <a:solidFill>
              <a:srgbClr val="E86E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7669658" y="2367182"/>
            <a:ext cx="2484076" cy="2484076"/>
          </a:xfrm>
          <a:prstGeom prst="ellipse">
            <a:avLst/>
          </a:prstGeom>
          <a:noFill/>
          <a:ln w="57150">
            <a:solidFill>
              <a:srgbClr val="E86E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7421250" y="2118774"/>
            <a:ext cx="2980891" cy="2980891"/>
          </a:xfrm>
          <a:prstGeom prst="ellipse">
            <a:avLst/>
          </a:prstGeom>
          <a:noFill/>
          <a:ln w="38100">
            <a:solidFill>
              <a:srgbClr val="E86E2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7172843" y="1870367"/>
            <a:ext cx="3477706" cy="3477706"/>
          </a:xfrm>
          <a:prstGeom prst="ellipse">
            <a:avLst/>
          </a:prstGeom>
          <a:noFill/>
          <a:ln w="76200">
            <a:solidFill>
              <a:srgbClr val="E86E2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6924435" y="1621959"/>
            <a:ext cx="3974522" cy="3974522"/>
          </a:xfrm>
          <a:prstGeom prst="ellipse">
            <a:avLst/>
          </a:prstGeom>
          <a:noFill/>
          <a:ln w="57150" cmpd="dbl">
            <a:solidFill>
              <a:srgbClr val="E86E2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/>
          <p:cNvSpPr/>
          <p:nvPr/>
        </p:nvSpPr>
        <p:spPr>
          <a:xfrm>
            <a:off x="6676028" y="1373552"/>
            <a:ext cx="4471337" cy="4471337"/>
          </a:xfrm>
          <a:prstGeom prst="ellipse">
            <a:avLst/>
          </a:prstGeom>
          <a:noFill/>
          <a:ln w="57150">
            <a:solidFill>
              <a:srgbClr val="E86E26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/>
          <p:cNvSpPr/>
          <p:nvPr/>
        </p:nvSpPr>
        <p:spPr>
          <a:xfrm>
            <a:off x="6427620" y="1125144"/>
            <a:ext cx="4968152" cy="4968152"/>
          </a:xfrm>
          <a:prstGeom prst="ellipse">
            <a:avLst/>
          </a:prstGeom>
          <a:noFill/>
          <a:ln w="76200">
            <a:solidFill>
              <a:srgbClr val="E86E2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7" name="Grupo 46"/>
          <p:cNvGrpSpPr/>
          <p:nvPr/>
        </p:nvGrpSpPr>
        <p:grpSpPr>
          <a:xfrm>
            <a:off x="5580112" y="2037449"/>
            <a:ext cx="3312368" cy="1340547"/>
            <a:chOff x="5580112" y="1749017"/>
            <a:chExt cx="3312368" cy="1340547"/>
          </a:xfrm>
        </p:grpSpPr>
        <p:cxnSp>
          <p:nvCxnSpPr>
            <p:cNvPr id="48" name="Conector reto 47"/>
            <p:cNvCxnSpPr/>
            <p:nvPr/>
          </p:nvCxnSpPr>
          <p:spPr>
            <a:xfrm flipH="1">
              <a:off x="5580112" y="1749017"/>
              <a:ext cx="3312368" cy="0"/>
            </a:xfrm>
            <a:prstGeom prst="line">
              <a:avLst/>
            </a:prstGeom>
            <a:ln w="9525">
              <a:solidFill>
                <a:srgbClr val="E86E26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8892480" y="1758961"/>
              <a:ext cx="0" cy="1330603"/>
            </a:xfrm>
            <a:prstGeom prst="line">
              <a:avLst/>
            </a:prstGeom>
            <a:ln>
              <a:solidFill>
                <a:srgbClr val="E86E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/>
          <p:cNvGrpSpPr/>
          <p:nvPr/>
        </p:nvGrpSpPr>
        <p:grpSpPr>
          <a:xfrm>
            <a:off x="3140268" y="2421288"/>
            <a:ext cx="5464180" cy="762744"/>
            <a:chOff x="3140268" y="2132856"/>
            <a:chExt cx="5464180" cy="762744"/>
          </a:xfrm>
        </p:grpSpPr>
        <p:cxnSp>
          <p:nvCxnSpPr>
            <p:cNvPr id="52" name="Conector reto 51"/>
            <p:cNvCxnSpPr/>
            <p:nvPr/>
          </p:nvCxnSpPr>
          <p:spPr>
            <a:xfrm flipH="1">
              <a:off x="3140268" y="2141331"/>
              <a:ext cx="5464180" cy="0"/>
            </a:xfrm>
            <a:prstGeom prst="line">
              <a:avLst/>
            </a:prstGeom>
            <a:ln w="9525">
              <a:solidFill>
                <a:srgbClr val="E86E26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>
              <a:off x="8604448" y="2132856"/>
              <a:ext cx="0" cy="762744"/>
            </a:xfrm>
            <a:prstGeom prst="line">
              <a:avLst/>
            </a:prstGeom>
            <a:ln>
              <a:solidFill>
                <a:srgbClr val="E86E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o 3"/>
          <p:cNvGrpSpPr/>
          <p:nvPr/>
        </p:nvGrpSpPr>
        <p:grpSpPr>
          <a:xfrm>
            <a:off x="323528" y="501497"/>
            <a:ext cx="792088" cy="648072"/>
            <a:chOff x="323528" y="260648"/>
            <a:chExt cx="792088" cy="648072"/>
          </a:xfrm>
        </p:grpSpPr>
        <p:sp>
          <p:nvSpPr>
            <p:cNvPr id="66" name="Retângulo 65"/>
            <p:cNvSpPr/>
            <p:nvPr/>
          </p:nvSpPr>
          <p:spPr>
            <a:xfrm>
              <a:off x="371296" y="404664"/>
              <a:ext cx="744320" cy="432048"/>
            </a:xfrm>
            <a:prstGeom prst="rect">
              <a:avLst/>
            </a:prstGeom>
            <a:solidFill>
              <a:srgbClr val="00974B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323528" y="332656"/>
              <a:ext cx="576064" cy="432048"/>
            </a:xfrm>
            <a:prstGeom prst="rect">
              <a:avLst/>
            </a:prstGeom>
            <a:solidFill>
              <a:srgbClr val="00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68" name="Conector reto 67"/>
            <p:cNvCxnSpPr/>
            <p:nvPr/>
          </p:nvCxnSpPr>
          <p:spPr>
            <a:xfrm>
              <a:off x="971600" y="260648"/>
              <a:ext cx="0" cy="648072"/>
            </a:xfrm>
            <a:prstGeom prst="line">
              <a:avLst/>
            </a:prstGeom>
            <a:ln>
              <a:solidFill>
                <a:srgbClr val="00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tângulo 68"/>
          <p:cNvSpPr/>
          <p:nvPr/>
        </p:nvSpPr>
        <p:spPr>
          <a:xfrm>
            <a:off x="1115616" y="623010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Histórico</a:t>
            </a:r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  <a:p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o 3"/>
          <p:cNvGrpSpPr/>
          <p:nvPr/>
        </p:nvGrpSpPr>
        <p:grpSpPr>
          <a:xfrm>
            <a:off x="323528" y="501497"/>
            <a:ext cx="792088" cy="648072"/>
            <a:chOff x="323528" y="260648"/>
            <a:chExt cx="792088" cy="648072"/>
          </a:xfrm>
        </p:grpSpPr>
        <p:sp>
          <p:nvSpPr>
            <p:cNvPr id="108" name="Retângulo 107"/>
            <p:cNvSpPr/>
            <p:nvPr/>
          </p:nvSpPr>
          <p:spPr>
            <a:xfrm>
              <a:off x="371296" y="404664"/>
              <a:ext cx="744320" cy="432048"/>
            </a:xfrm>
            <a:prstGeom prst="rect">
              <a:avLst/>
            </a:prstGeom>
            <a:solidFill>
              <a:srgbClr val="00974B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323528" y="332656"/>
              <a:ext cx="576064" cy="432048"/>
            </a:xfrm>
            <a:prstGeom prst="rect">
              <a:avLst/>
            </a:prstGeom>
            <a:solidFill>
              <a:srgbClr val="00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110" name="Conector reto 109"/>
            <p:cNvCxnSpPr/>
            <p:nvPr/>
          </p:nvCxnSpPr>
          <p:spPr>
            <a:xfrm>
              <a:off x="971600" y="260648"/>
              <a:ext cx="0" cy="648072"/>
            </a:xfrm>
            <a:prstGeom prst="line">
              <a:avLst/>
            </a:prstGeom>
            <a:ln>
              <a:solidFill>
                <a:srgbClr val="00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tângulo 110"/>
          <p:cNvSpPr/>
          <p:nvPr/>
        </p:nvSpPr>
        <p:spPr>
          <a:xfrm>
            <a:off x="1115616" y="623010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Produtos e Serviços</a:t>
            </a:r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  <a:p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248568" y="1475492"/>
            <a:ext cx="6627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974B"/>
                </a:solidFill>
                <a:latin typeface="MetaPro-Bold" pitchFamily="34" charset="0"/>
                <a:cs typeface="Arial" panose="020B0604020202020204" pitchFamily="34" charset="0"/>
              </a:rPr>
              <a:t>UNIDADE DE TÍTULOS E VALORES MOBILIÁRIOS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259632" y="3356992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NoMe</a:t>
            </a:r>
            <a:endParaRPr lang="pt-BR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Plataforma de serviços 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 mercado de capitais</a:t>
            </a:r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682099" y="3356992"/>
            <a:ext cx="114012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 | </a:t>
            </a:r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Trader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Bonds</a:t>
            </a:r>
            <a:endParaRPr lang="pt-BR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Plataforma 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Negócios</a:t>
            </a:r>
          </a:p>
          <a:p>
            <a:pPr algn="ctr"/>
            <a:endParaRPr lang="pt-BR" sz="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 | </a:t>
            </a:r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Trader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Captação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Plataforma 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Negócios </a:t>
            </a: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| Leilões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Serviços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Infraestrutura</a:t>
            </a: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| NET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Plataforma de negociação</a:t>
            </a:r>
          </a:p>
          <a:p>
            <a:pPr algn="ctr"/>
            <a:endParaRPr lang="pt-BR" sz="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3973919" y="3356992"/>
            <a:ext cx="110412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| DVP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Processo de liquidação e entrega contra pagamento</a:t>
            </a:r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303202" y="3356992"/>
            <a:ext cx="11937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| Colateral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Serviço de mitigação 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risco</a:t>
            </a: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| DRRC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Funcionalidade para redução de risco de crédito</a:t>
            </a: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| Swap com Reset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Funcionalidade para mitigação de risco de crédito</a:t>
            </a:r>
          </a:p>
          <a:p>
            <a:pPr algn="ctr"/>
            <a:endParaRPr lang="pt-BR" sz="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6632491" y="3356992"/>
            <a:ext cx="1121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| Market </a:t>
            </a:r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Report</a:t>
            </a:r>
            <a:endParaRPr lang="pt-BR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Informações sobre Derivativos e Renda Fixa</a:t>
            </a: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Market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Data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Dados diários sobre Renda Fixa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Derivativos</a:t>
            </a: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7939920" y="3356992"/>
            <a:ext cx="1125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 | Conecta</a:t>
            </a:r>
          </a:p>
          <a:p>
            <a:pPr algn="ctr"/>
            <a:r>
              <a:rPr lang="pt-BR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Automatização do processo de troca de </a:t>
            </a:r>
            <a:r>
              <a:rPr lang="pt-BR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informações</a:t>
            </a:r>
            <a:endParaRPr lang="pt-BR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 | Agente </a:t>
            </a:r>
          </a:p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Cálculo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Serviço de marcação 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mercado</a:t>
            </a: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ICE Link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Plataforma de integração pós-trade</a:t>
            </a: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tângulo 28"/>
          <p:cNvSpPr/>
          <p:nvPr/>
        </p:nvSpPr>
        <p:spPr>
          <a:xfrm>
            <a:off x="-25354" y="3910990"/>
            <a:ext cx="13316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Voice</a:t>
            </a:r>
            <a:endParaRPr lang="pt-BR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Confirmação de negócios</a:t>
            </a:r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0" y="2093848"/>
            <a:ext cx="9144000" cy="975112"/>
            <a:chOff x="0" y="2276872"/>
            <a:chExt cx="9144000" cy="720080"/>
          </a:xfrm>
        </p:grpSpPr>
        <p:sp>
          <p:nvSpPr>
            <p:cNvPr id="37" name="Retângulo 36"/>
            <p:cNvSpPr/>
            <p:nvPr/>
          </p:nvSpPr>
          <p:spPr>
            <a:xfrm>
              <a:off x="0" y="2276872"/>
              <a:ext cx="9144000" cy="720080"/>
            </a:xfrm>
            <a:prstGeom prst="rect">
              <a:avLst/>
            </a:prstGeom>
            <a:solidFill>
              <a:srgbClr val="003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>
                <a:solidFill>
                  <a:schemeClr val="bg1"/>
                </a:solidFill>
              </a:endParaRPr>
            </a:p>
          </p:txBody>
        </p:sp>
        <p:cxnSp>
          <p:nvCxnSpPr>
            <p:cNvPr id="38" name="Conector reto 37"/>
            <p:cNvCxnSpPr/>
            <p:nvPr/>
          </p:nvCxnSpPr>
          <p:spPr>
            <a:xfrm>
              <a:off x="1306286" y="227687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2612572" y="227687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3918858" y="227687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5225144" y="227687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>
              <a:off x="6531430" y="227687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7837716" y="227687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tângulo 43"/>
          <p:cNvSpPr/>
          <p:nvPr/>
        </p:nvSpPr>
        <p:spPr>
          <a:xfrm>
            <a:off x="5052" y="2585810"/>
            <a:ext cx="1326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REGISTRO</a:t>
            </a:r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1259632" y="2508865"/>
            <a:ext cx="132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CENTRAL DEPOSITÁRIA</a:t>
            </a:r>
            <a:endParaRPr lang="en-US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2730235" y="2585810"/>
            <a:ext cx="1116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NEGOCIAÇÃO </a:t>
            </a:r>
            <a:endParaRPr lang="en-US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3993334" y="2585810"/>
            <a:ext cx="1140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LIQUIDAÇÃO</a:t>
            </a:r>
            <a:endParaRPr lang="en-US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5327492" y="2508865"/>
            <a:ext cx="10929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GESTÃO DE RISCO</a:t>
            </a:r>
            <a:endParaRPr lang="en-US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6602079" y="2585810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MARKET DATA</a:t>
            </a:r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7740352" y="2508865"/>
            <a:ext cx="1511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DESENVOLVIMENTO E SOLUÇÕES</a:t>
            </a:r>
            <a:endParaRPr lang="en-US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1306286" y="3140968"/>
            <a:ext cx="6531430" cy="2664296"/>
            <a:chOff x="1458686" y="1925216"/>
            <a:chExt cx="6531430" cy="720080"/>
          </a:xfrm>
        </p:grpSpPr>
        <p:cxnSp>
          <p:nvCxnSpPr>
            <p:cNvPr id="52" name="Conector reto 51"/>
            <p:cNvCxnSpPr/>
            <p:nvPr/>
          </p:nvCxnSpPr>
          <p:spPr>
            <a:xfrm>
              <a:off x="1458686" y="1925216"/>
              <a:ext cx="0" cy="720080"/>
            </a:xfrm>
            <a:prstGeom prst="line">
              <a:avLst/>
            </a:prstGeom>
            <a:ln w="3175">
              <a:solidFill>
                <a:srgbClr val="00974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>
              <a:off x="2764972" y="1925216"/>
              <a:ext cx="0" cy="720080"/>
            </a:xfrm>
            <a:prstGeom prst="line">
              <a:avLst/>
            </a:prstGeom>
            <a:ln w="3175">
              <a:solidFill>
                <a:srgbClr val="00974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>
              <a:off x="4071258" y="1925216"/>
              <a:ext cx="0" cy="720080"/>
            </a:xfrm>
            <a:prstGeom prst="line">
              <a:avLst/>
            </a:prstGeom>
            <a:ln w="3175">
              <a:solidFill>
                <a:srgbClr val="00974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5377544" y="1925216"/>
              <a:ext cx="0" cy="720080"/>
            </a:xfrm>
            <a:prstGeom prst="line">
              <a:avLst/>
            </a:prstGeom>
            <a:ln w="3175">
              <a:solidFill>
                <a:srgbClr val="00974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6683830" y="1925216"/>
              <a:ext cx="0" cy="720080"/>
            </a:xfrm>
            <a:prstGeom prst="line">
              <a:avLst/>
            </a:prstGeom>
            <a:ln w="3175">
              <a:solidFill>
                <a:srgbClr val="00974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7990116" y="1925216"/>
              <a:ext cx="0" cy="720080"/>
            </a:xfrm>
            <a:prstGeom prst="line">
              <a:avLst/>
            </a:prstGeom>
            <a:ln w="3175">
              <a:solidFill>
                <a:srgbClr val="00974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Imagem 57" descr="ICO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5048" y="2186176"/>
            <a:ext cx="393775" cy="336912"/>
          </a:xfrm>
          <a:prstGeom prst="rect">
            <a:avLst/>
          </a:prstGeom>
        </p:spPr>
      </p:pic>
      <p:pic>
        <p:nvPicPr>
          <p:cNvPr id="59" name="Imagem 58" descr="ICO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9472" y="2186176"/>
            <a:ext cx="393774" cy="336912"/>
          </a:xfrm>
          <a:prstGeom prst="rect">
            <a:avLst/>
          </a:prstGeom>
        </p:spPr>
      </p:pic>
      <p:pic>
        <p:nvPicPr>
          <p:cNvPr id="60" name="Imagem 59" descr="ICON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0393" y="2186176"/>
            <a:ext cx="393774" cy="336912"/>
          </a:xfrm>
          <a:prstGeom prst="rect">
            <a:avLst/>
          </a:prstGeom>
        </p:spPr>
      </p:pic>
      <p:pic>
        <p:nvPicPr>
          <p:cNvPr id="61" name="Imagem 60" descr="ICON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6296" y="2186176"/>
            <a:ext cx="393774" cy="336912"/>
          </a:xfrm>
          <a:prstGeom prst="rect">
            <a:avLst/>
          </a:prstGeom>
        </p:spPr>
      </p:pic>
      <p:pic>
        <p:nvPicPr>
          <p:cNvPr id="62" name="Imagem 61" descr="ICON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186176"/>
            <a:ext cx="393774" cy="336912"/>
          </a:xfrm>
          <a:prstGeom prst="rect">
            <a:avLst/>
          </a:prstGeom>
        </p:spPr>
      </p:pic>
      <p:pic>
        <p:nvPicPr>
          <p:cNvPr id="63" name="Imagem 62" descr="ICON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9953" y="2186176"/>
            <a:ext cx="393774" cy="336912"/>
          </a:xfrm>
          <a:prstGeom prst="rect">
            <a:avLst/>
          </a:prstGeom>
        </p:spPr>
      </p:pic>
      <p:pic>
        <p:nvPicPr>
          <p:cNvPr id="64" name="Imagem 63" descr="ICON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3" y="2186175"/>
            <a:ext cx="474991" cy="406401"/>
          </a:xfrm>
          <a:prstGeom prst="rect">
            <a:avLst/>
          </a:prstGeom>
        </p:spPr>
      </p:pic>
      <p:sp>
        <p:nvSpPr>
          <p:cNvPr id="70" name="Retângulo 69"/>
          <p:cNvSpPr/>
          <p:nvPr/>
        </p:nvSpPr>
        <p:spPr>
          <a:xfrm>
            <a:off x="-57567" y="3356992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</a:t>
            </a:r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NoMe</a:t>
            </a:r>
            <a:endParaRPr lang="pt-BR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Plataforma de serviços 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 mercado de capitais</a:t>
            </a:r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o 3"/>
          <p:cNvGrpSpPr/>
          <p:nvPr/>
        </p:nvGrpSpPr>
        <p:grpSpPr>
          <a:xfrm>
            <a:off x="323528" y="501497"/>
            <a:ext cx="792088" cy="648072"/>
            <a:chOff x="323528" y="260648"/>
            <a:chExt cx="792088" cy="648072"/>
          </a:xfrm>
        </p:grpSpPr>
        <p:sp>
          <p:nvSpPr>
            <p:cNvPr id="108" name="Retângulo 107"/>
            <p:cNvSpPr/>
            <p:nvPr/>
          </p:nvSpPr>
          <p:spPr>
            <a:xfrm>
              <a:off x="371296" y="404664"/>
              <a:ext cx="744320" cy="432048"/>
            </a:xfrm>
            <a:prstGeom prst="rect">
              <a:avLst/>
            </a:prstGeom>
            <a:solidFill>
              <a:srgbClr val="00974B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323528" y="332656"/>
              <a:ext cx="576064" cy="432048"/>
            </a:xfrm>
            <a:prstGeom prst="rect">
              <a:avLst/>
            </a:prstGeom>
            <a:solidFill>
              <a:srgbClr val="00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110" name="Conector reto 109"/>
            <p:cNvCxnSpPr/>
            <p:nvPr/>
          </p:nvCxnSpPr>
          <p:spPr>
            <a:xfrm>
              <a:off x="971600" y="260648"/>
              <a:ext cx="0" cy="648072"/>
            </a:xfrm>
            <a:prstGeom prst="line">
              <a:avLst/>
            </a:prstGeom>
            <a:ln>
              <a:solidFill>
                <a:srgbClr val="00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tângulo 110"/>
          <p:cNvSpPr/>
          <p:nvPr/>
        </p:nvSpPr>
        <p:spPr>
          <a:xfrm>
            <a:off x="1115616" y="623010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Produtos e Serviços</a:t>
            </a:r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  <a:p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248568" y="1288716"/>
            <a:ext cx="6627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974B"/>
                </a:solidFill>
                <a:latin typeface="MetaPro-Bold" pitchFamily="34" charset="0"/>
                <a:cs typeface="Arial" panose="020B0604020202020204" pitchFamily="34" charset="0"/>
              </a:rPr>
              <a:t>UNIDADE DE </a:t>
            </a:r>
            <a:r>
              <a:rPr lang="pt-BR" dirty="0" smtClean="0">
                <a:solidFill>
                  <a:srgbClr val="00974B"/>
                </a:solidFill>
                <a:latin typeface="MetaPro-Bold" pitchFamily="34" charset="0"/>
                <a:cs typeface="Arial" panose="020B0604020202020204" pitchFamily="34" charset="0"/>
              </a:rPr>
              <a:t>FINANCIAMENTOS</a:t>
            </a:r>
            <a:endParaRPr lang="pt-BR" dirty="0">
              <a:solidFill>
                <a:srgbClr val="00974B"/>
              </a:solidFill>
              <a:latin typeface="MetaPro-Bold" pitchFamily="34" charset="0"/>
              <a:cs typeface="Arial" panose="020B0604020202020204" pitchFamily="34" charset="0"/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2936871" y="2954192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SNG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Sistema Nacional de Gravames</a:t>
            </a:r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4359338" y="3026200"/>
            <a:ext cx="114012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 | </a:t>
            </a:r>
            <a:r>
              <a:rPr lang="pt-BR" sz="1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InfoAuto</a:t>
            </a:r>
            <a:endParaRPr lang="pt-BR" sz="1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Plataforma de informações de veículos</a:t>
            </a:r>
          </a:p>
          <a:p>
            <a:pPr algn="ctr"/>
            <a:endParaRPr lang="pt-BR" sz="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5651158" y="3026200"/>
            <a:ext cx="11041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 | Info Services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Informações para crédito</a:t>
            </a:r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Grupo 68"/>
          <p:cNvGrpSpPr/>
          <p:nvPr/>
        </p:nvGrpSpPr>
        <p:grpSpPr>
          <a:xfrm>
            <a:off x="1677238" y="1802064"/>
            <a:ext cx="6639178" cy="975112"/>
            <a:chOff x="-1" y="2276872"/>
            <a:chExt cx="6639178" cy="720080"/>
          </a:xfrm>
        </p:grpSpPr>
        <p:sp>
          <p:nvSpPr>
            <p:cNvPr id="71" name="Retângulo 70"/>
            <p:cNvSpPr/>
            <p:nvPr/>
          </p:nvSpPr>
          <p:spPr>
            <a:xfrm>
              <a:off x="-1" y="2276872"/>
              <a:ext cx="6639178" cy="720080"/>
            </a:xfrm>
            <a:prstGeom prst="rect">
              <a:avLst/>
            </a:prstGeom>
            <a:solidFill>
              <a:srgbClr val="003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>
                <a:solidFill>
                  <a:schemeClr val="bg1"/>
                </a:solidFill>
              </a:endParaRPr>
            </a:p>
          </p:txBody>
        </p:sp>
        <p:cxnSp>
          <p:nvCxnSpPr>
            <p:cNvPr id="72" name="Conector reto 71"/>
            <p:cNvCxnSpPr/>
            <p:nvPr/>
          </p:nvCxnSpPr>
          <p:spPr>
            <a:xfrm>
              <a:off x="1306286" y="227687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>
              <a:off x="2612572" y="227687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>
              <a:off x="3918858" y="2276872"/>
              <a:ext cx="0" cy="7200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tângulo 74"/>
          <p:cNvSpPr/>
          <p:nvPr/>
        </p:nvSpPr>
        <p:spPr>
          <a:xfrm>
            <a:off x="1682291" y="2294026"/>
            <a:ext cx="1326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REGISTRO</a:t>
            </a:r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2936871" y="2217081"/>
            <a:ext cx="1328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GESTÃO DE GARANTIAS</a:t>
            </a:r>
            <a:endParaRPr lang="en-US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2983525" y="2852936"/>
            <a:ext cx="2612572" cy="3455804"/>
            <a:chOff x="1458686" y="1925216"/>
            <a:chExt cx="2612572" cy="934001"/>
          </a:xfrm>
        </p:grpSpPr>
        <p:cxnSp>
          <p:nvCxnSpPr>
            <p:cNvPr id="78" name="Conector reto 77"/>
            <p:cNvCxnSpPr/>
            <p:nvPr/>
          </p:nvCxnSpPr>
          <p:spPr>
            <a:xfrm>
              <a:off x="1458686" y="1925216"/>
              <a:ext cx="4299" cy="934001"/>
            </a:xfrm>
            <a:prstGeom prst="line">
              <a:avLst/>
            </a:prstGeom>
            <a:ln w="3175">
              <a:solidFill>
                <a:srgbClr val="00974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/>
            <p:cNvCxnSpPr/>
            <p:nvPr/>
          </p:nvCxnSpPr>
          <p:spPr>
            <a:xfrm>
              <a:off x="2764972" y="1925216"/>
              <a:ext cx="0" cy="934001"/>
            </a:xfrm>
            <a:prstGeom prst="line">
              <a:avLst/>
            </a:prstGeom>
            <a:ln w="3175">
              <a:solidFill>
                <a:srgbClr val="00974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/>
            <p:cNvCxnSpPr/>
            <p:nvPr/>
          </p:nvCxnSpPr>
          <p:spPr>
            <a:xfrm>
              <a:off x="4071258" y="1925216"/>
              <a:ext cx="0" cy="934001"/>
            </a:xfrm>
            <a:prstGeom prst="line">
              <a:avLst/>
            </a:prstGeom>
            <a:ln w="3175">
              <a:solidFill>
                <a:srgbClr val="00974B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Imagem 80" descr="ICO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7192" y="1894392"/>
            <a:ext cx="393774" cy="336912"/>
          </a:xfrm>
          <a:prstGeom prst="rect">
            <a:avLst/>
          </a:prstGeom>
        </p:spPr>
      </p:pic>
      <p:pic>
        <p:nvPicPr>
          <p:cNvPr id="82" name="Imagem 81" descr="ICO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4782" y="1894391"/>
            <a:ext cx="474991" cy="406401"/>
          </a:xfrm>
          <a:prstGeom prst="rect">
            <a:avLst/>
          </a:prstGeom>
        </p:spPr>
      </p:pic>
      <p:sp>
        <p:nvSpPr>
          <p:cNvPr id="83" name="Retângulo 82"/>
          <p:cNvSpPr/>
          <p:nvPr/>
        </p:nvSpPr>
        <p:spPr>
          <a:xfrm>
            <a:off x="1619672" y="2954192"/>
            <a:ext cx="1368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 | Sistema de Registro de Garantias sobre Veículos Automotores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Registro eletrônico de garantias</a:t>
            </a:r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tângulo 83"/>
          <p:cNvSpPr/>
          <p:nvPr/>
        </p:nvSpPr>
        <p:spPr>
          <a:xfrm>
            <a:off x="4425826" y="2223178"/>
            <a:ext cx="10929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GESTÃO DE RISCO</a:t>
            </a:r>
            <a:endParaRPr lang="en-US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pic>
        <p:nvPicPr>
          <p:cNvPr id="85" name="Imagem 84" descr="ICON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727" y="1900489"/>
            <a:ext cx="393774" cy="336912"/>
          </a:xfrm>
          <a:prstGeom prst="rect">
            <a:avLst/>
          </a:prstGeom>
        </p:spPr>
      </p:pic>
      <p:sp>
        <p:nvSpPr>
          <p:cNvPr id="86" name="Retângulo 85"/>
          <p:cNvSpPr/>
          <p:nvPr/>
        </p:nvSpPr>
        <p:spPr>
          <a:xfrm>
            <a:off x="5673175" y="2314931"/>
            <a:ext cx="1152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MARKET DATA</a:t>
            </a:r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pic>
        <p:nvPicPr>
          <p:cNvPr id="87" name="Imagem 86" descr="ICON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0568" y="1915297"/>
            <a:ext cx="393774" cy="336912"/>
          </a:xfrm>
          <a:prstGeom prst="rect">
            <a:avLst/>
          </a:prstGeom>
        </p:spPr>
      </p:pic>
      <p:sp>
        <p:nvSpPr>
          <p:cNvPr id="88" name="Retângulo 87"/>
          <p:cNvSpPr/>
          <p:nvPr/>
        </p:nvSpPr>
        <p:spPr>
          <a:xfrm>
            <a:off x="5700125" y="3746280"/>
            <a:ext cx="11041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 | Auto Relatórios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Informações operacionais</a:t>
            </a:r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tângulo 89"/>
          <p:cNvSpPr/>
          <p:nvPr/>
        </p:nvSpPr>
        <p:spPr>
          <a:xfrm>
            <a:off x="6876256" y="2996583"/>
            <a:ext cx="13681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 | Sistema de Contratos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Sistema de Contratos de Financiamentos de Veículos</a:t>
            </a:r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2915816" y="3514363"/>
            <a:ext cx="144016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 | Plataforma Imobiliária – Gestão de Garantias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Soluções em gestão imobiliária</a:t>
            </a:r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2915816" y="4280029"/>
            <a:ext cx="144016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Cetip | Confirmação e Monitoramento de Garantias</a:t>
            </a:r>
          </a:p>
          <a:p>
            <a:pPr algn="ctr"/>
            <a:r>
              <a:rPr lang="pt-BR" sz="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Confirmação e monitoramento das informações de contratos para cessão de crédito</a:t>
            </a:r>
            <a:endParaRPr lang="pt-BR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3" name="Conector reto 92"/>
          <p:cNvCxnSpPr/>
          <p:nvPr/>
        </p:nvCxnSpPr>
        <p:spPr>
          <a:xfrm>
            <a:off x="1682688" y="2857267"/>
            <a:ext cx="4299" cy="3455804"/>
          </a:xfrm>
          <a:prstGeom prst="line">
            <a:avLst/>
          </a:prstGeom>
          <a:ln w="3175">
            <a:solidFill>
              <a:srgbClr val="00974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>
            <a:off x="6871957" y="2853516"/>
            <a:ext cx="4299" cy="3455804"/>
          </a:xfrm>
          <a:prstGeom prst="line">
            <a:avLst/>
          </a:prstGeom>
          <a:ln w="3175">
            <a:solidFill>
              <a:srgbClr val="00974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 94"/>
          <p:cNvSpPr/>
          <p:nvPr/>
        </p:nvSpPr>
        <p:spPr>
          <a:xfrm>
            <a:off x="6804923" y="2268769"/>
            <a:ext cx="1511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MetaPro-Bold" pitchFamily="34" charset="0"/>
                <a:cs typeface="Arial" pitchFamily="34" charset="0"/>
              </a:rPr>
              <a:t>DESENVOLVIMENTO E SOLUÇÕES</a:t>
            </a:r>
            <a:endParaRPr lang="en-US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  <a:p>
            <a:pPr algn="ctr"/>
            <a:endParaRPr lang="pt-BR" sz="1000" dirty="0">
              <a:solidFill>
                <a:schemeClr val="bg1"/>
              </a:solidFill>
              <a:latin typeface="MetaPro-Bold" pitchFamily="34" charset="0"/>
              <a:cs typeface="Arial" pitchFamily="34" charset="0"/>
            </a:endParaRPr>
          </a:p>
        </p:txBody>
      </p:sp>
      <p:pic>
        <p:nvPicPr>
          <p:cNvPr id="96" name="Imagem 95" descr="ICON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9619" y="1946080"/>
            <a:ext cx="393775" cy="336912"/>
          </a:xfrm>
          <a:prstGeom prst="rect">
            <a:avLst/>
          </a:prstGeom>
        </p:spPr>
      </p:pic>
      <p:cxnSp>
        <p:nvCxnSpPr>
          <p:cNvPr id="97" name="Conector reto 96"/>
          <p:cNvCxnSpPr/>
          <p:nvPr/>
        </p:nvCxnSpPr>
        <p:spPr>
          <a:xfrm>
            <a:off x="8316416" y="2807094"/>
            <a:ext cx="4299" cy="3455804"/>
          </a:xfrm>
          <a:prstGeom prst="line">
            <a:avLst/>
          </a:prstGeom>
          <a:ln w="3175">
            <a:solidFill>
              <a:srgbClr val="00974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>
            <a:off x="6871957" y="1795436"/>
            <a:ext cx="0" cy="9751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6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lide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83568" y="548680"/>
            <a:ext cx="7488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dirty="0" smtClean="0">
                <a:solidFill>
                  <a:srgbClr val="E86E26"/>
                </a:solidFill>
                <a:latin typeface="Arial" pitchFamily="34" charset="0"/>
                <a:cs typeface="Arial" pitchFamily="34" charset="0"/>
              </a:rPr>
              <a:t>5 MILHÕES DE PESSOAS</a:t>
            </a:r>
            <a:endParaRPr lang="pt-BR" sz="3500" dirty="0">
              <a:solidFill>
                <a:srgbClr val="E86E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332656"/>
            <a:ext cx="8348414" cy="5496644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83568" y="107903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físicas e jurídicas têm investimentos registrados </a:t>
            </a:r>
          </a:p>
          <a:p>
            <a:r>
              <a:rPr lang="pt-BR" sz="16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e identificados na companhia</a:t>
            </a:r>
            <a:endParaRPr lang="pt-BR" sz="1600" b="1" i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52346" y="2780928"/>
            <a:ext cx="1391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+17 mil</a:t>
            </a:r>
          </a:p>
          <a:p>
            <a:r>
              <a:rPr lang="pt-BR" sz="1200" i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clientes</a:t>
            </a:r>
            <a:endParaRPr lang="pt-BR" sz="12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3252346" y="3591018"/>
            <a:ext cx="21675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bilhões</a:t>
            </a:r>
          </a:p>
          <a:p>
            <a:pPr eaLnBrk="1" hangingPunct="1"/>
            <a:r>
              <a:rPr lang="en-US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US" dirty="0" err="1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operações</a:t>
            </a:r>
            <a:r>
              <a:rPr lang="en-US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dia</a:t>
            </a:r>
            <a:endParaRPr lang="pt-BR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3252346" y="4329100"/>
            <a:ext cx="26267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trilhões</a:t>
            </a:r>
          </a:p>
          <a:p>
            <a:pPr eaLnBrk="1" hangingPunct="1"/>
            <a:r>
              <a:rPr lang="pt-BR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em ativos e </a:t>
            </a:r>
            <a:r>
              <a:rPr lang="pt-BR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derivativos em </a:t>
            </a:r>
            <a:r>
              <a:rPr lang="pt-BR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estoque</a:t>
            </a:r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6282576" y="2780928"/>
            <a:ext cx="21778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milhões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pt-BR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transações / dia</a:t>
            </a:r>
          </a:p>
        </p:txBody>
      </p: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6227315" y="3591018"/>
            <a:ext cx="3529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+ 50</a:t>
            </a:r>
          </a:p>
          <a:p>
            <a:pPr eaLnBrk="1" hangingPunct="1"/>
            <a:r>
              <a:rPr lang="pt-BR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tipos </a:t>
            </a:r>
            <a:r>
              <a:rPr lang="pt-BR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de ativos </a:t>
            </a:r>
            <a:r>
              <a:rPr lang="pt-BR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registrados</a:t>
            </a:r>
          </a:p>
        </p:txBody>
      </p:sp>
      <p:pic>
        <p:nvPicPr>
          <p:cNvPr id="17" name="Picture 3" descr="C:\Users\radio design\Desktop\Radio Design\JOBS\CETIP\Cetip_Renda_fixa\Imagens\Pngs\Logo_tran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56441"/>
            <a:ext cx="1297445" cy="20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 descr="ICONES_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6372" y="3756382"/>
            <a:ext cx="423999" cy="362772"/>
          </a:xfrm>
          <a:prstGeom prst="rect">
            <a:avLst/>
          </a:prstGeom>
        </p:spPr>
      </p:pic>
      <p:pic>
        <p:nvPicPr>
          <p:cNvPr id="19" name="Imagem 18" descr="ICONES_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0566" y="2914058"/>
            <a:ext cx="423999" cy="362771"/>
          </a:xfrm>
          <a:prstGeom prst="rect">
            <a:avLst/>
          </a:prstGeom>
        </p:spPr>
      </p:pic>
      <p:pic>
        <p:nvPicPr>
          <p:cNvPr id="20" name="Imagem 19" descr="ICONES_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2036" y="3717032"/>
            <a:ext cx="423998" cy="362771"/>
          </a:xfrm>
          <a:prstGeom prst="rect">
            <a:avLst/>
          </a:prstGeom>
        </p:spPr>
      </p:pic>
      <p:pic>
        <p:nvPicPr>
          <p:cNvPr id="21" name="Imagem 20" descr="ICONES_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3572" y="4437112"/>
            <a:ext cx="423998" cy="362771"/>
          </a:xfrm>
          <a:prstGeom prst="rect">
            <a:avLst/>
          </a:prstGeom>
        </p:spPr>
      </p:pic>
      <p:pic>
        <p:nvPicPr>
          <p:cNvPr id="22" name="Imagem 21" descr="ICONES_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22036" y="2924944"/>
            <a:ext cx="423998" cy="362771"/>
          </a:xfrm>
          <a:prstGeom prst="rect">
            <a:avLst/>
          </a:prstGeom>
        </p:spPr>
      </p:pic>
      <p:sp>
        <p:nvSpPr>
          <p:cNvPr id="23" name="CaixaDeTexto 3"/>
          <p:cNvSpPr txBox="1">
            <a:spLocks noChangeArrowheads="1"/>
          </p:cNvSpPr>
          <p:nvPr/>
        </p:nvSpPr>
        <p:spPr bwMode="auto">
          <a:xfrm>
            <a:off x="6300154" y="4254187"/>
            <a:ext cx="23042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milhões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dirty="0" err="1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registro</a:t>
            </a:r>
            <a:r>
              <a:rPr lang="en-US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gravame</a:t>
            </a:r>
            <a:r>
              <a:rPr lang="en-US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lang="en-US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ano</a:t>
            </a:r>
            <a:endParaRPr lang="en-US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pt-BR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m 23" descr="ICONES_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387317"/>
            <a:ext cx="423999" cy="362771"/>
          </a:xfrm>
          <a:prstGeom prst="rect">
            <a:avLst/>
          </a:prstGeom>
        </p:spPr>
      </p:pic>
      <p:sp>
        <p:nvSpPr>
          <p:cNvPr id="25" name="CaixaDeTexto 4"/>
          <p:cNvSpPr txBox="1">
            <a:spLocks noChangeArrowheads="1"/>
          </p:cNvSpPr>
          <p:nvPr/>
        </p:nvSpPr>
        <p:spPr bwMode="auto">
          <a:xfrm>
            <a:off x="3253215" y="4974267"/>
            <a:ext cx="29749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 </a:t>
            </a: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 bilhões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100" dirty="0" err="1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1100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ativos</a:t>
            </a:r>
            <a:r>
              <a:rPr lang="en-US" sz="1100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veiculares</a:t>
            </a:r>
            <a:endParaRPr lang="en-US" sz="1100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pt-BR" sz="1100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m 25" descr="ICONES_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4442" y="5082279"/>
            <a:ext cx="423998" cy="3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lide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m 10" descr="Slide03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986" y="1196752"/>
            <a:ext cx="2160000" cy="4001180"/>
          </a:xfrm>
          <a:prstGeom prst="rect">
            <a:avLst/>
          </a:prstGeom>
        </p:spPr>
      </p:pic>
      <p:pic>
        <p:nvPicPr>
          <p:cNvPr id="12" name="Imagem 11" descr="Slide03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2532" y="1196752"/>
            <a:ext cx="2160000" cy="4001180"/>
          </a:xfrm>
          <a:prstGeom prst="rect">
            <a:avLst/>
          </a:prstGeom>
        </p:spPr>
      </p:pic>
      <p:pic>
        <p:nvPicPr>
          <p:cNvPr id="13" name="Imagem 12" descr="Slide03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8078" y="1196752"/>
            <a:ext cx="2160000" cy="4001180"/>
          </a:xfrm>
          <a:prstGeom prst="rect">
            <a:avLst/>
          </a:prstGeom>
        </p:spPr>
      </p:pic>
      <p:pic>
        <p:nvPicPr>
          <p:cNvPr id="14" name="Imagem 13" descr="Slide03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3625" y="1196752"/>
            <a:ext cx="2160000" cy="40011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66987" y="2518536"/>
            <a:ext cx="216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DEPÓSITO 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REGISTRO 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ATIVOS FINANCEIROS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VALORES MOBILIÁRIOS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99234" y="2518536"/>
            <a:ext cx="2160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ENTREGA ELETRÔNICA 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INFORMAÇÕES PARA REGISTRO 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CONTRATOS E ANOTAÇÕES DOS GRAVAMES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791722" y="2518536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LIQUIDAÇÃO 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DOCs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59474" y="2518536"/>
            <a:ext cx="2150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PROCESSAMENTO DE TEDS</a:t>
            </a:r>
            <a:endParaRPr lang="pt-B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4" descr="Slide03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400250"/>
            <a:ext cx="517116" cy="579527"/>
          </a:xfrm>
          <a:prstGeom prst="rect">
            <a:avLst/>
          </a:prstGeom>
        </p:spPr>
      </p:pic>
      <p:pic>
        <p:nvPicPr>
          <p:cNvPr id="16" name="Imagem 15" descr="Slide03_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6892" y="1487932"/>
            <a:ext cx="647872" cy="433108"/>
          </a:xfrm>
          <a:prstGeom prst="rect">
            <a:avLst/>
          </a:prstGeom>
        </p:spPr>
      </p:pic>
      <p:pic>
        <p:nvPicPr>
          <p:cNvPr id="17" name="Imagem 16" descr="Slide03_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5124" y="1306338"/>
            <a:ext cx="848502" cy="720080"/>
          </a:xfrm>
          <a:prstGeom prst="rect">
            <a:avLst/>
          </a:prstGeom>
        </p:spPr>
      </p:pic>
      <p:pic>
        <p:nvPicPr>
          <p:cNvPr id="18" name="Imagem 17" descr="Slide03_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1388" y="1412776"/>
            <a:ext cx="616884" cy="5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o 3"/>
          <p:cNvGrpSpPr/>
          <p:nvPr/>
        </p:nvGrpSpPr>
        <p:grpSpPr>
          <a:xfrm>
            <a:off x="323528" y="501497"/>
            <a:ext cx="792088" cy="648072"/>
            <a:chOff x="323528" y="260648"/>
            <a:chExt cx="792088" cy="648072"/>
          </a:xfrm>
        </p:grpSpPr>
        <p:sp>
          <p:nvSpPr>
            <p:cNvPr id="108" name="Retângulo 107"/>
            <p:cNvSpPr/>
            <p:nvPr/>
          </p:nvSpPr>
          <p:spPr>
            <a:xfrm>
              <a:off x="371296" y="404664"/>
              <a:ext cx="744320" cy="432048"/>
            </a:xfrm>
            <a:prstGeom prst="rect">
              <a:avLst/>
            </a:prstGeom>
            <a:solidFill>
              <a:srgbClr val="00974B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323528" y="332656"/>
              <a:ext cx="576064" cy="432048"/>
            </a:xfrm>
            <a:prstGeom prst="rect">
              <a:avLst/>
            </a:prstGeom>
            <a:solidFill>
              <a:srgbClr val="00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  <p:cxnSp>
          <p:nvCxnSpPr>
            <p:cNvPr id="110" name="Conector reto 109"/>
            <p:cNvCxnSpPr/>
            <p:nvPr/>
          </p:nvCxnSpPr>
          <p:spPr>
            <a:xfrm>
              <a:off x="971600" y="260648"/>
              <a:ext cx="0" cy="648072"/>
            </a:xfrm>
            <a:prstGeom prst="line">
              <a:avLst/>
            </a:prstGeom>
            <a:ln>
              <a:solidFill>
                <a:srgbClr val="00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Retângulo 110"/>
          <p:cNvSpPr/>
          <p:nvPr/>
        </p:nvSpPr>
        <p:spPr>
          <a:xfrm>
            <a:off x="1115616" y="623010"/>
            <a:ext cx="82809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Regulação Cetip</a:t>
            </a:r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23528" y="2303875"/>
            <a:ext cx="2081480" cy="1071570"/>
          </a:xfrm>
          <a:prstGeom prst="roundRect">
            <a:avLst/>
          </a:prstGeom>
          <a:solidFill>
            <a:srgbClr val="003C0F">
              <a:alpha val="89804"/>
            </a:srgbClr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CVM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23528" y="3879836"/>
            <a:ext cx="2081480" cy="1091736"/>
          </a:xfrm>
          <a:prstGeom prst="roundRect">
            <a:avLst/>
          </a:prstGeom>
          <a:solidFill>
            <a:srgbClr val="003C0F">
              <a:alpha val="89804"/>
            </a:srgbClr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BACEN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11760" y="2304274"/>
            <a:ext cx="6732000" cy="1061829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Instrução CVM nº 461, de 23 de outubro de 2007;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Autoriza o funcionamento da </a:t>
            </a:r>
            <a:r>
              <a:rPr lang="pt-BR" sz="1400" i="1" dirty="0" err="1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</a:t>
            </a:r>
            <a:r>
              <a:rPr lang="pt-BR" sz="1400" dirty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 estrutura da Autorregulação.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411759" y="3733206"/>
            <a:ext cx="6732000" cy="1384995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CMN nº 2.882, de 30 de agosto de 2001 – SPB: dispõe sobre o sistema de pagamentos e as câmaras e os prestadores de serviços de compensação e de liquidação que o integram;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650" indent="-285750">
              <a:lnSpc>
                <a:spcPct val="150000"/>
              </a:lnSpc>
              <a:buClr>
                <a:srgbClr val="00974B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sz="1400" i="1" dirty="0" err="1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Clearing</a:t>
            </a:r>
            <a:r>
              <a:rPr lang="pt-BR" sz="1400" dirty="0" smtClean="0">
                <a:solidFill>
                  <a:srgbClr val="00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sistematicamente importante.</a:t>
            </a:r>
            <a:endParaRPr lang="pt-BR" sz="1400" dirty="0">
              <a:solidFill>
                <a:srgbClr val="00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6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3"/>
          <p:cNvGrpSpPr/>
          <p:nvPr/>
        </p:nvGrpSpPr>
        <p:grpSpPr>
          <a:xfrm>
            <a:off x="323528" y="501497"/>
            <a:ext cx="792088" cy="648072"/>
            <a:chOff x="323528" y="260648"/>
            <a:chExt cx="792088" cy="648072"/>
          </a:xfrm>
        </p:grpSpPr>
        <p:sp>
          <p:nvSpPr>
            <p:cNvPr id="9" name="Retângulo 8"/>
            <p:cNvSpPr/>
            <p:nvPr/>
          </p:nvSpPr>
          <p:spPr>
            <a:xfrm>
              <a:off x="371296" y="404664"/>
              <a:ext cx="744320" cy="432048"/>
            </a:xfrm>
            <a:prstGeom prst="rect">
              <a:avLst/>
            </a:prstGeom>
            <a:solidFill>
              <a:srgbClr val="00974B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23528" y="332656"/>
              <a:ext cx="576064" cy="432048"/>
            </a:xfrm>
            <a:prstGeom prst="rect">
              <a:avLst/>
            </a:prstGeom>
            <a:solidFill>
              <a:srgbClr val="0097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971600" y="260648"/>
              <a:ext cx="0" cy="648072"/>
            </a:xfrm>
            <a:prstGeom prst="line">
              <a:avLst/>
            </a:prstGeom>
            <a:ln>
              <a:solidFill>
                <a:srgbClr val="001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11"/>
          <p:cNvSpPr/>
          <p:nvPr/>
        </p:nvSpPr>
        <p:spPr>
          <a:xfrm>
            <a:off x="1115616" y="623010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>
                <a:solidFill>
                  <a:srgbClr val="003140"/>
                </a:solidFill>
                <a:latin typeface="Arial" pitchFamily="34" charset="0"/>
                <a:cs typeface="Arial" pitchFamily="34" charset="0"/>
              </a:rPr>
              <a:t>Estrutura de Autorregulação</a:t>
            </a:r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  <a:p>
            <a:endParaRPr lang="pt-BR" sz="2500" b="1" dirty="0">
              <a:solidFill>
                <a:srgbClr val="00314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166213" y="1282815"/>
            <a:ext cx="7426978" cy="4840061"/>
            <a:chOff x="701895" y="1269267"/>
            <a:chExt cx="7907624" cy="4680013"/>
          </a:xfrm>
        </p:grpSpPr>
        <p:sp>
          <p:nvSpPr>
            <p:cNvPr id="14" name="AutoShape 19"/>
            <p:cNvSpPr>
              <a:spLocks noChangeAspect="1" noChangeArrowheads="1"/>
            </p:cNvSpPr>
            <p:nvPr/>
          </p:nvSpPr>
          <p:spPr bwMode="auto">
            <a:xfrm>
              <a:off x="2417043" y="2369175"/>
              <a:ext cx="4455496" cy="847993"/>
            </a:xfrm>
            <a:prstGeom prst="flowChartAlternateProcess">
              <a:avLst/>
            </a:prstGeom>
            <a:solidFill>
              <a:srgbClr val="003C0F"/>
            </a:solidFill>
            <a:ln>
              <a:solidFill>
                <a:srgbClr val="003C0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Diretor Executivo de Autorregulação</a:t>
              </a:r>
            </a:p>
            <a:p>
              <a:pPr algn="ctr"/>
              <a:r>
                <a:rPr lang="pt-BR" sz="1500" b="1" dirty="0">
                  <a:solidFill>
                    <a:srgbClr val="00FF00"/>
                  </a:solidFill>
                  <a:latin typeface="Arial" pitchFamily="34" charset="0"/>
                  <a:cs typeface="Arial" pitchFamily="34" charset="0"/>
                </a:rPr>
                <a:t>Carlos Cezar Menezes</a:t>
              </a:r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701895" y="3573016"/>
              <a:ext cx="7907624" cy="2376264"/>
              <a:chOff x="701895" y="3573016"/>
              <a:chExt cx="7907624" cy="2376264"/>
            </a:xfrm>
          </p:grpSpPr>
          <p:sp>
            <p:nvSpPr>
              <p:cNvPr id="17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701895" y="3573016"/>
                <a:ext cx="7907624" cy="2376264"/>
              </a:xfrm>
              <a:prstGeom prst="flowChartAlternateProcess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35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rgbClr val="003C0F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BR" b="1" dirty="0">
                    <a:solidFill>
                      <a:srgbClr val="003C0F"/>
                    </a:solidFill>
                    <a:latin typeface="Arial" pitchFamily="34" charset="0"/>
                    <a:cs typeface="Arial" pitchFamily="34" charset="0"/>
                  </a:rPr>
                  <a:t>Departamento de Autorregulação</a:t>
                </a:r>
              </a:p>
            </p:txBody>
          </p:sp>
          <p:sp>
            <p:nvSpPr>
              <p:cNvPr id="18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855635" y="4355808"/>
                <a:ext cx="2295255" cy="1184230"/>
              </a:xfrm>
              <a:prstGeom prst="flowChartAlternateProcess">
                <a:avLst/>
              </a:prstGeom>
              <a:solidFill>
                <a:srgbClr val="003C0F"/>
              </a:solidFill>
              <a:ln>
                <a:solidFill>
                  <a:srgbClr val="003C0F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BR" sz="13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GERÊNCIA TÉCNICA DE AUTORREGULAÇÃO</a:t>
                </a:r>
              </a:p>
              <a:p>
                <a:pPr algn="ctr"/>
                <a:r>
                  <a:rPr lang="pt-BR" sz="1100" dirty="0">
                    <a:solidFill>
                      <a:srgbClr val="00FF00"/>
                    </a:solidFill>
                    <a:latin typeface="Arial" pitchFamily="34" charset="0"/>
                    <a:cs typeface="Arial" pitchFamily="34" charset="0"/>
                  </a:rPr>
                  <a:t>(6 colaboradores)</a:t>
                </a:r>
              </a:p>
            </p:txBody>
          </p:sp>
          <p:sp>
            <p:nvSpPr>
              <p:cNvPr id="19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3342845" y="4349104"/>
                <a:ext cx="2580940" cy="1190933"/>
              </a:xfrm>
              <a:prstGeom prst="flowChartAlternateProcess">
                <a:avLst/>
              </a:prstGeom>
              <a:solidFill>
                <a:srgbClr val="003C0F"/>
              </a:solidFill>
              <a:ln>
                <a:solidFill>
                  <a:srgbClr val="003C0F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BR" sz="13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GERÊNCIA DE SUPERVISÃO DE MERCADO</a:t>
                </a:r>
              </a:p>
              <a:p>
                <a:pPr algn="ctr"/>
                <a:r>
                  <a:rPr lang="pt-BR" sz="1100" dirty="0">
                    <a:solidFill>
                      <a:srgbClr val="00FF00"/>
                    </a:solidFill>
                    <a:latin typeface="Arial" pitchFamily="34" charset="0"/>
                    <a:cs typeface="Arial" pitchFamily="34" charset="0"/>
                  </a:rPr>
                  <a:t>(9 colaboradores)</a:t>
                </a:r>
              </a:p>
            </p:txBody>
          </p:sp>
          <p:sp>
            <p:nvSpPr>
              <p:cNvPr id="20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6137126" y="4350576"/>
                <a:ext cx="2236986" cy="1189462"/>
              </a:xfrm>
              <a:prstGeom prst="flowChartAlternateProcess">
                <a:avLst/>
              </a:prstGeom>
              <a:solidFill>
                <a:srgbClr val="003C0F"/>
              </a:solidFill>
              <a:ln>
                <a:solidFill>
                  <a:srgbClr val="003C0F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pt-BR" sz="13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GERÊNCIA JURÍDICA DE AUTORREGULAÇÃO</a:t>
                </a:r>
              </a:p>
              <a:p>
                <a:pPr algn="ctr"/>
                <a:r>
                  <a:rPr lang="pt-BR" sz="1100" dirty="0">
                    <a:solidFill>
                      <a:srgbClr val="00FF00"/>
                    </a:solidFill>
                    <a:latin typeface="Arial" pitchFamily="34" charset="0"/>
                    <a:cs typeface="Arial" pitchFamily="34" charset="0"/>
                  </a:rPr>
                  <a:t>(3 colaboradores)</a:t>
                </a:r>
              </a:p>
            </p:txBody>
          </p:sp>
        </p:grpSp>
        <p:sp>
          <p:nvSpPr>
            <p:cNvPr id="16" name="AutoShape 19"/>
            <p:cNvSpPr>
              <a:spLocks noChangeAspect="1" noChangeArrowheads="1"/>
            </p:cNvSpPr>
            <p:nvPr/>
          </p:nvSpPr>
          <p:spPr bwMode="auto">
            <a:xfrm>
              <a:off x="2405567" y="1269267"/>
              <a:ext cx="4455496" cy="847993"/>
            </a:xfrm>
            <a:prstGeom prst="flowChartAlternateProcess">
              <a:avLst/>
            </a:prstGeom>
            <a:solidFill>
              <a:srgbClr val="003C0F"/>
            </a:solidFill>
            <a:ln>
              <a:solidFill>
                <a:srgbClr val="003C0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Conselho de Autorregulação</a:t>
              </a:r>
            </a:p>
            <a:p>
              <a:pPr algn="ctr"/>
              <a:r>
                <a:rPr lang="pt-BR" sz="1500" dirty="0">
                  <a:solidFill>
                    <a:srgbClr val="00FF00"/>
                  </a:solidFill>
                  <a:latin typeface="Arial" pitchFamily="34" charset="0"/>
                  <a:cs typeface="Arial" pitchFamily="34" charset="0"/>
                </a:rPr>
                <a:t>(4 membros)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9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4465</TotalTime>
  <Words>1352</Words>
  <Application>Microsoft Office PowerPoint</Application>
  <PresentationFormat>Apresentação na tela (4:3)</PresentationFormat>
  <Paragraphs>220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gabi</dc:creator>
  <cp:lastModifiedBy>Andressa Paranhos Guimarães</cp:lastModifiedBy>
  <cp:revision>423</cp:revision>
  <cp:lastPrinted>2015-09-24T13:44:52Z</cp:lastPrinted>
  <dcterms:created xsi:type="dcterms:W3CDTF">2014-11-03T12:38:57Z</dcterms:created>
  <dcterms:modified xsi:type="dcterms:W3CDTF">2015-10-13T13:40:01Z</dcterms:modified>
</cp:coreProperties>
</file>