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99" r:id="rId3"/>
    <p:sldId id="500" r:id="rId4"/>
    <p:sldId id="495" r:id="rId5"/>
    <p:sldId id="492" r:id="rId6"/>
    <p:sldId id="288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Brenneke" initials="V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9807" autoAdjust="0"/>
  </p:normalViewPr>
  <p:slideViewPr>
    <p:cSldViewPr>
      <p:cViewPr>
        <p:scale>
          <a:sx n="93" d="100"/>
          <a:sy n="93" d="100"/>
        </p:scale>
        <p:origin x="-1142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3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F73E-37B0-4BDC-84CC-47929C705E0D}" type="datetimeFigureOut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4A71-A12E-42EE-A7AA-ABB28479F00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74A71-A12E-42EE-A7AA-ABB28479F0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4634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5134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9989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9567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6581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99387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6542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3968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57531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6942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EADFBF-74E6-4918-8E72-8F30EE25B258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9407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6" y="0"/>
            <a:ext cx="572412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0" y="6531429"/>
            <a:ext cx="91440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59A5-AB5D-4665-B760-208A61D731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5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3573016"/>
            <a:ext cx="8496944" cy="1584176"/>
          </a:xfrm>
        </p:spPr>
        <p:txBody>
          <a:bodyPr>
            <a:noAutofit/>
          </a:bodyPr>
          <a:lstStyle/>
          <a:p>
            <a:pPr algn="r"/>
            <a:r>
              <a:rPr lang="pt-BR" sz="4400" dirty="0" smtClean="0">
                <a:solidFill>
                  <a:schemeClr val="accent6">
                    <a:lumMod val="75000"/>
                  </a:schemeClr>
                </a:solidFill>
              </a:rPr>
              <a:t>Comitê de Aquisições e Fusões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5261138"/>
            <a:ext cx="8669988" cy="620489"/>
          </a:xfrm>
        </p:spPr>
        <p:txBody>
          <a:bodyPr>
            <a:noAutofit/>
          </a:bodyPr>
          <a:lstStyle/>
          <a:p>
            <a:pPr algn="r"/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Câmara dos Deputados</a:t>
            </a:r>
          </a:p>
          <a:p>
            <a:pPr algn="r"/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Comissão de Desenvolvimento Econômico, Indústria e Comércio</a:t>
            </a:r>
          </a:p>
          <a:p>
            <a:pPr algn="r"/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Audiência Pública: </a:t>
            </a:r>
            <a:r>
              <a:rPr lang="pt-BR" sz="1800" dirty="0" err="1">
                <a:solidFill>
                  <a:schemeClr val="bg1">
                    <a:lumMod val="65000"/>
                  </a:schemeClr>
                </a:solidFill>
              </a:rPr>
              <a:t>Autorregulação</a:t>
            </a:r>
            <a:r>
              <a:rPr lang="pt-BR" sz="1800" dirty="0">
                <a:solidFill>
                  <a:schemeClr val="bg1">
                    <a:lumMod val="65000"/>
                  </a:schemeClr>
                </a:solidFill>
              </a:rPr>
              <a:t> do Mercado de Capitais Brasileiro</a:t>
            </a:r>
          </a:p>
          <a:p>
            <a:pPr algn="r"/>
            <a:r>
              <a:rPr lang="pt-BR" sz="1800" i="1" dirty="0" smtClean="0">
                <a:solidFill>
                  <a:schemeClr val="bg1">
                    <a:lumMod val="65000"/>
                  </a:schemeClr>
                </a:solidFill>
              </a:rPr>
              <a:t>Outubro de 2015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0588" y="526113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02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36512" y="-27384"/>
            <a:ext cx="6732240" cy="10527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LINHA DO TEMPO </a:t>
            </a:r>
            <a:br>
              <a:rPr lang="pt-BR" sz="2400" dirty="0" smtClean="0"/>
            </a:br>
            <a:r>
              <a:rPr lang="pt-BR" sz="2400" dirty="0" smtClean="0"/>
              <a:t>E APOIOS PÚBLICOS</a:t>
            </a:r>
            <a:endParaRPr lang="pt-BR" sz="24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0" y="6531429"/>
            <a:ext cx="91440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59A5-AB5D-4665-B760-208A61D7314F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5295" y="1815131"/>
            <a:ext cx="198022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CVM: </a:t>
            </a:r>
          </a:p>
          <a:p>
            <a:pPr algn="ctr"/>
            <a:r>
              <a:rPr lang="pt-BR" dirty="0" smtClean="0"/>
              <a:t>“Autorregulem-se”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5736" y="1817710"/>
            <a:ext cx="1800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Elaboração </a:t>
            </a:r>
            <a:r>
              <a:rPr lang="pt-BR" dirty="0" smtClean="0"/>
              <a:t>do Código CAF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36378" y="1815133"/>
            <a:ext cx="2088232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CVM: </a:t>
            </a:r>
          </a:p>
          <a:p>
            <a:pPr algn="ctr"/>
            <a:r>
              <a:rPr lang="pt-BR" dirty="0" smtClean="0"/>
              <a:t>apoio institucional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65052" y="1815132"/>
            <a:ext cx="1152128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Criação </a:t>
            </a:r>
          </a:p>
          <a:p>
            <a:pPr algn="ctr"/>
            <a:r>
              <a:rPr lang="pt-BR" dirty="0" smtClean="0"/>
              <a:t>ACAF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657622" y="1815131"/>
            <a:ext cx="119774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ACAF: Divulgação 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145295" y="1587289"/>
            <a:ext cx="87100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67544" y="114661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516552" y="112474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2009-2012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854122" y="11138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588224" y="11247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668344" y="112474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2013-2015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649837" y="2610254"/>
            <a:ext cx="176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Apoios Públicos: 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2"/>
          <a:srcRect l="69333" t="15385" r="4094" b="72732"/>
          <a:stretch/>
        </p:blipFill>
        <p:spPr>
          <a:xfrm>
            <a:off x="71425" y="2986301"/>
            <a:ext cx="2952328" cy="792089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3"/>
          <a:srcRect l="40550" t="15548" r="35235" b="67718"/>
          <a:stretch/>
        </p:blipFill>
        <p:spPr>
          <a:xfrm>
            <a:off x="3635028" y="3880645"/>
            <a:ext cx="2952328" cy="1224136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4"/>
          <a:srcRect l="50592" t="15547" r="2750" b="62797"/>
          <a:stretch/>
        </p:blipFill>
        <p:spPr>
          <a:xfrm>
            <a:off x="-1414" y="4912888"/>
            <a:ext cx="5688632" cy="1584176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5"/>
          <a:srcRect l="13973" t="17515" r="60632" b="71657"/>
          <a:stretch/>
        </p:blipFill>
        <p:spPr>
          <a:xfrm>
            <a:off x="71425" y="4061737"/>
            <a:ext cx="3096344" cy="792088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6"/>
          <a:srcRect l="19755" t="8657" r="49533" b="77562"/>
          <a:stretch/>
        </p:blipFill>
        <p:spPr>
          <a:xfrm>
            <a:off x="3023753" y="2994563"/>
            <a:ext cx="3744416" cy="10081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208040" y="2862573"/>
            <a:ext cx="133325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668344" y="3429000"/>
            <a:ext cx="1333258" cy="175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Janeiro de 2015: </a:t>
            </a:r>
          </a:p>
          <a:p>
            <a:pPr algn="ctr"/>
            <a:r>
              <a:rPr lang="pt-BR" dirty="0" smtClean="0"/>
              <a:t>Apoio Técnico do </a:t>
            </a:r>
            <a:r>
              <a:rPr lang="pt-BR" dirty="0" err="1" smtClean="0"/>
              <a:t>Takeover</a:t>
            </a:r>
            <a:r>
              <a:rPr lang="pt-BR" dirty="0" smtClean="0"/>
              <a:t> </a:t>
            </a:r>
            <a:r>
              <a:rPr lang="pt-BR" dirty="0" err="1" smtClean="0"/>
              <a:t>Panel</a:t>
            </a:r>
            <a:r>
              <a:rPr lang="pt-BR" dirty="0" smtClean="0"/>
              <a:t> inglês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8612" y="5059962"/>
            <a:ext cx="2018881" cy="10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9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1" grpId="0"/>
      <p:bldP spid="22" grpId="0"/>
      <p:bldP spid="43" grpId="0"/>
      <p:bldP spid="2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36512" y="-27384"/>
            <a:ext cx="6732240" cy="10527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 CÓDIGO CAF</a:t>
            </a:r>
            <a:endParaRPr lang="pt-BR" sz="24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0" y="6531429"/>
            <a:ext cx="91440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59A5-AB5D-4665-B760-208A61D7314F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556227" y="1922071"/>
            <a:ext cx="23362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Laudos de Avaliação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5866" y="1916832"/>
            <a:ext cx="24762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OPAs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314419" y="1916832"/>
            <a:ext cx="27363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Reorganizações Societárias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55866" y="2427197"/>
            <a:ext cx="248248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Criação da OPA por atingimento de participação relevante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55867" y="3435309"/>
            <a:ext cx="24795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Vedação à </a:t>
            </a:r>
            <a:r>
              <a:rPr lang="pt-BR" dirty="0" err="1" smtClean="0"/>
              <a:t>poison</a:t>
            </a:r>
            <a:r>
              <a:rPr lang="pt-BR" dirty="0" smtClean="0"/>
              <a:t> </a:t>
            </a:r>
            <a:r>
              <a:rPr lang="pt-BR" dirty="0" err="1" smtClean="0"/>
              <a:t>pill</a:t>
            </a:r>
            <a:r>
              <a:rPr lang="pt-BR" dirty="0" smtClean="0"/>
              <a:t> e à cláusula pétrea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55866" y="4180432"/>
            <a:ext cx="250404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Medidas para evitar  especulação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314419" y="2427197"/>
            <a:ext cx="27363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Vedação a diferentes relações de troca 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314419" y="3170815"/>
            <a:ext cx="2736304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Operações entre Partes Relacionadas :</a:t>
            </a:r>
            <a:endParaRPr lang="pt-BR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 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Cascata de laudos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Eficácia do voto do controlador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554779" y="2427197"/>
            <a:ext cx="23377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Consistência e Coerência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554779" y="3279991"/>
            <a:ext cx="23377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Independência do avaliador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554779" y="4145828"/>
            <a:ext cx="23377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Transparência das informações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52036" y="1124744"/>
            <a:ext cx="8639927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Formas de Submissão: </a:t>
            </a:r>
          </a:p>
          <a:p>
            <a:pPr algn="ctr"/>
            <a:r>
              <a:rPr lang="pt-BR" dirty="0" smtClean="0"/>
              <a:t>Adesão ou Submissão de Operação Específica</a:t>
            </a:r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52036" y="4937422"/>
            <a:ext cx="860627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Mecanismos de Acesso/Resultado: </a:t>
            </a:r>
          </a:p>
          <a:p>
            <a:pPr algn="ctr"/>
            <a:r>
              <a:rPr lang="pt-BR" dirty="0" smtClean="0"/>
              <a:t>Consulta/Resposta                         Consulta Prévia               Resposta e Reclamação/Decisão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252036" y="5763105"/>
            <a:ext cx="860627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Sanções Possíveis: </a:t>
            </a:r>
          </a:p>
          <a:p>
            <a:pPr algn="ctr"/>
            <a:r>
              <a:rPr lang="pt-BR" dirty="0" smtClean="0"/>
              <a:t>Censura Restrita                        Censura Pública                                Perda do Selo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597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2" grpId="0" animBg="1"/>
      <p:bldP spid="38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1619672" y="1196754"/>
            <a:ext cx="1676260" cy="692049"/>
          </a:xfrm>
          <a:prstGeom prst="rect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tângulo 28"/>
          <p:cNvSpPr/>
          <p:nvPr/>
        </p:nvSpPr>
        <p:spPr>
          <a:xfrm>
            <a:off x="5220072" y="1196752"/>
            <a:ext cx="1355942" cy="692050"/>
          </a:xfrm>
          <a:prstGeom prst="rect">
            <a:avLst/>
          </a:prstGeom>
          <a:solidFill>
            <a:schemeClr val="bg1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tângulo 27"/>
          <p:cNvSpPr/>
          <p:nvPr/>
        </p:nvSpPr>
        <p:spPr>
          <a:xfrm>
            <a:off x="3419872" y="1196752"/>
            <a:ext cx="1684164" cy="692051"/>
          </a:xfrm>
          <a:prstGeom prst="rect">
            <a:avLst/>
          </a:prstGeom>
          <a:ln w="19050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tângulo 26"/>
          <p:cNvSpPr/>
          <p:nvPr/>
        </p:nvSpPr>
        <p:spPr>
          <a:xfrm>
            <a:off x="157996" y="1196752"/>
            <a:ext cx="1317660" cy="692051"/>
          </a:xfrm>
          <a:prstGeom prst="rect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0" y="6525344"/>
            <a:ext cx="91440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59A5-AB5D-4665-B760-208A61D7314F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26626" name="AutoShape 2" descr="http://www.cvm.gov.br/imagens/nomesite/logo_CV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06" y="1240863"/>
            <a:ext cx="1179374" cy="590140"/>
          </a:xfrm>
          <a:prstGeom prst="rect">
            <a:avLst/>
          </a:prstGeom>
          <a:ln>
            <a:tailEnd type="triangle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237" y="1274396"/>
            <a:ext cx="1492861" cy="52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7129" y="1274396"/>
            <a:ext cx="1181827" cy="5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3726" y="1278458"/>
            <a:ext cx="159650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tângulo 45"/>
          <p:cNvSpPr/>
          <p:nvPr/>
        </p:nvSpPr>
        <p:spPr>
          <a:xfrm>
            <a:off x="626515" y="4883809"/>
            <a:ext cx="1497214" cy="1501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i="1" dirty="0" smtClean="0">
              <a:solidFill>
                <a:schemeClr val="accent6"/>
              </a:solidFill>
            </a:endParaRPr>
          </a:p>
          <a:p>
            <a:pPr algn="ctr"/>
            <a:r>
              <a:rPr lang="pt-BR" sz="1600" i="1" dirty="0" smtClean="0">
                <a:solidFill>
                  <a:schemeClr val="accent6">
                    <a:lumMod val="50000"/>
                  </a:schemeClr>
                </a:solidFill>
              </a:rPr>
              <a:t>Diretoria Executiva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Divulgação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Área Técnica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Execução </a:t>
            </a:r>
          </a:p>
          <a:p>
            <a:pPr algn="ctr"/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31" name="Retângulo 45"/>
          <p:cNvSpPr/>
          <p:nvPr/>
        </p:nvSpPr>
        <p:spPr>
          <a:xfrm>
            <a:off x="156477" y="2771697"/>
            <a:ext cx="1967252" cy="1972026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i="1" dirty="0" smtClean="0">
              <a:solidFill>
                <a:schemeClr val="accent6"/>
              </a:solidFill>
            </a:endParaRPr>
          </a:p>
          <a:p>
            <a:pPr algn="ctr"/>
            <a:r>
              <a:rPr lang="pt-BR" sz="1600" i="1" dirty="0">
                <a:solidFill>
                  <a:schemeClr val="accent6">
                    <a:lumMod val="50000"/>
                  </a:schemeClr>
                </a:solidFill>
              </a:rPr>
              <a:t>CAS - Conselho de Administração e Supervisão. </a:t>
            </a:r>
          </a:p>
          <a:p>
            <a:pPr algn="just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Controle sobre conduta dos membros do CAF (conflito de interesses)</a:t>
            </a:r>
          </a:p>
          <a:p>
            <a:pPr algn="ctr"/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014" y="2185506"/>
            <a:ext cx="6420439" cy="3385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ACAF: Associação dos Apoiadores do Comitê de Aquisições e Fusões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2096" y="4800600"/>
            <a:ext cx="3606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Painel de Julgamento de </a:t>
            </a:r>
            <a:r>
              <a:rPr lang="pt-BR" sz="1600" dirty="0" err="1" smtClean="0">
                <a:solidFill>
                  <a:schemeClr val="accent6">
                    <a:lumMod val="50000"/>
                  </a:schemeClr>
                </a:solidFill>
              </a:rPr>
              <a:t>OPAs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 e Reorganizações Societárias com Independência e Expertise.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Aplicação e Alteração do Código CAF.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Determinação de sanções apenas </a:t>
            </a:r>
            <a:r>
              <a:rPr lang="pt-BR" sz="1600" dirty="0" err="1" smtClean="0">
                <a:solidFill>
                  <a:schemeClr val="accent6">
                    <a:lumMod val="50000"/>
                  </a:schemeClr>
                </a:solidFill>
              </a:rPr>
              <a:t>reputacionais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0" y="30847"/>
            <a:ext cx="5724128" cy="1052736"/>
          </a:xfrm>
        </p:spPr>
        <p:txBody>
          <a:bodyPr>
            <a:normAutofit/>
          </a:bodyPr>
          <a:lstStyle/>
          <a:p>
            <a:r>
              <a:rPr lang="pt-BR" dirty="0" smtClean="0"/>
              <a:t>ACAF:</a:t>
            </a:r>
            <a:br>
              <a:rPr lang="pt-BR" dirty="0" smtClean="0"/>
            </a:br>
            <a:r>
              <a:rPr lang="pt-BR" dirty="0" smtClean="0"/>
              <a:t>ESTRUTURA E O CONVENIO COM A CVM</a:t>
            </a:r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61052" t="1569" r="1920" b="85700"/>
          <a:stretch>
            <a:fillRect/>
          </a:stretch>
        </p:blipFill>
        <p:spPr bwMode="auto">
          <a:xfrm>
            <a:off x="3021490" y="2536935"/>
            <a:ext cx="3464840" cy="8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Connector 49"/>
          <p:cNvCxnSpPr/>
          <p:nvPr/>
        </p:nvCxnSpPr>
        <p:spPr>
          <a:xfrm flipV="1">
            <a:off x="4600227" y="9477672"/>
            <a:ext cx="1" cy="46495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893170" y="3352800"/>
            <a:ext cx="372148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Nelson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Eizirik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, Erasmo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Valladão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, Tavares Guerreiro,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Otávio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Yazbek, Maria Helena Santana, Celso Giacometti, Milton Vargas, Luiz Spínola,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Monforte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, Herculano Alves, Jaime Singer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68870" y="1556790"/>
            <a:ext cx="1741161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2013: 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CONVENIO DE COOPERAÇÃO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 A CVM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020273" y="2925452"/>
            <a:ext cx="1983348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PRESUNÇÃO DE REGULARIDADE – </a:t>
            </a:r>
          </a:p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REORGANIZAÇÕES SOCIETÁRIAS ENTRE PARTES RELACIONADAS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4283968" y="1916832"/>
            <a:ext cx="0" cy="26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5868144" y="1916832"/>
            <a:ext cx="0" cy="26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842241" y="1916831"/>
            <a:ext cx="0" cy="26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2457802" y="1888802"/>
            <a:ext cx="0" cy="26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865895" y="1083583"/>
            <a:ext cx="0" cy="54417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ta para a esquerda e para a direita 15"/>
          <p:cNvSpPr/>
          <p:nvPr/>
        </p:nvSpPr>
        <p:spPr>
          <a:xfrm>
            <a:off x="6562920" y="2184984"/>
            <a:ext cx="605950" cy="351951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28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43" grpId="0" animBg="1"/>
      <p:bldP spid="31" grpId="0" animBg="1"/>
      <p:bldP spid="7" grpId="0" animBg="1"/>
      <p:bldP spid="36" grpId="0"/>
      <p:bldP spid="2" grpId="0" animBg="1"/>
      <p:bldP spid="3" grpId="0" animBg="1"/>
      <p:bldP spid="2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-36512" y="-27384"/>
            <a:ext cx="6732240" cy="10527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COOPERAÇÃO </a:t>
            </a:r>
            <a:r>
              <a:rPr lang="pt-BR" sz="2400" dirty="0" err="1" smtClean="0"/>
              <a:t>Regulador-Autorregulação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0" y="6531429"/>
            <a:ext cx="91440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59A5-AB5D-4665-B760-208A61D7314F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7544" y="1371600"/>
            <a:ext cx="797512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 Cooperação </a:t>
            </a:r>
            <a:r>
              <a:rPr lang="pt-BR" dirty="0" err="1" smtClean="0"/>
              <a:t>Regulador-Autorregulação</a:t>
            </a:r>
            <a:r>
              <a:rPr lang="pt-BR" dirty="0" smtClean="0"/>
              <a:t> cria um ambiente propício para a elaboração de regras pelos próprios participantes de mercado. 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autorregulação</a:t>
            </a:r>
            <a:r>
              <a:rPr lang="pt-BR" dirty="0"/>
              <a:t> voluntária</a:t>
            </a:r>
            <a:r>
              <a:rPr lang="pt-BR" dirty="0" smtClean="0"/>
              <a:t> funciona como um complemento da regulação estatal  e depende da evolução da </a:t>
            </a:r>
            <a:r>
              <a:rPr lang="pt-BR" dirty="0"/>
              <a:t>cultura do próprio mercado.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 Apoio Institucional às entidades de </a:t>
            </a:r>
            <a:r>
              <a:rPr lang="pt-BR" dirty="0" err="1" smtClean="0"/>
              <a:t>autorregulação</a:t>
            </a:r>
            <a:r>
              <a:rPr lang="pt-BR" dirty="0" smtClean="0"/>
              <a:t>, </a:t>
            </a:r>
            <a:r>
              <a:rPr lang="pt-BR" dirty="0"/>
              <a:t>especialmente perante os </a:t>
            </a:r>
            <a:r>
              <a:rPr lang="pt-BR" dirty="0" smtClean="0"/>
              <a:t>investidores, é essencial para estimular os </a:t>
            </a:r>
            <a:r>
              <a:rPr lang="pt-BR" dirty="0" err="1" smtClean="0"/>
              <a:t>autorregulados</a:t>
            </a:r>
            <a:r>
              <a:rPr lang="pt-BR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Incentivos Regulatórios para as instituições de </a:t>
            </a:r>
            <a:r>
              <a:rPr lang="pt-BR" dirty="0" err="1" smtClean="0"/>
              <a:t>autorregulação</a:t>
            </a:r>
            <a:r>
              <a:rPr lang="pt-BR" dirty="0" smtClean="0"/>
              <a:t> são </a:t>
            </a:r>
            <a:r>
              <a:rPr lang="pt-BR" dirty="0" err="1" smtClean="0"/>
              <a:t>frequentes</a:t>
            </a:r>
            <a:r>
              <a:rPr lang="pt-BR" dirty="0" smtClean="0"/>
              <a:t> e importantes para acelerar o processo de adesão dos </a:t>
            </a:r>
            <a:r>
              <a:rPr lang="pt-BR" dirty="0" err="1" smtClean="0"/>
              <a:t>autorregulados</a:t>
            </a:r>
            <a:r>
              <a:rPr lang="pt-BR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O CAF está em fase de consolidação e é a mais importante iniciativa de </a:t>
            </a:r>
            <a:r>
              <a:rPr lang="pt-BR" dirty="0" err="1" smtClean="0"/>
              <a:t>autorregulação</a:t>
            </a:r>
            <a:r>
              <a:rPr lang="pt-BR" dirty="0" smtClean="0"/>
              <a:t> para aperfeiçoamento da Governança Corporativa do Mercado de Ações Brasileiro, desde a criação do Novo Mercado.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69850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4"/>
            <a:ext cx="9144000" cy="686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8280920" cy="2736304"/>
          </a:xfrm>
        </p:spPr>
        <p:txBody>
          <a:bodyPr>
            <a:noAutofit/>
          </a:bodyPr>
          <a:lstStyle/>
          <a:p>
            <a:pPr algn="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accent6"/>
                </a:solidFill>
              </a:rPr>
              <a:t>www.cafbrasil.org.br</a:t>
            </a:r>
            <a:br>
              <a:rPr lang="pt-BR" sz="2800" dirty="0" smtClean="0">
                <a:solidFill>
                  <a:schemeClr val="accent6"/>
                </a:solidFill>
              </a:rPr>
            </a:b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Walter Mendes – Walter.mendes@cafbrasil.org.br</a:t>
            </a:r>
            <a:br>
              <a:rPr lang="pt-BR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Vanessa Brenneke – vanessacb@cafbrasil.org.br</a:t>
            </a:r>
            <a:br>
              <a:rPr lang="pt-BR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02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388</Words>
  <Application>Microsoft Office PowerPoint</Application>
  <PresentationFormat>Apresentação na tela (4:3)</PresentationFormat>
  <Paragraphs>78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Comitê de Aquisições e Fusões</vt:lpstr>
      <vt:lpstr>LINHA DO TEMPO  E APOIOS PÚBLICOS</vt:lpstr>
      <vt:lpstr>O CÓDIGO CAF</vt:lpstr>
      <vt:lpstr>ACAF: ESTRUTURA E O CONVENIO COM A CVM</vt:lpstr>
      <vt:lpstr>COOPERAÇÃO Regulador-Autorregulação </vt:lpstr>
      <vt:lpstr>   www.cafbrasil.org.br   Walter Mendes – Walter.mendes@cafbrasil.org.br  Vanessa Brenneke – vanessacb@cafbrasil.org.br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Comitê de Fusões e Aquisições</dc:title>
  <dc:creator>Joao Nogueira Batista</dc:creator>
  <cp:lastModifiedBy>Andressa Paranhos Guimarães</cp:lastModifiedBy>
  <cp:revision>418</cp:revision>
  <dcterms:created xsi:type="dcterms:W3CDTF">2015-10-13T13:15:25Z</dcterms:created>
  <dcterms:modified xsi:type="dcterms:W3CDTF">2015-10-13T21:05:27Z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