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9" r:id="rId2"/>
  </p:sldMasterIdLst>
  <p:notesMasterIdLst>
    <p:notesMasterId r:id="rId20"/>
  </p:notesMasterIdLst>
  <p:handoutMasterIdLst>
    <p:handoutMasterId r:id="rId21"/>
  </p:handoutMasterIdLst>
  <p:sldIdLst>
    <p:sldId id="665" r:id="rId3"/>
    <p:sldId id="674" r:id="rId4"/>
    <p:sldId id="720" r:id="rId5"/>
    <p:sldId id="719" r:id="rId6"/>
    <p:sldId id="724" r:id="rId7"/>
    <p:sldId id="725" r:id="rId8"/>
    <p:sldId id="735" r:id="rId9"/>
    <p:sldId id="728" r:id="rId10"/>
    <p:sldId id="733" r:id="rId11"/>
    <p:sldId id="699" r:id="rId12"/>
    <p:sldId id="677" r:id="rId13"/>
    <p:sldId id="721" r:id="rId14"/>
    <p:sldId id="730" r:id="rId15"/>
    <p:sldId id="713" r:id="rId16"/>
    <p:sldId id="736" r:id="rId17"/>
    <p:sldId id="737" r:id="rId18"/>
    <p:sldId id="529" r:id="rId19"/>
  </p:sldIdLst>
  <p:sldSz cx="9144000" cy="6858000" type="screen4x3"/>
  <p:notesSz cx="7099300" cy="10234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5">
          <p15:clr>
            <a:srgbClr val="A4A3A4"/>
          </p15:clr>
        </p15:guide>
        <p15:guide id="2" orient="horz" pos="294">
          <p15:clr>
            <a:srgbClr val="A4A3A4"/>
          </p15:clr>
        </p15:guide>
        <p15:guide id="3" orient="horz" pos="738">
          <p15:clr>
            <a:srgbClr val="A4A3A4"/>
          </p15:clr>
        </p15:guide>
        <p15:guide id="4" orient="horz" pos="1804">
          <p15:clr>
            <a:srgbClr val="A4A3A4"/>
          </p15:clr>
        </p15:guide>
        <p15:guide id="5" orient="horz" pos="3601">
          <p15:clr>
            <a:srgbClr val="A4A3A4"/>
          </p15:clr>
        </p15:guide>
        <p15:guide id="6" pos="3024">
          <p15:clr>
            <a:srgbClr val="A4A3A4"/>
          </p15:clr>
        </p15:guide>
        <p15:guide id="7" pos="2880">
          <p15:clr>
            <a:srgbClr val="A4A3A4"/>
          </p15:clr>
        </p15:guide>
        <p15:guide id="8" pos="2532">
          <p15:clr>
            <a:srgbClr val="A4A3A4"/>
          </p15:clr>
        </p15:guide>
        <p15:guide id="9" pos="5470">
          <p15:clr>
            <a:srgbClr val="A4A3A4"/>
          </p15:clr>
        </p15:guide>
        <p15:guide id="10" pos="530">
          <p15:clr>
            <a:srgbClr val="A4A3A4"/>
          </p15:clr>
        </p15:guide>
        <p15:guide id="11" pos="280">
          <p15:clr>
            <a:srgbClr val="A4A3A4"/>
          </p15:clr>
        </p15:guide>
        <p15:guide id="12" pos="383">
          <p15:clr>
            <a:srgbClr val="A4A3A4"/>
          </p15:clr>
        </p15:guide>
        <p15:guide id="13" pos="27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1" clrIdx="0"/>
  <p:cmAuthor id="1" name="Marcos Marinho" initials="MM" lastIdx="3" clrIdx="1"/>
  <p:cmAuthor id="2" name="PVG" initials="PVG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  <a:srgbClr val="BFD9D7"/>
    <a:srgbClr val="80B3AE"/>
    <a:srgbClr val="1F497D"/>
    <a:srgbClr val="660000"/>
    <a:srgbClr val="CC0000"/>
    <a:srgbClr val="68A49E"/>
    <a:srgbClr val="EAEAEA"/>
    <a:srgbClr val="70F0C5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6557" autoAdjust="0"/>
  </p:normalViewPr>
  <p:slideViewPr>
    <p:cSldViewPr snapToGrid="0" showGuides="1">
      <p:cViewPr>
        <p:scale>
          <a:sx n="93" d="100"/>
          <a:sy n="93" d="100"/>
        </p:scale>
        <p:origin x="-1114" y="-5"/>
      </p:cViewPr>
      <p:guideLst>
        <p:guide orient="horz" pos="985"/>
        <p:guide orient="horz" pos="294"/>
        <p:guide orient="horz" pos="738"/>
        <p:guide orient="horz" pos="1804"/>
        <p:guide orient="horz" pos="3601"/>
        <p:guide pos="3024"/>
        <p:guide pos="2880"/>
        <p:guide pos="2532"/>
        <p:guide pos="5470"/>
        <p:guide pos="530"/>
        <p:guide pos="280"/>
        <p:guide pos="383"/>
        <p:guide pos="27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26"/>
    </p:cViewPr>
  </p:sorterViewPr>
  <p:notesViewPr>
    <p:cSldViewPr snapToGrid="0">
      <p:cViewPr varScale="1">
        <p:scale>
          <a:sx n="102" d="100"/>
          <a:sy n="102" d="100"/>
        </p:scale>
        <p:origin x="-3504" y="-112"/>
      </p:cViewPr>
      <p:guideLst>
        <p:guide orient="horz" pos="2880"/>
        <p:guide orient="horz" pos="3224"/>
        <p:guide pos="2160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J1FSS01PRD\AdmFinancial\Special\Projetos\Projeto4\ATG\Autorregula&#231;&#227;o\MRP-Estatisticas-2015083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J1FSS01PRD\AdmFinancial\Special\Projetos\Projeto4\ATG\Autorregula&#231;&#227;o\MRP-Estatisticas-2015083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63767792811291E-2"/>
          <c:y val="1.8081539807524059E-2"/>
          <c:w val="0.8300825271658997"/>
          <c:h val="0.71853917137682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Patrimônio Líquido MRP (R$ mil)</c:v>
                </c:pt>
              </c:strCache>
            </c:strRef>
          </c:tx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Sheet1!$C$4:$C$9</c:f>
              <c:numCache>
                <c:formatCode>#,##0</c:formatCode>
                <c:ptCount val="6"/>
                <c:pt idx="0">
                  <c:v>253710</c:v>
                </c:pt>
                <c:pt idx="1">
                  <c:v>222385</c:v>
                </c:pt>
                <c:pt idx="2">
                  <c:v>323034</c:v>
                </c:pt>
                <c:pt idx="3">
                  <c:v>330785</c:v>
                </c:pt>
                <c:pt idx="4">
                  <c:v>337150</c:v>
                </c:pt>
                <c:pt idx="5">
                  <c:v>345578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Taxa de adm (R$ mil)</c:v>
                </c:pt>
              </c:strCache>
            </c:strRef>
          </c:tx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Sheet1!$D$4:$D$9</c:f>
              <c:numCache>
                <c:formatCode>#,##0</c:formatCode>
                <c:ptCount val="6"/>
                <c:pt idx="0">
                  <c:v>14474</c:v>
                </c:pt>
                <c:pt idx="1">
                  <c:v>14991</c:v>
                </c:pt>
                <c:pt idx="2">
                  <c:v>13219</c:v>
                </c:pt>
                <c:pt idx="3">
                  <c:v>20497</c:v>
                </c:pt>
                <c:pt idx="4">
                  <c:v>19863</c:v>
                </c:pt>
                <c:pt idx="5">
                  <c:v>20432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Perdas com processos (R$ mil)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Sheet1!$F$4:$F$9</c:f>
              <c:numCache>
                <c:formatCode>#,##0</c:formatCode>
                <c:ptCount val="6"/>
                <c:pt idx="0">
                  <c:v>523.6949699999999</c:v>
                </c:pt>
                <c:pt idx="1">
                  <c:v>837.29300999999998</c:v>
                </c:pt>
                <c:pt idx="2">
                  <c:v>423.41372999999999</c:v>
                </c:pt>
                <c:pt idx="3">
                  <c:v>1279.37762</c:v>
                </c:pt>
                <c:pt idx="4">
                  <c:v>489.05873999999989</c:v>
                </c:pt>
                <c:pt idx="5">
                  <c:v>994.39506999999992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7488"/>
        <c:axId val="10937472"/>
      </c:barChart>
      <c:catAx>
        <c:axId val="1092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937472"/>
        <c:crosses val="autoZero"/>
        <c:auto val="1"/>
        <c:lblAlgn val="ctr"/>
        <c:lblOffset val="100"/>
        <c:noMultiLvlLbl val="0"/>
      </c:catAx>
      <c:valAx>
        <c:axId val="10937472"/>
        <c:scaling>
          <c:orientation val="minMax"/>
          <c:max val="35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092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97552775812598E-3"/>
          <c:y val="0.85406213211471071"/>
          <c:w val="0.97559518967260461"/>
          <c:h val="0.14401458735725892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63767792811291E-2"/>
          <c:y val="1.8081539807524059E-2"/>
          <c:w val="0.86736144446127472"/>
          <c:h val="0.894831911622282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Patrimônio Líquido MRP (R$ mil)</c:v>
                </c:pt>
              </c:strCache>
            </c:strRef>
          </c:tx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Sheet1!$C$4:$C$9</c:f>
              <c:numCache>
                <c:formatCode>#,##0</c:formatCode>
                <c:ptCount val="6"/>
                <c:pt idx="0">
                  <c:v>253710</c:v>
                </c:pt>
                <c:pt idx="1">
                  <c:v>222385</c:v>
                </c:pt>
                <c:pt idx="2">
                  <c:v>323034</c:v>
                </c:pt>
                <c:pt idx="3">
                  <c:v>330785</c:v>
                </c:pt>
                <c:pt idx="4">
                  <c:v>337150</c:v>
                </c:pt>
                <c:pt idx="5">
                  <c:v>345578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Taxa de adm (R$ mil)</c:v>
                </c:pt>
              </c:strCache>
            </c:strRef>
          </c:tx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Sheet1!$D$4:$D$9</c:f>
              <c:numCache>
                <c:formatCode>#,##0</c:formatCode>
                <c:ptCount val="6"/>
                <c:pt idx="0">
                  <c:v>14474</c:v>
                </c:pt>
                <c:pt idx="1">
                  <c:v>14991</c:v>
                </c:pt>
                <c:pt idx="2">
                  <c:v>13219</c:v>
                </c:pt>
                <c:pt idx="3">
                  <c:v>20497</c:v>
                </c:pt>
                <c:pt idx="4">
                  <c:v>19863</c:v>
                </c:pt>
                <c:pt idx="5">
                  <c:v>20432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Perdas com processos (R$ mil)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Sheet1!$B$4:$B$9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Sheet1!$F$4:$F$9</c:f>
              <c:numCache>
                <c:formatCode>#,##0</c:formatCode>
                <c:ptCount val="6"/>
                <c:pt idx="0">
                  <c:v>523.6949699999999</c:v>
                </c:pt>
                <c:pt idx="1">
                  <c:v>837.29300999999998</c:v>
                </c:pt>
                <c:pt idx="2">
                  <c:v>423.41372999999999</c:v>
                </c:pt>
                <c:pt idx="3">
                  <c:v>1279.37762</c:v>
                </c:pt>
                <c:pt idx="4">
                  <c:v>489.05873999999989</c:v>
                </c:pt>
                <c:pt idx="5">
                  <c:v>994.39506999999992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0224"/>
        <c:axId val="10846592"/>
      </c:barChart>
      <c:catAx>
        <c:axId val="10820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846592"/>
        <c:crosses val="autoZero"/>
        <c:auto val="1"/>
        <c:lblAlgn val="ctr"/>
        <c:lblOffset val="100"/>
        <c:noMultiLvlLbl val="0"/>
      </c:catAx>
      <c:valAx>
        <c:axId val="10846592"/>
        <c:scaling>
          <c:orientation val="minMax"/>
          <c:max val="25000"/>
          <c:min val="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0820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B82AC-EF24-4972-9C04-1A76A0A866E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0591A13-2D79-4C1C-8DDB-4BFEF781E764}">
      <dgm:prSet phldrT="[Text]"/>
      <dgm:spPr/>
      <dgm:t>
        <a:bodyPr/>
        <a:lstStyle/>
        <a:p>
          <a:r>
            <a:rPr lang="pt-BR" dirty="0" smtClean="0"/>
            <a:t>SEC</a:t>
          </a:r>
          <a:endParaRPr lang="en-US" dirty="0"/>
        </a:p>
      </dgm:t>
    </dgm:pt>
    <dgm:pt modelId="{6AC33EBD-EAE7-4C71-B474-33A85353D205}" type="parTrans" cxnId="{CE2276C1-F6F8-488D-B4B3-FCCCED1B7A11}">
      <dgm:prSet/>
      <dgm:spPr/>
      <dgm:t>
        <a:bodyPr/>
        <a:lstStyle/>
        <a:p>
          <a:endParaRPr lang="en-US"/>
        </a:p>
      </dgm:t>
    </dgm:pt>
    <dgm:pt modelId="{7FF9C5A7-0698-4E5A-84BD-483B6F94B9F8}" type="sibTrans" cxnId="{CE2276C1-F6F8-488D-B4B3-FCCCED1B7A11}">
      <dgm:prSet/>
      <dgm:spPr/>
      <dgm:t>
        <a:bodyPr/>
        <a:lstStyle/>
        <a:p>
          <a:endParaRPr lang="en-US"/>
        </a:p>
      </dgm:t>
    </dgm:pt>
    <dgm:pt modelId="{246B8BD6-4492-4386-B65E-A2DF73B41122}">
      <dgm:prSet phldrT="[Text]"/>
      <dgm:spPr/>
      <dgm:t>
        <a:bodyPr/>
        <a:lstStyle/>
        <a:p>
          <a:r>
            <a:rPr lang="pt-BR" dirty="0" smtClean="0"/>
            <a:t>FINRA</a:t>
          </a:r>
          <a:endParaRPr lang="en-US" dirty="0"/>
        </a:p>
      </dgm:t>
    </dgm:pt>
    <dgm:pt modelId="{33FEAD69-6059-4034-B834-CB9032C68677}" type="parTrans" cxnId="{48A3ECD2-EB8D-4BA4-AD6C-51239790B9BD}">
      <dgm:prSet/>
      <dgm:spPr/>
      <dgm:t>
        <a:bodyPr/>
        <a:lstStyle/>
        <a:p>
          <a:endParaRPr lang="en-US"/>
        </a:p>
      </dgm:t>
    </dgm:pt>
    <dgm:pt modelId="{05D2BDBB-936A-4CE5-9D37-9F2734BAAB10}" type="sibTrans" cxnId="{48A3ECD2-EB8D-4BA4-AD6C-51239790B9BD}">
      <dgm:prSet/>
      <dgm:spPr/>
      <dgm:t>
        <a:bodyPr/>
        <a:lstStyle/>
        <a:p>
          <a:endParaRPr lang="en-US"/>
        </a:p>
      </dgm:t>
    </dgm:pt>
    <dgm:pt modelId="{D2EE6ADD-0DAC-4ECC-9F30-FE13DCF6DDE0}">
      <dgm:prSet phldrT="[Text]"/>
      <dgm:spPr/>
      <dgm:t>
        <a:bodyPr/>
        <a:lstStyle/>
        <a:p>
          <a:r>
            <a:rPr lang="pt-BR" dirty="0" smtClean="0"/>
            <a:t>NYSE</a:t>
          </a:r>
          <a:endParaRPr lang="en-US" dirty="0"/>
        </a:p>
      </dgm:t>
    </dgm:pt>
    <dgm:pt modelId="{7B68B5AD-2A8E-49D6-8330-9C06BF8FD05A}" type="parTrans" cxnId="{BFC8DB0B-5D4F-4937-9DBC-AFB603C173C0}">
      <dgm:prSet/>
      <dgm:spPr/>
      <dgm:t>
        <a:bodyPr/>
        <a:lstStyle/>
        <a:p>
          <a:endParaRPr lang="en-US"/>
        </a:p>
      </dgm:t>
    </dgm:pt>
    <dgm:pt modelId="{41B45201-D334-4CC9-8C04-81A57F73D81D}" type="sibTrans" cxnId="{BFC8DB0B-5D4F-4937-9DBC-AFB603C173C0}">
      <dgm:prSet/>
      <dgm:spPr/>
      <dgm:t>
        <a:bodyPr/>
        <a:lstStyle/>
        <a:p>
          <a:endParaRPr lang="en-US"/>
        </a:p>
      </dgm:t>
    </dgm:pt>
    <dgm:pt modelId="{AFA8EBDB-447D-4AC4-B99F-81CE7DB3CE73}">
      <dgm:prSet phldrT="[Text]"/>
      <dgm:spPr/>
      <dgm:t>
        <a:bodyPr/>
        <a:lstStyle/>
        <a:p>
          <a:r>
            <a:rPr lang="pt-BR" dirty="0" smtClean="0"/>
            <a:t>NASDAQ</a:t>
          </a:r>
          <a:endParaRPr lang="en-US" dirty="0"/>
        </a:p>
      </dgm:t>
    </dgm:pt>
    <dgm:pt modelId="{F0FF91D4-9D05-4A88-A9AD-C482C2139E99}" type="parTrans" cxnId="{0D5C502F-2D31-4775-BF4B-53D57DAD993F}">
      <dgm:prSet/>
      <dgm:spPr/>
      <dgm:t>
        <a:bodyPr/>
        <a:lstStyle/>
        <a:p>
          <a:endParaRPr lang="en-US"/>
        </a:p>
      </dgm:t>
    </dgm:pt>
    <dgm:pt modelId="{A9AB92ED-4F59-4BC2-9A2E-E2C80885B441}" type="sibTrans" cxnId="{0D5C502F-2D31-4775-BF4B-53D57DAD993F}">
      <dgm:prSet/>
      <dgm:spPr/>
      <dgm:t>
        <a:bodyPr/>
        <a:lstStyle/>
        <a:p>
          <a:endParaRPr lang="en-US"/>
        </a:p>
      </dgm:t>
    </dgm:pt>
    <dgm:pt modelId="{E315027E-B64A-4179-9E2A-0D43D18CE1A6}">
      <dgm:prSet phldrT="[Text]"/>
      <dgm:spPr/>
      <dgm:t>
        <a:bodyPr/>
        <a:lstStyle/>
        <a:p>
          <a:r>
            <a:rPr lang="pt-BR" dirty="0" smtClean="0"/>
            <a:t>Regulador do mercado de capitais americano.</a:t>
          </a:r>
          <a:endParaRPr lang="en-US" dirty="0"/>
        </a:p>
      </dgm:t>
    </dgm:pt>
    <dgm:pt modelId="{AF18D249-2527-4A97-995B-7C3B9212CC92}" type="parTrans" cxnId="{45E4DE74-B5DF-497B-AAEC-9CF8FE9D2D74}">
      <dgm:prSet/>
      <dgm:spPr/>
      <dgm:t>
        <a:bodyPr/>
        <a:lstStyle/>
        <a:p>
          <a:endParaRPr lang="en-US"/>
        </a:p>
      </dgm:t>
    </dgm:pt>
    <dgm:pt modelId="{04B1DAD0-4BF0-497A-A249-FB9B6C09AB12}" type="sibTrans" cxnId="{45E4DE74-B5DF-497B-AAEC-9CF8FE9D2D74}">
      <dgm:prSet/>
      <dgm:spPr/>
      <dgm:t>
        <a:bodyPr/>
        <a:lstStyle/>
        <a:p>
          <a:endParaRPr lang="en-US"/>
        </a:p>
      </dgm:t>
    </dgm:pt>
    <dgm:pt modelId="{F00A40F4-73A0-4380-868F-6992D5C6E1E0}">
      <dgm:prSet phldrT="[Text]"/>
      <dgm:spPr/>
      <dgm:t>
        <a:bodyPr/>
        <a:lstStyle/>
        <a:p>
          <a:r>
            <a:rPr lang="pt-BR" dirty="0" smtClean="0"/>
            <a:t>Principal entidade </a:t>
          </a:r>
          <a:r>
            <a:rPr lang="pt-BR" dirty="0" err="1" smtClean="0"/>
            <a:t>autorreguladora</a:t>
          </a:r>
          <a:r>
            <a:rPr lang="pt-BR" dirty="0" smtClean="0"/>
            <a:t>.</a:t>
          </a:r>
          <a:endParaRPr lang="en-US" dirty="0"/>
        </a:p>
      </dgm:t>
    </dgm:pt>
    <dgm:pt modelId="{E05D875E-79C7-46F0-868F-E0B3A4F09F7B}" type="parTrans" cxnId="{F6150554-CFCF-4F76-988C-0757762CBC58}">
      <dgm:prSet/>
      <dgm:spPr/>
      <dgm:t>
        <a:bodyPr/>
        <a:lstStyle/>
        <a:p>
          <a:endParaRPr lang="en-US"/>
        </a:p>
      </dgm:t>
    </dgm:pt>
    <dgm:pt modelId="{4DF5B2A9-970B-4CE8-91DA-549E7F7A9820}" type="sibTrans" cxnId="{F6150554-CFCF-4F76-988C-0757762CBC58}">
      <dgm:prSet/>
      <dgm:spPr/>
      <dgm:t>
        <a:bodyPr/>
        <a:lstStyle/>
        <a:p>
          <a:endParaRPr lang="en-US"/>
        </a:p>
      </dgm:t>
    </dgm:pt>
    <dgm:pt modelId="{859CC2DA-0D99-49F3-AE67-C7F95F218808}">
      <dgm:prSet phldrT="[Text]"/>
      <dgm:spPr/>
      <dgm:t>
        <a:bodyPr/>
        <a:lstStyle/>
        <a:p>
          <a:r>
            <a:rPr lang="pt-BR" dirty="0" smtClean="0"/>
            <a:t>Entidades </a:t>
          </a:r>
          <a:r>
            <a:rPr lang="pt-BR" dirty="0" err="1" smtClean="0"/>
            <a:t>autorreguladoras</a:t>
          </a:r>
          <a:r>
            <a:rPr lang="pt-BR" dirty="0" smtClean="0"/>
            <a:t> das bolsas.</a:t>
          </a:r>
          <a:endParaRPr lang="en-US" dirty="0"/>
        </a:p>
      </dgm:t>
    </dgm:pt>
    <dgm:pt modelId="{9D2FDD82-C8E8-4346-B227-763B381EC845}" type="parTrans" cxnId="{AD334128-07E9-4EFB-A086-B7B4D6C0E48D}">
      <dgm:prSet/>
      <dgm:spPr/>
      <dgm:t>
        <a:bodyPr/>
        <a:lstStyle/>
        <a:p>
          <a:endParaRPr lang="en-US"/>
        </a:p>
      </dgm:t>
    </dgm:pt>
    <dgm:pt modelId="{0EFB9C49-E8DC-4D2D-8A1B-ABE218F473DF}" type="sibTrans" cxnId="{AD334128-07E9-4EFB-A086-B7B4D6C0E48D}">
      <dgm:prSet/>
      <dgm:spPr/>
      <dgm:t>
        <a:bodyPr/>
        <a:lstStyle/>
        <a:p>
          <a:endParaRPr lang="en-US"/>
        </a:p>
      </dgm:t>
    </dgm:pt>
    <dgm:pt modelId="{6D814D54-6AB8-48F3-AE82-39A352CA4251}">
      <dgm:prSet phldrT="[Text]"/>
      <dgm:spPr/>
      <dgm:t>
        <a:bodyPr/>
        <a:lstStyle/>
        <a:p>
          <a:r>
            <a:rPr lang="pt-BR" dirty="0" smtClean="0"/>
            <a:t>BATS</a:t>
          </a:r>
          <a:endParaRPr lang="en-US" dirty="0"/>
        </a:p>
      </dgm:t>
    </dgm:pt>
    <dgm:pt modelId="{A632167B-4808-4200-BC1E-7408F0CB420A}" type="parTrans" cxnId="{59F4760F-E4D0-4727-8693-D9F3109701F4}">
      <dgm:prSet/>
      <dgm:spPr/>
      <dgm:t>
        <a:bodyPr/>
        <a:lstStyle/>
        <a:p>
          <a:endParaRPr lang="en-US"/>
        </a:p>
      </dgm:t>
    </dgm:pt>
    <dgm:pt modelId="{F37ED3D1-3565-4891-9BDC-ED8B837C42E9}" type="sibTrans" cxnId="{59F4760F-E4D0-4727-8693-D9F3109701F4}">
      <dgm:prSet/>
      <dgm:spPr/>
      <dgm:t>
        <a:bodyPr/>
        <a:lstStyle/>
        <a:p>
          <a:endParaRPr lang="en-US"/>
        </a:p>
      </dgm:t>
    </dgm:pt>
    <dgm:pt modelId="{326BDE55-80B2-4285-A9AE-C42148683549}">
      <dgm:prSet phldrT="[Text]"/>
      <dgm:spPr/>
      <dgm:t>
        <a:bodyPr/>
        <a:lstStyle/>
        <a:p>
          <a:r>
            <a:rPr lang="pt-BR" dirty="0" smtClean="0"/>
            <a:t>Outras Bolsas</a:t>
          </a:r>
          <a:endParaRPr lang="en-US" dirty="0"/>
        </a:p>
      </dgm:t>
    </dgm:pt>
    <dgm:pt modelId="{487D6C4D-6EBE-4FD4-9BB0-AB6D02143CEF}" type="parTrans" cxnId="{9159B2A0-179C-45D8-ADD1-C8BF16932B06}">
      <dgm:prSet/>
      <dgm:spPr/>
      <dgm:t>
        <a:bodyPr/>
        <a:lstStyle/>
        <a:p>
          <a:endParaRPr lang="en-US"/>
        </a:p>
      </dgm:t>
    </dgm:pt>
    <dgm:pt modelId="{13E264E8-2510-4695-B7E6-E5C27DAC58AA}" type="sibTrans" cxnId="{9159B2A0-179C-45D8-ADD1-C8BF16932B06}">
      <dgm:prSet/>
      <dgm:spPr/>
      <dgm:t>
        <a:bodyPr/>
        <a:lstStyle/>
        <a:p>
          <a:endParaRPr lang="en-US"/>
        </a:p>
      </dgm:t>
    </dgm:pt>
    <dgm:pt modelId="{84C3C891-23EE-4E63-ADF9-5E4EE51990AE}" type="pres">
      <dgm:prSet presAssocID="{5C3B82AC-EF24-4972-9C04-1A76A0A866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E8400F-5979-48E3-B748-989607077586}" type="pres">
      <dgm:prSet presAssocID="{5C3B82AC-EF24-4972-9C04-1A76A0A866E9}" presName="hierFlow" presStyleCnt="0"/>
      <dgm:spPr/>
    </dgm:pt>
    <dgm:pt modelId="{FF05F3F6-1C78-489C-9319-DC9354641D87}" type="pres">
      <dgm:prSet presAssocID="{5C3B82AC-EF24-4972-9C04-1A76A0A866E9}" presName="firstBuf" presStyleCnt="0"/>
      <dgm:spPr/>
    </dgm:pt>
    <dgm:pt modelId="{BA3E3634-ABFC-448A-94C0-A915158EE869}" type="pres">
      <dgm:prSet presAssocID="{5C3B82AC-EF24-4972-9C04-1A76A0A866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37A469-6D2E-4C0C-98F1-A966A78E5BF0}" type="pres">
      <dgm:prSet presAssocID="{50591A13-2D79-4C1C-8DDB-4BFEF781E764}" presName="Name14" presStyleCnt="0"/>
      <dgm:spPr/>
    </dgm:pt>
    <dgm:pt modelId="{73769C2E-8855-4BC5-90A5-F541F1D84F41}" type="pres">
      <dgm:prSet presAssocID="{50591A13-2D79-4C1C-8DDB-4BFEF781E7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89EB2E-314A-49AF-8025-A4E790EC787A}" type="pres">
      <dgm:prSet presAssocID="{50591A13-2D79-4C1C-8DDB-4BFEF781E764}" presName="hierChild2" presStyleCnt="0"/>
      <dgm:spPr/>
    </dgm:pt>
    <dgm:pt modelId="{ACAE5A09-F128-459B-B9F7-D74DA4D0AA06}" type="pres">
      <dgm:prSet presAssocID="{33FEAD69-6059-4034-B834-CB9032C68677}" presName="Name19" presStyleLbl="parChTrans1D2" presStyleIdx="0" presStyleCnt="1"/>
      <dgm:spPr/>
      <dgm:t>
        <a:bodyPr/>
        <a:lstStyle/>
        <a:p>
          <a:endParaRPr lang="pt-BR"/>
        </a:p>
      </dgm:t>
    </dgm:pt>
    <dgm:pt modelId="{AE717460-FA6F-40EC-8F44-CAD877AC0AA6}" type="pres">
      <dgm:prSet presAssocID="{246B8BD6-4492-4386-B65E-A2DF73B41122}" presName="Name21" presStyleCnt="0"/>
      <dgm:spPr/>
    </dgm:pt>
    <dgm:pt modelId="{952393E0-D0AB-48C5-B223-AE9A97AEB420}" type="pres">
      <dgm:prSet presAssocID="{246B8BD6-4492-4386-B65E-A2DF73B41122}" presName="level2Shape" presStyleLbl="node2" presStyleIdx="0" presStyleCnt="1"/>
      <dgm:spPr/>
      <dgm:t>
        <a:bodyPr/>
        <a:lstStyle/>
        <a:p>
          <a:endParaRPr lang="pt-BR"/>
        </a:p>
      </dgm:t>
    </dgm:pt>
    <dgm:pt modelId="{1F00390C-0263-457F-AC30-5C3C706D4DC8}" type="pres">
      <dgm:prSet presAssocID="{246B8BD6-4492-4386-B65E-A2DF73B41122}" presName="hierChild3" presStyleCnt="0"/>
      <dgm:spPr/>
    </dgm:pt>
    <dgm:pt modelId="{D1135E52-BF22-4033-B097-4E45898D6945}" type="pres">
      <dgm:prSet presAssocID="{7B68B5AD-2A8E-49D6-8330-9C06BF8FD05A}" presName="Name19" presStyleLbl="parChTrans1D3" presStyleIdx="0" presStyleCnt="4"/>
      <dgm:spPr/>
      <dgm:t>
        <a:bodyPr/>
        <a:lstStyle/>
        <a:p>
          <a:endParaRPr lang="pt-BR"/>
        </a:p>
      </dgm:t>
    </dgm:pt>
    <dgm:pt modelId="{CF0DA691-8F43-494E-8AD8-6BB46DEECDB8}" type="pres">
      <dgm:prSet presAssocID="{D2EE6ADD-0DAC-4ECC-9F30-FE13DCF6DDE0}" presName="Name21" presStyleCnt="0"/>
      <dgm:spPr/>
    </dgm:pt>
    <dgm:pt modelId="{4B387C54-670B-483C-84BB-51F9AE848BF6}" type="pres">
      <dgm:prSet presAssocID="{D2EE6ADD-0DAC-4ECC-9F30-FE13DCF6DDE0}" presName="level2Shape" presStyleLbl="node3" presStyleIdx="0" presStyleCnt="4"/>
      <dgm:spPr/>
      <dgm:t>
        <a:bodyPr/>
        <a:lstStyle/>
        <a:p>
          <a:endParaRPr lang="pt-BR"/>
        </a:p>
      </dgm:t>
    </dgm:pt>
    <dgm:pt modelId="{8B4DFF3C-2044-4781-AD84-EB2665F2CF38}" type="pres">
      <dgm:prSet presAssocID="{D2EE6ADD-0DAC-4ECC-9F30-FE13DCF6DDE0}" presName="hierChild3" presStyleCnt="0"/>
      <dgm:spPr/>
    </dgm:pt>
    <dgm:pt modelId="{4DBBBA65-1B80-41D9-B85B-F5F0884A9EA6}" type="pres">
      <dgm:prSet presAssocID="{F0FF91D4-9D05-4A88-A9AD-C482C2139E99}" presName="Name19" presStyleLbl="parChTrans1D3" presStyleIdx="1" presStyleCnt="4"/>
      <dgm:spPr/>
      <dgm:t>
        <a:bodyPr/>
        <a:lstStyle/>
        <a:p>
          <a:endParaRPr lang="pt-BR"/>
        </a:p>
      </dgm:t>
    </dgm:pt>
    <dgm:pt modelId="{BDEC5645-0392-40C5-875C-0A6C74B9B0A3}" type="pres">
      <dgm:prSet presAssocID="{AFA8EBDB-447D-4AC4-B99F-81CE7DB3CE73}" presName="Name21" presStyleCnt="0"/>
      <dgm:spPr/>
    </dgm:pt>
    <dgm:pt modelId="{DE31431E-898E-48ED-8A2A-9A3032824D42}" type="pres">
      <dgm:prSet presAssocID="{AFA8EBDB-447D-4AC4-B99F-81CE7DB3CE73}" presName="level2Shape" presStyleLbl="node3" presStyleIdx="1" presStyleCnt="4"/>
      <dgm:spPr/>
      <dgm:t>
        <a:bodyPr/>
        <a:lstStyle/>
        <a:p>
          <a:endParaRPr lang="pt-BR"/>
        </a:p>
      </dgm:t>
    </dgm:pt>
    <dgm:pt modelId="{6417BBEA-5128-4EDE-8316-4F88AB41DC46}" type="pres">
      <dgm:prSet presAssocID="{AFA8EBDB-447D-4AC4-B99F-81CE7DB3CE73}" presName="hierChild3" presStyleCnt="0"/>
      <dgm:spPr/>
    </dgm:pt>
    <dgm:pt modelId="{9762A174-333B-4F73-892E-B963D0517910}" type="pres">
      <dgm:prSet presAssocID="{A632167B-4808-4200-BC1E-7408F0CB420A}" presName="Name19" presStyleLbl="parChTrans1D3" presStyleIdx="2" presStyleCnt="4"/>
      <dgm:spPr/>
      <dgm:t>
        <a:bodyPr/>
        <a:lstStyle/>
        <a:p>
          <a:endParaRPr lang="pt-BR"/>
        </a:p>
      </dgm:t>
    </dgm:pt>
    <dgm:pt modelId="{456C9518-5DCA-478D-B270-5F54BF333F79}" type="pres">
      <dgm:prSet presAssocID="{6D814D54-6AB8-48F3-AE82-39A352CA4251}" presName="Name21" presStyleCnt="0"/>
      <dgm:spPr/>
    </dgm:pt>
    <dgm:pt modelId="{91EDBC11-8A2C-42A5-B2A7-569A2F290A31}" type="pres">
      <dgm:prSet presAssocID="{6D814D54-6AB8-48F3-AE82-39A352CA4251}" presName="level2Shape" presStyleLbl="node3" presStyleIdx="2" presStyleCnt="4"/>
      <dgm:spPr/>
      <dgm:t>
        <a:bodyPr/>
        <a:lstStyle/>
        <a:p>
          <a:endParaRPr lang="en-US"/>
        </a:p>
      </dgm:t>
    </dgm:pt>
    <dgm:pt modelId="{BEA227FD-5799-48A4-B46F-91DA2BBC8A65}" type="pres">
      <dgm:prSet presAssocID="{6D814D54-6AB8-48F3-AE82-39A352CA4251}" presName="hierChild3" presStyleCnt="0"/>
      <dgm:spPr/>
    </dgm:pt>
    <dgm:pt modelId="{95030692-7C92-4110-9581-8D3096BE6D35}" type="pres">
      <dgm:prSet presAssocID="{487D6C4D-6EBE-4FD4-9BB0-AB6D02143CEF}" presName="Name19" presStyleLbl="parChTrans1D3" presStyleIdx="3" presStyleCnt="4"/>
      <dgm:spPr/>
      <dgm:t>
        <a:bodyPr/>
        <a:lstStyle/>
        <a:p>
          <a:endParaRPr lang="pt-BR"/>
        </a:p>
      </dgm:t>
    </dgm:pt>
    <dgm:pt modelId="{F6910C6B-C609-464A-9314-18F1A59ED9F5}" type="pres">
      <dgm:prSet presAssocID="{326BDE55-80B2-4285-A9AE-C42148683549}" presName="Name21" presStyleCnt="0"/>
      <dgm:spPr/>
    </dgm:pt>
    <dgm:pt modelId="{C67CF394-F650-4749-93EC-DB0096F5D0D8}" type="pres">
      <dgm:prSet presAssocID="{326BDE55-80B2-4285-A9AE-C42148683549}" presName="level2Shape" presStyleLbl="node3" presStyleIdx="3" presStyleCnt="4"/>
      <dgm:spPr/>
      <dgm:t>
        <a:bodyPr/>
        <a:lstStyle/>
        <a:p>
          <a:endParaRPr lang="pt-BR"/>
        </a:p>
      </dgm:t>
    </dgm:pt>
    <dgm:pt modelId="{5C74C39B-FC50-4EBF-990C-03842B48EC58}" type="pres">
      <dgm:prSet presAssocID="{326BDE55-80B2-4285-A9AE-C42148683549}" presName="hierChild3" presStyleCnt="0"/>
      <dgm:spPr/>
    </dgm:pt>
    <dgm:pt modelId="{5246D8E2-55F5-45D8-8FF8-3CB6D8B7B0EF}" type="pres">
      <dgm:prSet presAssocID="{5C3B82AC-EF24-4972-9C04-1A76A0A866E9}" presName="bgShapesFlow" presStyleCnt="0"/>
      <dgm:spPr/>
    </dgm:pt>
    <dgm:pt modelId="{D7F3C0E4-0647-4C2C-BC42-221A26B13A0C}" type="pres">
      <dgm:prSet presAssocID="{E315027E-B64A-4179-9E2A-0D43D18CE1A6}" presName="rectComp" presStyleCnt="0"/>
      <dgm:spPr/>
    </dgm:pt>
    <dgm:pt modelId="{6EE83F56-52BF-4668-B108-F52B4C6653D4}" type="pres">
      <dgm:prSet presAssocID="{E315027E-B64A-4179-9E2A-0D43D18CE1A6}" presName="bgRect" presStyleLbl="bgShp" presStyleIdx="0" presStyleCnt="3"/>
      <dgm:spPr/>
      <dgm:t>
        <a:bodyPr/>
        <a:lstStyle/>
        <a:p>
          <a:endParaRPr lang="en-US"/>
        </a:p>
      </dgm:t>
    </dgm:pt>
    <dgm:pt modelId="{E319CBB6-502E-4363-89FC-EDE727EFF735}" type="pres">
      <dgm:prSet presAssocID="{E315027E-B64A-4179-9E2A-0D43D18CE1A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17F44-A9B5-48D8-B838-2AB7436DF26D}" type="pres">
      <dgm:prSet presAssocID="{E315027E-B64A-4179-9E2A-0D43D18CE1A6}" presName="spComp" presStyleCnt="0"/>
      <dgm:spPr/>
    </dgm:pt>
    <dgm:pt modelId="{12422BE0-101C-481F-A095-D7DBF90706CF}" type="pres">
      <dgm:prSet presAssocID="{E315027E-B64A-4179-9E2A-0D43D18CE1A6}" presName="vSp" presStyleCnt="0"/>
      <dgm:spPr/>
    </dgm:pt>
    <dgm:pt modelId="{88FE7C25-65AC-424D-8915-61F1BC4EA4CD}" type="pres">
      <dgm:prSet presAssocID="{F00A40F4-73A0-4380-868F-6992D5C6E1E0}" presName="rectComp" presStyleCnt="0"/>
      <dgm:spPr/>
    </dgm:pt>
    <dgm:pt modelId="{B9E26BA4-8E9E-4096-9C5A-963AAD0D3477}" type="pres">
      <dgm:prSet presAssocID="{F00A40F4-73A0-4380-868F-6992D5C6E1E0}" presName="bgRect" presStyleLbl="bgShp" presStyleIdx="1" presStyleCnt="3"/>
      <dgm:spPr/>
      <dgm:t>
        <a:bodyPr/>
        <a:lstStyle/>
        <a:p>
          <a:endParaRPr lang="en-US"/>
        </a:p>
      </dgm:t>
    </dgm:pt>
    <dgm:pt modelId="{7B7675D5-6BEC-4DF0-BCD2-CEDCD842E8EB}" type="pres">
      <dgm:prSet presAssocID="{F00A40F4-73A0-4380-868F-6992D5C6E1E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C632C-CD83-4A20-B972-7C8613C5ED49}" type="pres">
      <dgm:prSet presAssocID="{F00A40F4-73A0-4380-868F-6992D5C6E1E0}" presName="spComp" presStyleCnt="0"/>
      <dgm:spPr/>
    </dgm:pt>
    <dgm:pt modelId="{6990681E-7923-4047-BC2A-FA02EF90D909}" type="pres">
      <dgm:prSet presAssocID="{F00A40F4-73A0-4380-868F-6992D5C6E1E0}" presName="vSp" presStyleCnt="0"/>
      <dgm:spPr/>
    </dgm:pt>
    <dgm:pt modelId="{B5CE93A0-A6AE-4DEF-B0CA-E152D3449037}" type="pres">
      <dgm:prSet presAssocID="{859CC2DA-0D99-49F3-AE67-C7F95F218808}" presName="rectComp" presStyleCnt="0"/>
      <dgm:spPr/>
    </dgm:pt>
    <dgm:pt modelId="{FDB311C7-50E5-47E8-B138-EE4BC6E9C373}" type="pres">
      <dgm:prSet presAssocID="{859CC2DA-0D99-49F3-AE67-C7F95F218808}" presName="bgRect" presStyleLbl="bgShp" presStyleIdx="2" presStyleCnt="3"/>
      <dgm:spPr/>
      <dgm:t>
        <a:bodyPr/>
        <a:lstStyle/>
        <a:p>
          <a:endParaRPr lang="en-US"/>
        </a:p>
      </dgm:t>
    </dgm:pt>
    <dgm:pt modelId="{213FDA84-5FCF-4FDE-97CD-F9EC33E436B6}" type="pres">
      <dgm:prSet presAssocID="{859CC2DA-0D99-49F3-AE67-C7F95F21880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50554-CFCF-4F76-988C-0757762CBC58}" srcId="{5C3B82AC-EF24-4972-9C04-1A76A0A866E9}" destId="{F00A40F4-73A0-4380-868F-6992D5C6E1E0}" srcOrd="2" destOrd="0" parTransId="{E05D875E-79C7-46F0-868F-E0B3A4F09F7B}" sibTransId="{4DF5B2A9-970B-4CE8-91DA-549E7F7A9820}"/>
    <dgm:cxn modelId="{45E4DE74-B5DF-497B-AAEC-9CF8FE9D2D74}" srcId="{5C3B82AC-EF24-4972-9C04-1A76A0A866E9}" destId="{E315027E-B64A-4179-9E2A-0D43D18CE1A6}" srcOrd="1" destOrd="0" parTransId="{AF18D249-2527-4A97-995B-7C3B9212CC92}" sibTransId="{04B1DAD0-4BF0-497A-A249-FB9B6C09AB12}"/>
    <dgm:cxn modelId="{E788EEF9-6217-4A6B-B5A5-0F25B64B31C1}" type="presOf" srcId="{246B8BD6-4492-4386-B65E-A2DF73B41122}" destId="{952393E0-D0AB-48C5-B223-AE9A97AEB420}" srcOrd="0" destOrd="0" presId="urn:microsoft.com/office/officeart/2005/8/layout/hierarchy6"/>
    <dgm:cxn modelId="{9395180F-FF1E-480A-8491-6021EE905A07}" type="presOf" srcId="{859CC2DA-0D99-49F3-AE67-C7F95F218808}" destId="{FDB311C7-50E5-47E8-B138-EE4BC6E9C373}" srcOrd="0" destOrd="0" presId="urn:microsoft.com/office/officeart/2005/8/layout/hierarchy6"/>
    <dgm:cxn modelId="{CC4EA4CD-EAF5-4D3F-880F-AFB318F004BA}" type="presOf" srcId="{F00A40F4-73A0-4380-868F-6992D5C6E1E0}" destId="{7B7675D5-6BEC-4DF0-BCD2-CEDCD842E8EB}" srcOrd="1" destOrd="0" presId="urn:microsoft.com/office/officeart/2005/8/layout/hierarchy6"/>
    <dgm:cxn modelId="{E262662D-886B-44D6-A78D-24B5C23425A6}" type="presOf" srcId="{50591A13-2D79-4C1C-8DDB-4BFEF781E764}" destId="{73769C2E-8855-4BC5-90A5-F541F1D84F41}" srcOrd="0" destOrd="0" presId="urn:microsoft.com/office/officeart/2005/8/layout/hierarchy6"/>
    <dgm:cxn modelId="{CC4691C4-EDCB-4420-B9CB-E1F0C9942AE7}" type="presOf" srcId="{D2EE6ADD-0DAC-4ECC-9F30-FE13DCF6DDE0}" destId="{4B387C54-670B-483C-84BB-51F9AE848BF6}" srcOrd="0" destOrd="0" presId="urn:microsoft.com/office/officeart/2005/8/layout/hierarchy6"/>
    <dgm:cxn modelId="{D229BDAD-5FBC-4284-BEF5-B5A063DDDEAB}" type="presOf" srcId="{A632167B-4808-4200-BC1E-7408F0CB420A}" destId="{9762A174-333B-4F73-892E-B963D0517910}" srcOrd="0" destOrd="0" presId="urn:microsoft.com/office/officeart/2005/8/layout/hierarchy6"/>
    <dgm:cxn modelId="{3B5C4298-5BD9-48BE-B971-07C7621AA09C}" type="presOf" srcId="{33FEAD69-6059-4034-B834-CB9032C68677}" destId="{ACAE5A09-F128-459B-B9F7-D74DA4D0AA06}" srcOrd="0" destOrd="0" presId="urn:microsoft.com/office/officeart/2005/8/layout/hierarchy6"/>
    <dgm:cxn modelId="{A45C8D00-AB00-48F5-AE8B-9D01914CD4E7}" type="presOf" srcId="{859CC2DA-0D99-49F3-AE67-C7F95F218808}" destId="{213FDA84-5FCF-4FDE-97CD-F9EC33E436B6}" srcOrd="1" destOrd="0" presId="urn:microsoft.com/office/officeart/2005/8/layout/hierarchy6"/>
    <dgm:cxn modelId="{9159B2A0-179C-45D8-ADD1-C8BF16932B06}" srcId="{246B8BD6-4492-4386-B65E-A2DF73B41122}" destId="{326BDE55-80B2-4285-A9AE-C42148683549}" srcOrd="3" destOrd="0" parTransId="{487D6C4D-6EBE-4FD4-9BB0-AB6D02143CEF}" sibTransId="{13E264E8-2510-4695-B7E6-E5C27DAC58AA}"/>
    <dgm:cxn modelId="{BFC8DB0B-5D4F-4937-9DBC-AFB603C173C0}" srcId="{246B8BD6-4492-4386-B65E-A2DF73B41122}" destId="{D2EE6ADD-0DAC-4ECC-9F30-FE13DCF6DDE0}" srcOrd="0" destOrd="0" parTransId="{7B68B5AD-2A8E-49D6-8330-9C06BF8FD05A}" sibTransId="{41B45201-D334-4CC9-8C04-81A57F73D81D}"/>
    <dgm:cxn modelId="{8A97328A-7E5F-4D9D-9D47-50FE777446D8}" type="presOf" srcId="{F0FF91D4-9D05-4A88-A9AD-C482C2139E99}" destId="{4DBBBA65-1B80-41D9-B85B-F5F0884A9EA6}" srcOrd="0" destOrd="0" presId="urn:microsoft.com/office/officeart/2005/8/layout/hierarchy6"/>
    <dgm:cxn modelId="{2EB48693-608C-4D41-9A0A-EC8D535F9BB6}" type="presOf" srcId="{487D6C4D-6EBE-4FD4-9BB0-AB6D02143CEF}" destId="{95030692-7C92-4110-9581-8D3096BE6D35}" srcOrd="0" destOrd="0" presId="urn:microsoft.com/office/officeart/2005/8/layout/hierarchy6"/>
    <dgm:cxn modelId="{AD334128-07E9-4EFB-A086-B7B4D6C0E48D}" srcId="{5C3B82AC-EF24-4972-9C04-1A76A0A866E9}" destId="{859CC2DA-0D99-49F3-AE67-C7F95F218808}" srcOrd="3" destOrd="0" parTransId="{9D2FDD82-C8E8-4346-B227-763B381EC845}" sibTransId="{0EFB9C49-E8DC-4D2D-8A1B-ABE218F473DF}"/>
    <dgm:cxn modelId="{8CBA6A02-BACF-443A-A415-CCDC89C0B4B3}" type="presOf" srcId="{E315027E-B64A-4179-9E2A-0D43D18CE1A6}" destId="{E319CBB6-502E-4363-89FC-EDE727EFF735}" srcOrd="1" destOrd="0" presId="urn:microsoft.com/office/officeart/2005/8/layout/hierarchy6"/>
    <dgm:cxn modelId="{8235CDCD-E804-46F3-87B0-F67EE5D79ED1}" type="presOf" srcId="{F00A40F4-73A0-4380-868F-6992D5C6E1E0}" destId="{B9E26BA4-8E9E-4096-9C5A-963AAD0D3477}" srcOrd="0" destOrd="0" presId="urn:microsoft.com/office/officeart/2005/8/layout/hierarchy6"/>
    <dgm:cxn modelId="{48A3ECD2-EB8D-4BA4-AD6C-51239790B9BD}" srcId="{50591A13-2D79-4C1C-8DDB-4BFEF781E764}" destId="{246B8BD6-4492-4386-B65E-A2DF73B41122}" srcOrd="0" destOrd="0" parTransId="{33FEAD69-6059-4034-B834-CB9032C68677}" sibTransId="{05D2BDBB-936A-4CE5-9D37-9F2734BAAB10}"/>
    <dgm:cxn modelId="{0D5C502F-2D31-4775-BF4B-53D57DAD993F}" srcId="{246B8BD6-4492-4386-B65E-A2DF73B41122}" destId="{AFA8EBDB-447D-4AC4-B99F-81CE7DB3CE73}" srcOrd="1" destOrd="0" parTransId="{F0FF91D4-9D05-4A88-A9AD-C482C2139E99}" sibTransId="{A9AB92ED-4F59-4BC2-9A2E-E2C80885B441}"/>
    <dgm:cxn modelId="{99B8ED1A-CD90-4D16-A29C-636D77F64C76}" type="presOf" srcId="{7B68B5AD-2A8E-49D6-8330-9C06BF8FD05A}" destId="{D1135E52-BF22-4033-B097-4E45898D6945}" srcOrd="0" destOrd="0" presId="urn:microsoft.com/office/officeart/2005/8/layout/hierarchy6"/>
    <dgm:cxn modelId="{59F4760F-E4D0-4727-8693-D9F3109701F4}" srcId="{246B8BD6-4492-4386-B65E-A2DF73B41122}" destId="{6D814D54-6AB8-48F3-AE82-39A352CA4251}" srcOrd="2" destOrd="0" parTransId="{A632167B-4808-4200-BC1E-7408F0CB420A}" sibTransId="{F37ED3D1-3565-4891-9BDC-ED8B837C42E9}"/>
    <dgm:cxn modelId="{0F214630-C6CA-4F11-A542-86AFAE6AF0A6}" type="presOf" srcId="{326BDE55-80B2-4285-A9AE-C42148683549}" destId="{C67CF394-F650-4749-93EC-DB0096F5D0D8}" srcOrd="0" destOrd="0" presId="urn:microsoft.com/office/officeart/2005/8/layout/hierarchy6"/>
    <dgm:cxn modelId="{10C1F1FB-BABB-499C-9F2C-3B97968C3C26}" type="presOf" srcId="{AFA8EBDB-447D-4AC4-B99F-81CE7DB3CE73}" destId="{DE31431E-898E-48ED-8A2A-9A3032824D42}" srcOrd="0" destOrd="0" presId="urn:microsoft.com/office/officeart/2005/8/layout/hierarchy6"/>
    <dgm:cxn modelId="{55929EAD-E9DD-4D9C-9D9B-1CAD4FB7E258}" type="presOf" srcId="{6D814D54-6AB8-48F3-AE82-39A352CA4251}" destId="{91EDBC11-8A2C-42A5-B2A7-569A2F290A31}" srcOrd="0" destOrd="0" presId="urn:microsoft.com/office/officeart/2005/8/layout/hierarchy6"/>
    <dgm:cxn modelId="{651BDCD2-CB94-4F99-8C44-AFF03DE0EB2D}" type="presOf" srcId="{5C3B82AC-EF24-4972-9C04-1A76A0A866E9}" destId="{84C3C891-23EE-4E63-ADF9-5E4EE51990AE}" srcOrd="0" destOrd="0" presId="urn:microsoft.com/office/officeart/2005/8/layout/hierarchy6"/>
    <dgm:cxn modelId="{FD6573EA-7B4C-4350-8C72-3DC8563A0EBE}" type="presOf" srcId="{E315027E-B64A-4179-9E2A-0D43D18CE1A6}" destId="{6EE83F56-52BF-4668-B108-F52B4C6653D4}" srcOrd="0" destOrd="0" presId="urn:microsoft.com/office/officeart/2005/8/layout/hierarchy6"/>
    <dgm:cxn modelId="{CE2276C1-F6F8-488D-B4B3-FCCCED1B7A11}" srcId="{5C3B82AC-EF24-4972-9C04-1A76A0A866E9}" destId="{50591A13-2D79-4C1C-8DDB-4BFEF781E764}" srcOrd="0" destOrd="0" parTransId="{6AC33EBD-EAE7-4C71-B474-33A85353D205}" sibTransId="{7FF9C5A7-0698-4E5A-84BD-483B6F94B9F8}"/>
    <dgm:cxn modelId="{46AC33D8-42C8-452E-BCBA-CAB7FA9ABA88}" type="presParOf" srcId="{84C3C891-23EE-4E63-ADF9-5E4EE51990AE}" destId="{0EE8400F-5979-48E3-B748-989607077586}" srcOrd="0" destOrd="0" presId="urn:microsoft.com/office/officeart/2005/8/layout/hierarchy6"/>
    <dgm:cxn modelId="{A533CB96-C0F6-41EB-A169-34F0DD4974DD}" type="presParOf" srcId="{0EE8400F-5979-48E3-B748-989607077586}" destId="{FF05F3F6-1C78-489C-9319-DC9354641D87}" srcOrd="0" destOrd="0" presId="urn:microsoft.com/office/officeart/2005/8/layout/hierarchy6"/>
    <dgm:cxn modelId="{6EB121DF-DC0B-4359-A414-DE1C21ECCA3F}" type="presParOf" srcId="{0EE8400F-5979-48E3-B748-989607077586}" destId="{BA3E3634-ABFC-448A-94C0-A915158EE869}" srcOrd="1" destOrd="0" presId="urn:microsoft.com/office/officeart/2005/8/layout/hierarchy6"/>
    <dgm:cxn modelId="{F92E84DE-AD17-444E-A1B5-19CC8E521368}" type="presParOf" srcId="{BA3E3634-ABFC-448A-94C0-A915158EE869}" destId="{E237A469-6D2E-4C0C-98F1-A966A78E5BF0}" srcOrd="0" destOrd="0" presId="urn:microsoft.com/office/officeart/2005/8/layout/hierarchy6"/>
    <dgm:cxn modelId="{C15026A1-4BE3-4A86-9CE4-06279059FF65}" type="presParOf" srcId="{E237A469-6D2E-4C0C-98F1-A966A78E5BF0}" destId="{73769C2E-8855-4BC5-90A5-F541F1D84F41}" srcOrd="0" destOrd="0" presId="urn:microsoft.com/office/officeart/2005/8/layout/hierarchy6"/>
    <dgm:cxn modelId="{9283195E-E103-4DAC-946C-18C98705990F}" type="presParOf" srcId="{E237A469-6D2E-4C0C-98F1-A966A78E5BF0}" destId="{3B89EB2E-314A-49AF-8025-A4E790EC787A}" srcOrd="1" destOrd="0" presId="urn:microsoft.com/office/officeart/2005/8/layout/hierarchy6"/>
    <dgm:cxn modelId="{9C659F98-DC96-497D-AB45-266981FE2BE6}" type="presParOf" srcId="{3B89EB2E-314A-49AF-8025-A4E790EC787A}" destId="{ACAE5A09-F128-459B-B9F7-D74DA4D0AA06}" srcOrd="0" destOrd="0" presId="urn:microsoft.com/office/officeart/2005/8/layout/hierarchy6"/>
    <dgm:cxn modelId="{CA31661D-00A0-4ED9-97C1-F992FBE78A80}" type="presParOf" srcId="{3B89EB2E-314A-49AF-8025-A4E790EC787A}" destId="{AE717460-FA6F-40EC-8F44-CAD877AC0AA6}" srcOrd="1" destOrd="0" presId="urn:microsoft.com/office/officeart/2005/8/layout/hierarchy6"/>
    <dgm:cxn modelId="{E2366B17-E082-48C5-ACB3-66499AEC4A5D}" type="presParOf" srcId="{AE717460-FA6F-40EC-8F44-CAD877AC0AA6}" destId="{952393E0-D0AB-48C5-B223-AE9A97AEB420}" srcOrd="0" destOrd="0" presId="urn:microsoft.com/office/officeart/2005/8/layout/hierarchy6"/>
    <dgm:cxn modelId="{C2CB0561-8CAB-4295-8AC4-775894885E53}" type="presParOf" srcId="{AE717460-FA6F-40EC-8F44-CAD877AC0AA6}" destId="{1F00390C-0263-457F-AC30-5C3C706D4DC8}" srcOrd="1" destOrd="0" presId="urn:microsoft.com/office/officeart/2005/8/layout/hierarchy6"/>
    <dgm:cxn modelId="{243C0E91-AC32-48D5-B8A5-3A9E752DF641}" type="presParOf" srcId="{1F00390C-0263-457F-AC30-5C3C706D4DC8}" destId="{D1135E52-BF22-4033-B097-4E45898D6945}" srcOrd="0" destOrd="0" presId="urn:microsoft.com/office/officeart/2005/8/layout/hierarchy6"/>
    <dgm:cxn modelId="{423B2BFB-7AB3-4DBE-BDBE-7C317DADC4D4}" type="presParOf" srcId="{1F00390C-0263-457F-AC30-5C3C706D4DC8}" destId="{CF0DA691-8F43-494E-8AD8-6BB46DEECDB8}" srcOrd="1" destOrd="0" presId="urn:microsoft.com/office/officeart/2005/8/layout/hierarchy6"/>
    <dgm:cxn modelId="{C1F93386-B929-48C3-929F-C88518BD6DB5}" type="presParOf" srcId="{CF0DA691-8F43-494E-8AD8-6BB46DEECDB8}" destId="{4B387C54-670B-483C-84BB-51F9AE848BF6}" srcOrd="0" destOrd="0" presId="urn:microsoft.com/office/officeart/2005/8/layout/hierarchy6"/>
    <dgm:cxn modelId="{644B6F23-6510-4A2C-AA94-862C549ECA42}" type="presParOf" srcId="{CF0DA691-8F43-494E-8AD8-6BB46DEECDB8}" destId="{8B4DFF3C-2044-4781-AD84-EB2665F2CF38}" srcOrd="1" destOrd="0" presId="urn:microsoft.com/office/officeart/2005/8/layout/hierarchy6"/>
    <dgm:cxn modelId="{2BC5E235-88EE-4887-9BA4-C6BFB24B658C}" type="presParOf" srcId="{1F00390C-0263-457F-AC30-5C3C706D4DC8}" destId="{4DBBBA65-1B80-41D9-B85B-F5F0884A9EA6}" srcOrd="2" destOrd="0" presId="urn:microsoft.com/office/officeart/2005/8/layout/hierarchy6"/>
    <dgm:cxn modelId="{D8AB128E-E08F-423B-8EEF-CF4B9E764841}" type="presParOf" srcId="{1F00390C-0263-457F-AC30-5C3C706D4DC8}" destId="{BDEC5645-0392-40C5-875C-0A6C74B9B0A3}" srcOrd="3" destOrd="0" presId="urn:microsoft.com/office/officeart/2005/8/layout/hierarchy6"/>
    <dgm:cxn modelId="{0EFDAC72-F26D-426A-BF05-7F005D6642EF}" type="presParOf" srcId="{BDEC5645-0392-40C5-875C-0A6C74B9B0A3}" destId="{DE31431E-898E-48ED-8A2A-9A3032824D42}" srcOrd="0" destOrd="0" presId="urn:microsoft.com/office/officeart/2005/8/layout/hierarchy6"/>
    <dgm:cxn modelId="{A8959FE5-2C0D-4E5B-8CD4-809E146059B8}" type="presParOf" srcId="{BDEC5645-0392-40C5-875C-0A6C74B9B0A3}" destId="{6417BBEA-5128-4EDE-8316-4F88AB41DC46}" srcOrd="1" destOrd="0" presId="urn:microsoft.com/office/officeart/2005/8/layout/hierarchy6"/>
    <dgm:cxn modelId="{81EEA86F-7271-47A8-9757-43C48B5CB9E5}" type="presParOf" srcId="{1F00390C-0263-457F-AC30-5C3C706D4DC8}" destId="{9762A174-333B-4F73-892E-B963D0517910}" srcOrd="4" destOrd="0" presId="urn:microsoft.com/office/officeart/2005/8/layout/hierarchy6"/>
    <dgm:cxn modelId="{004EFAE0-782D-4BB2-99D9-7B2BB8647DBF}" type="presParOf" srcId="{1F00390C-0263-457F-AC30-5C3C706D4DC8}" destId="{456C9518-5DCA-478D-B270-5F54BF333F79}" srcOrd="5" destOrd="0" presId="urn:microsoft.com/office/officeart/2005/8/layout/hierarchy6"/>
    <dgm:cxn modelId="{0DFAA41C-AC1D-4E69-BD5F-40F7942F3630}" type="presParOf" srcId="{456C9518-5DCA-478D-B270-5F54BF333F79}" destId="{91EDBC11-8A2C-42A5-B2A7-569A2F290A31}" srcOrd="0" destOrd="0" presId="urn:microsoft.com/office/officeart/2005/8/layout/hierarchy6"/>
    <dgm:cxn modelId="{3735A04C-DB28-433C-B14C-2026DD6E7767}" type="presParOf" srcId="{456C9518-5DCA-478D-B270-5F54BF333F79}" destId="{BEA227FD-5799-48A4-B46F-91DA2BBC8A65}" srcOrd="1" destOrd="0" presId="urn:microsoft.com/office/officeart/2005/8/layout/hierarchy6"/>
    <dgm:cxn modelId="{1FB402C6-D3A9-4E9A-9EF4-B8E4D505059C}" type="presParOf" srcId="{1F00390C-0263-457F-AC30-5C3C706D4DC8}" destId="{95030692-7C92-4110-9581-8D3096BE6D35}" srcOrd="6" destOrd="0" presId="urn:microsoft.com/office/officeart/2005/8/layout/hierarchy6"/>
    <dgm:cxn modelId="{5F91C5C6-1195-4B67-8EF3-9C0A217B2E21}" type="presParOf" srcId="{1F00390C-0263-457F-AC30-5C3C706D4DC8}" destId="{F6910C6B-C609-464A-9314-18F1A59ED9F5}" srcOrd="7" destOrd="0" presId="urn:microsoft.com/office/officeart/2005/8/layout/hierarchy6"/>
    <dgm:cxn modelId="{D9CFE4FC-5068-46EF-A95C-B7E470F31F35}" type="presParOf" srcId="{F6910C6B-C609-464A-9314-18F1A59ED9F5}" destId="{C67CF394-F650-4749-93EC-DB0096F5D0D8}" srcOrd="0" destOrd="0" presId="urn:microsoft.com/office/officeart/2005/8/layout/hierarchy6"/>
    <dgm:cxn modelId="{A4D28119-9AE7-4DE6-AC8E-D8A16442A92E}" type="presParOf" srcId="{F6910C6B-C609-464A-9314-18F1A59ED9F5}" destId="{5C74C39B-FC50-4EBF-990C-03842B48EC58}" srcOrd="1" destOrd="0" presId="urn:microsoft.com/office/officeart/2005/8/layout/hierarchy6"/>
    <dgm:cxn modelId="{9C19511D-809F-4572-84FA-144EBAC50A4C}" type="presParOf" srcId="{84C3C891-23EE-4E63-ADF9-5E4EE51990AE}" destId="{5246D8E2-55F5-45D8-8FF8-3CB6D8B7B0EF}" srcOrd="1" destOrd="0" presId="urn:microsoft.com/office/officeart/2005/8/layout/hierarchy6"/>
    <dgm:cxn modelId="{91BBDA92-A9A0-466E-951E-26BF9A55DD30}" type="presParOf" srcId="{5246D8E2-55F5-45D8-8FF8-3CB6D8B7B0EF}" destId="{D7F3C0E4-0647-4C2C-BC42-221A26B13A0C}" srcOrd="0" destOrd="0" presId="urn:microsoft.com/office/officeart/2005/8/layout/hierarchy6"/>
    <dgm:cxn modelId="{0541582F-C267-4973-B6ED-C017CC819EA4}" type="presParOf" srcId="{D7F3C0E4-0647-4C2C-BC42-221A26B13A0C}" destId="{6EE83F56-52BF-4668-B108-F52B4C6653D4}" srcOrd="0" destOrd="0" presId="urn:microsoft.com/office/officeart/2005/8/layout/hierarchy6"/>
    <dgm:cxn modelId="{8CDC551B-A687-44C7-B16B-0501BE18DF9C}" type="presParOf" srcId="{D7F3C0E4-0647-4C2C-BC42-221A26B13A0C}" destId="{E319CBB6-502E-4363-89FC-EDE727EFF735}" srcOrd="1" destOrd="0" presId="urn:microsoft.com/office/officeart/2005/8/layout/hierarchy6"/>
    <dgm:cxn modelId="{28C58A99-32CB-456E-AF53-8A8CBE625730}" type="presParOf" srcId="{5246D8E2-55F5-45D8-8FF8-3CB6D8B7B0EF}" destId="{F0217F44-A9B5-48D8-B838-2AB7436DF26D}" srcOrd="1" destOrd="0" presId="urn:microsoft.com/office/officeart/2005/8/layout/hierarchy6"/>
    <dgm:cxn modelId="{65C4C0D3-69FC-408C-98C7-AF54EAA96BE3}" type="presParOf" srcId="{F0217F44-A9B5-48D8-B838-2AB7436DF26D}" destId="{12422BE0-101C-481F-A095-D7DBF90706CF}" srcOrd="0" destOrd="0" presId="urn:microsoft.com/office/officeart/2005/8/layout/hierarchy6"/>
    <dgm:cxn modelId="{1A47FF10-416D-44EC-BEA9-B432BA1427B0}" type="presParOf" srcId="{5246D8E2-55F5-45D8-8FF8-3CB6D8B7B0EF}" destId="{88FE7C25-65AC-424D-8915-61F1BC4EA4CD}" srcOrd="2" destOrd="0" presId="urn:microsoft.com/office/officeart/2005/8/layout/hierarchy6"/>
    <dgm:cxn modelId="{5F26C5CC-F4B9-40C1-A756-B0D57D804FCC}" type="presParOf" srcId="{88FE7C25-65AC-424D-8915-61F1BC4EA4CD}" destId="{B9E26BA4-8E9E-4096-9C5A-963AAD0D3477}" srcOrd="0" destOrd="0" presId="urn:microsoft.com/office/officeart/2005/8/layout/hierarchy6"/>
    <dgm:cxn modelId="{5DCCEAB9-5912-4006-B709-63434A4F5143}" type="presParOf" srcId="{88FE7C25-65AC-424D-8915-61F1BC4EA4CD}" destId="{7B7675D5-6BEC-4DF0-BCD2-CEDCD842E8EB}" srcOrd="1" destOrd="0" presId="urn:microsoft.com/office/officeart/2005/8/layout/hierarchy6"/>
    <dgm:cxn modelId="{983AA987-6682-44B4-9B2D-030B3C5613DF}" type="presParOf" srcId="{5246D8E2-55F5-45D8-8FF8-3CB6D8B7B0EF}" destId="{EE0C632C-CD83-4A20-B972-7C8613C5ED49}" srcOrd="3" destOrd="0" presId="urn:microsoft.com/office/officeart/2005/8/layout/hierarchy6"/>
    <dgm:cxn modelId="{45DA57FC-FF1B-4EBF-9529-BE6E44531EDE}" type="presParOf" srcId="{EE0C632C-CD83-4A20-B972-7C8613C5ED49}" destId="{6990681E-7923-4047-BC2A-FA02EF90D909}" srcOrd="0" destOrd="0" presId="urn:microsoft.com/office/officeart/2005/8/layout/hierarchy6"/>
    <dgm:cxn modelId="{F0721660-A674-4526-A3DE-8F53699B43D7}" type="presParOf" srcId="{5246D8E2-55F5-45D8-8FF8-3CB6D8B7B0EF}" destId="{B5CE93A0-A6AE-4DEF-B0CA-E152D3449037}" srcOrd="4" destOrd="0" presId="urn:microsoft.com/office/officeart/2005/8/layout/hierarchy6"/>
    <dgm:cxn modelId="{44F1DCFF-C9B3-4FC1-8490-99E944FEFD2C}" type="presParOf" srcId="{B5CE93A0-A6AE-4DEF-B0CA-E152D3449037}" destId="{FDB311C7-50E5-47E8-B138-EE4BC6E9C373}" srcOrd="0" destOrd="0" presId="urn:microsoft.com/office/officeart/2005/8/layout/hierarchy6"/>
    <dgm:cxn modelId="{02833B80-9BA6-46EE-AC7A-AA66172C1064}" type="presParOf" srcId="{B5CE93A0-A6AE-4DEF-B0CA-E152D3449037}" destId="{213FDA84-5FCF-4FDE-97CD-F9EC33E43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300" y="6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/>
          <a:lstStyle>
            <a:lvl1pPr algn="r">
              <a:defRPr sz="1500"/>
            </a:lvl1pPr>
          </a:lstStyle>
          <a:p>
            <a:fld id="{DFB62269-92E0-F04B-9836-370B5F106E0E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721113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300" y="9721113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 anchor="b"/>
          <a:lstStyle>
            <a:lvl1pPr algn="r">
              <a:defRPr sz="1500"/>
            </a:lvl1pPr>
          </a:lstStyle>
          <a:p>
            <a:fld id="{8E044A60-4732-9A45-B0E7-E04D81A3C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0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300" y="6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/>
          <a:lstStyle>
            <a:lvl1pPr algn="r">
              <a:defRPr sz="1500"/>
            </a:lvl1pPr>
          </a:lstStyle>
          <a:p>
            <a:fld id="{693A4ECB-FA68-114E-ADEB-DC557DBB8B24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79" tIns="47988" rIns="95979" bIns="479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979" tIns="47988" rIns="95979" bIns="479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721113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300" y="9721113"/>
            <a:ext cx="3076363" cy="511731"/>
          </a:xfrm>
          <a:prstGeom prst="rect">
            <a:avLst/>
          </a:prstGeom>
        </p:spPr>
        <p:txBody>
          <a:bodyPr vert="horz" lIns="95979" tIns="47988" rIns="95979" bIns="47988" rtlCol="0" anchor="b"/>
          <a:lstStyle>
            <a:lvl1pPr algn="r">
              <a:defRPr sz="1500"/>
            </a:lvl1pPr>
          </a:lstStyle>
          <a:p>
            <a:fld id="{FE9BC4E5-2BC1-4F43-85DD-A1B8F74CB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5423" y="9725136"/>
            <a:ext cx="3073888" cy="5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8" tIns="46811" rIns="95238" bIns="46811" anchor="b"/>
          <a:lstStyle>
            <a:lvl1pPr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6CFBEA3-C63D-4B9C-9B63-00A5B4162D77}" type="slidenum">
              <a:rPr lang="en-US"/>
              <a:pPr algn="r" eaLnBrk="1" hangingPunct="1"/>
              <a:t>2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4700"/>
            <a:ext cx="5108575" cy="3832225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83" y="4863754"/>
            <a:ext cx="5209753" cy="418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8" tIns="46811" rIns="95238" bIns="46811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76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4025420" y="9725138"/>
            <a:ext cx="3073889" cy="5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54" tIns="48196" rIns="98054" bIns="48196" anchor="b"/>
          <a:lstStyle>
            <a:lvl1pPr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F56C546-176E-4C4E-9BC0-602840DF4E65}" type="slidenum">
              <a:rPr lang="en-US"/>
              <a:pPr algn="r" eaLnBrk="1" hangingPunct="1"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3113"/>
            <a:ext cx="5114925" cy="3835400"/>
          </a:xfrm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85" y="4863755"/>
            <a:ext cx="5209752" cy="418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54" tIns="48196" rIns="98054" bIns="48196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83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4025420" y="9725138"/>
            <a:ext cx="3073889" cy="5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54" tIns="48196" rIns="98054" bIns="48196" anchor="b"/>
          <a:lstStyle>
            <a:lvl1pPr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F56C546-176E-4C4E-9BC0-602840DF4E65}" type="slidenum">
              <a:rPr lang="en-US"/>
              <a:pPr algn="r" eaLnBrk="1" hangingPunct="1"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3113"/>
            <a:ext cx="5114925" cy="3835400"/>
          </a:xfrm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85" y="4863755"/>
            <a:ext cx="5209752" cy="418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54" tIns="48196" rIns="98054" bIns="48196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83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8420100" y="648970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9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00049"/>
            <a:ext cx="8228012" cy="904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09712"/>
            <a:ext cx="8228013" cy="4206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0100" y="6489700"/>
            <a:ext cx="265113" cy="228600"/>
          </a:xfrm>
        </p:spPr>
        <p:txBody>
          <a:bodyPr/>
          <a:lstStyle/>
          <a:p>
            <a:fld id="{38104DA7-2D10-49DB-9711-B6F2ACCEE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6655980" cy="50482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085850"/>
            <a:ext cx="8228012" cy="4630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20100" y="6489700"/>
            <a:ext cx="265113" cy="228600"/>
          </a:xfrm>
        </p:spPr>
        <p:txBody>
          <a:bodyPr/>
          <a:lstStyle/>
          <a:p>
            <a:fld id="{38104DA7-2D10-49DB-9711-B6F2ACCEE5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96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038"/>
            <a:ext cx="7058025" cy="178276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800" b="1" cap="all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16200"/>
            <a:ext cx="2616200" cy="812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600" u="none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498850"/>
            <a:ext cx="2133600" cy="365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2100"/>
              </a:lnSpc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July 30,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624205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 i="0"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291937" y="6242050"/>
            <a:ext cx="1009650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July 30, 2012</a:t>
            </a:r>
            <a:endParaRPr lang="en-US" dirty="0"/>
          </a:p>
        </p:txBody>
      </p:sp>
      <p:pic>
        <p:nvPicPr>
          <p:cNvPr id="20685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/>
          <a:stretch/>
        </p:blipFill>
        <p:spPr bwMode="auto">
          <a:xfrm>
            <a:off x="-9331" y="6111551"/>
            <a:ext cx="9153332" cy="7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0" y="0"/>
            <a:ext cx="8362509" cy="808074"/>
          </a:xfrm>
          <a:prstGeom prst="rect">
            <a:avLst/>
          </a:prstGeom>
          <a:solidFill>
            <a:srgbClr val="80B3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623006" y="0"/>
            <a:ext cx="520995" cy="808074"/>
          </a:xfrm>
          <a:prstGeom prst="rect">
            <a:avLst/>
          </a:prstGeom>
          <a:solidFill>
            <a:srgbClr val="408E8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1" y="329610"/>
            <a:ext cx="8623007" cy="478464"/>
          </a:xfrm>
          <a:prstGeom prst="rect">
            <a:avLst/>
          </a:prstGeom>
          <a:solidFill>
            <a:srgbClr val="80B3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8070112" y="404037"/>
            <a:ext cx="552892" cy="404035"/>
          </a:xfrm>
          <a:prstGeom prst="rect">
            <a:avLst/>
          </a:prstGeom>
          <a:solidFill>
            <a:srgbClr val="BFD9D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7931888" y="34556"/>
            <a:ext cx="520995" cy="164805"/>
          </a:xfrm>
          <a:prstGeom prst="rect">
            <a:avLst/>
          </a:prstGeom>
          <a:solidFill>
            <a:srgbClr val="80B3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7517219" y="1"/>
            <a:ext cx="1105786" cy="329608"/>
          </a:xfrm>
          <a:prstGeom prst="rect">
            <a:avLst/>
          </a:prstGeom>
          <a:solidFill>
            <a:srgbClr val="408E8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7517219" y="2"/>
            <a:ext cx="1105786" cy="404035"/>
          </a:xfrm>
          <a:prstGeom prst="rect">
            <a:avLst/>
          </a:prstGeom>
          <a:solidFill>
            <a:srgbClr val="80B3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lide Number Placeholder 7"/>
          <p:cNvSpPr txBox="1">
            <a:spLocks/>
          </p:cNvSpPr>
          <p:nvPr userDrawn="1"/>
        </p:nvSpPr>
        <p:spPr>
          <a:xfrm>
            <a:off x="8572500" y="6394450"/>
            <a:ext cx="26511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Espaço Reservado para Número de Slide 5"/>
          <p:cNvSpPr txBox="1">
            <a:spLocks/>
          </p:cNvSpPr>
          <p:nvPr userDrawn="1"/>
        </p:nvSpPr>
        <p:spPr>
          <a:xfrm>
            <a:off x="8420100" y="648970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4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2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400" b="1" kern="1200" cap="all">
          <a:solidFill>
            <a:srgbClr val="008D7F"/>
          </a:solidFill>
          <a:latin typeface="+mj-lt"/>
          <a:ea typeface="+mj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4"/>
        </a:buClr>
        <a:buFontTx/>
        <a:buNone/>
        <a:defRPr sz="2400" b="1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Wingdings" charset="2"/>
        <a:buChar char="§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4572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00000"/>
        <a:buFont typeface="Wingdings" charset="2"/>
        <a:buChar char="§"/>
        <a:defRPr sz="1600" kern="120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6400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60000"/>
        <a:buFont typeface="Wingdings" charset="2"/>
        <a:buChar char="q"/>
        <a:defRPr sz="1200" kern="120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82296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60000"/>
        <a:buFont typeface="Wingdings" charset="2"/>
        <a:buChar char="q"/>
        <a:defRPr sz="1200" kern="120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0058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10000"/>
        <a:buFont typeface="Lucida Grande"/>
        <a:buChar char="­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197864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110000"/>
        <a:buFont typeface="Lucida Grande"/>
        <a:buChar char="­"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C:\Users\Resilience\Downloads\background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"/>
          <a:stretch/>
        </p:blipFill>
        <p:spPr bwMode="auto">
          <a:xfrm>
            <a:off x="0" y="1"/>
            <a:ext cx="9144000" cy="587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3" name="Picture 3" descr="C:\Users\Resilience\Desktop\Ppt chico ats\ats_logo_p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8" y="2315624"/>
            <a:ext cx="5692888" cy="35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4" name="Picture 4" descr="C:\Users\Resilience\Desktop\Ppt chico ats\atg_logo_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109403"/>
            <a:ext cx="2095695" cy="5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29512" y="6082690"/>
            <a:ext cx="1262063" cy="5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gandelman@atsbr.com" TargetMode="External"/><Relationship Id="rId2" Type="http://schemas.openxmlformats.org/officeDocument/2006/relationships/hyperlink" Target="http://www.atsb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53025" y="352390"/>
            <a:ext cx="37564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r"/>
            <a:r>
              <a:rPr lang="pt-BR" sz="2200" b="1" dirty="0" err="1" smtClean="0">
                <a:solidFill>
                  <a:schemeClr val="tx1">
                    <a:lumMod val="75000"/>
                  </a:schemeClr>
                </a:solidFill>
                <a:latin typeface="Myriad Pro" pitchFamily="34" charset="0"/>
              </a:rPr>
              <a:t>Autorregulação</a:t>
            </a:r>
            <a:r>
              <a:rPr lang="pt-BR" sz="2200" b="1" dirty="0" smtClean="0">
                <a:solidFill>
                  <a:schemeClr val="tx1">
                    <a:lumMod val="75000"/>
                  </a:schemeClr>
                </a:solidFill>
                <a:latin typeface="Myriad Pro" pitchFamily="34" charset="0"/>
              </a:rPr>
              <a:t> do Mercado de Capitais Brasileiro</a:t>
            </a:r>
          </a:p>
          <a:p>
            <a:pPr algn="r"/>
            <a:r>
              <a:rPr lang="pt-BR" sz="1600" b="1" i="1" dirty="0" smtClean="0">
                <a:solidFill>
                  <a:schemeClr val="tx1">
                    <a:lumMod val="75000"/>
                  </a:schemeClr>
                </a:solidFill>
                <a:latin typeface="Myriad Pro" pitchFamily="34" charset="0"/>
              </a:rPr>
              <a:t>(Outubro/2015</a:t>
            </a:r>
            <a:r>
              <a:rPr lang="pt-BR" sz="1600" b="1" i="1" dirty="0" smtClean="0">
                <a:solidFill>
                  <a:srgbClr val="33679B"/>
                </a:solidFill>
                <a:latin typeface="Myriad Pro" pitchFamily="34" charset="0"/>
              </a:rPr>
              <a:t>)</a:t>
            </a:r>
            <a:endParaRPr lang="pt-BR" sz="1600" b="1" i="1" dirty="0">
              <a:solidFill>
                <a:srgbClr val="33679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82" y="1315601"/>
            <a:ext cx="85673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r>
              <a:rPr lang="pt-BR" sz="12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Corretoras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potencial receio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fiscalização e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punição pela administradora de mercado, que tem acesso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 informações comerciais sensíveis,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 a possibilidade de imposição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unilateral de condições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comerciais 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aumento de custos;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diminuindo sua margem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(caso auditorias da BSM e MRP).</a:t>
            </a: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endParaRPr lang="pt-BR" sz="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r>
              <a:rPr lang="pt-BR" sz="12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Mercado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: conflito de interesses na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potencialmente diminui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eficácia fiscalizatória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 aumenta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o risco de operações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irregulares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(caso OGX).</a:t>
            </a:r>
            <a:endParaRPr lang="pt-BR" sz="1200" b="1" strike="sngStrike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endParaRPr lang="pt-BR" sz="400" b="1" u="sng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r>
              <a:rPr lang="pt-BR" sz="12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Qualidade da </a:t>
            </a:r>
            <a:r>
              <a:rPr lang="pt-BR" sz="1200" b="1" u="sng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decisão unilateral de investimento na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bem como determinação das normas, pela entidade administradora, sem participação ampla do mercado, com apenas um tomador de decisão privado, que visa o lucro, pode resultar em menores investimentos e impacto negativo na qualidade da regulação e das regras aplicáveis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(caso DASA)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endParaRPr lang="pt-BR" sz="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00050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  <a:tabLst>
                <a:tab pos="331185" algn="l"/>
              </a:tabLst>
            </a:pPr>
            <a:r>
              <a:rPr lang="pt-BR" sz="12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Investidores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fiscalização potencialmente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falha no ambiente da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administradora de mercado pode resultar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em menor eficiência, maiores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custos e baixa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transparência quanto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à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qualidade dos serviços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prestados.</a:t>
            </a:r>
            <a:endParaRPr lang="pt-B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071" y="2993258"/>
            <a:ext cx="8196772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Aft>
                <a:spcPts val="554"/>
              </a:spcAft>
              <a:tabLst>
                <a:tab pos="331185" algn="l"/>
              </a:tabLst>
            </a:pP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60147" y="227576"/>
            <a:ext cx="8228012" cy="78985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0" dirty="0" smtClean="0">
                <a:solidFill>
                  <a:schemeClr val="bg1"/>
                </a:solidFill>
              </a:rPr>
              <a:t>2) IMPACTOS da ESTRUTURA </a:t>
            </a:r>
            <a:r>
              <a:rPr lang="pt-BR" sz="2400" b="0" dirty="0" err="1" smtClean="0">
                <a:solidFill>
                  <a:schemeClr val="bg1"/>
                </a:solidFill>
              </a:rPr>
              <a:t>aTUAL</a:t>
            </a:r>
            <a:endParaRPr lang="pt-BR" sz="24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361609" y="2030924"/>
            <a:ext cx="3262312" cy="18622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082700" y="2284103"/>
            <a:ext cx="3122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lvl="1" algn="ctr" defTabSz="955675" fontAlgn="base"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3pPr>
            <a:lvl4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4pPr>
            <a:lvl5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lvl="1"/>
            <a:r>
              <a:rPr lang="pt-BR" dirty="0" smtClean="0"/>
              <a:t>3</a:t>
            </a:r>
            <a:r>
              <a:rPr lang="pt-BR" dirty="0"/>
              <a:t>) Paralelos </a:t>
            </a:r>
            <a:r>
              <a:rPr lang="pt-BR" dirty="0" smtClean="0"/>
              <a:t>Internacionais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4) Solução proposta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361607" y="3893181"/>
            <a:ext cx="3262313" cy="9074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105"/>
            <a:ext cx="48958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7"/>
          <p:cNvSpPr txBox="1">
            <a:spLocks/>
          </p:cNvSpPr>
          <p:nvPr/>
        </p:nvSpPr>
        <p:spPr>
          <a:xfrm>
            <a:off x="155578" y="145358"/>
            <a:ext cx="9599613" cy="26989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pt-BR" sz="3000" b="0" cap="all" dirty="0" smtClean="0">
                <a:solidFill>
                  <a:schemeClr val="bg1"/>
                </a:solidFill>
                <a:ea typeface="+mj-ea"/>
                <a:cs typeface="Calibri" pitchFamily="34" charset="0"/>
              </a:rPr>
              <a:t>3) Paralelos internacionais</a:t>
            </a:r>
            <a:endParaRPr lang="pt-BR" sz="3000" b="0" cap="all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0" y="2163780"/>
            <a:ext cx="3259246" cy="2489701"/>
          </a:xfrm>
          <a:prstGeom prst="rect">
            <a:avLst/>
          </a:prstGeom>
        </p:spPr>
      </p:pic>
      <p:sp>
        <p:nvSpPr>
          <p:cNvPr id="7" name="Título 67"/>
          <p:cNvSpPr txBox="1">
            <a:spLocks/>
          </p:cNvSpPr>
          <p:nvPr/>
        </p:nvSpPr>
        <p:spPr>
          <a:xfrm>
            <a:off x="286050" y="1005918"/>
            <a:ext cx="8541079" cy="103728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16531" lvl="1" indent="-31653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Em 2005, a </a:t>
            </a:r>
            <a:r>
              <a:rPr lang="pt-BR" sz="1200" i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Securities</a:t>
            </a:r>
            <a:r>
              <a:rPr lang="pt-BR" sz="12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i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and</a:t>
            </a:r>
            <a:r>
              <a:rPr lang="pt-BR" sz="12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Exchange </a:t>
            </a:r>
            <a:r>
              <a:rPr lang="pt-BR" sz="1200" i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Commission</a:t>
            </a:r>
            <a:r>
              <a:rPr lang="pt-BR" sz="12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(“SEC”)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em conjunto com os principais agentes do mercado americano, buscou soluções para superar os desafios que surgiram frente ao ambiente regulatório, como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mudanças estruturais dos mercados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desmutualização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das bolsas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e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consequentes conflitos entre atividades regulatórias e comerciais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pt-BR" sz="1200" b="0" i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67"/>
          <p:cNvSpPr txBox="1">
            <a:spLocks/>
          </p:cNvSpPr>
          <p:nvPr/>
        </p:nvSpPr>
        <p:spPr>
          <a:xfrm>
            <a:off x="3733911" y="2364843"/>
            <a:ext cx="5093218" cy="217413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16531" lvl="1" indent="-31653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Dentre as alternativas discutidas, o modelo de </a:t>
            </a:r>
            <a:r>
              <a:rPr lang="pt-BR" sz="1200" b="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com uma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única entidade privada independente de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autorregulção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obteve grande adesão entre os mais importantes membros do mercado.</a:t>
            </a:r>
            <a:endParaRPr lang="pt-BR" sz="1200" b="0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16531" lvl="1" indent="-31653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Como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resultado de longa evolução na estrutura de </a:t>
            </a:r>
            <a:r>
              <a:rPr lang="pt-BR" sz="1200" b="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americana, em 2007 foi criada 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FINRA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pt-BR" sz="1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“Financial </a:t>
            </a:r>
            <a:r>
              <a:rPr lang="pt-BR" sz="1200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Industry</a:t>
            </a:r>
            <a:r>
              <a:rPr lang="pt-BR" sz="1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Regulatory</a:t>
            </a:r>
            <a:r>
              <a:rPr lang="pt-BR" sz="1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Authority</a:t>
            </a:r>
            <a:r>
              <a:rPr lang="pt-BR" sz="1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”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, entidade privada independente, que exerce o papel de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autoridade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no mercado local. </a:t>
            </a:r>
            <a:endParaRPr lang="pt-BR" sz="1200" b="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16531" lvl="1" indent="-31653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2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29" y="4722386"/>
            <a:ext cx="2122249" cy="1126091"/>
          </a:xfrm>
          <a:prstGeom prst="rect">
            <a:avLst/>
          </a:prstGeom>
        </p:spPr>
      </p:pic>
      <p:sp>
        <p:nvSpPr>
          <p:cNvPr id="10" name="Título 67"/>
          <p:cNvSpPr txBox="1">
            <a:spLocks/>
          </p:cNvSpPr>
          <p:nvPr/>
        </p:nvSpPr>
        <p:spPr>
          <a:xfrm>
            <a:off x="3733911" y="3313134"/>
            <a:ext cx="5093218" cy="1409252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16531" lvl="1" indent="-31653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600" b="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94519" y="4964735"/>
            <a:ext cx="4832609" cy="7848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pt-BR" sz="1500" b="1" dirty="0">
                <a:solidFill>
                  <a:schemeClr val="bg1"/>
                </a:solidFill>
              </a:rPr>
              <a:t>Essa estrutura criada vem sendo amplamente reconhecida </a:t>
            </a:r>
            <a:r>
              <a:rPr lang="pt-BR" sz="1500" b="1" dirty="0" smtClean="0">
                <a:solidFill>
                  <a:schemeClr val="bg1"/>
                </a:solidFill>
              </a:rPr>
              <a:t>ao redor do mundo como </a:t>
            </a:r>
            <a:r>
              <a:rPr lang="pt-BR" sz="1500" b="1" dirty="0">
                <a:solidFill>
                  <a:schemeClr val="bg1"/>
                </a:solidFill>
              </a:rPr>
              <a:t>uma estrutura eficiente e bem sucedida.</a:t>
            </a:r>
          </a:p>
        </p:txBody>
      </p:sp>
    </p:spTree>
    <p:extLst>
      <p:ext uri="{BB962C8B-B14F-4D97-AF65-F5344CB8AC3E}">
        <p14:creationId xmlns:p14="http://schemas.microsoft.com/office/powerpoint/2010/main" val="41631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7"/>
          <p:cNvSpPr txBox="1">
            <a:spLocks/>
          </p:cNvSpPr>
          <p:nvPr/>
        </p:nvSpPr>
        <p:spPr>
          <a:xfrm>
            <a:off x="155578" y="145358"/>
            <a:ext cx="9599613" cy="26989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pt-BR" sz="3000" b="0" cap="all" dirty="0" smtClean="0">
                <a:solidFill>
                  <a:schemeClr val="bg1"/>
                </a:solidFill>
                <a:ea typeface="+mj-ea"/>
                <a:cs typeface="Calibri" pitchFamily="34" charset="0"/>
              </a:rPr>
              <a:t>3) Paralelos internacionais</a:t>
            </a:r>
            <a:endParaRPr lang="pt-BR" sz="3000" b="0" cap="all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8036634"/>
              </p:ext>
            </p:extLst>
          </p:nvPr>
        </p:nvGraphicFramePr>
        <p:xfrm>
          <a:off x="1038821" y="2446002"/>
          <a:ext cx="7037388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07787" y="1124189"/>
            <a:ext cx="854650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FINRA é constituída na forma de uma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associação sem fins lucrativos entre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corretoras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6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instituição possui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conselho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administração formado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22 membros, sendo dez representantes da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indústria de corretagem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onze representantes do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público (investidores),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além do diretor presidente. </a:t>
            </a:r>
            <a:endParaRPr lang="pt-BR" sz="1200" dirty="0" smtClean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6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composição do conselho de administração permite que o órgão leve em consideração as necessidades do conjunto de pessoas e instituições afetadas pelas atividades da FINRA, como grandes e pequenos investidores, emissores e instituições que lidam com valores mobiliários.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7"/>
          <p:cNvSpPr txBox="1">
            <a:spLocks/>
          </p:cNvSpPr>
          <p:nvPr/>
        </p:nvSpPr>
        <p:spPr>
          <a:xfrm>
            <a:off x="155578" y="145358"/>
            <a:ext cx="9599613" cy="26989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pt-BR" sz="3000" b="0" cap="all" dirty="0" smtClean="0">
                <a:solidFill>
                  <a:schemeClr val="bg1"/>
                </a:solidFill>
                <a:ea typeface="+mj-ea"/>
                <a:cs typeface="Calibri" pitchFamily="34" charset="0"/>
              </a:rPr>
              <a:t>4) Solução proposta</a:t>
            </a:r>
            <a:endParaRPr lang="pt-BR" sz="3000" b="0" cap="all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8" name="Título 67"/>
          <p:cNvSpPr txBox="1">
            <a:spLocks/>
          </p:cNvSpPr>
          <p:nvPr/>
        </p:nvSpPr>
        <p:spPr>
          <a:xfrm>
            <a:off x="155578" y="1501402"/>
            <a:ext cx="8803372" cy="498516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38572" lvl="1" indent="-3165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46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39" y="2328028"/>
            <a:ext cx="4018192" cy="33319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04385" y="1027139"/>
            <a:ext cx="8806314" cy="103175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ítulo 67"/>
          <p:cNvSpPr txBox="1">
            <a:spLocks/>
          </p:cNvSpPr>
          <p:nvPr/>
        </p:nvSpPr>
        <p:spPr>
          <a:xfrm>
            <a:off x="285031" y="1096216"/>
            <a:ext cx="8605835" cy="913922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lvl="1" algn="just">
              <a:spcAft>
                <a:spcPts val="1200"/>
              </a:spcAft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ATS Brasil apoia a adoção do modelo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sugerido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pela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bolsa de Nova Iorque (</a:t>
            </a:r>
            <a:r>
              <a:rPr lang="pt-BR" sz="1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“NYSE</a:t>
            </a:r>
            <a:r>
              <a:rPr lang="pt-BR" sz="12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”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seguindo conceito semelhante ao da FINRA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qual seja,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constituição de uma entidade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única de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que seja de fato independente, sob a responsabilidade da CVM e com ampla representatividade do mercado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(emissores, intermediários, investidores, agentes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de infraestrutura de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mercado e </a:t>
            </a:r>
            <a:r>
              <a:rPr lang="pt-BR" sz="1200" b="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outros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).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04385" y="2397726"/>
            <a:ext cx="3605615" cy="3272378"/>
            <a:chOff x="87031" y="4094184"/>
            <a:chExt cx="5169457" cy="165805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87031" y="4094184"/>
              <a:ext cx="5169457" cy="165805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 1"/>
            <p:cNvSpPr/>
            <p:nvPr/>
          </p:nvSpPr>
          <p:spPr>
            <a:xfrm>
              <a:off x="165352" y="4220908"/>
              <a:ext cx="5012811" cy="12475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sz="12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A </a:t>
              </a:r>
              <a:r>
                <a:rPr lang="pt-BR" sz="1200" b="1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autorregulação</a:t>
              </a:r>
              <a:r>
                <a:rPr lang="pt-BR" sz="12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 se tornará mais próxima da realidade e complexidade dos mercados, ativos e participantes, e mais eficiente na identificação de riscos à integridade e no combate geral e indistinto a práticas </a:t>
              </a:r>
              <a:r>
                <a:rPr lang="pt-BR" sz="12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irregulares e conflitos de interesses.</a:t>
              </a:r>
            </a:p>
            <a:p>
              <a:pPr algn="just"/>
              <a:endPara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  <a:p>
              <a:pPr marL="0" lvl="1" algn="just">
                <a:spcBef>
                  <a:spcPts val="1200"/>
                </a:spcBef>
              </a:pPr>
              <a:r>
                <a:rPr lang="pt-BR" sz="12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Acreditamos também que o </a:t>
              </a:r>
              <a:r>
                <a:rPr lang="pt-BR" sz="12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fundo do MRP </a:t>
              </a:r>
              <a:r>
                <a:rPr lang="pt-BR" sz="12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deve ser transferido para esta entidade única, </a:t>
              </a:r>
              <a:r>
                <a:rPr lang="pt-BR" sz="1200" b="1" u="sng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reduzindo custos para </a:t>
              </a:r>
              <a:r>
                <a:rPr lang="pt-BR" sz="1200" b="1" u="sng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investidores e participantes</a:t>
              </a:r>
              <a:r>
                <a:rPr lang="pt-BR" sz="1200" b="1" u="sng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;</a:t>
              </a:r>
              <a:endParaRPr lang="pt-BR" sz="12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4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6"/>
          <p:cNvSpPr/>
          <p:nvPr/>
        </p:nvSpPr>
        <p:spPr>
          <a:xfrm>
            <a:off x="125427" y="3952071"/>
            <a:ext cx="8818075" cy="1937388"/>
          </a:xfrm>
          <a:prstGeom prst="roundRect">
            <a:avLst>
              <a:gd name="adj" fmla="val 108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55973" y="1649596"/>
            <a:ext cx="8044819" cy="1118758"/>
          </a:xfrm>
          <a:prstGeom prst="roundRect">
            <a:avLst>
              <a:gd name="adj" fmla="val 16591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Título 67"/>
          <p:cNvSpPr txBox="1">
            <a:spLocks/>
          </p:cNvSpPr>
          <p:nvPr/>
        </p:nvSpPr>
        <p:spPr>
          <a:xfrm>
            <a:off x="615047" y="4464574"/>
            <a:ext cx="7849943" cy="1521764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lvl="1"/>
            <a:endParaRPr lang="pt-BR" sz="5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ítulo 67"/>
          <p:cNvSpPr txBox="1">
            <a:spLocks/>
          </p:cNvSpPr>
          <p:nvPr/>
        </p:nvSpPr>
        <p:spPr>
          <a:xfrm>
            <a:off x="155576" y="1501401"/>
            <a:ext cx="8803373" cy="498516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38572" lvl="1" indent="-3165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46" b="0" dirty="0">
              <a:solidFill>
                <a:schemeClr val="tx1"/>
              </a:solidFill>
            </a:endParaRPr>
          </a:p>
        </p:txBody>
      </p:sp>
      <p:sp>
        <p:nvSpPr>
          <p:cNvPr id="16" name="Título 67"/>
          <p:cNvSpPr txBox="1">
            <a:spLocks/>
          </p:cNvSpPr>
          <p:nvPr/>
        </p:nvSpPr>
        <p:spPr>
          <a:xfrm>
            <a:off x="70380" y="858454"/>
            <a:ext cx="9073620" cy="564776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A estrutura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atual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de autorregulação está fundamentada na lei 6.385/76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, que estabelece simplesmente que as bolsas </a:t>
            </a:r>
            <a:r>
              <a:rPr lang="pt-BR" sz="1400" b="0" dirty="0">
                <a:solidFill>
                  <a:schemeClr val="tx2"/>
                </a:solidFill>
                <a:latin typeface="+mj-lt"/>
              </a:rPr>
              <a:t>e entidades de compensação e liquidação 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sejam </a:t>
            </a:r>
            <a:r>
              <a:rPr lang="pt-BR" sz="1400" b="0" dirty="0">
                <a:solidFill>
                  <a:schemeClr val="tx2"/>
                </a:solidFill>
                <a:latin typeface="+mj-lt"/>
              </a:rPr>
              <a:t>a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s entidades responsáveis pela fiscalização dos respectivos membros e operações cursadas em seus mercados</a:t>
            </a:r>
            <a:r>
              <a:rPr lang="pt-BR" sz="1400" b="0" dirty="0">
                <a:solidFill>
                  <a:schemeClr val="tx2"/>
                </a:solidFill>
                <a:latin typeface="+mj-lt"/>
              </a:rPr>
              <a:t>:</a:t>
            </a:r>
            <a:endParaRPr lang="pt-BR" sz="1400" b="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ítulo 67"/>
          <p:cNvSpPr txBox="1">
            <a:spLocks/>
          </p:cNvSpPr>
          <p:nvPr/>
        </p:nvSpPr>
        <p:spPr>
          <a:xfrm>
            <a:off x="555974" y="1712348"/>
            <a:ext cx="8044818" cy="971596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0" lvl="1" algn="just"/>
            <a:r>
              <a:rPr lang="pt-BR" sz="1300" dirty="0" err="1" smtClean="0">
                <a:solidFill>
                  <a:schemeClr val="bg1"/>
                </a:solidFill>
                <a:latin typeface="+mj-lt"/>
              </a:rPr>
              <a:t>Art</a:t>
            </a:r>
            <a:r>
              <a:rPr lang="pt-BR" sz="1300" dirty="0" smtClean="0">
                <a:solidFill>
                  <a:schemeClr val="bg1"/>
                </a:solidFill>
                <a:latin typeface="+mj-lt"/>
              </a:rPr>
              <a:t> . 17º “...§1o Às Bolsas de Valores</a:t>
            </a:r>
            <a:r>
              <a:rPr lang="pt-BR" sz="1300" b="0" dirty="0" smtClean="0">
                <a:solidFill>
                  <a:schemeClr val="bg1"/>
                </a:solidFill>
                <a:latin typeface="+mj-lt"/>
              </a:rPr>
              <a:t>, às Bolsas de Mercadorias e Futuros, às entidades do mercado de balcão organizado e às entidades de compensação e liquidação de operações com valores mobiliários </a:t>
            </a:r>
            <a:r>
              <a:rPr lang="pt-BR" sz="1300" dirty="0" smtClean="0">
                <a:solidFill>
                  <a:schemeClr val="bg1"/>
                </a:solidFill>
                <a:latin typeface="+mj-lt"/>
              </a:rPr>
              <a:t>incumbe</a:t>
            </a:r>
            <a:r>
              <a:rPr lang="pt-BR" sz="1300" b="0" dirty="0" smtClean="0">
                <a:solidFill>
                  <a:schemeClr val="bg1"/>
                </a:solidFill>
                <a:latin typeface="+mj-lt"/>
              </a:rPr>
              <a:t>, como órgãos auxiliares da Comissão de Valores Mobiliários</a:t>
            </a:r>
            <a:r>
              <a:rPr lang="pt-BR" sz="1300" dirty="0" smtClean="0">
                <a:solidFill>
                  <a:schemeClr val="bg1"/>
                </a:solidFill>
                <a:latin typeface="+mj-lt"/>
              </a:rPr>
              <a:t>, fiscalizar os respectivos membros e as operações com valores mobiliários nelas realizadas. (Redação dada pela Lei nº 10.303, de 31.10.2001)...”</a:t>
            </a:r>
            <a:endParaRPr lang="pt-BR" sz="1300" dirty="0" smtClean="0">
              <a:solidFill>
                <a:schemeClr val="tx2"/>
              </a:solidFill>
            </a:endParaRPr>
          </a:p>
        </p:txBody>
      </p:sp>
      <p:sp>
        <p:nvSpPr>
          <p:cNvPr id="18" name="Título 67"/>
          <p:cNvSpPr txBox="1">
            <a:spLocks/>
          </p:cNvSpPr>
          <p:nvPr/>
        </p:nvSpPr>
        <p:spPr>
          <a:xfrm>
            <a:off x="531512" y="2824952"/>
            <a:ext cx="8005906" cy="986111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200" b="0" i="1" dirty="0" smtClean="0">
                <a:solidFill>
                  <a:schemeClr val="tx2"/>
                </a:solidFill>
                <a:latin typeface="+mj-lt"/>
              </a:rPr>
              <a:t>A entidade </a:t>
            </a:r>
            <a:r>
              <a:rPr lang="pt-BR" sz="1200" b="0" i="1" dirty="0">
                <a:solidFill>
                  <a:schemeClr val="tx2"/>
                </a:solidFill>
                <a:latin typeface="+mj-lt"/>
              </a:rPr>
              <a:t>que deveria auxiliar a CVM no âmbito fiscalizador deveria ser uma entidade </a:t>
            </a:r>
            <a:r>
              <a:rPr lang="pt-BR" sz="1200" b="0" i="1" dirty="0" smtClean="0">
                <a:solidFill>
                  <a:schemeClr val="tx2"/>
                </a:solidFill>
                <a:latin typeface="+mj-lt"/>
              </a:rPr>
              <a:t>independente de </a:t>
            </a:r>
            <a:r>
              <a:rPr lang="pt-BR" sz="1200" b="0" i="1" dirty="0" err="1">
                <a:solidFill>
                  <a:schemeClr val="tx2"/>
                </a:solidFill>
                <a:latin typeface="+mj-lt"/>
              </a:rPr>
              <a:t>autorregulação</a:t>
            </a:r>
            <a:r>
              <a:rPr lang="pt-BR" sz="1200" b="0" i="1" dirty="0" smtClean="0">
                <a:solidFill>
                  <a:schemeClr val="tx2"/>
                </a:solidFill>
                <a:latin typeface="+mj-lt"/>
              </a:rPr>
              <a:t>, acabando assim com o conflito.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500" b="0" i="1" dirty="0">
              <a:solidFill>
                <a:schemeClr val="tx2"/>
              </a:solidFill>
              <a:latin typeface="+mj-lt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200" b="0" i="1" dirty="0" smtClean="0">
                <a:solidFill>
                  <a:schemeClr val="tx2"/>
                </a:solidFill>
                <a:latin typeface="+mj-lt"/>
              </a:rPr>
              <a:t>Os administradores de mercado deveriam auxiliar a CVM apenas no que tange a regras específicas sobre as operações cursadas nos seus respectivos mercados, sempre sujeitas à aprovação da CVM e de entidade autorreguladora independente com representatividade dos demais agentes de mercado.</a:t>
            </a:r>
          </a:p>
          <a:p>
            <a:endParaRPr lang="pt-BR" sz="1300" b="0" i="1" dirty="0" smtClean="0">
              <a:solidFill>
                <a:schemeClr val="tx2"/>
              </a:solidFill>
            </a:endParaRPr>
          </a:p>
        </p:txBody>
      </p:sp>
      <p:sp>
        <p:nvSpPr>
          <p:cNvPr id="20" name="Título 67"/>
          <p:cNvSpPr txBox="1">
            <a:spLocks/>
          </p:cNvSpPr>
          <p:nvPr/>
        </p:nvSpPr>
        <p:spPr>
          <a:xfrm>
            <a:off x="83379" y="4047098"/>
            <a:ext cx="8902172" cy="193923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Não há outros requisitos estruturais ou operacionais referentes à autorregulação na referida lei, de forma que o detalhamento desses aspectos ficou sob incumbência da CVM, o que foi feito através da Instrução CVM nº 461/07.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2"/>
              </a:solidFill>
              <a:latin typeface="+mj-lt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A estrutura atualmente estabelecida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pela CVM nº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461/07, com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base na lei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6.385/76, não evita de maneira adequada a existência de conflitos de interesses e de ineficiências.  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400" b="0" dirty="0">
              <a:solidFill>
                <a:schemeClr val="tx2"/>
              </a:solidFill>
              <a:latin typeface="+mj-lt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Para que haja aprimoramento do modelo atual de autorregulação, a sua base estrutural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prevista na lei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6.385/76, deve ser alterada. </a:t>
            </a:r>
            <a:endParaRPr lang="pt-BR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ítulo 67"/>
          <p:cNvSpPr txBox="1">
            <a:spLocks/>
          </p:cNvSpPr>
          <p:nvPr/>
        </p:nvSpPr>
        <p:spPr>
          <a:xfrm>
            <a:off x="155578" y="145358"/>
            <a:ext cx="9599613" cy="26989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pt-BR" sz="3000" b="0" cap="all" dirty="0" smtClean="0">
                <a:solidFill>
                  <a:schemeClr val="bg1"/>
                </a:solidFill>
                <a:ea typeface="+mj-ea"/>
                <a:cs typeface="Calibri" pitchFamily="34" charset="0"/>
              </a:rPr>
              <a:t>4) Solução proposta</a:t>
            </a:r>
            <a:endParaRPr lang="pt-BR" sz="3000" b="0" cap="all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55576" y="3952071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6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66"/>
          <p:cNvSpPr/>
          <p:nvPr/>
        </p:nvSpPr>
        <p:spPr>
          <a:xfrm>
            <a:off x="185520" y="941295"/>
            <a:ext cx="8818075" cy="4930116"/>
          </a:xfrm>
          <a:prstGeom prst="roundRect">
            <a:avLst>
              <a:gd name="adj" fmla="val 108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67"/>
          <p:cNvSpPr txBox="1">
            <a:spLocks/>
          </p:cNvSpPr>
          <p:nvPr/>
        </p:nvSpPr>
        <p:spPr>
          <a:xfrm>
            <a:off x="155576" y="1501401"/>
            <a:ext cx="8803373" cy="498516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38572" lvl="1" indent="-3165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46" b="0" dirty="0">
              <a:solidFill>
                <a:schemeClr val="tx1"/>
              </a:solidFill>
            </a:endParaRPr>
          </a:p>
        </p:txBody>
      </p:sp>
      <p:sp>
        <p:nvSpPr>
          <p:cNvPr id="17" name="Título 67"/>
          <p:cNvSpPr txBox="1">
            <a:spLocks/>
          </p:cNvSpPr>
          <p:nvPr/>
        </p:nvSpPr>
        <p:spPr>
          <a:xfrm>
            <a:off x="-15821" y="1362636"/>
            <a:ext cx="8863986" cy="4115364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  <a:latin typeface="+mj-lt"/>
              </a:rPr>
              <a:t>Criar uma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única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entidade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de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autorregulação </a:t>
            </a:r>
            <a:r>
              <a:rPr lang="pt-BR" sz="1400" b="0" dirty="0">
                <a:solidFill>
                  <a:schemeClr val="tx2"/>
                </a:solidFill>
                <a:latin typeface="+mj-lt"/>
              </a:rPr>
              <a:t>constituída na forma de associação privada independente sem fins econômicos;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endParaRPr lang="pt-BR" sz="1000" b="0" dirty="0" smtClean="0">
              <a:solidFill>
                <a:schemeClr val="tx2"/>
              </a:solidFill>
              <a:latin typeface="+mj-lt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Atribuir como competências da entidade única de autorregulação os poderes de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fiscalizar, supervisionar e disciplinar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 as entidades administradoras de mercados organizados, os participantes e as operações ali cursadas, bem como de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editar regras gerais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, sujeitas à aprovação da CVM, sobre as operações e participantes dos mercados, cabendo às administradoras editar regras especificamente sobre as operações cursadas em seus respectivos mercados.</a:t>
            </a:r>
          </a:p>
          <a:p>
            <a:pPr marL="457200" lvl="2" algn="just"/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Determinar a transferência dos valores referentes aos </a:t>
            </a:r>
            <a:r>
              <a:rPr lang="pt-BR" sz="1400" dirty="0" err="1" smtClean="0">
                <a:solidFill>
                  <a:schemeClr val="tx2"/>
                </a:solidFill>
                <a:latin typeface="+mj-lt"/>
              </a:rPr>
              <a:t>MRPs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 à entidade única de autorregulação, que passará a ser a responsável por sua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administração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endParaRPr lang="pt-BR" sz="1000" dirty="0" smtClean="0">
              <a:solidFill>
                <a:schemeClr val="tx2"/>
              </a:solidFill>
              <a:latin typeface="+mj-lt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endParaRPr lang="pt-BR" sz="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ítulo 67"/>
          <p:cNvSpPr txBox="1">
            <a:spLocks/>
          </p:cNvSpPr>
          <p:nvPr/>
        </p:nvSpPr>
        <p:spPr>
          <a:xfrm>
            <a:off x="255785" y="1014284"/>
            <a:ext cx="8703163" cy="32145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500" b="0" dirty="0" smtClean="0">
                <a:solidFill>
                  <a:schemeClr val="tx2"/>
                </a:solidFill>
                <a:latin typeface="+mj-lt"/>
              </a:rPr>
              <a:t>Nossa sugestão é que a lei que </a:t>
            </a:r>
            <a:r>
              <a:rPr lang="pt-BR" sz="1500" b="0" dirty="0">
                <a:solidFill>
                  <a:schemeClr val="tx2"/>
                </a:solidFill>
                <a:latin typeface="+mj-lt"/>
              </a:rPr>
              <a:t>dispõe sobre </a:t>
            </a:r>
            <a:r>
              <a:rPr lang="pt-BR" sz="1500" b="0" dirty="0" smtClean="0">
                <a:solidFill>
                  <a:schemeClr val="tx2"/>
                </a:solidFill>
                <a:latin typeface="+mj-lt"/>
              </a:rPr>
              <a:t>o </a:t>
            </a:r>
            <a:r>
              <a:rPr lang="pt-BR" sz="1500" b="0" dirty="0">
                <a:solidFill>
                  <a:schemeClr val="tx2"/>
                </a:solidFill>
                <a:latin typeface="+mj-lt"/>
              </a:rPr>
              <a:t>mercado de valores </a:t>
            </a:r>
            <a:r>
              <a:rPr lang="pt-BR" sz="1500" b="0" dirty="0" smtClean="0">
                <a:solidFill>
                  <a:schemeClr val="tx2"/>
                </a:solidFill>
                <a:latin typeface="+mj-lt"/>
              </a:rPr>
              <a:t>mobiliários (6.385/76) deveria:</a:t>
            </a:r>
          </a:p>
        </p:txBody>
      </p:sp>
      <p:sp>
        <p:nvSpPr>
          <p:cNvPr id="9" name="Título 67"/>
          <p:cNvSpPr txBox="1">
            <a:spLocks/>
          </p:cNvSpPr>
          <p:nvPr/>
        </p:nvSpPr>
        <p:spPr>
          <a:xfrm>
            <a:off x="155578" y="145358"/>
            <a:ext cx="9599613" cy="269897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pt-BR" sz="3000" b="0" cap="all" dirty="0" smtClean="0">
                <a:solidFill>
                  <a:schemeClr val="bg1"/>
                </a:solidFill>
                <a:ea typeface="+mj-ea"/>
                <a:cs typeface="Calibri" pitchFamily="34" charset="0"/>
              </a:rPr>
              <a:t>4) Solução proposta</a:t>
            </a:r>
            <a:endParaRPr lang="pt-BR" sz="3000" b="0" cap="all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5821" y="3863386"/>
            <a:ext cx="55744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</a:rPr>
              <a:t>Assegurar a participação, </a:t>
            </a:r>
            <a:r>
              <a:rPr lang="pt-BR" sz="1400" dirty="0">
                <a:solidFill>
                  <a:schemeClr val="tx2"/>
                </a:solidFill>
              </a:rPr>
              <a:t>na administração da entidade, </a:t>
            </a:r>
            <a:r>
              <a:rPr lang="pt-BR" sz="1400" b="1" dirty="0">
                <a:solidFill>
                  <a:schemeClr val="tx2"/>
                </a:solidFill>
              </a:rPr>
              <a:t>de representantes de diversas entidades do mercado,</a:t>
            </a:r>
            <a:r>
              <a:rPr lang="pt-BR" sz="1400" dirty="0">
                <a:solidFill>
                  <a:schemeClr val="tx2"/>
                </a:solidFill>
              </a:rPr>
              <a:t> como: Bolsas de Valores, Bolsas de Mercadorias e Futuros e seus membros; emissores, investidores, sistemas de compensação e liquidação de valores mobiliários, depositários centrais de valores mobiliários, e das entidades dos mercados financeiro e de capitais.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14" y="3885645"/>
            <a:ext cx="2447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77754" y="2436071"/>
            <a:ext cx="1800200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spcCol="216000">
            <a:spAutoFit/>
          </a:bodyPr>
          <a:lstStyle/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Miami</a:t>
            </a: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1111 </a:t>
            </a:r>
            <a:r>
              <a:rPr lang="en-US" sz="105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Brickell</a:t>
            </a:r>
            <a:r>
              <a:rPr lang="en-US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Ave</a:t>
            </a: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FL - 33131 </a:t>
            </a: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+1 305-913-7157</a:t>
            </a:r>
          </a:p>
        </p:txBody>
      </p:sp>
      <p:cxnSp>
        <p:nvCxnSpPr>
          <p:cNvPr id="10" name="Straight Connector 2"/>
          <p:cNvCxnSpPr/>
          <p:nvPr/>
        </p:nvCxnSpPr>
        <p:spPr bwMode="auto">
          <a:xfrm>
            <a:off x="2773768" y="2436071"/>
            <a:ext cx="0" cy="170388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14532" y="4986213"/>
            <a:ext cx="267283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spcCol="216000">
            <a:spAutoFit/>
          </a:bodyPr>
          <a:lstStyle/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r>
              <a:rPr lang="en-US" sz="2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Alan </a:t>
            </a:r>
            <a:r>
              <a:rPr lang="en-US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Gandelman - CEO</a:t>
            </a:r>
            <a:endParaRPr lang="en-US" sz="2000" b="1" dirty="0">
              <a:solidFill>
                <a:schemeClr val="tx2">
                  <a:lumMod val="65000"/>
                  <a:lumOff val="35000"/>
                </a:schemeClr>
              </a:solidFill>
              <a:hlinkClick r:id="rId2"/>
            </a:endParaRPr>
          </a:p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3"/>
              </a:rPr>
              <a:t>agandelman@atsbr.com</a:t>
            </a:r>
            <a:endParaRPr lang="en-US" sz="1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endParaRPr lang="en-US" sz="14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9175" y="2433437"/>
            <a:ext cx="1837000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spcCol="216000">
            <a:spAutoFit/>
          </a:bodyPr>
          <a:lstStyle/>
          <a:p>
            <a:pPr marL="152400" lvl="2" defTabSz="955675">
              <a:spcBef>
                <a:spcPct val="100000"/>
              </a:spcBef>
              <a:buClr>
                <a:schemeClr val="folHlink"/>
              </a:buClr>
            </a:pPr>
            <a:r>
              <a:rPr lang="en-US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Rio de Janeiro</a:t>
            </a: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Praia de </a:t>
            </a:r>
            <a:r>
              <a:rPr lang="en-US" sz="105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Botafogo</a:t>
            </a:r>
            <a:r>
              <a:rPr lang="en-US" sz="105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 501/202 – Ed. </a:t>
            </a:r>
            <a:r>
              <a:rPr lang="en-US" sz="105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Mourisco</a:t>
            </a:r>
            <a:endParaRPr lang="en-US" sz="105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pt-BR" sz="105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RJ, 22250-040</a:t>
            </a:r>
            <a:endParaRPr lang="en-US" sz="105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+ 55 -21-2197-5300</a:t>
            </a:r>
          </a:p>
          <a:p>
            <a:pPr marL="152400" lvl="2" defTabSz="955675">
              <a:lnSpc>
                <a:spcPts val="1000"/>
              </a:lnSpc>
              <a:spcBef>
                <a:spcPct val="100000"/>
              </a:spcBef>
              <a:buClr>
                <a:schemeClr val="folHlink"/>
              </a:buClr>
            </a:pPr>
            <a:r>
              <a:rPr lang="en-US" sz="105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www.atsbr.com</a:t>
            </a:r>
            <a:r>
              <a:rPr lang="en-US" sz="105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US" sz="11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78425" y="227037"/>
            <a:ext cx="7377952" cy="63341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pt-BR" sz="4000" b="0" dirty="0" smtClean="0">
                <a:solidFill>
                  <a:schemeClr val="bg1"/>
                </a:solidFill>
              </a:rPr>
              <a:t>Contatos</a:t>
            </a:r>
          </a:p>
          <a:p>
            <a:endParaRPr lang="pt-BR" sz="4000" b="0" dirty="0">
              <a:solidFill>
                <a:srgbClr val="FF0000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382229" y="1293837"/>
            <a:ext cx="7377952" cy="63341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ATS Brasil</a:t>
            </a:r>
          </a:p>
          <a:p>
            <a:pPr algn="ctr"/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59" y="1935007"/>
            <a:ext cx="3075348" cy="211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50198" y="3154803"/>
            <a:ext cx="8284885" cy="24375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gray">
          <a:xfrm>
            <a:off x="655026" y="3504087"/>
            <a:ext cx="7864756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r>
              <a:rPr lang="pt-BR" sz="2400" b="1" spc="3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Autorregulação no Brasil 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Evidências do Conflito de Interesses na Estrutura de </a:t>
            </a:r>
            <a:r>
              <a:rPr lang="pt-BR" sz="16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no País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Paralelos Internacionais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Proposta NYSE / ATS Brasil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313699" y="172182"/>
            <a:ext cx="8228012" cy="63341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AGENDA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46805" y="1376290"/>
            <a:ext cx="7891669" cy="161792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 visão da NYSE e da ATS Brasil, o Brasil tem um problema sério de concentração e crescimento no seu mercado de capitais.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Nesse contexto a indústria de intermediários e corretores sofre dano contínuo devido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</a:t>
            </a: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estrutura atual, sendo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vital </a:t>
            </a: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rediscutir </a:t>
            </a:r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pt-BR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66"/>
          <p:cNvSpPr/>
          <p:nvPr/>
        </p:nvSpPr>
        <p:spPr>
          <a:xfrm>
            <a:off x="185520" y="1245877"/>
            <a:ext cx="4206890" cy="47515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66"/>
          <p:cNvSpPr/>
          <p:nvPr/>
        </p:nvSpPr>
        <p:spPr>
          <a:xfrm>
            <a:off x="4616232" y="1239305"/>
            <a:ext cx="4339213" cy="47580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7"/>
          <p:cNvSpPr txBox="1">
            <a:spLocks/>
          </p:cNvSpPr>
          <p:nvPr/>
        </p:nvSpPr>
        <p:spPr>
          <a:xfrm>
            <a:off x="155578" y="220093"/>
            <a:ext cx="8228012" cy="78985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1) AUTORREGULAÇÃO NO BRASIL (normas e prática)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4869357" y="1440717"/>
            <a:ext cx="3969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Na prática a </a:t>
            </a:r>
            <a:r>
              <a:rPr lang="pt-BR" sz="1200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não necessariamente possui autonomia financeira e operacional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tampouco representatividade de mercado, tendo em vista a possibilidade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que a própria entidade administradora seja sua controladora. Atualmente, a entidade administradora, que é associada mantenedora da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 :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92410" y="3048954"/>
            <a:ext cx="44464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091" lvl="1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tal,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exerce controle em assembleia geral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(e.g., orçamento, eleição de conselho de supervisão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);</a:t>
            </a:r>
            <a:endParaRPr lang="pt-B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822091" lvl="1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tem acesso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informações sensíveis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clientes e potenciais concorrentes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(como corretoras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e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providers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); e</a:t>
            </a:r>
            <a:endParaRPr lang="pt-B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822091" lvl="1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regula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os demais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agentes de mercado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 (corretoras) através de programas como o PQO (Programa de Qualificação Operacional), que podem ser utilizados como mecanismos de pressão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pela administradora de mercado,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aplicação de multas e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outros.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41923" y="2269028"/>
            <a:ext cx="4180731" cy="33547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57250" lvl="1" indent="-400050" algn="just"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é obrigatória para cada entidade administradora;</a:t>
            </a:r>
          </a:p>
          <a:p>
            <a:pPr marL="857250" lvl="1" indent="-400050" algn="just"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pressupõe autonomia financeira e operacional;</a:t>
            </a:r>
          </a:p>
          <a:p>
            <a:pPr marL="857250" lvl="1" indent="-400050" algn="just"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engloba a imposição de penalidades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;</a:t>
            </a:r>
          </a:p>
          <a:p>
            <a:pPr marL="857250" lvl="1" indent="-400050" algn="just"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não engloba poderes normativos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que são responsabilidade das entidades administradoras; e</a:t>
            </a:r>
          </a:p>
          <a:p>
            <a:pPr marL="857250" lvl="1" indent="-400050" algn="just">
              <a:spcBef>
                <a:spcPts val="600"/>
              </a:spcBef>
              <a:spcAft>
                <a:spcPts val="0"/>
              </a:spcAft>
              <a:buFont typeface="+mj-lt"/>
              <a:buAutoNum type="romanLcPeriod" startAt="5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engloba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fiscalização e supervisão das operações  e das pessoas autorizadas a operar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 bem como das atividades de organização e acompanhamento de mercado desenvolvidas pela própria entidade administradora, inclusive em relação à fiscalização do cumprimento das obrigações dos emissores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40" name="Retângulo 2"/>
          <p:cNvSpPr/>
          <p:nvPr/>
        </p:nvSpPr>
        <p:spPr>
          <a:xfrm>
            <a:off x="436172" y="1440717"/>
            <a:ext cx="370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Instrução CVM nº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461/07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(que tem por base a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lei nº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6.385/76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determina que a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9" name="Retângulo 2"/>
          <p:cNvSpPr/>
          <p:nvPr/>
        </p:nvSpPr>
        <p:spPr>
          <a:xfrm>
            <a:off x="1081631" y="1009948"/>
            <a:ext cx="2414668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t-B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Instrução 461/07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2"/>
          <p:cNvSpPr/>
          <p:nvPr/>
        </p:nvSpPr>
        <p:spPr>
          <a:xfrm>
            <a:off x="5646796" y="1012256"/>
            <a:ext cx="2414668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t-B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 prática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de cantos arredondados 44"/>
          <p:cNvSpPr/>
          <p:nvPr/>
        </p:nvSpPr>
        <p:spPr>
          <a:xfrm>
            <a:off x="7257770" y="4001652"/>
            <a:ext cx="1593519" cy="18499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txBody>
          <a:bodyPr anchor="t" anchorCtr="0"/>
          <a:lstStyle/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itle 7"/>
          <p:cNvSpPr txBox="1">
            <a:spLocks/>
          </p:cNvSpPr>
          <p:nvPr/>
        </p:nvSpPr>
        <p:spPr>
          <a:xfrm>
            <a:off x="155578" y="220093"/>
            <a:ext cx="8228012" cy="78985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 cap="all">
                <a:solidFill>
                  <a:srgbClr val="008D7F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1) AUTORREGULAÇÃO NO </a:t>
            </a:r>
            <a:r>
              <a:rPr lang="pt-BR" sz="2400" dirty="0">
                <a:solidFill>
                  <a:schemeClr val="bg1"/>
                </a:solidFill>
              </a:rPr>
              <a:t>BRASIL (IN CVM 461 na prática)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4" name="Rectangle 4"/>
          <p:cNvSpPr txBox="1"/>
          <p:nvPr/>
        </p:nvSpPr>
        <p:spPr>
          <a:xfrm>
            <a:off x="-138245" y="880689"/>
            <a:ext cx="9001121" cy="1261884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Nessa estrutura há evidente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conflito de interesses entre a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bolsa e os demais agentes de mercado,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pois ao mesmo tempo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que compete com esses agentes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bolsa normatiza e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 através de sua entidade de </a:t>
            </a:r>
            <a:r>
              <a:rPr lang="pt-BR" sz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fiscaliza e pune tais agentes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Como resultado,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normatização é imposta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sem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participação do mercado,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permitindo à </a:t>
            </a:r>
            <a:r>
              <a:rPr lang="pt-BR" sz="1200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atuar apenas sobre as corretoras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mantendo o 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ambiente de bolsa fora do âmbito da sua fiscalização.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5" name="Grupo 22"/>
          <p:cNvGrpSpPr/>
          <p:nvPr/>
        </p:nvGrpSpPr>
        <p:grpSpPr>
          <a:xfrm>
            <a:off x="562631" y="6204301"/>
            <a:ext cx="4301025" cy="538263"/>
            <a:chOff x="354952" y="5537215"/>
            <a:chExt cx="4301025" cy="642775"/>
          </a:xfrm>
        </p:grpSpPr>
        <p:sp>
          <p:nvSpPr>
            <p:cNvPr id="46" name="Retângulo 23"/>
            <p:cNvSpPr/>
            <p:nvPr/>
          </p:nvSpPr>
          <p:spPr>
            <a:xfrm>
              <a:off x="354952" y="5537215"/>
              <a:ext cx="4168100" cy="642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/>
            </a:p>
          </p:txBody>
        </p:sp>
        <p:cxnSp>
          <p:nvCxnSpPr>
            <p:cNvPr id="47" name="Conector angulado 24"/>
            <p:cNvCxnSpPr/>
            <p:nvPr/>
          </p:nvCxnSpPr>
          <p:spPr>
            <a:xfrm flipV="1">
              <a:off x="406780" y="5691104"/>
              <a:ext cx="219075" cy="4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DeTexto 26"/>
            <p:cNvSpPr txBox="1"/>
            <p:nvPr/>
          </p:nvSpPr>
          <p:spPr>
            <a:xfrm>
              <a:off x="668887" y="5537215"/>
              <a:ext cx="3732112" cy="31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Estrutura tecnológica de roteamento, execução e liquidação.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CaixaDeTexto 27"/>
            <p:cNvSpPr txBox="1"/>
            <p:nvPr/>
          </p:nvSpPr>
          <p:spPr>
            <a:xfrm>
              <a:off x="473395" y="56301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52" name="Conector reto 28"/>
            <p:cNvCxnSpPr/>
            <p:nvPr/>
          </p:nvCxnSpPr>
          <p:spPr>
            <a:xfrm>
              <a:off x="406746" y="5941975"/>
              <a:ext cx="219075" cy="0"/>
            </a:xfrm>
            <a:prstGeom prst="line">
              <a:avLst/>
            </a:prstGeom>
            <a:ln w="19050" cmpd="sng">
              <a:solidFill>
                <a:srgbClr val="98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29"/>
            <p:cNvSpPr txBox="1"/>
            <p:nvPr/>
          </p:nvSpPr>
          <p:spPr>
            <a:xfrm>
              <a:off x="670591" y="5788086"/>
              <a:ext cx="3985386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rgbClr val="980000"/>
                  </a:solidFill>
                </a:rPr>
                <a:t>Abrangência de atuação da entidade </a:t>
              </a:r>
              <a:r>
                <a:rPr lang="pt-BR" sz="1100" b="1" dirty="0" err="1" smtClean="0">
                  <a:solidFill>
                    <a:srgbClr val="980000"/>
                  </a:solidFill>
                </a:rPr>
                <a:t>Autoreguladora</a:t>
              </a:r>
              <a:endParaRPr lang="en-US" sz="1100" b="1" dirty="0">
                <a:solidFill>
                  <a:srgbClr val="980000"/>
                </a:solidFill>
              </a:endParaRPr>
            </a:p>
          </p:txBody>
        </p:sp>
      </p:grpSp>
      <p:sp>
        <p:nvSpPr>
          <p:cNvPr id="58" name="Retângulo de cantos arredondados 31"/>
          <p:cNvSpPr/>
          <p:nvPr/>
        </p:nvSpPr>
        <p:spPr>
          <a:xfrm>
            <a:off x="2917941" y="3972123"/>
            <a:ext cx="1812790" cy="1893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txBody>
          <a:bodyPr anchor="t" anchorCtr="0"/>
          <a:lstStyle/>
          <a:p>
            <a:pPr>
              <a:lnSpc>
                <a:spcPct val="95000"/>
              </a:lnSpc>
              <a:spcBef>
                <a:spcPct val="20000"/>
              </a:spcBef>
              <a:defRPr/>
            </a:pPr>
            <a:r>
              <a:rPr lang="pt-BR" sz="1000" b="1" dirty="0" smtClean="0">
                <a:solidFill>
                  <a:schemeClr val="accent5">
                    <a:lumMod val="50000"/>
                  </a:schemeClr>
                </a:solidFill>
              </a:rPr>
              <a:t>CORRETORAS</a:t>
            </a: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88" y="3120271"/>
            <a:ext cx="516303" cy="4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aixaDeTexto 39"/>
          <p:cNvSpPr txBox="1"/>
          <p:nvPr/>
        </p:nvSpPr>
        <p:spPr>
          <a:xfrm>
            <a:off x="3250057" y="2851921"/>
            <a:ext cx="116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i="1" dirty="0" smtClean="0">
                <a:solidFill>
                  <a:schemeClr val="accent1">
                    <a:lumMod val="50000"/>
                  </a:schemeClr>
                </a:solidFill>
              </a:rPr>
              <a:t>Provedores DMA</a:t>
            </a:r>
            <a:endParaRPr lang="en-US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tângulo de cantos arredondados 44"/>
          <p:cNvSpPr/>
          <p:nvPr/>
        </p:nvSpPr>
        <p:spPr>
          <a:xfrm>
            <a:off x="5237743" y="4001652"/>
            <a:ext cx="1593519" cy="1849918"/>
          </a:xfrm>
          <a:prstGeom prst="roundRect">
            <a:avLst/>
          </a:prstGeom>
          <a:solidFill>
            <a:srgbClr val="98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txBody>
          <a:bodyPr anchor="t" anchorCtr="0"/>
          <a:lstStyle/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47" y="4207633"/>
            <a:ext cx="1155362" cy="3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" name="Grupo 65"/>
          <p:cNvGrpSpPr/>
          <p:nvPr/>
        </p:nvGrpSpPr>
        <p:grpSpPr>
          <a:xfrm>
            <a:off x="7615501" y="4136296"/>
            <a:ext cx="954758" cy="590324"/>
            <a:chOff x="7786838" y="4713202"/>
            <a:chExt cx="1104732" cy="940506"/>
          </a:xfrm>
        </p:grpSpPr>
        <p:sp>
          <p:nvSpPr>
            <p:cNvPr id="81" name="Retângulo de cantos arredondados 66"/>
            <p:cNvSpPr/>
            <p:nvPr/>
          </p:nvSpPr>
          <p:spPr>
            <a:xfrm>
              <a:off x="7786838" y="5466763"/>
              <a:ext cx="1104732" cy="1869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20000"/>
                </a:spcBef>
                <a:defRPr/>
              </a:pPr>
              <a:r>
                <a:rPr lang="pt-BR" sz="1050" b="1" dirty="0" smtClean="0">
                  <a:solidFill>
                    <a:schemeClr val="accent5">
                      <a:lumMod val="50000"/>
                    </a:schemeClr>
                  </a:solidFill>
                </a:rPr>
                <a:t>Empresas</a:t>
              </a:r>
              <a:endParaRPr lang="pt-BR" sz="105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546" y="4713202"/>
              <a:ext cx="10477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7" name="Conector angulado 72"/>
          <p:cNvCxnSpPr>
            <a:endCxn id="66" idx="3"/>
          </p:cNvCxnSpPr>
          <p:nvPr/>
        </p:nvCxnSpPr>
        <p:spPr>
          <a:xfrm rot="10800000">
            <a:off x="4081692" y="3362914"/>
            <a:ext cx="1169475" cy="1014817"/>
          </a:xfrm>
          <a:prstGeom prst="bentConnector3">
            <a:avLst>
              <a:gd name="adj1" fmla="val 29872"/>
            </a:avLst>
          </a:prstGeom>
          <a:ln w="19050" cmpd="sng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o 80"/>
          <p:cNvGrpSpPr/>
          <p:nvPr/>
        </p:nvGrpSpPr>
        <p:grpSpPr>
          <a:xfrm>
            <a:off x="2370703" y="2143340"/>
            <a:ext cx="4446063" cy="632495"/>
            <a:chOff x="3335955" y="1772706"/>
            <a:chExt cx="2307326" cy="244033"/>
          </a:xfrm>
        </p:grpSpPr>
        <p:sp>
          <p:nvSpPr>
            <p:cNvPr id="96" name="Retângulo de cantos arredondados 87"/>
            <p:cNvSpPr/>
            <p:nvPr/>
          </p:nvSpPr>
          <p:spPr>
            <a:xfrm>
              <a:off x="3335955" y="1772706"/>
              <a:ext cx="2307326" cy="244033"/>
            </a:xfrm>
            <a:prstGeom prst="roundRect">
              <a:avLst/>
            </a:prstGeom>
            <a:solidFill>
              <a:srgbClr val="980000"/>
            </a:solidFill>
            <a:ln>
              <a:noFill/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95000"/>
                </a:lnSpc>
                <a:spcBef>
                  <a:spcPct val="20000"/>
                </a:spcBef>
                <a:defRPr/>
              </a:pPr>
              <a:endParaRPr lang="pt-BR" altLang="pt-BR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7"/>
            <p:cNvSpPr/>
            <p:nvPr/>
          </p:nvSpPr>
          <p:spPr>
            <a:xfrm>
              <a:off x="3791980" y="1799181"/>
              <a:ext cx="1793464" cy="2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20000"/>
                </a:spcBef>
                <a:defRPr/>
              </a:pPr>
              <a:r>
                <a:rPr lang="pt-BR" altLang="pt-BR" sz="1200" b="1" dirty="0">
                  <a:solidFill>
                    <a:schemeClr val="bg1"/>
                  </a:solidFill>
                </a:rPr>
                <a:t>Entidade </a:t>
              </a:r>
              <a:r>
                <a:rPr lang="pt-BR" altLang="pt-BR" sz="1200" b="1" dirty="0" err="1" smtClean="0">
                  <a:solidFill>
                    <a:schemeClr val="bg1"/>
                  </a:solidFill>
                </a:rPr>
                <a:t>Autorreguladora</a:t>
              </a:r>
              <a:r>
                <a:rPr lang="pt-BR" altLang="pt-BR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95000"/>
                </a:lnSpc>
                <a:spcBef>
                  <a:spcPct val="20000"/>
                </a:spcBef>
                <a:defRPr/>
              </a:pPr>
              <a:endParaRPr lang="pt-BR" altLang="pt-BR" sz="5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95000"/>
                </a:lnSpc>
                <a:spcBef>
                  <a:spcPct val="20000"/>
                </a:spcBef>
                <a:defRPr/>
              </a:pPr>
              <a:r>
                <a:rPr lang="pt-BR" altLang="pt-BR" sz="1000" b="1" dirty="0" smtClean="0">
                  <a:solidFill>
                    <a:schemeClr val="bg1"/>
                  </a:solidFill>
                </a:rPr>
                <a:t>Atuando como: fiscalizadora, supervisora, MRP.</a:t>
              </a:r>
              <a:endParaRPr lang="pt-BR" altLang="pt-B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134"/>
          <p:cNvSpPr txBox="1"/>
          <p:nvPr/>
        </p:nvSpPr>
        <p:spPr>
          <a:xfrm>
            <a:off x="5132551" y="3109960"/>
            <a:ext cx="814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980000"/>
                </a:solidFill>
              </a:rPr>
              <a:t>Pouca ou nenhuma Fiscalização</a:t>
            </a:r>
            <a:endParaRPr lang="en-US" sz="900" dirty="0">
              <a:solidFill>
                <a:srgbClr val="980000"/>
              </a:solidFill>
            </a:endParaRPr>
          </a:p>
        </p:txBody>
      </p:sp>
      <p:sp>
        <p:nvSpPr>
          <p:cNvPr id="102" name="Seta dobrada 87"/>
          <p:cNvSpPr/>
          <p:nvPr/>
        </p:nvSpPr>
        <p:spPr>
          <a:xfrm flipV="1">
            <a:off x="2556834" y="2801827"/>
            <a:ext cx="603773" cy="864197"/>
          </a:xfrm>
          <a:prstGeom prst="bentArrow">
            <a:avLst>
              <a:gd name="adj1" fmla="val 16187"/>
              <a:gd name="adj2" fmla="val 25000"/>
              <a:gd name="adj3" fmla="val 25000"/>
              <a:gd name="adj4" fmla="val 43750"/>
            </a:avLst>
          </a:prstGeom>
          <a:solidFill>
            <a:srgbClr val="9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4" name="Seta para baixo 89"/>
          <p:cNvSpPr/>
          <p:nvPr/>
        </p:nvSpPr>
        <p:spPr>
          <a:xfrm>
            <a:off x="2436150" y="2801827"/>
            <a:ext cx="316247" cy="1331515"/>
          </a:xfrm>
          <a:prstGeom prst="downArrow">
            <a:avLst>
              <a:gd name="adj1" fmla="val 36930"/>
              <a:gd name="adj2" fmla="val 50000"/>
            </a:avLst>
          </a:prstGeom>
          <a:solidFill>
            <a:srgbClr val="9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TextBox 134"/>
          <p:cNvSpPr txBox="1"/>
          <p:nvPr/>
        </p:nvSpPr>
        <p:spPr>
          <a:xfrm>
            <a:off x="1820100" y="3159409"/>
            <a:ext cx="82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980000"/>
                </a:solidFill>
              </a:rPr>
              <a:t>Fiscalização</a:t>
            </a:r>
          </a:p>
          <a:p>
            <a:r>
              <a:rPr lang="pt-BR" sz="900" dirty="0" err="1" smtClean="0">
                <a:solidFill>
                  <a:srgbClr val="980000"/>
                </a:solidFill>
              </a:rPr>
              <a:t>Efitiva</a:t>
            </a:r>
            <a:r>
              <a:rPr lang="pt-BR" sz="900" dirty="0" smtClean="0">
                <a:solidFill>
                  <a:srgbClr val="980000"/>
                </a:solidFill>
              </a:rPr>
              <a:t> </a:t>
            </a:r>
            <a:endParaRPr lang="en-US" sz="900" dirty="0">
              <a:solidFill>
                <a:srgbClr val="980000"/>
              </a:solidFill>
            </a:endParaRPr>
          </a:p>
        </p:txBody>
      </p:sp>
      <p:sp>
        <p:nvSpPr>
          <p:cNvPr id="106" name="Retângulo de cantos arredondados 91"/>
          <p:cNvSpPr/>
          <p:nvPr/>
        </p:nvSpPr>
        <p:spPr>
          <a:xfrm>
            <a:off x="268940" y="2082202"/>
            <a:ext cx="8775471" cy="3923343"/>
          </a:xfrm>
          <a:prstGeom prst="roundRect">
            <a:avLst>
              <a:gd name="adj" fmla="val 6739"/>
            </a:avLst>
          </a:prstGeom>
          <a:noFill/>
          <a:ln w="19050">
            <a:solidFill>
              <a:srgbClr val="98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TextBox 134"/>
          <p:cNvSpPr txBox="1"/>
          <p:nvPr/>
        </p:nvSpPr>
        <p:spPr>
          <a:xfrm>
            <a:off x="6194433" y="3186923"/>
            <a:ext cx="99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980000"/>
                </a:solidFill>
              </a:rPr>
              <a:t>Mantenedora (Controle)</a:t>
            </a:r>
            <a:endParaRPr lang="en-US" sz="900" dirty="0">
              <a:solidFill>
                <a:srgbClr val="98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1856" y="4702321"/>
            <a:ext cx="139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</a:rPr>
              <a:t>Atuando como:</a:t>
            </a:r>
          </a:p>
          <a:p>
            <a:endParaRPr lang="pt-BR" sz="9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</a:rPr>
              <a:t>Bolsa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err="1" smtClean="0">
                <a:solidFill>
                  <a:schemeClr val="bg1"/>
                </a:solidFill>
              </a:rPr>
              <a:t>Clearing</a:t>
            </a:r>
            <a:endParaRPr lang="pt-BR" sz="9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</a:rPr>
              <a:t>Depositária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</a:rPr>
              <a:t>Banco Liquidante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46364" y="4809719"/>
            <a:ext cx="1818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chemeClr val="tx2"/>
                </a:solidFill>
              </a:rPr>
              <a:t>Atuando como:</a:t>
            </a:r>
          </a:p>
          <a:p>
            <a:endParaRPr lang="pt-BR" sz="9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tx2"/>
                </a:solidFill>
              </a:rPr>
              <a:t>Participante de Negociação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tx2"/>
                </a:solidFill>
              </a:rPr>
              <a:t>Agente de Compensação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tx2"/>
                </a:solidFill>
              </a:rPr>
              <a:t>Agente de Custódia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>
                <a:solidFill>
                  <a:schemeClr val="tx2"/>
                </a:solidFill>
              </a:rPr>
              <a:t>Banco Liquidante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112" name="Picture 2" descr="http://www.ul.ie/financemasters/MScCF/images/tradingDes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15" y="4268946"/>
            <a:ext cx="755472" cy="54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361" y="2199819"/>
            <a:ext cx="822249" cy="499890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>
            <a:off x="5341551" y="2474699"/>
            <a:ext cx="2046083" cy="2036365"/>
          </a:xfrm>
          <a:prstGeom prst="ben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37654" y="3635674"/>
            <a:ext cx="0" cy="412186"/>
          </a:xfrm>
          <a:prstGeom prst="straightConnector1">
            <a:avLst/>
          </a:prstGeom>
          <a:ln w="19050" cmpd="sng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4548771" y="4377730"/>
            <a:ext cx="719311" cy="125057"/>
          </a:xfrm>
          <a:prstGeom prst="bentConnector3">
            <a:avLst>
              <a:gd name="adj1" fmla="val 50000"/>
            </a:avLst>
          </a:prstGeom>
          <a:ln w="19050" cmpd="sng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de cantos arredondados 31"/>
          <p:cNvSpPr/>
          <p:nvPr/>
        </p:nvSpPr>
        <p:spPr>
          <a:xfrm>
            <a:off x="531460" y="3972123"/>
            <a:ext cx="1812790" cy="1893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txBody>
          <a:bodyPr anchor="t" anchorCtr="0"/>
          <a:lstStyle/>
          <a:p>
            <a:pPr>
              <a:lnSpc>
                <a:spcPct val="95000"/>
              </a:lnSpc>
              <a:spcBef>
                <a:spcPct val="20000"/>
              </a:spcBef>
              <a:defRPr/>
            </a:pPr>
            <a:r>
              <a:rPr lang="pt-BR" sz="1000" b="1" dirty="0" smtClean="0">
                <a:solidFill>
                  <a:schemeClr val="accent5">
                    <a:lumMod val="50000"/>
                  </a:schemeClr>
                </a:solidFill>
              </a:rPr>
              <a:t>INVESTIDORES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7" y="4260061"/>
            <a:ext cx="864669" cy="5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84366" y="4626163"/>
            <a:ext cx="181844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 smtClean="0">
              <a:solidFill>
                <a:schemeClr val="tx2"/>
              </a:solidFill>
            </a:endParaRPr>
          </a:p>
          <a:p>
            <a:endParaRPr lang="pt-BR" sz="900" dirty="0" smtClean="0">
              <a:solidFill>
                <a:schemeClr val="tx2"/>
              </a:solidFill>
            </a:endParaRP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>
                <a:solidFill>
                  <a:schemeClr val="tx2"/>
                </a:solidFill>
              </a:rPr>
              <a:t>Institucionais (</a:t>
            </a:r>
            <a:r>
              <a:rPr lang="pt-BR" sz="900" dirty="0" err="1">
                <a:solidFill>
                  <a:schemeClr val="tx2"/>
                </a:solidFill>
              </a:rPr>
              <a:t>Assets</a:t>
            </a:r>
            <a:r>
              <a:rPr lang="pt-BR" sz="900" dirty="0">
                <a:solidFill>
                  <a:schemeClr val="tx2"/>
                </a:solidFill>
              </a:rPr>
              <a:t> e Banco, fundações, </a:t>
            </a:r>
            <a:r>
              <a:rPr lang="pt-BR" sz="900" dirty="0" err="1" smtClean="0">
                <a:solidFill>
                  <a:schemeClr val="tx2"/>
                </a:solidFill>
              </a:rPr>
              <a:t>etc</a:t>
            </a:r>
            <a:r>
              <a:rPr lang="pt-BR" sz="900" dirty="0" smtClean="0">
                <a:solidFill>
                  <a:schemeClr val="tx2"/>
                </a:solidFill>
              </a:rPr>
              <a:t>)</a:t>
            </a: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err="1" smtClean="0">
                <a:solidFill>
                  <a:schemeClr val="tx2"/>
                </a:solidFill>
              </a:rPr>
              <a:t>Extrangeiros</a:t>
            </a:r>
            <a:endParaRPr lang="pt-BR" sz="900" dirty="0" smtClean="0">
              <a:solidFill>
                <a:schemeClr val="tx2"/>
              </a:solidFill>
            </a:endParaRP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Empresas</a:t>
            </a: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Pessoas </a:t>
            </a:r>
            <a:r>
              <a:rPr lang="pt-BR" sz="900" dirty="0">
                <a:solidFill>
                  <a:schemeClr val="tx2"/>
                </a:solidFill>
              </a:rPr>
              <a:t>Físicas e Clubes de </a:t>
            </a:r>
            <a:r>
              <a:rPr lang="pt-BR" sz="900" dirty="0" smtClean="0">
                <a:solidFill>
                  <a:schemeClr val="tx2"/>
                </a:solidFill>
              </a:rPr>
              <a:t>Investimento</a:t>
            </a:r>
          </a:p>
        </p:txBody>
      </p:sp>
      <p:cxnSp>
        <p:nvCxnSpPr>
          <p:cNvPr id="71" name="Conector angulado 40"/>
          <p:cNvCxnSpPr>
            <a:stCxn id="54" idx="3"/>
          </p:cNvCxnSpPr>
          <p:nvPr/>
        </p:nvCxnSpPr>
        <p:spPr>
          <a:xfrm flipV="1">
            <a:off x="1851946" y="4454742"/>
            <a:ext cx="1417530" cy="94867"/>
          </a:xfrm>
          <a:prstGeom prst="bentConnector3">
            <a:avLst>
              <a:gd name="adj1" fmla="val 69255"/>
            </a:avLst>
          </a:prstGeom>
          <a:ln w="19050" cmpd="sng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16767" y="4377730"/>
            <a:ext cx="441003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50771" y="4726620"/>
            <a:ext cx="181844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 smtClean="0">
              <a:solidFill>
                <a:schemeClr val="tx2"/>
              </a:solidFill>
            </a:endParaRPr>
          </a:p>
          <a:p>
            <a:endParaRPr lang="pt-BR" sz="900" dirty="0" smtClean="0">
              <a:solidFill>
                <a:schemeClr val="tx2"/>
              </a:solidFill>
            </a:endParaRP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Dividendos</a:t>
            </a: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Ações</a:t>
            </a: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Juros</a:t>
            </a:r>
          </a:p>
          <a:p>
            <a:pPr marL="171450" indent="-1714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900" dirty="0" smtClean="0">
                <a:solidFill>
                  <a:schemeClr val="tx2"/>
                </a:solidFill>
              </a:rPr>
              <a:t>Dívida</a:t>
            </a:r>
          </a:p>
        </p:txBody>
      </p:sp>
      <p:sp>
        <p:nvSpPr>
          <p:cNvPr id="60" name="Seta para baixo 89"/>
          <p:cNvSpPr/>
          <p:nvPr/>
        </p:nvSpPr>
        <p:spPr>
          <a:xfrm rot="10800000">
            <a:off x="6102930" y="2801827"/>
            <a:ext cx="243813" cy="1154434"/>
          </a:xfrm>
          <a:prstGeom prst="downArrow">
            <a:avLst>
              <a:gd name="adj1" fmla="val 36930"/>
              <a:gd name="adj2" fmla="val 50000"/>
            </a:avLst>
          </a:prstGeom>
          <a:solidFill>
            <a:srgbClr val="9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 para baixo 89"/>
          <p:cNvSpPr/>
          <p:nvPr/>
        </p:nvSpPr>
        <p:spPr>
          <a:xfrm>
            <a:off x="5829956" y="2851922"/>
            <a:ext cx="243813" cy="1104339"/>
          </a:xfrm>
          <a:prstGeom prst="downArrow">
            <a:avLst>
              <a:gd name="adj1" fmla="val 36930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8" name="Conector angulado 37"/>
          <p:cNvCxnSpPr>
            <a:stCxn id="54" idx="3"/>
            <a:endCxn id="66" idx="1"/>
          </p:cNvCxnSpPr>
          <p:nvPr/>
        </p:nvCxnSpPr>
        <p:spPr>
          <a:xfrm flipV="1">
            <a:off x="1851946" y="3362913"/>
            <a:ext cx="1713442" cy="1186696"/>
          </a:xfrm>
          <a:prstGeom prst="bentConnector3">
            <a:avLst>
              <a:gd name="adj1" fmla="val 57325"/>
            </a:avLst>
          </a:prstGeom>
          <a:ln w="19050" cmpd="sng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34"/>
          <p:cNvSpPr txBox="1"/>
          <p:nvPr/>
        </p:nvSpPr>
        <p:spPr>
          <a:xfrm>
            <a:off x="7498795" y="2324253"/>
            <a:ext cx="118816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i="1" dirty="0" smtClean="0">
                <a:solidFill>
                  <a:schemeClr val="tx2"/>
                </a:solidFill>
              </a:rPr>
              <a:t>A bolsa de valores não é  o mercado</a:t>
            </a:r>
            <a:endParaRPr lang="en-US" sz="900" i="1" dirty="0">
              <a:solidFill>
                <a:schemeClr val="tx2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57770" y="2143340"/>
            <a:ext cx="356561" cy="3162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!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361609" y="2030924"/>
            <a:ext cx="3262312" cy="186225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5154418" y="2732774"/>
            <a:ext cx="3122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lvl="1" algn="ctr" defTabSz="955675" fontAlgn="base"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3pPr>
            <a:lvl4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4pPr>
            <a:lvl5pPr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lvl="1"/>
            <a:r>
              <a:rPr lang="pt-BR" sz="1800" dirty="0" smtClean="0"/>
              <a:t>2) Evidências do conflito de interesses na estrutura de </a:t>
            </a:r>
            <a:r>
              <a:rPr lang="pt-BR" sz="1800" dirty="0" err="1" smtClean="0"/>
              <a:t>autorregulação</a:t>
            </a:r>
            <a:r>
              <a:rPr lang="pt-BR" sz="1800" dirty="0" smtClean="0"/>
              <a:t> no Brasil</a:t>
            </a:r>
            <a:endParaRPr lang="pt-BR" sz="1800" dirty="0"/>
          </a:p>
        </p:txBody>
      </p:sp>
      <p:sp>
        <p:nvSpPr>
          <p:cNvPr id="13" name="Retângulo 12"/>
          <p:cNvSpPr/>
          <p:nvPr/>
        </p:nvSpPr>
        <p:spPr>
          <a:xfrm>
            <a:off x="5361607" y="3893181"/>
            <a:ext cx="3262313" cy="9074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1" y="806104"/>
            <a:ext cx="48958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222" y="2909162"/>
            <a:ext cx="8499927" cy="28573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67"/>
          <p:cNvSpPr txBox="1">
            <a:spLocks/>
          </p:cNvSpPr>
          <p:nvPr/>
        </p:nvSpPr>
        <p:spPr>
          <a:xfrm>
            <a:off x="165101" y="1489369"/>
            <a:ext cx="8803373" cy="4985169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38572" lvl="1" indent="-31653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46" b="0" dirty="0">
              <a:solidFill>
                <a:schemeClr val="tx1"/>
              </a:solidFill>
            </a:endParaRPr>
          </a:p>
        </p:txBody>
      </p:sp>
      <p:sp>
        <p:nvSpPr>
          <p:cNvPr id="10" name="Título 67"/>
          <p:cNvSpPr txBox="1">
            <a:spLocks/>
          </p:cNvSpPr>
          <p:nvPr/>
        </p:nvSpPr>
        <p:spPr>
          <a:xfrm>
            <a:off x="204463" y="2925083"/>
            <a:ext cx="8486015" cy="2733192"/>
          </a:xfrm>
          <a:prstGeom prst="rect">
            <a:avLst/>
          </a:prstGeom>
        </p:spPr>
        <p:txBody>
          <a:bodyPr/>
          <a:lstStyle>
            <a:lvl1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55675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6pPr>
            <a:lvl7pPr marL="9144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7pPr>
            <a:lvl8pPr marL="13716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8pPr>
            <a:lvl9pPr marL="1828800" algn="l" defTabSz="955675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786933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Risco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descompasso com melhores práticas e novas demandas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(e.g., aumento de </a:t>
            </a:r>
            <a:r>
              <a:rPr lang="pt-BR" sz="1200" b="0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free</a:t>
            </a:r>
            <a:r>
              <a:rPr lang="pt-BR" sz="1200" b="0" i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pt-BR" sz="1200" b="0" i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float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mínimo; OPA por aumento de participação; limitações à saída etc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.); e</a:t>
            </a:r>
            <a:endParaRPr lang="pt-BR" sz="12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786933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Falta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transparência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/ jurisprudência da Câmara do Novo Mercado. </a:t>
            </a:r>
            <a:endParaRPr lang="pt-BR" sz="1200" b="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786933" lvl="1" indent="-400050" algn="just">
              <a:lnSpc>
                <a:spcPct val="150000"/>
              </a:lnSpc>
              <a:spcAft>
                <a:spcPts val="554"/>
              </a:spcAft>
              <a:buFont typeface="+mj-lt"/>
              <a:buAutoNum type="romanL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saída de empresas do Novo Mercado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apesar do interesse contrário dos acionistas minoritários </a:t>
            </a:r>
          </a:p>
          <a:p>
            <a:pPr marL="386883" lvl="1" algn="just">
              <a:lnSpc>
                <a:spcPct val="150000"/>
              </a:lnSpc>
              <a:spcAft>
                <a:spcPts val="554"/>
              </a:spcAft>
            </a:pPr>
            <a:r>
              <a:rPr lang="pt-BR" sz="1200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EVIDÊNCIA DO CONFLITO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caso DASA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-  Em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junho de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2015, por decisão apenas do sócio controlador, a empresa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defendeu à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CVM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sua decisão de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sair do Novo Mercado da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Bovespa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Com a saída desse segmento especial a empresa deixa de estar obrigada a garantir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aos acionistas 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minoritários determinados </a:t>
            </a:r>
            <a:r>
              <a:rPr lang="pt-BR" sz="1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direitos relacionados à governança corporativa</a:t>
            </a:r>
            <a:r>
              <a:rPr lang="pt-BR" sz="1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Movimento evidencia falha nas regras do novo mercado, permitindo que um controlador retire unilateralmente proteções aos acionistas minoritários.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7" name="Título 67"/>
          <p:cNvSpPr txBox="1">
            <a:spLocks/>
          </p:cNvSpPr>
          <p:nvPr/>
        </p:nvSpPr>
        <p:spPr>
          <a:xfrm>
            <a:off x="264689" y="211343"/>
            <a:ext cx="8703785" cy="9307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cap="all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1587" lvl="1" algn="just" defTabSz="982663"/>
            <a:r>
              <a:rPr lang="pt-BR" sz="2400" dirty="0">
                <a:solidFill>
                  <a:schemeClr val="bg1"/>
                </a:solidFill>
              </a:rPr>
              <a:t>2</a:t>
            </a:r>
            <a:r>
              <a:rPr lang="pt-BR" sz="2400" dirty="0" smtClean="0">
                <a:solidFill>
                  <a:schemeClr val="bg1"/>
                </a:solidFill>
              </a:rPr>
              <a:t>) EVIDÊNCIAS DO CONFLITO DE INTERESSES: (i) O Novo Mercado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161" y="5445833"/>
            <a:ext cx="928313" cy="664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564" y="897423"/>
            <a:ext cx="83759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As bolsas possuem competência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normativa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para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aprovar regras sobre organização e funcionamento dos mercados por elas administrados, incluindo 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possibilidade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de criação de segmentos especiais de negociação.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Sem a participação do mercado para criticar e contribuir na construção de normas, permitiu-se uma estrutura onde a governança do Novo Mercado, que pretende proteger minoritários, não considera a opinião dos próprios minoritários.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Os atuais padrões mínimos de governança exigidos pela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no novo mercado deixam margem para :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7"/>
          <p:cNvSpPr txBox="1">
            <a:spLocks/>
          </p:cNvSpPr>
          <p:nvPr/>
        </p:nvSpPr>
        <p:spPr>
          <a:xfrm>
            <a:off x="240773" y="175485"/>
            <a:ext cx="8703785" cy="4759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cap="all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1587" lvl="1" algn="just" defTabSz="982663"/>
            <a:r>
              <a:rPr lang="pt-BR" sz="2400" dirty="0" smtClean="0">
                <a:solidFill>
                  <a:schemeClr val="bg1"/>
                </a:solidFill>
              </a:rPr>
              <a:t>2) EVIDÊNCIAS DO CONFLITO DE INTERESSES: (</a:t>
            </a:r>
            <a:r>
              <a:rPr lang="pt-BR" sz="2400" dirty="0" err="1" smtClean="0">
                <a:solidFill>
                  <a:schemeClr val="bg1"/>
                </a:solidFill>
              </a:rPr>
              <a:t>ii</a:t>
            </a:r>
            <a:r>
              <a:rPr lang="pt-BR" sz="2400" dirty="0" smtClean="0">
                <a:solidFill>
                  <a:schemeClr val="bg1"/>
                </a:solidFill>
              </a:rPr>
              <a:t>) O caso OGX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61" y="2785789"/>
            <a:ext cx="621739" cy="4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576199" y="3203265"/>
            <a:ext cx="1100845" cy="1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 smtClean="0"/>
              <a:t>Fonte: </a:t>
            </a:r>
            <a:r>
              <a:rPr lang="pt-BR" sz="800" i="1" dirty="0" err="1" smtClean="0"/>
              <a:t>Bloomberg</a:t>
            </a:r>
            <a:r>
              <a:rPr lang="pt-BR" sz="800" i="1" dirty="0" smtClean="0"/>
              <a:t> e OGX</a:t>
            </a:r>
            <a:endParaRPr lang="pt-BR" sz="800" i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40773" y="2779323"/>
            <a:ext cx="8783601" cy="3536245"/>
            <a:chOff x="118536" y="1062801"/>
            <a:chExt cx="8360670" cy="5547149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93" y="2113234"/>
              <a:ext cx="7671340" cy="4496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ector de seta reta 11"/>
            <p:cNvCxnSpPr/>
            <p:nvPr/>
          </p:nvCxnSpPr>
          <p:spPr>
            <a:xfrm flipV="1">
              <a:off x="683340" y="1421328"/>
              <a:ext cx="0" cy="2665035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tângulo 12"/>
            <p:cNvSpPr/>
            <p:nvPr/>
          </p:nvSpPr>
          <p:spPr>
            <a:xfrm>
              <a:off x="436748" y="1111440"/>
              <a:ext cx="475604" cy="1859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IPO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ector de seta reta 13"/>
            <p:cNvCxnSpPr/>
            <p:nvPr/>
          </p:nvCxnSpPr>
          <p:spPr>
            <a:xfrm flipV="1">
              <a:off x="1210775" y="1833975"/>
              <a:ext cx="0" cy="3677872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776011" y="1307525"/>
              <a:ext cx="1958634" cy="4236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Adquire participação de 50% no bloco BM-S-29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2472028" y="3528565"/>
              <a:ext cx="1510046" cy="958075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2012449" y="2536924"/>
              <a:ext cx="0" cy="2045260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1355907" y="1855170"/>
              <a:ext cx="1958634" cy="5925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Adquire participação adicional no bloco BM-S-29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Conector de seta reta 18"/>
            <p:cNvCxnSpPr/>
            <p:nvPr/>
          </p:nvCxnSpPr>
          <p:spPr>
            <a:xfrm>
              <a:off x="4113382" y="3094722"/>
              <a:ext cx="935895" cy="1487462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2271500" y="4597256"/>
              <a:ext cx="1264166" cy="5913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41 anúncios em 1 ano: valorização de 51,1% 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4047728" y="2536924"/>
              <a:ext cx="0" cy="3346789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2997261" y="4148341"/>
              <a:ext cx="0" cy="44891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3785112" y="5024107"/>
              <a:ext cx="1264166" cy="6919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20 anúncios em 10 meses: desvalorização de 60,4% 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4375999" y="3528565"/>
              <a:ext cx="0" cy="149554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>
            <a:xfrm flipV="1">
              <a:off x="5196563" y="1917148"/>
              <a:ext cx="0" cy="2355148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tângulo 25"/>
            <p:cNvSpPr/>
            <p:nvPr/>
          </p:nvSpPr>
          <p:spPr>
            <a:xfrm>
              <a:off x="4977878" y="1359350"/>
              <a:ext cx="1958634" cy="478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Conclusão de dois testes de formação em 2 poços na Bacia de Santos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Conector de seta reta 26"/>
            <p:cNvCxnSpPr/>
            <p:nvPr/>
          </p:nvCxnSpPr>
          <p:spPr>
            <a:xfrm flipV="1">
              <a:off x="5360812" y="1917148"/>
              <a:ext cx="0" cy="2231192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5787385" y="2846812"/>
              <a:ext cx="0" cy="1053619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tângulo 28"/>
            <p:cNvSpPr/>
            <p:nvPr/>
          </p:nvSpPr>
          <p:spPr>
            <a:xfrm>
              <a:off x="5492120" y="2293053"/>
              <a:ext cx="1545115" cy="4877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Confirmação de reservatório no </a:t>
              </a:r>
              <a:r>
                <a:rPr lang="pt-BR" sz="900" b="1" dirty="0" err="1" smtClean="0">
                  <a:solidFill>
                    <a:schemeClr val="tx1"/>
                  </a:solidFill>
                </a:rPr>
                <a:t>Pré</a:t>
              </a:r>
              <a:r>
                <a:rPr lang="pt-BR" sz="900" b="1" dirty="0" smtClean="0">
                  <a:solidFill>
                    <a:schemeClr val="tx1"/>
                  </a:solidFill>
                </a:rPr>
                <a:t>-Sal (Santos)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 flipV="1">
              <a:off x="7150211" y="3672911"/>
              <a:ext cx="508497" cy="1942563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6542586" y="2846812"/>
              <a:ext cx="1255590" cy="7303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Venda de Participação em 2 Blocos na Bacia de Santos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ector de seta reta 33"/>
            <p:cNvCxnSpPr/>
            <p:nvPr/>
          </p:nvCxnSpPr>
          <p:spPr>
            <a:xfrm flipH="1" flipV="1">
              <a:off x="4581330" y="1833975"/>
              <a:ext cx="319790" cy="1743228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tângulo 34"/>
            <p:cNvSpPr/>
            <p:nvPr/>
          </p:nvSpPr>
          <p:spPr>
            <a:xfrm>
              <a:off x="3633307" y="1062801"/>
              <a:ext cx="1107917" cy="7303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Emissão de Títulos de Dívida Externa</a:t>
              </a:r>
            </a:p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 (US$ 2,6 bi)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Conector de seta reta 35"/>
            <p:cNvCxnSpPr/>
            <p:nvPr/>
          </p:nvCxnSpPr>
          <p:spPr>
            <a:xfrm>
              <a:off x="6124203" y="3466587"/>
              <a:ext cx="1467788" cy="2045260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6718743" y="4372798"/>
              <a:ext cx="0" cy="107707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ângulo 37"/>
            <p:cNvSpPr/>
            <p:nvPr/>
          </p:nvSpPr>
          <p:spPr>
            <a:xfrm>
              <a:off x="5492120" y="5449868"/>
              <a:ext cx="1658091" cy="443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12 anúncios em 1 ano: desvalorização de 87% 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 rot="16200000">
              <a:off x="-846730" y="4229557"/>
              <a:ext cx="2183089" cy="25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Preço de Fechamento OGX - Bovespa</a:t>
              </a:r>
              <a:endParaRPr lang="pt-BR" sz="1200" b="1" dirty="0"/>
            </a:p>
          </p:txBody>
        </p:sp>
        <p:cxnSp>
          <p:nvCxnSpPr>
            <p:cNvPr id="40" name="Conector de seta reta 39"/>
            <p:cNvCxnSpPr/>
            <p:nvPr/>
          </p:nvCxnSpPr>
          <p:spPr>
            <a:xfrm flipH="1" flipV="1">
              <a:off x="7870647" y="4489217"/>
              <a:ext cx="42309" cy="1353777"/>
            </a:xfrm>
            <a:prstGeom prst="straightConnector1">
              <a:avLst/>
            </a:prstGeom>
            <a:ln w="19050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tângulo 40"/>
            <p:cNvSpPr/>
            <p:nvPr/>
          </p:nvSpPr>
          <p:spPr>
            <a:xfrm>
              <a:off x="7431792" y="3774141"/>
              <a:ext cx="1047414" cy="697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 smtClean="0">
                  <a:solidFill>
                    <a:schemeClr val="tx1"/>
                  </a:solidFill>
                </a:rPr>
                <a:t>Suspensão do desenvolvimento de campos</a:t>
              </a:r>
              <a:endParaRPr lang="pt-BR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247" y="883347"/>
            <a:ext cx="8600796" cy="1437114"/>
          </a:xfrm>
          <a:prstGeom prst="rect">
            <a:avLst/>
          </a:prstGeom>
        </p:spPr>
        <p:txBody>
          <a:bodyPr/>
          <a:lstStyle/>
          <a:p>
            <a:pPr marL="171450" indent="-171450" algn="just" defTabSz="9556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 entidade administradora (bolsa) é responsável por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intervir em negociações que possam configurar infrações a normas legais e regulamentares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. 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No 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entanto, pode haver conflito de interesses da bolsa, quando tais negociações suspeitas referem-se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 ações de emissores que geram parcela relevante das suas receitas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. Tal conflito poderia, inclusive, influenciar a entidade de </a:t>
            </a:r>
            <a:r>
              <a:rPr lang="pt-BR" sz="1100" dirty="0" err="1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autorregulação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no julgamento e punição de tais condutas.</a:t>
            </a:r>
          </a:p>
          <a:p>
            <a:pPr marL="171450" indent="-171450" algn="just" defTabSz="9556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100" dirty="0" smtClean="0">
              <a:solidFill>
                <a:schemeClr val="tx2"/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  <a:p>
            <a:pPr marL="171450" indent="-171450" algn="just" defTabSz="9556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400" b="1" dirty="0">
              <a:solidFill>
                <a:schemeClr val="tx2"/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  <a:p>
            <a:pPr marL="171450" indent="-171450" algn="just" defTabSz="9556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100" b="1" u="sng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EVIDÊNCIA DO CONFLITO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: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ações ajuizadas na justiça e na CVM alegam que ao longo dos anos de 2012 e 2013,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o </a:t>
            </a:r>
            <a:r>
              <a:rPr lang="pt-BR" sz="1100" b="1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ex-controlador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da OGX, </a:t>
            </a:r>
            <a:r>
              <a:rPr lang="pt-BR" sz="1100" b="1" dirty="0" err="1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Eike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Baptista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vendeu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sucessivamente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grandes volumes de ações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de sua companhia em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datas anteriores a importantes anúncios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que fizeram os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preços do papel despencarem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. Negociações com esse papel geraram receitas da ordem de R$ 30 MM/ano para a administradora de mercado em 2012/13.</a:t>
            </a:r>
            <a:endParaRPr lang="pt-BR" sz="1100" b="1" i="1" dirty="0" smtClean="0">
              <a:solidFill>
                <a:schemeClr val="tx2"/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  <a:p>
            <a:pPr algn="just" defTabSz="95567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100" dirty="0">
              <a:solidFill>
                <a:schemeClr val="tx2"/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67"/>
          <p:cNvSpPr txBox="1">
            <a:spLocks/>
          </p:cNvSpPr>
          <p:nvPr/>
        </p:nvSpPr>
        <p:spPr>
          <a:xfrm>
            <a:off x="255164" y="198307"/>
            <a:ext cx="7454484" cy="4759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cap="all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1587" lvl="1" algn="just" defTabSz="982663"/>
            <a:r>
              <a:rPr lang="pt-BR" sz="2400" dirty="0" smtClean="0">
                <a:solidFill>
                  <a:schemeClr val="bg1"/>
                </a:solidFill>
              </a:rPr>
              <a:t>2) EVIDÊNCIAS DO CONFLITO DE INTERESSES: (</a:t>
            </a:r>
            <a:r>
              <a:rPr lang="pt-BR" sz="2400" dirty="0" err="1" smtClean="0">
                <a:solidFill>
                  <a:schemeClr val="bg1"/>
                </a:solidFill>
              </a:rPr>
              <a:t>iii</a:t>
            </a:r>
            <a:r>
              <a:rPr lang="pt-BR" sz="2400" dirty="0" smtClean="0">
                <a:solidFill>
                  <a:schemeClr val="bg1"/>
                </a:solidFill>
              </a:rPr>
              <a:t>) MRP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9" name="Retângulo de cantos arredondados 7"/>
          <p:cNvSpPr/>
          <p:nvPr/>
        </p:nvSpPr>
        <p:spPr>
          <a:xfrm>
            <a:off x="405779" y="913863"/>
            <a:ext cx="8351738" cy="1807405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620" y="5748974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Fonte: http</a:t>
            </a:r>
            <a:r>
              <a:rPr lang="en-US" sz="800" dirty="0"/>
              <a:t>://www.bsm-autorregulacao.com.br/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3754" y="904318"/>
            <a:ext cx="813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 conflito presente no atual arcabouço regulatório, onde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 administração do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Mecanismo de Ressarcimento de Prejuízos (MRP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é realizado pela </a:t>
            </a:r>
            <a:r>
              <a:rPr lang="pt-BR" sz="1100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que por sua vez é controlada pela administradora de mercado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permitiu a criação de uma estrutura onde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quem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financia a </a:t>
            </a:r>
            <a:r>
              <a:rPr lang="pt-BR" sz="11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autorregulação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são as corretoras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apesar do controle 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sobre as indicações e montagem 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da 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estrutura 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operacional ficam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cargo da administradora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pt-BR" sz="105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1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1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EVIDÊNCIA DO CONFLITO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patrimônio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integralmente constituído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pelas corretoras de R$ 345 milhões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 MRP 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destinou desde 2009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menos de R$ 1 milhão/ano para o ressarcimento de prejuízos de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investidores (seu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propósito original)</a:t>
            </a:r>
            <a:r>
              <a:rPr lang="pt-BR" sz="1100" dirty="0">
                <a:solidFill>
                  <a:schemeClr val="tx2"/>
                </a:solidFill>
                <a:latin typeface="Century Gothic" panose="020B0502020202020204" pitchFamily="34" charset="0"/>
              </a:rPr>
              <a:t>, enquanto as despesas com 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taxa de administração pagas a </a:t>
            </a:r>
            <a:r>
              <a:rPr lang="pt-BR" sz="11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somaram mais de R$ 100 </a:t>
            </a:r>
            <a:r>
              <a:rPr lang="pt-BR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milhões no mesmo período</a:t>
            </a:r>
            <a:r>
              <a:rPr lang="pt-BR" sz="11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2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960983"/>
              </p:ext>
            </p:extLst>
          </p:nvPr>
        </p:nvGraphicFramePr>
        <p:xfrm>
          <a:off x="456895" y="3371256"/>
          <a:ext cx="5826438" cy="235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Seta para a esquerda 12"/>
          <p:cNvSpPr/>
          <p:nvPr/>
        </p:nvSpPr>
        <p:spPr>
          <a:xfrm>
            <a:off x="1280906" y="3635509"/>
            <a:ext cx="5231279" cy="242316"/>
          </a:xfrm>
          <a:prstGeom prst="leftArrow">
            <a:avLst>
              <a:gd name="adj1" fmla="val 100000"/>
              <a:gd name="adj2" fmla="val 16592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042527"/>
              </p:ext>
            </p:extLst>
          </p:nvPr>
        </p:nvGraphicFramePr>
        <p:xfrm>
          <a:off x="6512109" y="3347477"/>
          <a:ext cx="2317340" cy="198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2"/>
          <p:cNvSpPr/>
          <p:nvPr/>
        </p:nvSpPr>
        <p:spPr>
          <a:xfrm>
            <a:off x="188565" y="2963441"/>
            <a:ext cx="56886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3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Patrimônio e despesas do MRP (em R$ mil, de 2009 a 2014)</a:t>
            </a:r>
            <a:endParaRPr lang="pt-BR" sz="13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43538"/>
              </p:ext>
            </p:extLst>
          </p:nvPr>
        </p:nvGraphicFramePr>
        <p:xfrm>
          <a:off x="1464993" y="2350652"/>
          <a:ext cx="6475849" cy="27794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1507"/>
                <a:gridCol w="1654342"/>
              </a:tblGrid>
              <a:tr h="2898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Tipo de Auditoria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Quantidade</a:t>
                      </a:r>
                      <a:endParaRPr lang="en-US" sz="1200" dirty="0"/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Pré-Operacional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Operacional – Participantes de Negociação (corretoras e distribuidoras)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Operacional – Agentes Autônomos de investimento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832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Operacional – Participantes de Registro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Indireta (por indicadores)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i="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DMA (Acesso Direto ao Mercado)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Emissores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i="0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MRP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107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63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Outras (auditorias específicas)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406" y="5237963"/>
            <a:ext cx="84197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lphaLcPeriod"/>
            </a:pP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Auditoria 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realizada em 100% dos participantes, pessoas vinculadas ou operações, conforme o 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item 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a ser avaliado. </a:t>
            </a:r>
          </a:p>
          <a:p>
            <a:pPr marL="228600" indent="-228600" algn="just">
              <a:buFont typeface="+mj-lt"/>
              <a:buAutoNum type="alphaLcPeriod"/>
            </a:pPr>
            <a:endParaRPr lang="pt-BR" sz="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Auditoria 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realizada anualmente para verificar se a 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função 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pt-BR" sz="1200" dirty="0" err="1">
                <a:solidFill>
                  <a:schemeClr val="accent6">
                    <a:lumMod val="50000"/>
                  </a:schemeClr>
                </a:solidFill>
              </a:rPr>
              <a:t>autorregulação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 de emissores está sendo realizada de maneira efetiva pela Diretoria de Regulação de Emissores da BM&amp;FBOVESPA. 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657" y="962478"/>
            <a:ext cx="85464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Apesar da entidade </a:t>
            </a:r>
            <a:r>
              <a:rPr lang="pt-BR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ter como função fiscalizar todo o mercado, há conflito quanto a sua efetiva independência.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4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EVIDÊNCIA DO CONFLITO</a:t>
            </a:r>
            <a:r>
              <a:rPr lang="pt-BR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apesar de realizar </a:t>
            </a:r>
            <a:r>
              <a:rPr lang="pt-BR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mais de mil auditorias em 2014, nenhuma foi realizada no na própria estrutura da bolsa*, </a:t>
            </a:r>
            <a:r>
              <a:rPr lang="pt-BR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sendo que, com base na ICVM 461/07, compete à BSM fiscalizar, não só os participantes, mas também as atividades de organização e acompanhamento de mercado desenvolvidas pela própria entidade administradora (bolsa).</a:t>
            </a:r>
            <a:endParaRPr lang="en-US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ítulo 67"/>
          <p:cNvSpPr txBox="1">
            <a:spLocks/>
          </p:cNvSpPr>
          <p:nvPr/>
        </p:nvSpPr>
        <p:spPr>
          <a:xfrm>
            <a:off x="255164" y="198307"/>
            <a:ext cx="7454484" cy="4759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cap="all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1587" lvl="1" algn="just" defTabSz="982663"/>
            <a:r>
              <a:rPr lang="pt-BR" sz="2400" dirty="0" smtClean="0">
                <a:solidFill>
                  <a:schemeClr val="bg1"/>
                </a:solidFill>
              </a:rPr>
              <a:t>2) EVIDÊNCIAS DO CONFLITO DE INTERESSES: (</a:t>
            </a:r>
            <a:r>
              <a:rPr lang="pt-BR" sz="2400" dirty="0" err="1" smtClean="0">
                <a:solidFill>
                  <a:schemeClr val="bg1"/>
                </a:solidFill>
              </a:rPr>
              <a:t>iv</a:t>
            </a:r>
            <a:r>
              <a:rPr lang="pt-BR" sz="2400" dirty="0" smtClean="0">
                <a:solidFill>
                  <a:schemeClr val="bg1"/>
                </a:solidFill>
              </a:rPr>
              <a:t>) BSM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TextBox 134"/>
          <p:cNvSpPr txBox="1"/>
          <p:nvPr/>
        </p:nvSpPr>
        <p:spPr>
          <a:xfrm>
            <a:off x="5823773" y="6176913"/>
            <a:ext cx="3003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i="1" dirty="0" smtClean="0">
                <a:solidFill>
                  <a:schemeClr val="tx2"/>
                </a:solidFill>
              </a:rPr>
              <a:t>* auditoria </a:t>
            </a:r>
            <a:r>
              <a:rPr lang="pt-BR" sz="800" i="1" dirty="0">
                <a:solidFill>
                  <a:schemeClr val="tx2"/>
                </a:solidFill>
              </a:rPr>
              <a:t>referente ao </a:t>
            </a:r>
            <a:r>
              <a:rPr lang="pt-BR" sz="800" i="1" dirty="0" smtClean="0">
                <a:solidFill>
                  <a:schemeClr val="tx2"/>
                </a:solidFill>
              </a:rPr>
              <a:t>acompanhamento, pela </a:t>
            </a:r>
            <a:r>
              <a:rPr lang="pt-BR" sz="800" i="1" dirty="0">
                <a:solidFill>
                  <a:schemeClr val="tx2"/>
                </a:solidFill>
              </a:rPr>
              <a:t>BM&amp;FBOVESPA, </a:t>
            </a:r>
            <a:r>
              <a:rPr lang="pt-BR" sz="800" i="1" dirty="0" smtClean="0">
                <a:solidFill>
                  <a:schemeClr val="tx2"/>
                </a:solidFill>
              </a:rPr>
              <a:t>das obrigações dos Emissores (item (b), da tabela, acima) .</a:t>
            </a:r>
            <a:endParaRPr lang="en-US" sz="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gkCZ55O0WJ0cl0Ht3Ubw"/>
</p:tagLst>
</file>

<file path=ppt/theme/theme1.xml><?xml version="1.0" encoding="utf-8"?>
<a:theme xmlns:a="http://schemas.openxmlformats.org/drawingml/2006/main" name="Text">
  <a:themeElements>
    <a:clrScheme name="NYX">
      <a:dk1>
        <a:srgbClr val="008D7F"/>
      </a:dk1>
      <a:lt1>
        <a:srgbClr val="FFFFFF"/>
      </a:lt1>
      <a:dk2>
        <a:srgbClr val="000000"/>
      </a:dk2>
      <a:lt2>
        <a:srgbClr val="EAEAEA"/>
      </a:lt2>
      <a:accent1>
        <a:srgbClr val="41B6E6"/>
      </a:accent1>
      <a:accent2>
        <a:srgbClr val="00685E"/>
      </a:accent2>
      <a:accent3>
        <a:srgbClr val="009639"/>
      </a:accent3>
      <a:accent4>
        <a:srgbClr val="79D100"/>
      </a:accent4>
      <a:accent5>
        <a:srgbClr val="7F7F7F"/>
      </a:accent5>
      <a:accent6>
        <a:srgbClr val="505050"/>
      </a:accent6>
      <a:hlink>
        <a:srgbClr val="008D7F"/>
      </a:hlink>
      <a:folHlink>
        <a:srgbClr val="0092DC"/>
      </a:folHlink>
    </a:clrScheme>
    <a:fontScheme name="NYSE_Euronext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">
  <a:themeElements>
    <a:clrScheme name="NYX">
      <a:dk1>
        <a:srgbClr val="008D7F"/>
      </a:dk1>
      <a:lt1>
        <a:srgbClr val="FFFFFF"/>
      </a:lt1>
      <a:dk2>
        <a:srgbClr val="000000"/>
      </a:dk2>
      <a:lt2>
        <a:srgbClr val="EAEAEA"/>
      </a:lt2>
      <a:accent1>
        <a:srgbClr val="41B6E6"/>
      </a:accent1>
      <a:accent2>
        <a:srgbClr val="00685E"/>
      </a:accent2>
      <a:accent3>
        <a:srgbClr val="009639"/>
      </a:accent3>
      <a:accent4>
        <a:srgbClr val="79D100"/>
      </a:accent4>
      <a:accent5>
        <a:srgbClr val="7F7F7F"/>
      </a:accent5>
      <a:accent6>
        <a:srgbClr val="505050"/>
      </a:accent6>
      <a:hlink>
        <a:srgbClr val="008D7F"/>
      </a:hlink>
      <a:folHlink>
        <a:srgbClr val="0092DC"/>
      </a:folHlink>
    </a:clrScheme>
    <a:fontScheme name="NYSE_Euronext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YSE_Euronext">
      <a:dk1>
        <a:srgbClr val="008D7F"/>
      </a:dk1>
      <a:lt1>
        <a:srgbClr val="FFFFFF"/>
      </a:lt1>
      <a:dk2>
        <a:srgbClr val="000000"/>
      </a:dk2>
      <a:lt2>
        <a:srgbClr val="FFFFFF"/>
      </a:lt2>
      <a:accent1>
        <a:srgbClr val="41B6E6"/>
      </a:accent1>
      <a:accent2>
        <a:srgbClr val="00685E"/>
      </a:accent2>
      <a:accent3>
        <a:srgbClr val="009639"/>
      </a:accent3>
      <a:accent4>
        <a:srgbClr val="79D100"/>
      </a:accent4>
      <a:accent5>
        <a:srgbClr val="7F7F7F"/>
      </a:accent5>
      <a:accent6>
        <a:srgbClr val="505050"/>
      </a:accent6>
      <a:hlink>
        <a:srgbClr val="008D7F"/>
      </a:hlink>
      <a:folHlink>
        <a:srgbClr val="0092DC"/>
      </a:folHlink>
    </a:clrScheme>
    <a:fontScheme name="NYSE_Euronext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NYSE_Euronext">
      <a:dk1>
        <a:srgbClr val="008D7F"/>
      </a:dk1>
      <a:lt1>
        <a:srgbClr val="FFFFFF"/>
      </a:lt1>
      <a:dk2>
        <a:srgbClr val="000000"/>
      </a:dk2>
      <a:lt2>
        <a:srgbClr val="FFFFFF"/>
      </a:lt2>
      <a:accent1>
        <a:srgbClr val="41B6E6"/>
      </a:accent1>
      <a:accent2>
        <a:srgbClr val="00685E"/>
      </a:accent2>
      <a:accent3>
        <a:srgbClr val="009639"/>
      </a:accent3>
      <a:accent4>
        <a:srgbClr val="79D100"/>
      </a:accent4>
      <a:accent5>
        <a:srgbClr val="7F7F7F"/>
      </a:accent5>
      <a:accent6>
        <a:srgbClr val="505050"/>
      </a:accent6>
      <a:hlink>
        <a:srgbClr val="008D7F"/>
      </a:hlink>
      <a:folHlink>
        <a:srgbClr val="0092DC"/>
      </a:folHlink>
    </a:clrScheme>
    <a:fontScheme name="NYSE_Euronext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40508</TotalTime>
  <Words>2448</Words>
  <Application>Microsoft Office PowerPoint</Application>
  <PresentationFormat>Apresentação na tela (4:3)</PresentationFormat>
  <Paragraphs>206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Text</vt:lpstr>
      <vt:lpstr>1_Title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 Euronext Template</dc:title>
  <dc:creator>Interbrand NY</dc:creator>
  <cp:lastModifiedBy>Andressa Paranhos Guimarães</cp:lastModifiedBy>
  <cp:revision>1728</cp:revision>
  <cp:lastPrinted>2015-10-07T12:49:54Z</cp:lastPrinted>
  <dcterms:created xsi:type="dcterms:W3CDTF">2012-01-23T06:15:36Z</dcterms:created>
  <dcterms:modified xsi:type="dcterms:W3CDTF">2015-10-14T15:33:57Z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DH_PPT_012012_LEO</vt:lpwstr>
  </property>
  <property fmtid="{D5CDD505-2E9C-101B-9397-08002B2CF9AE}" pid="4" name="ArticulateGUID">
    <vt:lpwstr>1ADAFE30-3BAA-4E3C-90BA-AE25E21CBF10</vt:lpwstr>
  </property>
  <property fmtid="{D5CDD505-2E9C-101B-9397-08002B2CF9AE}" pid="5" name="ArticulateProjectFull">
    <vt:lpwstr>F:\PROJECTS\JohnsonBeesley\Dignity Healthcare\DH_PPT_012812.ppta</vt:lpwstr>
  </property>
</Properties>
</file>