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1" r:id="rId2"/>
    <p:sldId id="259" r:id="rId3"/>
    <p:sldId id="298" r:id="rId4"/>
    <p:sldId id="301" r:id="rId5"/>
    <p:sldId id="303" r:id="rId6"/>
    <p:sldId id="285" r:id="rId7"/>
    <p:sldId id="299" r:id="rId8"/>
    <p:sldId id="286" r:id="rId9"/>
    <p:sldId id="291" r:id="rId10"/>
    <p:sldId id="292" r:id="rId11"/>
    <p:sldId id="295" r:id="rId12"/>
    <p:sldId id="294" r:id="rId13"/>
    <p:sldId id="300" r:id="rId14"/>
    <p:sldId id="260" r:id="rId15"/>
    <p:sldId id="279" r:id="rId16"/>
  </p:sldIdLst>
  <p:sldSz cx="9144000" cy="5715000" type="screen16x1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VG" initials="PV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-614" y="3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932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631" cy="511399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979" y="0"/>
            <a:ext cx="3075631" cy="511399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r">
              <a:defRPr sz="1300"/>
            </a:lvl1pPr>
          </a:lstStyle>
          <a:p>
            <a:fld id="{DDBF7890-A351-0742-8A45-A86B2C9E3F6F}" type="datetime1">
              <a:rPr lang="en-US" smtClean="0"/>
              <a:t>10/14/2015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549"/>
            <a:ext cx="3075631" cy="511399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979" y="9721549"/>
            <a:ext cx="3075631" cy="511399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r">
              <a:defRPr sz="1300"/>
            </a:lvl1pPr>
          </a:lstStyle>
          <a:p>
            <a:fld id="{7AF362E0-C3BE-4454-97F9-CFAE175CBC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01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631" cy="511398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979" y="1"/>
            <a:ext cx="3075631" cy="511398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r">
              <a:defRPr sz="1300"/>
            </a:lvl1pPr>
          </a:lstStyle>
          <a:p>
            <a:fld id="{EE5F17B4-7FA1-3648-9348-6A74D1F5278B}" type="datetime1">
              <a:rPr lang="en-US" smtClean="0"/>
              <a:t>10/14/2015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768350"/>
            <a:ext cx="61404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6" tIns="48253" rIns="96506" bIns="48253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761" y="4860775"/>
            <a:ext cx="5679778" cy="4605910"/>
          </a:xfrm>
          <a:prstGeom prst="rect">
            <a:avLst/>
          </a:prstGeom>
        </p:spPr>
        <p:txBody>
          <a:bodyPr vert="horz" lIns="96506" tIns="48253" rIns="96506" bIns="48253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550"/>
            <a:ext cx="3075631" cy="511398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979" y="9721550"/>
            <a:ext cx="3075631" cy="511398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r">
              <a:defRPr sz="1300"/>
            </a:lvl1pPr>
          </a:lstStyle>
          <a:p>
            <a:fld id="{F7382B88-BFDA-4835-B84E-C004510124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59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2B88-BFDA-4835-B84E-C004510124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7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82B88-BFDA-4835-B84E-C004510124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3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Espaço Reservado para Número de Slide 5"/>
          <p:cNvSpPr txBox="1">
            <a:spLocks/>
          </p:cNvSpPr>
          <p:nvPr userDrawn="1"/>
        </p:nvSpPr>
        <p:spPr>
          <a:xfrm>
            <a:off x="8604448" y="5377780"/>
            <a:ext cx="265113" cy="2286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104DA7-2D10-49DB-9711-B6F2ACCEE5C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Espaço Reservado para Número de Slide 5"/>
          <p:cNvSpPr txBox="1">
            <a:spLocks/>
          </p:cNvSpPr>
          <p:nvPr userDrawn="1"/>
        </p:nvSpPr>
        <p:spPr>
          <a:xfrm>
            <a:off x="8604448" y="5377780"/>
            <a:ext cx="265113" cy="2286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104DA7-2D10-49DB-9711-B6F2ACCEE5C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Espaço Reservado para Número de Slide 5"/>
          <p:cNvSpPr txBox="1">
            <a:spLocks/>
          </p:cNvSpPr>
          <p:nvPr userDrawn="1"/>
        </p:nvSpPr>
        <p:spPr>
          <a:xfrm>
            <a:off x="8532440" y="5377780"/>
            <a:ext cx="265113" cy="2286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104DA7-2D10-49DB-9711-B6F2ACCEE5C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Espaço Reservado para Número de Slide 5"/>
          <p:cNvSpPr txBox="1">
            <a:spLocks/>
          </p:cNvSpPr>
          <p:nvPr userDrawn="1"/>
        </p:nvSpPr>
        <p:spPr>
          <a:xfrm>
            <a:off x="8604448" y="5377780"/>
            <a:ext cx="265113" cy="2286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104DA7-2D10-49DB-9711-B6F2ACCEE5C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 txBox="1">
            <a:spLocks/>
          </p:cNvSpPr>
          <p:nvPr userDrawn="1"/>
        </p:nvSpPr>
        <p:spPr>
          <a:xfrm>
            <a:off x="8644285" y="5377780"/>
            <a:ext cx="265113" cy="2286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104DA7-2D10-49DB-9711-B6F2ACCEE5C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7" r:id="rId3"/>
    <p:sldLayoutId id="2147483658" r:id="rId4"/>
    <p:sldLayoutId id="2147483659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camilotto@acsclearing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242545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" panose="02040604050505020304" pitchFamily="18" charset="0"/>
              </a:rPr>
              <a:t>Autorregulação</a:t>
            </a:r>
            <a:r>
              <a:rPr lang="pt-BR" sz="2400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" panose="02040604050505020304" pitchFamily="18" charset="0"/>
              </a:rPr>
              <a:t> do mercado de capitais brasileiro</a:t>
            </a:r>
            <a:endParaRPr lang="pt-BR" sz="2400" spc="300" dirty="0">
              <a:solidFill>
                <a:schemeClr val="tx1">
                  <a:lumMod val="50000"/>
                  <a:lumOff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84168" y="342427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>
                <a:latin typeface="Century Gothic" panose="020B0502020202020204" pitchFamily="34" charset="0"/>
              </a:rPr>
              <a:t>15/10/2015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355976" y="3361556"/>
            <a:ext cx="38884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3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46145" y="913284"/>
            <a:ext cx="8158303" cy="4104456"/>
          </a:xfrm>
          <a:prstGeom prst="roundRect">
            <a:avLst>
              <a:gd name="adj" fmla="val 62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0140" y="358706"/>
            <a:ext cx="841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PROCESSO ADMINISTRATIVO DE AUTORREGULAÇÃO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6145" y="958577"/>
            <a:ext cx="808629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b="1" u="sng" dirty="0" smtClean="0">
                <a:latin typeface="Century Gothic" panose="020B0502020202020204" pitchFamily="34" charset="0"/>
              </a:rPr>
              <a:t>Devido Processo </a:t>
            </a:r>
            <a:r>
              <a:rPr lang="pt-BR" sz="1400" b="1" u="sng" dirty="0">
                <a:latin typeface="Century Gothic" panose="020B0502020202020204" pitchFamily="34" charset="0"/>
              </a:rPr>
              <a:t>Legal </a:t>
            </a:r>
            <a:r>
              <a:rPr lang="pt-BR" sz="1400" b="1" u="sng" dirty="0" smtClean="0">
                <a:latin typeface="Century Gothic" panose="020B0502020202020204" pitchFamily="34" charset="0"/>
              </a:rPr>
              <a:t>(cont.):</a:t>
            </a:r>
            <a:endParaRPr lang="pt-BR" sz="1400" u="sng" dirty="0" smtClean="0">
              <a:latin typeface="Century Gothic" panose="020B0502020202020204" pitchFamily="34" charset="0"/>
            </a:endParaRP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Procedimento </a:t>
            </a:r>
            <a:r>
              <a:rPr lang="pt-BR" sz="1200" b="1" dirty="0">
                <a:latin typeface="Century Gothic" panose="020B0502020202020204" pitchFamily="34" charset="0"/>
              </a:rPr>
              <a:t>Sumário: </a:t>
            </a:r>
            <a:r>
              <a:rPr lang="pt-BR" sz="1200" dirty="0" smtClean="0">
                <a:latin typeface="Century Gothic" panose="020B0502020202020204" pitchFamily="34" charset="0"/>
              </a:rPr>
              <a:t>não há previsão </a:t>
            </a:r>
            <a:r>
              <a:rPr lang="pt-BR" sz="1200" dirty="0">
                <a:latin typeface="Century Gothic" panose="020B0502020202020204" pitchFamily="34" charset="0"/>
              </a:rPr>
              <a:t>de requisitos mínimos para a regularidade da intimação do acusado no rito sumário</a:t>
            </a:r>
            <a:r>
              <a:rPr lang="pt-BR" sz="1200" dirty="0" smtClean="0">
                <a:latin typeface="Century Gothic" panose="020B0502020202020204" pitchFamily="34" charset="0"/>
              </a:rPr>
              <a:t>.</a:t>
            </a:r>
            <a:endParaRPr lang="pt-BR" sz="1200" dirty="0">
              <a:latin typeface="Century Gothic" panose="020B0502020202020204" pitchFamily="34" charset="0"/>
            </a:endParaRP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Recurso</a:t>
            </a:r>
            <a:r>
              <a:rPr lang="pt-BR" sz="1200" b="1" dirty="0">
                <a:latin typeface="Century Gothic" panose="020B0502020202020204" pitchFamily="34" charset="0"/>
              </a:rPr>
              <a:t>: </a:t>
            </a:r>
            <a:r>
              <a:rPr lang="pt-BR" sz="1200" dirty="0">
                <a:latin typeface="Century Gothic" panose="020B0502020202020204" pitchFamily="34" charset="0"/>
              </a:rPr>
              <a:t>também da decisão do Diretor de </a:t>
            </a:r>
            <a:r>
              <a:rPr lang="pt-BR" sz="1200" dirty="0" err="1">
                <a:latin typeface="Century Gothic" panose="020B0502020202020204" pitchFamily="34" charset="0"/>
              </a:rPr>
              <a:t>Autorregulação</a:t>
            </a:r>
            <a:r>
              <a:rPr lang="pt-BR" sz="1200" dirty="0">
                <a:latin typeface="Century Gothic" panose="020B0502020202020204" pitchFamily="34" charset="0"/>
              </a:rPr>
              <a:t> que indefere a prorrogação de prazo para apresentação de defesa</a:t>
            </a:r>
            <a:r>
              <a:rPr lang="pt-BR" sz="1200" dirty="0" smtClean="0">
                <a:latin typeface="Century Gothic" panose="020B0502020202020204" pitchFamily="34" charset="0"/>
              </a:rPr>
              <a:t>.</a:t>
            </a:r>
            <a:endParaRPr lang="pt-BR" sz="1200" dirty="0">
              <a:latin typeface="Century Gothic" panose="020B0502020202020204" pitchFamily="34" charset="0"/>
            </a:endParaRPr>
          </a:p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b="1" u="sng" dirty="0" smtClean="0">
                <a:latin typeface="Century Gothic" panose="020B0502020202020204" pitchFamily="34" charset="0"/>
              </a:rPr>
              <a:t>Ineficiências Processuais :</a:t>
            </a:r>
            <a:endParaRPr lang="pt-BR" sz="1400" b="1" u="sng" dirty="0">
              <a:latin typeface="Century Gothic" panose="020B0502020202020204" pitchFamily="34" charset="0"/>
            </a:endParaRP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dirty="0" smtClean="0">
                <a:latin typeface="Century Gothic" panose="020B0502020202020204" pitchFamily="34" charset="0"/>
              </a:rPr>
              <a:t>Não há clareza normativa quanto as hipóteses </a:t>
            </a:r>
            <a:r>
              <a:rPr lang="pt-BR" sz="1200" dirty="0">
                <a:latin typeface="Century Gothic" panose="020B0502020202020204" pitchFamily="34" charset="0"/>
              </a:rPr>
              <a:t>de cumulação de processos sancionadores perante a CVM e as entidades ou departamentos de </a:t>
            </a:r>
            <a:r>
              <a:rPr lang="pt-BR" sz="1200" dirty="0" err="1">
                <a:latin typeface="Century Gothic" panose="020B0502020202020204" pitchFamily="34" charset="0"/>
              </a:rPr>
              <a:t>autorregulação</a:t>
            </a:r>
            <a:r>
              <a:rPr lang="pt-BR" sz="1200" dirty="0">
                <a:latin typeface="Century Gothic" panose="020B0502020202020204" pitchFamily="34" charset="0"/>
              </a:rPr>
              <a:t>, em especial em relação à produção de provas </a:t>
            </a:r>
            <a:r>
              <a:rPr lang="pt-BR" sz="1200" dirty="0" smtClean="0">
                <a:latin typeface="Century Gothic" panose="020B0502020202020204" pitchFamily="34" charset="0"/>
              </a:rPr>
              <a:t>e </a:t>
            </a:r>
            <a:r>
              <a:rPr lang="pt-BR" sz="1200" dirty="0">
                <a:latin typeface="Century Gothic" panose="020B0502020202020204" pitchFamily="34" charset="0"/>
              </a:rPr>
              <a:t>aos efeitos da condenação</a:t>
            </a:r>
            <a:r>
              <a:rPr lang="pt-BR" sz="1200" dirty="0" smtClean="0">
                <a:latin typeface="Century Gothic" panose="020B0502020202020204" pitchFamily="34" charset="0"/>
              </a:rPr>
              <a:t>.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>
                <a:latin typeface="Century Gothic" panose="020B0502020202020204" pitchFamily="34" charset="0"/>
              </a:rPr>
              <a:t>Consolidação e respeito à jurisprudência do Conselho de </a:t>
            </a:r>
            <a:r>
              <a:rPr lang="pt-BR" sz="1200" b="1" dirty="0" err="1" smtClean="0">
                <a:latin typeface="Century Gothic" panose="020B0502020202020204" pitchFamily="34" charset="0"/>
              </a:rPr>
              <a:t>Autorregulação</a:t>
            </a:r>
            <a:r>
              <a:rPr lang="pt-BR" sz="1200" b="1" dirty="0" smtClean="0">
                <a:latin typeface="Century Gothic" panose="020B0502020202020204" pitchFamily="34" charset="0"/>
              </a:rPr>
              <a:t>: </a:t>
            </a:r>
            <a:r>
              <a:rPr lang="pt-BR" sz="1200" dirty="0" smtClean="0">
                <a:latin typeface="Century Gothic" panose="020B0502020202020204" pitchFamily="34" charset="0"/>
              </a:rPr>
              <a:t>entidade </a:t>
            </a:r>
            <a:r>
              <a:rPr lang="pt-BR" sz="1200" dirty="0" err="1">
                <a:latin typeface="Century Gothic" panose="020B0502020202020204" pitchFamily="34" charset="0"/>
              </a:rPr>
              <a:t>autorreguladora</a:t>
            </a:r>
            <a:r>
              <a:rPr lang="pt-BR" sz="1200" dirty="0">
                <a:latin typeface="Century Gothic" panose="020B0502020202020204" pitchFamily="34" charset="0"/>
              </a:rPr>
              <a:t> </a:t>
            </a:r>
            <a:r>
              <a:rPr lang="pt-BR" sz="1200" dirty="0" smtClean="0">
                <a:latin typeface="Century Gothic" panose="020B0502020202020204" pitchFamily="34" charset="0"/>
              </a:rPr>
              <a:t>deve levar em consideração a </a:t>
            </a:r>
            <a:r>
              <a:rPr lang="pt-BR" sz="1200" dirty="0">
                <a:latin typeface="Century Gothic" panose="020B0502020202020204" pitchFamily="34" charset="0"/>
              </a:rPr>
              <a:t>legítima expectativa de qualquer acusado de que lhe seja oferecido tratamento equitativo em relação a acusados anteriores de condutas comparáveis, garantindo a todos tratamento sancionatório dotado de previsibilidade, </a:t>
            </a:r>
            <a:r>
              <a:rPr lang="pt-BR" sz="1200" dirty="0" smtClean="0">
                <a:latin typeface="Century Gothic" panose="020B0502020202020204" pitchFamily="34" charset="0"/>
              </a:rPr>
              <a:t>impessoalidade, </a:t>
            </a:r>
            <a:r>
              <a:rPr lang="pt-BR" sz="1200" dirty="0">
                <a:latin typeface="Century Gothic" panose="020B0502020202020204" pitchFamily="34" charset="0"/>
              </a:rPr>
              <a:t>razoabilidade e proporcionalidade.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Ausência de possibilidade </a:t>
            </a:r>
            <a:r>
              <a:rPr lang="pt-BR" sz="1200" b="1" dirty="0">
                <a:latin typeface="Century Gothic" panose="020B0502020202020204" pitchFamily="34" charset="0"/>
              </a:rPr>
              <a:t>de tramitação do processo em meio eletrônico</a:t>
            </a:r>
            <a:r>
              <a:rPr lang="pt-BR" sz="1200" b="1" dirty="0" smtClean="0">
                <a:latin typeface="Century Gothic" panose="020B0502020202020204" pitchFamily="34" charset="0"/>
              </a:rPr>
              <a:t>.</a:t>
            </a:r>
            <a:endParaRPr lang="pt-BR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46145" y="913284"/>
            <a:ext cx="8158303" cy="4104456"/>
          </a:xfrm>
          <a:prstGeom prst="roundRect">
            <a:avLst>
              <a:gd name="adj" fmla="val 62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0140" y="358706"/>
            <a:ext cx="841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PROCESSO ADMINISTRATIVO DE AUTORREGULAÇÃO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6145" y="1041908"/>
            <a:ext cx="808629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0" b="1" dirty="0" smtClean="0">
                <a:latin typeface="Century Gothic" panose="020B0502020202020204" pitchFamily="34" charset="0"/>
              </a:rPr>
              <a:t>Em suma, </a:t>
            </a:r>
            <a:r>
              <a:rPr lang="pt-BR" sz="1600" b="1" dirty="0">
                <a:latin typeface="Century Gothic" panose="020B0502020202020204" pitchFamily="34" charset="0"/>
              </a:rPr>
              <a:t>a </a:t>
            </a:r>
            <a:r>
              <a:rPr lang="pt-BR" sz="1600" b="1" dirty="0" smtClean="0">
                <a:latin typeface="Century Gothic" panose="020B0502020202020204" pitchFamily="34" charset="0"/>
              </a:rPr>
              <a:t>Instrução CVM 461/07 permite a existência de: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b="1" dirty="0" smtClean="0">
                <a:latin typeface="Century Gothic" panose="020B0502020202020204" pitchFamily="34" charset="0"/>
              </a:rPr>
              <a:t>Opacidade nos julgamentos: </a:t>
            </a:r>
            <a:r>
              <a:rPr lang="pt-BR" sz="1400" dirty="0" smtClean="0">
                <a:latin typeface="Century Gothic" panose="020B0502020202020204" pitchFamily="34" charset="0"/>
              </a:rPr>
              <a:t>falta de transparência nas informações disponibilizadas para as partes;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b="1" dirty="0" smtClean="0">
                <a:latin typeface="Century Gothic" panose="020B0502020202020204" pitchFamily="34" charset="0"/>
              </a:rPr>
              <a:t>Desorganização processual:</a:t>
            </a:r>
            <a:r>
              <a:rPr lang="pt-BR" sz="1400" dirty="0" smtClean="0">
                <a:latin typeface="Century Gothic" panose="020B0502020202020204" pitchFamily="34" charset="0"/>
              </a:rPr>
              <a:t> ausência de um padrão a ser seguido;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b="1" dirty="0" smtClean="0">
                <a:latin typeface="Century Gothic" panose="020B0502020202020204" pitchFamily="34" charset="0"/>
              </a:rPr>
              <a:t>Processos longos e improdutividade:</a:t>
            </a:r>
            <a:r>
              <a:rPr lang="pt-BR" sz="1400" dirty="0" smtClean="0">
                <a:latin typeface="Century Gothic" panose="020B0502020202020204" pitchFamily="34" charset="0"/>
              </a:rPr>
              <a:t> inexistência de prazos </a:t>
            </a:r>
            <a:r>
              <a:rPr lang="pt-BR" sz="1400" dirty="0">
                <a:latin typeface="Century Gothic" panose="020B0502020202020204" pitchFamily="34" charset="0"/>
              </a:rPr>
              <a:t>predeterminados, o que permite a acumulação dos processos, gerando uma estrutura ineficiente e custosa</a:t>
            </a:r>
            <a:r>
              <a:rPr lang="pt-BR" sz="1400" dirty="0" smtClean="0">
                <a:latin typeface="Century Gothic" panose="020B0502020202020204" pitchFamily="34" charset="0"/>
              </a:rPr>
              <a:t>;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b="1" dirty="0" smtClean="0">
                <a:latin typeface="Century Gothic" panose="020B0502020202020204" pitchFamily="34" charset="0"/>
              </a:rPr>
              <a:t>Conflitos de interesses:</a:t>
            </a:r>
            <a:r>
              <a:rPr lang="pt-BR" sz="1400" dirty="0" smtClean="0">
                <a:latin typeface="Century Gothic" panose="020B0502020202020204" pitchFamily="34" charset="0"/>
              </a:rPr>
              <a:t> impossibilidade de alegação de suspeição ou impedimento do julgador por qualquer parte do processo;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b="1" dirty="0" smtClean="0">
                <a:latin typeface="Century Gothic" panose="020B0502020202020204" pitchFamily="34" charset="0"/>
              </a:rPr>
              <a:t>Penas inconsistentes:</a:t>
            </a:r>
            <a:r>
              <a:rPr lang="pt-BR" sz="1400" dirty="0" smtClean="0">
                <a:latin typeface="Century Gothic" panose="020B0502020202020204" pitchFamily="34" charset="0"/>
              </a:rPr>
              <a:t> imprevisibilidade da dosimetria das penas, permitindo penas diferentes para os mesmos atos ilícitos, resultando em um tratamento diferenciado dos réus;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b="1" dirty="0" smtClean="0">
                <a:latin typeface="Century Gothic" panose="020B0502020202020204" pitchFamily="34" charset="0"/>
              </a:rPr>
              <a:t>Burocracia:</a:t>
            </a:r>
            <a:r>
              <a:rPr lang="pt-BR" sz="1400" dirty="0" smtClean="0">
                <a:latin typeface="Century Gothic" panose="020B0502020202020204" pitchFamily="34" charset="0"/>
              </a:rPr>
              <a:t> tramitação apenas de processos físicos.</a:t>
            </a:r>
            <a:endParaRPr lang="pt-BR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25799" y="2641476"/>
            <a:ext cx="8496944" cy="2742689"/>
          </a:xfrm>
          <a:prstGeom prst="roundRect">
            <a:avLst>
              <a:gd name="adj" fmla="val 62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325799" y="792809"/>
            <a:ext cx="8496944" cy="1704651"/>
          </a:xfrm>
          <a:prstGeom prst="roundRect">
            <a:avLst>
              <a:gd name="adj" fmla="val 62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855792"/>
            <a:ext cx="8065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Century Gothic" panose="020B0502020202020204" pitchFamily="34" charset="0"/>
              </a:rPr>
              <a:t>Apesar</a:t>
            </a:r>
            <a:r>
              <a:rPr lang="pt-BR" sz="1200" dirty="0" smtClean="0">
                <a:latin typeface="Century Gothic" panose="020B0502020202020204" pitchFamily="34" charset="0"/>
              </a:rPr>
              <a:t> de contribuírem financeiramente para a manutenção da estrutura de </a:t>
            </a:r>
            <a:r>
              <a:rPr lang="pt-BR" sz="1200" dirty="0" err="1" smtClean="0">
                <a:latin typeface="Century Gothic" panose="020B0502020202020204" pitchFamily="34" charset="0"/>
              </a:rPr>
              <a:t>autorregulação</a:t>
            </a:r>
            <a:r>
              <a:rPr lang="pt-BR" sz="1200" dirty="0" smtClean="0">
                <a:latin typeface="Century Gothic" panose="020B0502020202020204" pitchFamily="34" charset="0"/>
              </a:rPr>
              <a:t> e terem </a:t>
            </a:r>
            <a:r>
              <a:rPr lang="pt-BR" sz="1200" b="1" dirty="0" smtClean="0">
                <a:latin typeface="Century Gothic" panose="020B0502020202020204" pitchFamily="34" charset="0"/>
              </a:rPr>
              <a:t>papel central na estrutura do mercado de bolsas</a:t>
            </a:r>
            <a:r>
              <a:rPr lang="pt-BR" sz="1200" dirty="0" smtClean="0">
                <a:latin typeface="Century Gothic" panose="020B0502020202020204" pitchFamily="34" charset="0"/>
              </a:rPr>
              <a:t>, </a:t>
            </a:r>
            <a:r>
              <a:rPr lang="pt-BR" sz="1200" b="1" dirty="0" smtClean="0">
                <a:latin typeface="Century Gothic" panose="020B0502020202020204" pitchFamily="34" charset="0"/>
              </a:rPr>
              <a:t>os intermediários não possuem canal para realizar reclamações junto à </a:t>
            </a:r>
            <a:r>
              <a:rPr lang="pt-BR" sz="1200" b="1" dirty="0" err="1" smtClean="0">
                <a:latin typeface="Century Gothic" panose="020B0502020202020204" pitchFamily="34" charset="0"/>
              </a:rPr>
              <a:t>autorreguladora</a:t>
            </a:r>
            <a:r>
              <a:rPr lang="pt-BR" sz="1200" dirty="0" smtClean="0">
                <a:latin typeface="Century Gothic" panose="020B0502020202020204" pitchFamily="34" charset="0"/>
              </a:rPr>
              <a:t> quanto às atividades desempenhadas pelas bolsas.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sz="120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200" b="1" dirty="0" smtClean="0">
                <a:latin typeface="Century Gothic" panose="020B0502020202020204" pitchFamily="34" charset="0"/>
              </a:rPr>
              <a:t>O resultado da estrutura atual é uma enorme assimetria entre a posição dos diversos agentes de mercado em relação </a:t>
            </a:r>
            <a:r>
              <a:rPr lang="pt-BR" sz="1200" b="1" dirty="0">
                <a:latin typeface="Century Gothic" panose="020B0502020202020204" pitchFamily="34" charset="0"/>
              </a:rPr>
              <a:t>à</a:t>
            </a:r>
            <a:r>
              <a:rPr lang="pt-BR" sz="1200" b="1" dirty="0" smtClean="0">
                <a:latin typeface="Century Gothic" panose="020B0502020202020204" pitchFamily="34" charset="0"/>
              </a:rPr>
              <a:t>s bolsas</a:t>
            </a:r>
            <a:r>
              <a:rPr lang="pt-BR" sz="1200" dirty="0" smtClean="0">
                <a:latin typeface="Century Gothic" panose="020B0502020202020204" pitchFamily="34" charset="0"/>
              </a:rPr>
              <a:t>, restando como única alternativa recorrer aos reguladores ou ao judiciário, cuja resposta é limitada ou potencialmente demorada, enquanto as forças da administradora de mercado são imediatas.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43608" y="304976"/>
            <a:ext cx="7427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DESEQUILÍBRIO REGULATÓRIO DE FORÇAS</a:t>
            </a:r>
          </a:p>
        </p:txBody>
      </p:sp>
      <p:sp>
        <p:nvSpPr>
          <p:cNvPr id="23" name="Rectangle 2"/>
          <p:cNvSpPr/>
          <p:nvPr/>
        </p:nvSpPr>
        <p:spPr>
          <a:xfrm>
            <a:off x="332686" y="2713484"/>
            <a:ext cx="568863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b="1" u="sng" dirty="0" smtClean="0">
                <a:latin typeface="Century Gothic" panose="020B0502020202020204" pitchFamily="34" charset="0"/>
              </a:rPr>
              <a:t>Desequilíbrio de forças</a:t>
            </a:r>
            <a:endParaRPr lang="pt-BR" sz="1300" b="1" u="sng" dirty="0">
              <a:latin typeface="Century Gothic" panose="020B0502020202020204" pitchFamily="34" charset="0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2555775" y="3051704"/>
            <a:ext cx="403244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pt-BR" sz="1000" b="1" dirty="0" smtClean="0">
                <a:latin typeface="Century Gothic" panose="020B0502020202020204" pitchFamily="34" charset="0"/>
              </a:rPr>
              <a:t>Demais agentes de mercado: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sz="100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Century Gothic" panose="020B0502020202020204" pitchFamily="34" charset="0"/>
              </a:rPr>
              <a:t>Têm </a:t>
            </a:r>
            <a:r>
              <a:rPr lang="pt-BR" sz="1000" dirty="0">
                <a:latin typeface="Century Gothic" panose="020B0502020202020204" pitchFamily="34" charset="0"/>
              </a:rPr>
              <a:t>seu papel de intermediário reduzido por oferta de produtos diretamente </a:t>
            </a:r>
            <a:r>
              <a:rPr lang="pt-BR" sz="1000" dirty="0" smtClean="0">
                <a:latin typeface="Century Gothic" panose="020B0502020202020204" pitchFamily="34" charset="0"/>
              </a:rPr>
              <a:t>pela bolsa;</a:t>
            </a:r>
            <a:endParaRPr lang="pt-BR" sz="100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Century Gothic" panose="020B0502020202020204" pitchFamily="34" charset="0"/>
              </a:rPr>
              <a:t>Financiam </a:t>
            </a:r>
            <a:r>
              <a:rPr lang="pt-BR" sz="1000" dirty="0">
                <a:latin typeface="Century Gothic" panose="020B0502020202020204" pitchFamily="34" charset="0"/>
              </a:rPr>
              <a:t>a manutenção da estrutura de </a:t>
            </a:r>
            <a:r>
              <a:rPr lang="pt-BR" sz="1000" dirty="0" err="1" smtClean="0">
                <a:latin typeface="Century Gothic" panose="020B0502020202020204" pitchFamily="34" charset="0"/>
              </a:rPr>
              <a:t>autorregulação</a:t>
            </a:r>
            <a:r>
              <a:rPr lang="pt-BR" sz="1000" dirty="0" smtClean="0">
                <a:latin typeface="Century Gothic" panose="020B0502020202020204" pitchFamily="34" charset="0"/>
              </a:rPr>
              <a:t>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Century Gothic" panose="020B0502020202020204" pitchFamily="34" charset="0"/>
              </a:rPr>
              <a:t>Não </a:t>
            </a:r>
            <a:r>
              <a:rPr lang="pt-BR" sz="1000" dirty="0">
                <a:latin typeface="Century Gothic" panose="020B0502020202020204" pitchFamily="34" charset="0"/>
              </a:rPr>
              <a:t>possuem canal para reclamações nem representatividade junto </a:t>
            </a:r>
            <a:r>
              <a:rPr lang="pt-BR" sz="1000" dirty="0" smtClean="0">
                <a:latin typeface="Century Gothic" panose="020B0502020202020204" pitchFamily="34" charset="0"/>
              </a:rPr>
              <a:t>à </a:t>
            </a:r>
            <a:r>
              <a:rPr lang="pt-BR" sz="1000" dirty="0" err="1" smtClean="0">
                <a:latin typeface="Century Gothic" panose="020B0502020202020204" pitchFamily="34" charset="0"/>
              </a:rPr>
              <a:t>autorreguladora</a:t>
            </a:r>
            <a:r>
              <a:rPr lang="pt-BR" sz="1000" dirty="0" smtClean="0">
                <a:latin typeface="Century Gothic" panose="020B0502020202020204" pitchFamily="34" charset="0"/>
              </a:rPr>
              <a:t>;</a:t>
            </a:r>
            <a:endParaRPr lang="pt-BR" sz="100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Century Gothic" panose="020B0502020202020204" pitchFamily="34" charset="0"/>
              </a:rPr>
              <a:t>São normatizados pelas bolsas;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Century Gothic" panose="020B0502020202020204" pitchFamily="34" charset="0"/>
              </a:rPr>
              <a:t>São fiscalizados e multados pelas </a:t>
            </a:r>
            <a:r>
              <a:rPr lang="pt-BR" sz="1000" dirty="0" err="1" smtClean="0">
                <a:latin typeface="Century Gothic" panose="020B0502020202020204" pitchFamily="34" charset="0"/>
              </a:rPr>
              <a:t>autorreguladoras</a:t>
            </a:r>
            <a:r>
              <a:rPr lang="pt-BR" sz="1000" dirty="0" smtClean="0">
                <a:latin typeface="Century Gothic" panose="020B0502020202020204" pitchFamily="34" charset="0"/>
              </a:rPr>
              <a:t>;</a:t>
            </a:r>
            <a:endParaRPr lang="pt-BR" sz="1000" dirty="0">
              <a:latin typeface="Century Gothic" panose="020B0502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Century Gothic" panose="020B0502020202020204" pitchFamily="34" charset="0"/>
              </a:rPr>
              <a:t>Estão sujeitos a disposições regulatórias que têm por efeito prático restringir a sua transformação em bolsa (art. 34 da ICVM nº 461/07).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483768" y="3166977"/>
            <a:ext cx="0" cy="1728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/>
          <p:nvPr/>
        </p:nvSpPr>
        <p:spPr>
          <a:xfrm>
            <a:off x="395536" y="3066225"/>
            <a:ext cx="20563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t-BR" sz="1000" b="1" dirty="0" smtClean="0">
                <a:latin typeface="Century Gothic" panose="020B0502020202020204" pitchFamily="34" charset="0"/>
              </a:rPr>
              <a:t>Administradoras de Mercado: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pt-BR" sz="1000" dirty="0">
              <a:latin typeface="Century Gothic" panose="020B0502020202020204" pitchFamily="34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latin typeface="Century Gothic" panose="020B0502020202020204" pitchFamily="34" charset="0"/>
              </a:rPr>
              <a:t>Definem </a:t>
            </a:r>
            <a:r>
              <a:rPr lang="pt-BR" sz="1000" dirty="0" smtClean="0">
                <a:latin typeface="Century Gothic" panose="020B0502020202020204" pitchFamily="34" charset="0"/>
              </a:rPr>
              <a:t>normas;</a:t>
            </a:r>
            <a:endParaRPr lang="pt-BR" sz="1000" dirty="0">
              <a:latin typeface="Century Gothic" panose="020B0502020202020204" pitchFamily="34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latin typeface="Century Gothic" panose="020B0502020202020204" pitchFamily="34" charset="0"/>
              </a:rPr>
              <a:t>Determinam </a:t>
            </a:r>
            <a:r>
              <a:rPr lang="pt-BR" sz="1000" dirty="0" smtClean="0">
                <a:latin typeface="Century Gothic" panose="020B0502020202020204" pitchFamily="34" charset="0"/>
              </a:rPr>
              <a:t>preços;</a:t>
            </a:r>
            <a:endParaRPr lang="pt-BR" sz="1000" dirty="0">
              <a:latin typeface="Century Gothic" panose="020B0502020202020204" pitchFamily="34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latin typeface="Century Gothic" panose="020B0502020202020204" pitchFamily="34" charset="0"/>
              </a:rPr>
              <a:t>Oferecem acesso direto a </a:t>
            </a:r>
            <a:r>
              <a:rPr lang="pt-BR" sz="1000" dirty="0" smtClean="0">
                <a:latin typeface="Century Gothic" panose="020B0502020202020204" pitchFamily="34" charset="0"/>
              </a:rPr>
              <a:t>investidores;</a:t>
            </a:r>
            <a:endParaRPr lang="pt-BR" sz="1000" dirty="0">
              <a:latin typeface="Century Gothic" panose="020B0502020202020204" pitchFamily="34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Century Gothic" panose="020B0502020202020204" pitchFamily="34" charset="0"/>
              </a:rPr>
              <a:t>Fiscalizam participantes*;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Century Gothic" panose="020B0502020202020204" pitchFamily="34" charset="0"/>
              </a:rPr>
              <a:t>Determinam </a:t>
            </a:r>
            <a:r>
              <a:rPr lang="pt-BR" sz="1000" dirty="0">
                <a:latin typeface="Century Gothic" panose="020B0502020202020204" pitchFamily="34" charset="0"/>
              </a:rPr>
              <a:t>multas e </a:t>
            </a:r>
            <a:r>
              <a:rPr lang="pt-BR" sz="1000" dirty="0" smtClean="0">
                <a:latin typeface="Century Gothic" panose="020B0502020202020204" pitchFamily="34" charset="0"/>
              </a:rPr>
              <a:t>punições*;</a:t>
            </a: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pt-BR" sz="1000" dirty="0" smtClean="0">
                <a:latin typeface="Century Gothic" panose="020B0502020202020204" pitchFamily="34" charset="0"/>
              </a:rPr>
              <a:t>Concedem e retiram selos de qualidade*.</a:t>
            </a:r>
          </a:p>
          <a:p>
            <a:pPr marL="0" lvl="1" algn="just"/>
            <a:endParaRPr lang="pt-BR" sz="1000" dirty="0" smtClean="0">
              <a:latin typeface="Century Gothic" panose="020B0502020202020204" pitchFamily="34" charset="0"/>
            </a:endParaRPr>
          </a:p>
          <a:p>
            <a:pPr marL="0" lvl="1"/>
            <a:r>
              <a:rPr lang="pt-BR" sz="1000" i="1" dirty="0" smtClean="0">
                <a:latin typeface="Century Gothic" panose="020B0502020202020204" pitchFamily="34" charset="0"/>
              </a:rPr>
              <a:t>*através </a:t>
            </a:r>
            <a:r>
              <a:rPr lang="pt-BR" sz="1000" i="1" dirty="0">
                <a:latin typeface="Century Gothic" panose="020B0502020202020204" pitchFamily="34" charset="0"/>
              </a:rPr>
              <a:t>da entidade </a:t>
            </a:r>
            <a:r>
              <a:rPr lang="pt-BR" sz="1000" i="1" dirty="0" err="1" smtClean="0">
                <a:latin typeface="Century Gothic" panose="020B0502020202020204" pitchFamily="34" charset="0"/>
              </a:rPr>
              <a:t>autorreguladora</a:t>
            </a:r>
            <a:endParaRPr lang="pt-BR" sz="1000" i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145532"/>
            <a:ext cx="1728192" cy="19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/>
          <p:nvPr/>
        </p:nvSpPr>
        <p:spPr>
          <a:xfrm>
            <a:off x="534716" y="134642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spc="300" dirty="0" smtClean="0">
                <a:latin typeface="Century Gothic" panose="020B0502020202020204" pitchFamily="34" charset="0"/>
              </a:rPr>
              <a:t>Proposta</a:t>
            </a:r>
            <a:endParaRPr lang="pt-BR" sz="3200" spc="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235595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ESTRUTURA </a:t>
            </a:r>
            <a:r>
              <a:rPr lang="pt-BR" sz="24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PROPOSTA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239762"/>
            <a:ext cx="379954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1200" b="1" dirty="0">
                <a:latin typeface="Century Gothic" panose="020B0502020202020204" pitchFamily="34" charset="0"/>
              </a:rPr>
              <a:t>Nossa proposta é que a </a:t>
            </a:r>
            <a:r>
              <a:rPr lang="pt-BR" sz="1200" b="1" dirty="0" smtClean="0">
                <a:latin typeface="Century Gothic" panose="020B0502020202020204" pitchFamily="34" charset="0"/>
              </a:rPr>
              <a:t>lei 6.385/76 seja revisada de forma que a estrutura </a:t>
            </a:r>
            <a:r>
              <a:rPr lang="pt-BR" sz="1200" b="1" dirty="0">
                <a:latin typeface="Century Gothic" panose="020B0502020202020204" pitchFamily="34" charset="0"/>
              </a:rPr>
              <a:t>de </a:t>
            </a:r>
            <a:r>
              <a:rPr lang="pt-BR" sz="1200" b="1" dirty="0" err="1">
                <a:latin typeface="Century Gothic" panose="020B0502020202020204" pitchFamily="34" charset="0"/>
              </a:rPr>
              <a:t>autorregulação</a:t>
            </a:r>
            <a:r>
              <a:rPr lang="pt-BR" sz="1200" b="1" dirty="0">
                <a:latin typeface="Century Gothic" panose="020B0502020202020204" pitchFamily="34" charset="0"/>
              </a:rPr>
              <a:t> </a:t>
            </a:r>
            <a:r>
              <a:rPr lang="pt-BR" sz="1200" b="1" dirty="0" smtClean="0">
                <a:latin typeface="Century Gothic" panose="020B0502020202020204" pitchFamily="34" charset="0"/>
              </a:rPr>
              <a:t>seja de fato independente, </a:t>
            </a:r>
            <a:r>
              <a:rPr lang="pt-BR" sz="1200" dirty="0" smtClean="0">
                <a:latin typeface="Century Gothic" panose="020B0502020202020204" pitchFamily="34" charset="0"/>
              </a:rPr>
              <a:t>e que tenha </a:t>
            </a:r>
            <a:r>
              <a:rPr lang="pt-BR" sz="1200" dirty="0">
                <a:latin typeface="Century Gothic" panose="020B0502020202020204" pitchFamily="34" charset="0"/>
              </a:rPr>
              <a:t>em seus conselhos </a:t>
            </a:r>
            <a:r>
              <a:rPr lang="pt-BR" sz="1200" b="1" dirty="0">
                <a:latin typeface="Century Gothic" panose="020B0502020202020204" pitchFamily="34" charset="0"/>
              </a:rPr>
              <a:t>representantes dos diversos participantes de </a:t>
            </a:r>
            <a:r>
              <a:rPr lang="pt-BR" sz="1200" b="1" dirty="0" smtClean="0">
                <a:latin typeface="Century Gothic" panose="020B0502020202020204" pitchFamily="34" charset="0"/>
              </a:rPr>
              <a:t>mercado</a:t>
            </a:r>
            <a:r>
              <a:rPr lang="pt-BR" sz="1200" dirty="0" smtClean="0">
                <a:latin typeface="Century Gothic" panose="020B0502020202020204" pitchFamily="34" charset="0"/>
              </a:rPr>
              <a:t>, garantindo uma governança que reduza os conflitos de interesses em relação aos mantenedores.</a:t>
            </a:r>
            <a:endParaRPr lang="pt-BR" sz="1200" dirty="0">
              <a:latin typeface="Century Gothic" panose="020B0502020202020204" pitchFamily="34" charset="0"/>
            </a:endParaRPr>
          </a:p>
          <a:p>
            <a:pPr algn="just" fontAlgn="base"/>
            <a:endParaRPr lang="pt-BR" sz="1200" dirty="0">
              <a:latin typeface="Century Gothic" panose="020B0502020202020204" pitchFamily="34" charset="0"/>
            </a:endParaRPr>
          </a:p>
          <a:p>
            <a:pPr algn="just" fontAlgn="base"/>
            <a:r>
              <a:rPr lang="pt-BR" sz="1200" dirty="0" smtClean="0">
                <a:latin typeface="Century Gothic" panose="020B0502020202020204" pitchFamily="34" charset="0"/>
              </a:rPr>
              <a:t>Nesse contexto sugerimos também que a lei</a:t>
            </a:r>
            <a:r>
              <a:rPr lang="pt-BR" sz="1200" b="1" dirty="0">
                <a:latin typeface="Century Gothic" panose="020B0502020202020204" pitchFamily="34" charset="0"/>
              </a:rPr>
              <a:t> </a:t>
            </a:r>
            <a:r>
              <a:rPr lang="pt-BR" sz="1200" b="1" dirty="0" smtClean="0">
                <a:latin typeface="Century Gothic" panose="020B0502020202020204" pitchFamily="34" charset="0"/>
              </a:rPr>
              <a:t>assegure que </a:t>
            </a:r>
            <a:r>
              <a:rPr lang="pt-BR" sz="1200" b="1" dirty="0">
                <a:latin typeface="Century Gothic" panose="020B0502020202020204" pitchFamily="34" charset="0"/>
              </a:rPr>
              <a:t>a </a:t>
            </a:r>
            <a:r>
              <a:rPr lang="pt-BR" sz="1200" b="1" dirty="0" smtClean="0">
                <a:latin typeface="Century Gothic" panose="020B0502020202020204" pitchFamily="34" charset="0"/>
              </a:rPr>
              <a:t>normatização, em geral, </a:t>
            </a:r>
            <a:r>
              <a:rPr lang="pt-BR" sz="1200" b="1" dirty="0">
                <a:latin typeface="Century Gothic" panose="020B0502020202020204" pitchFamily="34" charset="0"/>
              </a:rPr>
              <a:t>do mercado seja feita </a:t>
            </a:r>
            <a:r>
              <a:rPr lang="pt-BR" sz="1200" b="1" dirty="0" smtClean="0">
                <a:latin typeface="Century Gothic" panose="020B0502020202020204" pitchFamily="34" charset="0"/>
              </a:rPr>
              <a:t>pela própria </a:t>
            </a:r>
            <a:r>
              <a:rPr lang="pt-BR" sz="1200" b="1" dirty="0">
                <a:latin typeface="Century Gothic" panose="020B0502020202020204" pitchFamily="34" charset="0"/>
              </a:rPr>
              <a:t>entidade </a:t>
            </a:r>
            <a:r>
              <a:rPr lang="pt-BR" sz="1200" b="1" dirty="0" err="1">
                <a:latin typeface="Century Gothic" panose="020B0502020202020204" pitchFamily="34" charset="0"/>
              </a:rPr>
              <a:t>autorreguladora</a:t>
            </a:r>
            <a:r>
              <a:rPr lang="pt-BR" sz="1200" b="1" dirty="0">
                <a:latin typeface="Century Gothic" panose="020B0502020202020204" pitchFamily="34" charset="0"/>
              </a:rPr>
              <a:t> </a:t>
            </a:r>
            <a:r>
              <a:rPr lang="pt-BR" sz="1200" dirty="0">
                <a:latin typeface="Century Gothic" panose="020B0502020202020204" pitchFamily="34" charset="0"/>
              </a:rPr>
              <a:t>e não pelas bolsas, a fim de garantir que não haja conflito de interesses </a:t>
            </a:r>
            <a:r>
              <a:rPr lang="pt-BR" sz="1200" dirty="0" smtClean="0">
                <a:latin typeface="Century Gothic" panose="020B0502020202020204" pitchFamily="34" charset="0"/>
              </a:rPr>
              <a:t>também na </a:t>
            </a:r>
            <a:r>
              <a:rPr lang="pt-BR" sz="1200" dirty="0">
                <a:latin typeface="Century Gothic" panose="020B0502020202020204" pitchFamily="34" charset="0"/>
              </a:rPr>
              <a:t>construção dessas normas.</a:t>
            </a:r>
          </a:p>
          <a:p>
            <a:pPr algn="just" fontAlgn="base"/>
            <a:endParaRPr lang="pt-BR" sz="1200" dirty="0">
              <a:latin typeface="Century Gothic" panose="020B0502020202020204" pitchFamily="34" charset="0"/>
            </a:endParaRPr>
          </a:p>
          <a:p>
            <a:pPr algn="just" fontAlgn="base"/>
            <a:r>
              <a:rPr lang="pt-BR" sz="1200" dirty="0">
                <a:latin typeface="Century Gothic" panose="020B0502020202020204" pitchFamily="34" charset="0"/>
              </a:rPr>
              <a:t>Acreditamos também ser </a:t>
            </a:r>
            <a:r>
              <a:rPr lang="pt-BR" sz="1200" b="1" dirty="0">
                <a:latin typeface="Century Gothic" panose="020B0502020202020204" pitchFamily="34" charset="0"/>
              </a:rPr>
              <a:t>fundamental que  o processo de julgamento dentro </a:t>
            </a:r>
            <a:r>
              <a:rPr lang="pt-BR" sz="1200" b="1" dirty="0" smtClean="0">
                <a:latin typeface="Century Gothic" panose="020B0502020202020204" pitchFamily="34" charset="0"/>
              </a:rPr>
              <a:t>das entidades </a:t>
            </a:r>
            <a:r>
              <a:rPr lang="pt-BR" sz="1200" b="1" dirty="0" err="1" smtClean="0">
                <a:latin typeface="Century Gothic" panose="020B0502020202020204" pitchFamily="34" charset="0"/>
              </a:rPr>
              <a:t>autorreguladoras</a:t>
            </a:r>
            <a:r>
              <a:rPr lang="pt-BR" sz="1200" b="1" dirty="0" smtClean="0">
                <a:latin typeface="Century Gothic" panose="020B0502020202020204" pitchFamily="34" charset="0"/>
              </a:rPr>
              <a:t> </a:t>
            </a:r>
            <a:r>
              <a:rPr lang="pt-BR" sz="1200" b="1" dirty="0">
                <a:latin typeface="Century Gothic" panose="020B0502020202020204" pitchFamily="34" charset="0"/>
              </a:rPr>
              <a:t>cumpra as melhores </a:t>
            </a:r>
            <a:r>
              <a:rPr lang="pt-BR" sz="1200" b="1" dirty="0" smtClean="0">
                <a:latin typeface="Century Gothic" panose="020B0502020202020204" pitchFamily="34" charset="0"/>
              </a:rPr>
              <a:t>práticas</a:t>
            </a:r>
            <a:r>
              <a:rPr lang="pt-BR" sz="1200" dirty="0" smtClean="0">
                <a:latin typeface="Century Gothic" panose="020B0502020202020204" pitchFamily="34" charset="0"/>
              </a:rPr>
              <a:t>.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4644008" y="1201316"/>
            <a:ext cx="4194229" cy="3600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ipse 28"/>
          <p:cNvSpPr/>
          <p:nvPr/>
        </p:nvSpPr>
        <p:spPr>
          <a:xfrm>
            <a:off x="5783744" y="2107670"/>
            <a:ext cx="1751476" cy="18553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rupo 29"/>
          <p:cNvGrpSpPr/>
          <p:nvPr/>
        </p:nvGrpSpPr>
        <p:grpSpPr>
          <a:xfrm>
            <a:off x="5147534" y="3896942"/>
            <a:ext cx="867772" cy="612834"/>
            <a:chOff x="718938" y="3593027"/>
            <a:chExt cx="864096" cy="576064"/>
          </a:xfrm>
        </p:grpSpPr>
        <p:sp>
          <p:nvSpPr>
            <p:cNvPr id="31" name="Retângulo de cantos arredondados 30"/>
            <p:cNvSpPr/>
            <p:nvPr/>
          </p:nvSpPr>
          <p:spPr>
            <a:xfrm>
              <a:off x="718938" y="3593027"/>
              <a:ext cx="864096" cy="5760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17" y="3644874"/>
              <a:ext cx="671252" cy="4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tângulo de cantos arredondados 32"/>
          <p:cNvSpPr/>
          <p:nvPr/>
        </p:nvSpPr>
        <p:spPr>
          <a:xfrm>
            <a:off x="6176901" y="4101029"/>
            <a:ext cx="867772" cy="6128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4843332" y="2393529"/>
            <a:ext cx="867772" cy="6128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179021" y="1661811"/>
            <a:ext cx="867772" cy="6128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de cantos arredondados 35"/>
          <p:cNvSpPr/>
          <p:nvPr/>
        </p:nvSpPr>
        <p:spPr>
          <a:xfrm>
            <a:off x="7656410" y="2427421"/>
            <a:ext cx="1084166" cy="6128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7144035" y="3959779"/>
            <a:ext cx="913317" cy="549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7252092" y="1661811"/>
            <a:ext cx="867772" cy="6128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6241147" y="1377933"/>
            <a:ext cx="867772" cy="6128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23" y="1790301"/>
            <a:ext cx="697331" cy="28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43" y="1400325"/>
            <a:ext cx="725921" cy="5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3" y="1741161"/>
            <a:ext cx="742749" cy="45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53" y="4332835"/>
            <a:ext cx="767267" cy="1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CaixaDeTexto 43"/>
          <p:cNvSpPr txBox="1"/>
          <p:nvPr/>
        </p:nvSpPr>
        <p:spPr>
          <a:xfrm>
            <a:off x="6046793" y="2754563"/>
            <a:ext cx="1256481" cy="56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Arial Narrow" panose="020B0606020202030204" pitchFamily="34" charset="0"/>
              </a:rPr>
              <a:t>Conselho de </a:t>
            </a:r>
          </a:p>
          <a:p>
            <a:pPr algn="ctr"/>
            <a:r>
              <a:rPr lang="pt-BR" sz="1600" dirty="0" err="1" smtClean="0">
                <a:latin typeface="Arial Narrow" panose="020B0606020202030204" pitchFamily="34" charset="0"/>
              </a:rPr>
              <a:t>Autorregulação</a:t>
            </a:r>
            <a:endParaRPr lang="pt-BR" sz="1600" dirty="0">
              <a:latin typeface="Arial Narrow" panose="020B060602020203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7322768" y="4107819"/>
            <a:ext cx="5629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i="1" dirty="0" smtClean="0">
                <a:solidFill>
                  <a:schemeClr val="bg1">
                    <a:lumMod val="50000"/>
                  </a:schemeClr>
                </a:solidFill>
              </a:rPr>
              <a:t>Outros</a:t>
            </a:r>
            <a:endParaRPr lang="pt-BR" sz="105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72" y="2495202"/>
            <a:ext cx="1040042" cy="47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35" y="2427421"/>
            <a:ext cx="790167" cy="54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tângulo de cantos arredondados 47"/>
          <p:cNvSpPr/>
          <p:nvPr/>
        </p:nvSpPr>
        <p:spPr>
          <a:xfrm>
            <a:off x="7656410" y="3211151"/>
            <a:ext cx="1099391" cy="549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" name="Picture 2" descr="C:\Users\tneme\Desktop\logo-ame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94" y="3324914"/>
            <a:ext cx="963822" cy="3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tângulo de cantos arredondados 49"/>
          <p:cNvSpPr/>
          <p:nvPr/>
        </p:nvSpPr>
        <p:spPr>
          <a:xfrm>
            <a:off x="4843332" y="3148313"/>
            <a:ext cx="867772" cy="6128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42" y="3190957"/>
            <a:ext cx="807280" cy="52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9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12662" y="1561356"/>
            <a:ext cx="2003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" panose="02040604050505020304" pitchFamily="18" charset="0"/>
              </a:rPr>
              <a:t>CONTATO</a:t>
            </a:r>
            <a:endParaRPr lang="pt-BR" sz="2400" spc="300" dirty="0">
              <a:solidFill>
                <a:schemeClr val="tx1">
                  <a:lumMod val="50000"/>
                  <a:lumOff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806752" y="2710869"/>
            <a:ext cx="286970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err="1" smtClean="0">
                <a:latin typeface="Century Gothic" panose="020B0502020202020204" pitchFamily="34" charset="0"/>
              </a:rPr>
              <a:t>Americas</a:t>
            </a:r>
            <a:r>
              <a:rPr lang="pt-BR" sz="1100" dirty="0" smtClean="0">
                <a:latin typeface="Century Gothic" panose="020B0502020202020204" pitchFamily="34" charset="0"/>
              </a:rPr>
              <a:t> </a:t>
            </a:r>
            <a:r>
              <a:rPr lang="pt-BR" sz="1100" dirty="0" err="1" smtClean="0">
                <a:latin typeface="Century Gothic" panose="020B0502020202020204" pitchFamily="34" charset="0"/>
              </a:rPr>
              <a:t>Clearing</a:t>
            </a:r>
            <a:r>
              <a:rPr lang="pt-BR" sz="1100" dirty="0" smtClean="0">
                <a:latin typeface="Century Gothic" panose="020B0502020202020204" pitchFamily="34" charset="0"/>
              </a:rPr>
              <a:t> System</a:t>
            </a:r>
          </a:p>
          <a:p>
            <a:pPr algn="just"/>
            <a:endParaRPr lang="pt-BR" sz="12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Telefone</a:t>
            </a:r>
            <a:r>
              <a:rPr lang="pt-BR" sz="1200" dirty="0">
                <a:latin typeface="Century Gothic" panose="020B0502020202020204" pitchFamily="34" charset="0"/>
                <a:cs typeface="Arial" panose="020B0604020202020204" pitchFamily="34" charset="0"/>
              </a:rPr>
              <a:t>:(21) 2197 5331</a:t>
            </a:r>
          </a:p>
          <a:p>
            <a:pPr algn="just"/>
            <a:r>
              <a:rPr lang="pt-BR" sz="1200" dirty="0" smtClean="0">
                <a:latin typeface="Century Gothic" panose="020B0502020202020204" pitchFamily="34" charset="0"/>
              </a:rPr>
              <a:t>E-mail: </a:t>
            </a:r>
            <a:r>
              <a:rPr lang="pt-BR" sz="1200" dirty="0" smtClean="0">
                <a:latin typeface="Century Gothic" panose="020B0502020202020204" pitchFamily="34" charset="0"/>
                <a:cs typeface="Arial" panose="020B0604020202020204" pitchFamily="34" charset="0"/>
                <a:hlinkClick r:id="rId2"/>
              </a:rPr>
              <a:t>lcamilotto@acsclearing.com</a:t>
            </a:r>
            <a:r>
              <a:rPr lang="pt-BR" sz="1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5810448" y="2065412"/>
            <a:ext cx="2866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806752" y="2353444"/>
            <a:ext cx="286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Luis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Fernando </a:t>
            </a:r>
            <a:r>
              <a:rPr lang="pt-B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Camilotto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674829" y="985291"/>
            <a:ext cx="7785603" cy="1800202"/>
          </a:xfrm>
          <a:prstGeom prst="roundRect">
            <a:avLst>
              <a:gd name="adj" fmla="val 1225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235595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AGENDA</a:t>
            </a:r>
            <a:endParaRPr lang="pt-BR" sz="24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1327909"/>
            <a:ext cx="77048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dirty="0" smtClean="0">
                <a:latin typeface="Century Gothic" panose="020B0502020202020204" pitchFamily="34" charset="0"/>
              </a:rPr>
              <a:t>A </a:t>
            </a:r>
            <a:r>
              <a:rPr lang="pt-BR" sz="1200" dirty="0" err="1" smtClean="0">
                <a:latin typeface="Century Gothic" panose="020B0502020202020204" pitchFamily="34" charset="0"/>
              </a:rPr>
              <a:t>autorregulação</a:t>
            </a:r>
            <a:r>
              <a:rPr lang="pt-BR" sz="1200" dirty="0" smtClean="0">
                <a:latin typeface="Century Gothic" panose="020B0502020202020204" pitchFamily="34" charset="0"/>
              </a:rPr>
              <a:t> possui </a:t>
            </a:r>
            <a:r>
              <a:rPr lang="pt-BR" sz="1200" dirty="0">
                <a:latin typeface="Century Gothic" panose="020B0502020202020204" pitchFamily="34" charset="0"/>
              </a:rPr>
              <a:t>papel </a:t>
            </a:r>
            <a:r>
              <a:rPr lang="pt-BR" sz="1200" dirty="0" smtClean="0">
                <a:latin typeface="Century Gothic" panose="020B0502020202020204" pitchFamily="34" charset="0"/>
              </a:rPr>
              <a:t>importante no desenvolvimento dos mercados onde é utilizada, exercendo a função de equilibrar forças entre agentes e garantir a competição justa.</a:t>
            </a:r>
          </a:p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dirty="0">
                <a:latin typeface="Century Gothic" panose="020B0502020202020204" pitchFamily="34" charset="0"/>
              </a:rPr>
              <a:t>A estrutura de </a:t>
            </a:r>
            <a:r>
              <a:rPr lang="pt-BR" sz="1200" dirty="0" err="1">
                <a:latin typeface="Century Gothic" panose="020B0502020202020204" pitchFamily="34" charset="0"/>
              </a:rPr>
              <a:t>autorregulação</a:t>
            </a:r>
            <a:r>
              <a:rPr lang="pt-BR" sz="1200" dirty="0">
                <a:latin typeface="Century Gothic" panose="020B0502020202020204" pitchFamily="34" charset="0"/>
              </a:rPr>
              <a:t> </a:t>
            </a:r>
            <a:r>
              <a:rPr lang="pt-BR" sz="1200" dirty="0" smtClean="0">
                <a:latin typeface="Century Gothic" panose="020B0502020202020204" pitchFamily="34" charset="0"/>
              </a:rPr>
              <a:t>no Brasil possui </a:t>
            </a:r>
            <a:r>
              <a:rPr lang="pt-BR" sz="1200" dirty="0">
                <a:latin typeface="Century Gothic" panose="020B0502020202020204" pitchFamily="34" charset="0"/>
              </a:rPr>
              <a:t>falhas e lacunas normativas relevantes que permitem perda na eficiência e no propósito das entidades </a:t>
            </a:r>
            <a:r>
              <a:rPr lang="pt-BR" sz="1200" dirty="0" err="1" smtClean="0">
                <a:latin typeface="Century Gothic" panose="020B0502020202020204" pitchFamily="34" charset="0"/>
              </a:rPr>
              <a:t>autorreguladoras</a:t>
            </a:r>
            <a:r>
              <a:rPr lang="pt-BR" sz="1200" dirty="0" smtClean="0">
                <a:latin typeface="Century Gothic" panose="020B0502020202020204" pitchFamily="34" charset="0"/>
              </a:rPr>
              <a:t>, que serão apresentadas a seguir.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7584" y="2929508"/>
            <a:ext cx="727280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000" b="1" spc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AGENDA</a:t>
            </a:r>
          </a:p>
          <a:p>
            <a:pPr algn="just" fontAlgn="base"/>
            <a:endParaRPr lang="pt-BR" sz="500" dirty="0" smtClean="0">
              <a:latin typeface="Century Gothic" panose="020B0502020202020204" pitchFamily="34" charset="0"/>
            </a:endParaRPr>
          </a:p>
          <a:p>
            <a:pPr marL="344487" lvl="1" indent="-342900" algn="just" defTabSz="982663">
              <a:spcBef>
                <a:spcPts val="600"/>
              </a:spcBef>
              <a:buAutoNum type="arabicParenR"/>
            </a:pPr>
            <a:r>
              <a:rPr lang="pt-BR" sz="1600" dirty="0" smtClean="0">
                <a:latin typeface="Century Gothic" panose="020B0502020202020204" pitchFamily="34" charset="0"/>
              </a:rPr>
              <a:t>Introdução</a:t>
            </a:r>
          </a:p>
          <a:p>
            <a:pPr marL="344487" lvl="1" indent="-342900" algn="just" defTabSz="982663">
              <a:spcBef>
                <a:spcPts val="600"/>
              </a:spcBef>
              <a:buAutoNum type="arabicParenR"/>
            </a:pPr>
            <a:r>
              <a:rPr lang="pt-BR" sz="1600" dirty="0" smtClean="0">
                <a:latin typeface="Century Gothic" panose="020B0502020202020204" pitchFamily="34" charset="0"/>
              </a:rPr>
              <a:t>Governança</a:t>
            </a:r>
          </a:p>
          <a:p>
            <a:pPr marL="344487" lvl="1" indent="-342900" algn="just" defTabSz="982663">
              <a:spcBef>
                <a:spcPts val="600"/>
              </a:spcBef>
              <a:buAutoNum type="arabicParenR"/>
            </a:pPr>
            <a:r>
              <a:rPr lang="pt-BR" sz="1600" dirty="0" smtClean="0">
                <a:latin typeface="Century Gothic" panose="020B0502020202020204" pitchFamily="34" charset="0"/>
              </a:rPr>
              <a:t>Riscos e conflitos de interesses na </a:t>
            </a:r>
            <a:r>
              <a:rPr lang="pt-BR" sz="1600" dirty="0" err="1" smtClean="0">
                <a:latin typeface="Century Gothic" panose="020B0502020202020204" pitchFamily="34" charset="0"/>
              </a:rPr>
              <a:t>Autorregulação</a:t>
            </a:r>
            <a:endParaRPr lang="pt-BR" sz="1600" dirty="0">
              <a:latin typeface="Century Gothic" panose="020B0502020202020204" pitchFamily="34" charset="0"/>
            </a:endParaRPr>
          </a:p>
          <a:p>
            <a:pPr marL="344487" lvl="1" indent="-342900" algn="just" defTabSz="982663">
              <a:spcBef>
                <a:spcPts val="600"/>
              </a:spcBef>
              <a:buAutoNum type="arabicParenR"/>
            </a:pPr>
            <a:r>
              <a:rPr lang="pt-BR" sz="1600" dirty="0" smtClean="0">
                <a:latin typeface="Century Gothic" panose="020B0502020202020204" pitchFamily="34" charset="0"/>
              </a:rPr>
              <a:t>Processo administrativo de </a:t>
            </a:r>
            <a:r>
              <a:rPr lang="pt-BR" sz="1600" dirty="0" err="1" smtClean="0">
                <a:latin typeface="Century Gothic" panose="020B0502020202020204" pitchFamily="34" charset="0"/>
              </a:rPr>
              <a:t>autorregulação</a:t>
            </a:r>
            <a:endParaRPr lang="pt-BR" sz="1600" dirty="0" smtClean="0">
              <a:latin typeface="Century Gothic" panose="020B0502020202020204" pitchFamily="34" charset="0"/>
            </a:endParaRPr>
          </a:p>
          <a:p>
            <a:pPr marL="344487" lvl="1" indent="-342900" algn="just" defTabSz="982663">
              <a:spcBef>
                <a:spcPts val="600"/>
              </a:spcBef>
              <a:buAutoNum type="arabicParenR"/>
            </a:pPr>
            <a:r>
              <a:rPr lang="pt-BR" sz="1600" dirty="0" smtClean="0">
                <a:latin typeface="Century Gothic" panose="020B0502020202020204" pitchFamily="34" charset="0"/>
              </a:rPr>
              <a:t>Desequilíbrio regulatório de forças</a:t>
            </a:r>
          </a:p>
          <a:p>
            <a:pPr marL="344487" lvl="1" indent="-342900" algn="just" defTabSz="982663">
              <a:spcBef>
                <a:spcPts val="600"/>
              </a:spcBef>
              <a:buAutoNum type="arabicParenR"/>
            </a:pPr>
            <a:r>
              <a:rPr lang="pt-BR" sz="1600" dirty="0" smtClean="0">
                <a:latin typeface="Century Gothic" panose="020B0502020202020204" pitchFamily="34" charset="0"/>
              </a:rPr>
              <a:t>Solução Proposta</a:t>
            </a:r>
            <a:endParaRPr lang="pt-B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0700" y="916186"/>
            <a:ext cx="3317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spc="300" dirty="0" smtClean="0">
                <a:latin typeface="Century Gothic" panose="020B0502020202020204" pitchFamily="34" charset="0"/>
              </a:rPr>
              <a:t>Introdução e Governança</a:t>
            </a:r>
            <a:endParaRPr lang="pt-BR" sz="3200" spc="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715366"/>
            <a:ext cx="8648262" cy="4590406"/>
          </a:xfrm>
          <a:prstGeom prst="roundRect">
            <a:avLst>
              <a:gd name="adj" fmla="val 62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235595"/>
            <a:ext cx="337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INTRODUÇÃO</a:t>
            </a:r>
            <a:endParaRPr lang="pt-BR" sz="24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787374"/>
            <a:ext cx="855825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dirty="0">
                <a:latin typeface="Century Gothic" panose="020B0502020202020204" pitchFamily="34" charset="0"/>
              </a:rPr>
              <a:t>No Brasil, com fundamento na Lei </a:t>
            </a:r>
            <a:r>
              <a:rPr lang="pt-BR" sz="1200" dirty="0" smtClean="0">
                <a:latin typeface="Century Gothic" panose="020B0502020202020204" pitchFamily="34" charset="0"/>
              </a:rPr>
              <a:t>6.385/76, determinadas funções </a:t>
            </a:r>
            <a:r>
              <a:rPr lang="pt-BR" sz="1200" dirty="0">
                <a:latin typeface="Century Gothic" panose="020B0502020202020204" pitchFamily="34" charset="0"/>
              </a:rPr>
              <a:t>de fiscalização, julgamento e punição dos participantes do mercado foram delegadas </a:t>
            </a:r>
            <a:r>
              <a:rPr lang="pt-BR" sz="1200" dirty="0" smtClean="0">
                <a:latin typeface="Century Gothic" panose="020B0502020202020204" pitchFamily="34" charset="0"/>
              </a:rPr>
              <a:t>às </a:t>
            </a:r>
            <a:r>
              <a:rPr lang="pt-BR" sz="1200" dirty="0">
                <a:latin typeface="Century Gothic" panose="020B0502020202020204" pitchFamily="34" charset="0"/>
              </a:rPr>
              <a:t>bolsas. A ICVM 461/07, que regulamenta a referida lei, previu o exercício de tais funções por </a:t>
            </a:r>
            <a:r>
              <a:rPr lang="pt-BR" sz="1200" b="1" dirty="0">
                <a:latin typeface="Century Gothic" panose="020B0502020202020204" pitchFamily="34" charset="0"/>
              </a:rPr>
              <a:t>entidade de </a:t>
            </a:r>
            <a:r>
              <a:rPr lang="pt-BR" sz="1200" b="1" dirty="0" smtClean="0">
                <a:latin typeface="Century Gothic" panose="020B0502020202020204" pitchFamily="34" charset="0"/>
              </a:rPr>
              <a:t>autorregulação que deveria ser independente, sem estabelecer, contudo, meios efetivos para tanto. Como resultado, na </a:t>
            </a:r>
            <a:r>
              <a:rPr lang="pt-BR" sz="1200" b="1" dirty="0">
                <a:latin typeface="Century Gothic" panose="020B0502020202020204" pitchFamily="34" charset="0"/>
              </a:rPr>
              <a:t>prática, </a:t>
            </a:r>
            <a:r>
              <a:rPr lang="pt-BR" sz="1200" b="1" dirty="0" smtClean="0">
                <a:latin typeface="Century Gothic" panose="020B0502020202020204" pitchFamily="34" charset="0"/>
              </a:rPr>
              <a:t>a autorreguladora é controlada </a:t>
            </a:r>
            <a:r>
              <a:rPr lang="pt-BR" sz="1200" b="1" dirty="0">
                <a:latin typeface="Century Gothic" panose="020B0502020202020204" pitchFamily="34" charset="0"/>
              </a:rPr>
              <a:t>funcional e financeiramente pela administradora de mercado (i.e., a própria bolsa)</a:t>
            </a:r>
            <a:r>
              <a:rPr lang="pt-BR" sz="1200" dirty="0">
                <a:latin typeface="Century Gothic" panose="020B0502020202020204" pitchFamily="34" charset="0"/>
              </a:rPr>
              <a:t>.  </a:t>
            </a:r>
          </a:p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dirty="0">
                <a:latin typeface="Century Gothic" panose="020B0502020202020204" pitchFamily="34" charset="0"/>
              </a:rPr>
              <a:t>A ICVM </a:t>
            </a:r>
            <a:r>
              <a:rPr lang="pt-BR" sz="1200" dirty="0" smtClean="0">
                <a:latin typeface="Century Gothic" panose="020B0502020202020204" pitchFamily="34" charset="0"/>
              </a:rPr>
              <a:t>461/07, que tem por fundamento a Lei 6.385/76, prevê que </a:t>
            </a:r>
            <a:r>
              <a:rPr lang="pt-BR" sz="1200" b="1" dirty="0" smtClean="0">
                <a:latin typeface="Century Gothic" panose="020B0502020202020204" pitchFamily="34" charset="0"/>
              </a:rPr>
              <a:t>as </a:t>
            </a:r>
            <a:r>
              <a:rPr lang="pt-BR" sz="1200" b="1" dirty="0">
                <a:latin typeface="Century Gothic" panose="020B0502020202020204" pitchFamily="34" charset="0"/>
              </a:rPr>
              <a:t>administradoras de mercado possuem competência normativa exclusiva </a:t>
            </a:r>
            <a:r>
              <a:rPr lang="pt-BR" sz="1200" b="1" dirty="0" smtClean="0">
                <a:latin typeface="Century Gothic" panose="020B0502020202020204" pitchFamily="34" charset="0"/>
              </a:rPr>
              <a:t>sobre </a:t>
            </a:r>
            <a:r>
              <a:rPr lang="pt-BR" sz="1200" b="1" dirty="0">
                <a:latin typeface="Century Gothic" panose="020B0502020202020204" pitchFamily="34" charset="0"/>
              </a:rPr>
              <a:t>seus mercados</a:t>
            </a:r>
            <a:r>
              <a:rPr lang="pt-BR" sz="1200" b="1" dirty="0" smtClean="0">
                <a:latin typeface="Century Gothic" panose="020B0502020202020204" pitchFamily="34" charset="0"/>
              </a:rPr>
              <a:t>, de forma que regulam, nesse âmbito, </a:t>
            </a:r>
            <a:r>
              <a:rPr lang="pt-BR" sz="1200" b="1" dirty="0">
                <a:latin typeface="Century Gothic" panose="020B0502020202020204" pitchFamily="34" charset="0"/>
              </a:rPr>
              <a:t>os diversos </a:t>
            </a:r>
            <a:r>
              <a:rPr lang="pt-BR" sz="1200" b="1" dirty="0" smtClean="0">
                <a:latin typeface="Century Gothic" panose="020B0502020202020204" pitchFamily="34" charset="0"/>
              </a:rPr>
              <a:t>agentes ali atuantes</a:t>
            </a:r>
            <a:r>
              <a:rPr lang="pt-BR" sz="1200" dirty="0" smtClean="0">
                <a:latin typeface="Century Gothic" panose="020B0502020202020204" pitchFamily="34" charset="0"/>
              </a:rPr>
              <a:t>: </a:t>
            </a:r>
            <a:r>
              <a:rPr lang="pt-BR" sz="1200" dirty="0">
                <a:latin typeface="Century Gothic" panose="020B0502020202020204" pitchFamily="34" charset="0"/>
              </a:rPr>
              <a:t>participantes de negociação; agentes de custódia; membros de compensação; bancos liquidantes; câmaras de compensação e liquidação; </a:t>
            </a:r>
            <a:r>
              <a:rPr lang="pt-BR" sz="1200" i="1" dirty="0" err="1">
                <a:latin typeface="Century Gothic" panose="020B0502020202020204" pitchFamily="34" charset="0"/>
              </a:rPr>
              <a:t>providers</a:t>
            </a:r>
            <a:r>
              <a:rPr lang="pt-BR" sz="1200" dirty="0">
                <a:latin typeface="Century Gothic" panose="020B0502020202020204" pitchFamily="34" charset="0"/>
              </a:rPr>
              <a:t> de tecnologia, depositárias e outros.</a:t>
            </a:r>
          </a:p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>
                <a:latin typeface="Century Gothic" panose="020B0502020202020204" pitchFamily="34" charset="0"/>
              </a:rPr>
              <a:t>Além da normatização, há </a:t>
            </a:r>
            <a:r>
              <a:rPr lang="pt-BR" sz="1200" b="1" dirty="0" smtClean="0">
                <a:latin typeface="Century Gothic" panose="020B0502020202020204" pitchFamily="34" charset="0"/>
              </a:rPr>
              <a:t>competências fiscalizatórias </a:t>
            </a:r>
            <a:r>
              <a:rPr lang="pt-BR" sz="1200" b="1" dirty="0">
                <a:latin typeface="Century Gothic" panose="020B0502020202020204" pitchFamily="34" charset="0"/>
              </a:rPr>
              <a:t>e </a:t>
            </a:r>
            <a:r>
              <a:rPr lang="pt-BR" sz="1200" b="1" dirty="0" smtClean="0">
                <a:latin typeface="Century Gothic" panose="020B0502020202020204" pitchFamily="34" charset="0"/>
              </a:rPr>
              <a:t>sancionatórias </a:t>
            </a:r>
            <a:r>
              <a:rPr lang="pt-BR" sz="1200" b="1" dirty="0">
                <a:latin typeface="Century Gothic" panose="020B0502020202020204" pitchFamily="34" charset="0"/>
              </a:rPr>
              <a:t>residuais</a:t>
            </a:r>
            <a:r>
              <a:rPr lang="pt-BR" sz="1200" dirty="0">
                <a:latin typeface="Century Gothic" panose="020B0502020202020204" pitchFamily="34" charset="0"/>
              </a:rPr>
              <a:t>, mas relevantes: </a:t>
            </a:r>
            <a:r>
              <a:rPr lang="pt-BR" sz="1200" dirty="0" smtClean="0">
                <a:latin typeface="Century Gothic" panose="020B0502020202020204" pitchFamily="34" charset="0"/>
              </a:rPr>
              <a:t>(</a:t>
            </a:r>
            <a:r>
              <a:rPr lang="pt-BR" sz="1200" dirty="0">
                <a:latin typeface="Century Gothic" panose="020B0502020202020204" pitchFamily="34" charset="0"/>
              </a:rPr>
              <a:t>i) funções do diretor-geral (e.g., excluir / cancelar negócios); (ii) recursos em processos ao Conselho de Administração da bolsa em determinadas matérias; (</a:t>
            </a:r>
            <a:r>
              <a:rPr lang="pt-BR" sz="1200" dirty="0" err="1">
                <a:latin typeface="Century Gothic" panose="020B0502020202020204" pitchFamily="34" charset="0"/>
              </a:rPr>
              <a:t>iii</a:t>
            </a:r>
            <a:r>
              <a:rPr lang="pt-BR" sz="1200" dirty="0">
                <a:latin typeface="Century Gothic" panose="020B0502020202020204" pitchFamily="34" charset="0"/>
              </a:rPr>
              <a:t>) fiscalização de cumprimento de regras de acesso e operação</a:t>
            </a:r>
            <a:r>
              <a:rPr lang="pt-BR" sz="1200" dirty="0" smtClean="0">
                <a:latin typeface="Century Gothic" panose="020B0502020202020204" pitchFamily="34" charset="0"/>
              </a:rPr>
              <a:t>.</a:t>
            </a:r>
          </a:p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dirty="0" smtClean="0">
                <a:latin typeface="Century Gothic" panose="020B0502020202020204" pitchFamily="34" charset="0"/>
              </a:rPr>
              <a:t>Com </a:t>
            </a:r>
            <a:r>
              <a:rPr lang="pt-BR" sz="1200" dirty="0">
                <a:latin typeface="Century Gothic" panose="020B0502020202020204" pitchFamily="34" charset="0"/>
              </a:rPr>
              <a:t>isso, </a:t>
            </a:r>
            <a:r>
              <a:rPr lang="pt-BR" sz="1200" b="1" dirty="0">
                <a:latin typeface="Century Gothic" panose="020B0502020202020204" pitchFamily="34" charset="0"/>
              </a:rPr>
              <a:t>há riscos concretos </a:t>
            </a:r>
            <a:r>
              <a:rPr lang="pt-BR" sz="1200" dirty="0" smtClean="0">
                <a:latin typeface="Century Gothic" panose="020B0502020202020204" pitchFamily="34" charset="0"/>
              </a:rPr>
              <a:t>de: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conflito de interesses e perda de autonomia da </a:t>
            </a:r>
            <a:r>
              <a:rPr lang="pt-BR" sz="1200" b="1" dirty="0" err="1" smtClean="0">
                <a:latin typeface="Century Gothic" panose="020B0502020202020204" pitchFamily="34" charset="0"/>
              </a:rPr>
              <a:t>autorregulação</a:t>
            </a:r>
            <a:r>
              <a:rPr lang="pt-BR" sz="1200" dirty="0" smtClean="0">
                <a:latin typeface="Century Gothic" panose="020B0502020202020204" pitchFamily="34" charset="0"/>
              </a:rPr>
              <a:t>;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insegurança </a:t>
            </a:r>
            <a:r>
              <a:rPr lang="pt-BR" sz="1200" b="1" dirty="0">
                <a:latin typeface="Century Gothic" panose="020B0502020202020204" pitchFamily="34" charset="0"/>
              </a:rPr>
              <a:t>jurídica</a:t>
            </a:r>
            <a:r>
              <a:rPr lang="pt-BR" sz="1200" dirty="0">
                <a:latin typeface="Century Gothic" panose="020B0502020202020204" pitchFamily="34" charset="0"/>
              </a:rPr>
              <a:t>; e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>
                <a:latin typeface="Century Gothic" panose="020B0502020202020204" pitchFamily="34" charset="0"/>
              </a:rPr>
              <a:t>confusão entre regulação </a:t>
            </a:r>
            <a:r>
              <a:rPr lang="pt-BR" sz="1200" b="1" dirty="0" smtClean="0">
                <a:latin typeface="Century Gothic" panose="020B0502020202020204" pitchFamily="34" charset="0"/>
              </a:rPr>
              <a:t>e condições </a:t>
            </a:r>
            <a:r>
              <a:rPr lang="pt-BR" sz="1200" b="1" dirty="0">
                <a:latin typeface="Century Gothic" panose="020B0502020202020204" pitchFamily="34" charset="0"/>
              </a:rPr>
              <a:t>comerciais de acesso </a:t>
            </a:r>
            <a:r>
              <a:rPr lang="pt-BR" sz="1200" dirty="0" smtClean="0">
                <a:latin typeface="Century Gothic" panose="020B0502020202020204" pitchFamily="34" charset="0"/>
              </a:rPr>
              <a:t>(espaço </a:t>
            </a:r>
            <a:r>
              <a:rPr lang="pt-BR" sz="1200" dirty="0">
                <a:latin typeface="Century Gothic" panose="020B0502020202020204" pitchFamily="34" charset="0"/>
              </a:rPr>
              <a:t>para pressão da entidade administradora).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1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" r="31443" b="11634"/>
          <a:stretch/>
        </p:blipFill>
        <p:spPr bwMode="auto">
          <a:xfrm>
            <a:off x="188939" y="2532291"/>
            <a:ext cx="8703541" cy="299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angulado 18"/>
          <p:cNvCxnSpPr>
            <a:stCxn id="17" idx="3"/>
            <a:endCxn id="6" idx="1"/>
          </p:cNvCxnSpPr>
          <p:nvPr/>
        </p:nvCxnSpPr>
        <p:spPr>
          <a:xfrm>
            <a:off x="1802993" y="3395358"/>
            <a:ext cx="770318" cy="395977"/>
          </a:xfrm>
          <a:prstGeom prst="bentConnector3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8" idx="3"/>
            <a:endCxn id="6" idx="1"/>
          </p:cNvCxnSpPr>
          <p:nvPr/>
        </p:nvCxnSpPr>
        <p:spPr>
          <a:xfrm flipV="1">
            <a:off x="1802992" y="3791335"/>
            <a:ext cx="770319" cy="427159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/>
        </p:nvSpPr>
        <p:spPr>
          <a:xfrm>
            <a:off x="539550" y="769268"/>
            <a:ext cx="8258470" cy="1647343"/>
          </a:xfrm>
          <a:prstGeom prst="roundRect">
            <a:avLst>
              <a:gd name="adj" fmla="val 62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235595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GOVERNANÇA</a:t>
            </a:r>
            <a:endParaRPr lang="pt-BR" sz="24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0" y="782901"/>
            <a:ext cx="814135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dirty="0" smtClean="0">
                <a:latin typeface="Century Gothic" panose="020B0502020202020204" pitchFamily="34" charset="0"/>
              </a:rPr>
              <a:t>Além de possuir a prerrogativa de normatizar seus mercados administrados, </a:t>
            </a:r>
            <a:r>
              <a:rPr lang="pt-BR" sz="1200" b="1" dirty="0" smtClean="0">
                <a:latin typeface="Century Gothic" panose="020B0502020202020204" pitchFamily="34" charset="0"/>
              </a:rPr>
              <a:t>o atual arcabouço regulatório normatizado pela IN CVM 461/07 permite à administradora, </a:t>
            </a:r>
            <a:r>
              <a:rPr lang="pt-BR" sz="1200" dirty="0" smtClean="0">
                <a:latin typeface="Century Gothic" panose="020B0502020202020204" pitchFamily="34" charset="0"/>
              </a:rPr>
              <a:t>possível ente </a:t>
            </a:r>
            <a:r>
              <a:rPr lang="pt-BR" sz="1200" dirty="0">
                <a:latin typeface="Century Gothic" panose="020B0502020202020204" pitchFamily="34" charset="0"/>
              </a:rPr>
              <a:t>privado que visa </a:t>
            </a:r>
            <a:r>
              <a:rPr lang="pt-BR" sz="1200" dirty="0" smtClean="0">
                <a:latin typeface="Century Gothic" panose="020B0502020202020204" pitchFamily="34" charset="0"/>
              </a:rPr>
              <a:t>o lucro, </a:t>
            </a:r>
            <a:r>
              <a:rPr lang="pt-BR" sz="1200" b="1" dirty="0" smtClean="0">
                <a:latin typeface="Century Gothic" panose="020B0502020202020204" pitchFamily="34" charset="0"/>
              </a:rPr>
              <a:t> indicar todos os representantes do conselho de autorregulação, bem como o diretor de autorregulação* e, consequentemente, toda sua estrutura operacional.</a:t>
            </a:r>
          </a:p>
          <a:p>
            <a:pPr marL="287337" lvl="1" indent="-285750" algn="just" defTabSz="9826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A título de exemplo, atualmente, as </a:t>
            </a:r>
            <a:r>
              <a:rPr lang="pt-BR" sz="1200" b="1" dirty="0">
                <a:latin typeface="Century Gothic" panose="020B0502020202020204" pitchFamily="34" charset="0"/>
              </a:rPr>
              <a:t>contas da BSM e do MRP, bem como sua diretoria, seu conselho e respectivas remunerações </a:t>
            </a:r>
            <a:r>
              <a:rPr lang="pt-BR" sz="1200" b="1" dirty="0" smtClean="0">
                <a:latin typeface="Century Gothic" panose="020B0502020202020204" pitchFamily="34" charset="0"/>
              </a:rPr>
              <a:t>são totalmente </a:t>
            </a:r>
            <a:r>
              <a:rPr lang="pt-BR" sz="1200" b="1" dirty="0">
                <a:latin typeface="Century Gothic" panose="020B0502020202020204" pitchFamily="34" charset="0"/>
              </a:rPr>
              <a:t>aprovadas pelos </a:t>
            </a:r>
            <a:r>
              <a:rPr lang="pt-BR" sz="1200" b="1" dirty="0" smtClean="0">
                <a:latin typeface="Century Gothic" panose="020B0502020202020204" pitchFamily="34" charset="0"/>
              </a:rPr>
              <a:t>mantenedores</a:t>
            </a:r>
            <a:r>
              <a:rPr lang="pt-BR" sz="1200" dirty="0" smtClean="0">
                <a:latin typeface="Century Gothic" panose="020B0502020202020204" pitchFamily="34" charset="0"/>
              </a:rPr>
              <a:t>.</a:t>
            </a:r>
          </a:p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r>
              <a:rPr lang="pt-BR" sz="1000" dirty="0" smtClean="0"/>
              <a:t>* Note-se</a:t>
            </a:r>
            <a:r>
              <a:rPr lang="pt-BR" sz="1000" dirty="0"/>
              <a:t>, contudo, a ICVM 461/07 exige que o Diretor de Autorregulação seja eleito dentre os membros independentes do Conselho de </a:t>
            </a:r>
            <a:r>
              <a:rPr lang="pt-BR" sz="1000" dirty="0" smtClean="0"/>
              <a:t>Autorregulação.</a:t>
            </a:r>
            <a:endParaRPr lang="pt-BR" sz="1000" dirty="0">
              <a:latin typeface="Century Gothic" panose="020B0502020202020204" pitchFamily="34" charset="0"/>
            </a:endParaRPr>
          </a:p>
        </p:txBody>
      </p:sp>
      <p:sp>
        <p:nvSpPr>
          <p:cNvPr id="6" name="CaixaDeTexto 1"/>
          <p:cNvSpPr txBox="1"/>
          <p:nvPr/>
        </p:nvSpPr>
        <p:spPr>
          <a:xfrm>
            <a:off x="2573311" y="3629588"/>
            <a:ext cx="1036433" cy="3234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pt-BR" sz="1300" dirty="0"/>
              <a:t>BSM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65666" y="2989107"/>
            <a:ext cx="1650955" cy="54483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pt-BR" sz="1300" dirty="0"/>
              <a:t>Conselho de </a:t>
            </a:r>
          </a:p>
          <a:p>
            <a:r>
              <a:rPr lang="pt-BR" sz="1300" dirty="0" err="1"/>
              <a:t>Autorregulação</a:t>
            </a:r>
            <a:endParaRPr lang="pt-BR" sz="1300" dirty="0"/>
          </a:p>
        </p:txBody>
      </p:sp>
      <p:sp>
        <p:nvSpPr>
          <p:cNvPr id="11" name="TextBox 20"/>
          <p:cNvSpPr txBox="1"/>
          <p:nvPr/>
        </p:nvSpPr>
        <p:spPr>
          <a:xfrm>
            <a:off x="4091475" y="3563561"/>
            <a:ext cx="1992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i="1" dirty="0" smtClean="0"/>
              <a:t>(eleitos </a:t>
            </a:r>
            <a:r>
              <a:rPr lang="pt-BR" sz="1000" i="1" dirty="0"/>
              <a:t>pel</a:t>
            </a:r>
            <a:r>
              <a:rPr lang="pt-BR" sz="1000" i="1" dirty="0" smtClean="0"/>
              <a:t>a mantenedora, por meio de Assembleia Geral)</a:t>
            </a:r>
            <a:endParaRPr lang="en-US" sz="1000" i="1" dirty="0"/>
          </a:p>
        </p:txBody>
      </p:sp>
      <p:sp>
        <p:nvSpPr>
          <p:cNvPr id="12" name="TextBox 21"/>
          <p:cNvSpPr txBox="1"/>
          <p:nvPr/>
        </p:nvSpPr>
        <p:spPr>
          <a:xfrm>
            <a:off x="4123492" y="4822183"/>
            <a:ext cx="1793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i="1" dirty="0" smtClean="0"/>
              <a:t>(eleito </a:t>
            </a:r>
            <a:r>
              <a:rPr lang="pt-BR" sz="1000" i="1" dirty="0"/>
              <a:t>pela mantenedora, por meio de Assembleia </a:t>
            </a:r>
            <a:r>
              <a:rPr lang="pt-BR" sz="1000" i="1" dirty="0" smtClean="0"/>
              <a:t>Geral)</a:t>
            </a:r>
            <a:endParaRPr lang="en-US" sz="1000" i="1" dirty="0"/>
          </a:p>
        </p:txBody>
      </p:sp>
      <p:sp>
        <p:nvSpPr>
          <p:cNvPr id="13" name="CaixaDeTexto 9"/>
          <p:cNvSpPr txBox="1"/>
          <p:nvPr/>
        </p:nvSpPr>
        <p:spPr>
          <a:xfrm>
            <a:off x="6084168" y="2880147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sz="11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Aprovação de relatórios preparados pelo Diretor de </a:t>
            </a:r>
            <a:r>
              <a:rPr lang="pt-BR" dirty="0" err="1"/>
              <a:t>Autorregulação</a:t>
            </a:r>
            <a:r>
              <a:rPr lang="pt-BR" dirty="0"/>
              <a:t> / julgamento de processos disciplinares sob rito ordinário / julgamento de recursos.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084168" y="3937620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sz="11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Administração geral da BSM / instauração, instrução e condução de processos administrativos disciplinares / julgamento em 1º grau processos sob rito sumário / aprovação da estrutura organizacional da BSM, definindo cargos, funções e a política de remuneração / julgamento de processos do MRP .</a:t>
            </a:r>
          </a:p>
        </p:txBody>
      </p:sp>
      <p:sp>
        <p:nvSpPr>
          <p:cNvPr id="15" name="CaixaDeTexto 10"/>
          <p:cNvSpPr txBox="1"/>
          <p:nvPr/>
        </p:nvSpPr>
        <p:spPr>
          <a:xfrm>
            <a:off x="2206532" y="3994375"/>
            <a:ext cx="17494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chemeClr val="tx2"/>
                </a:solidFill>
              </a:rPr>
              <a:t>Fiscalização e supervisão de atividades </a:t>
            </a:r>
            <a:r>
              <a:rPr lang="pt-BR" sz="1100" dirty="0">
                <a:solidFill>
                  <a:schemeClr val="tx2"/>
                </a:solidFill>
              </a:rPr>
              <a:t>e </a:t>
            </a:r>
            <a:r>
              <a:rPr lang="pt-BR" sz="1100" dirty="0" smtClean="0">
                <a:solidFill>
                  <a:schemeClr val="tx2"/>
                </a:solidFill>
              </a:rPr>
              <a:t>entidades, e punição de participantes</a:t>
            </a:r>
            <a:r>
              <a:rPr lang="pt-BR" sz="1100" strike="sngStrike" dirty="0" smtClean="0">
                <a:solidFill>
                  <a:schemeClr val="tx2"/>
                </a:solidFill>
              </a:rPr>
              <a:t>.</a:t>
            </a:r>
            <a:endParaRPr lang="pt-BR" sz="1100" strike="sngStrike" dirty="0">
              <a:solidFill>
                <a:schemeClr val="tx2"/>
              </a:solidFill>
            </a:endParaRPr>
          </a:p>
        </p:txBody>
      </p:sp>
      <p:sp>
        <p:nvSpPr>
          <p:cNvPr id="17" name="CaixaDeTexto 1"/>
          <p:cNvSpPr txBox="1"/>
          <p:nvPr/>
        </p:nvSpPr>
        <p:spPr>
          <a:xfrm>
            <a:off x="539550" y="3278863"/>
            <a:ext cx="1263443" cy="3234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300" dirty="0" smtClean="0">
                <a:solidFill>
                  <a:schemeClr val="tx2"/>
                </a:solidFill>
              </a:rPr>
              <a:t>Banco BM&amp;F</a:t>
            </a:r>
          </a:p>
        </p:txBody>
      </p:sp>
      <p:sp>
        <p:nvSpPr>
          <p:cNvPr id="18" name="CaixaDeTexto 1"/>
          <p:cNvSpPr txBox="1"/>
          <p:nvPr/>
        </p:nvSpPr>
        <p:spPr>
          <a:xfrm>
            <a:off x="539551" y="4056747"/>
            <a:ext cx="1263441" cy="3234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pt-BR" sz="1300" dirty="0" err="1"/>
              <a:t>BM&amp;FBovespa</a:t>
            </a:r>
            <a:endParaRPr lang="pt-BR" sz="1300" dirty="0"/>
          </a:p>
        </p:txBody>
      </p:sp>
      <p:sp>
        <p:nvSpPr>
          <p:cNvPr id="21" name="TextBox 20"/>
          <p:cNvSpPr txBox="1"/>
          <p:nvPr/>
        </p:nvSpPr>
        <p:spPr>
          <a:xfrm>
            <a:off x="1677375" y="3229644"/>
            <a:ext cx="646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i="1" dirty="0" smtClean="0"/>
              <a:t>0,01%</a:t>
            </a:r>
            <a:endParaRPr lang="en-US" sz="900" i="1" dirty="0"/>
          </a:p>
        </p:txBody>
      </p:sp>
      <p:sp>
        <p:nvSpPr>
          <p:cNvPr id="22" name="TextBox 20"/>
          <p:cNvSpPr txBox="1"/>
          <p:nvPr/>
        </p:nvSpPr>
        <p:spPr>
          <a:xfrm>
            <a:off x="1604822" y="4191661"/>
            <a:ext cx="791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i="1" dirty="0" smtClean="0"/>
              <a:t>99,99%</a:t>
            </a:r>
            <a:endParaRPr lang="en-US" sz="900" i="1" dirty="0"/>
          </a:p>
        </p:txBody>
      </p:sp>
      <p:sp>
        <p:nvSpPr>
          <p:cNvPr id="24" name="TextBox 20"/>
          <p:cNvSpPr txBox="1"/>
          <p:nvPr/>
        </p:nvSpPr>
        <p:spPr>
          <a:xfrm>
            <a:off x="1364812" y="3731146"/>
            <a:ext cx="542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i="1" dirty="0" smtClean="0"/>
              <a:t>100%</a:t>
            </a:r>
            <a:endParaRPr lang="en-US" sz="900" i="1" dirty="0"/>
          </a:p>
        </p:txBody>
      </p:sp>
      <p:sp>
        <p:nvSpPr>
          <p:cNvPr id="25" name="CaixaDeTexto 9"/>
          <p:cNvSpPr txBox="1"/>
          <p:nvPr/>
        </p:nvSpPr>
        <p:spPr>
          <a:xfrm>
            <a:off x="381981" y="4413800"/>
            <a:ext cx="1780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/>
              <a:t>Empresa privada, que visa o lucro e compete com os demais agentes de mercado, ao mesmo tempo que os normatiza e fiscaliza (competência fisc. residual).</a:t>
            </a:r>
            <a:endParaRPr lang="pt-BR" sz="1100" i="1" dirty="0"/>
          </a:p>
        </p:txBody>
      </p:sp>
      <p:sp>
        <p:nvSpPr>
          <p:cNvPr id="26" name="Rectangle 2"/>
          <p:cNvSpPr/>
          <p:nvPr/>
        </p:nvSpPr>
        <p:spPr>
          <a:xfrm>
            <a:off x="390675" y="2565112"/>
            <a:ext cx="770594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1300" b="1" u="sng" dirty="0" smtClean="0">
                <a:latin typeface="Century Gothic" panose="020B0502020202020204" pitchFamily="34" charset="0"/>
              </a:rPr>
              <a:t>Governança BSM (</a:t>
            </a:r>
            <a:r>
              <a:rPr lang="pt-BR" sz="1300" b="1" u="sng" dirty="0" err="1" smtClean="0">
                <a:latin typeface="Century Gothic" panose="020B0502020202020204" pitchFamily="34" charset="0"/>
              </a:rPr>
              <a:t>autorreguladora</a:t>
            </a:r>
            <a:r>
              <a:rPr lang="pt-BR" sz="1300" b="1" u="sng" dirty="0" smtClean="0">
                <a:latin typeface="Century Gothic" panose="020B0502020202020204" pitchFamily="34" charset="0"/>
              </a:rPr>
              <a:t> dos mercados de ações, futuros, derivativos e outros) </a:t>
            </a:r>
            <a:endParaRPr lang="pt-BR" sz="1300" b="1" u="sng" dirty="0">
              <a:latin typeface="Century Gothic" panose="020B0502020202020204" pitchFamily="34" charset="0"/>
            </a:endParaRPr>
          </a:p>
        </p:txBody>
      </p:sp>
      <p:sp>
        <p:nvSpPr>
          <p:cNvPr id="32" name="CaixaDeTexto 1"/>
          <p:cNvSpPr txBox="1"/>
          <p:nvPr/>
        </p:nvSpPr>
        <p:spPr>
          <a:xfrm>
            <a:off x="4266920" y="4208207"/>
            <a:ext cx="1649701" cy="54483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pt-BR" sz="1300" dirty="0"/>
              <a:t>Diretor de </a:t>
            </a:r>
            <a:r>
              <a:rPr lang="pt-BR" sz="1300" dirty="0" err="1"/>
              <a:t>Autorregulação</a:t>
            </a:r>
            <a:endParaRPr lang="pt-BR" sz="1300" dirty="0"/>
          </a:p>
        </p:txBody>
      </p:sp>
      <p:cxnSp>
        <p:nvCxnSpPr>
          <p:cNvPr id="9" name="Elbow Connector 8"/>
          <p:cNvCxnSpPr>
            <a:stCxn id="6" idx="3"/>
            <a:endCxn id="7" idx="1"/>
          </p:cNvCxnSpPr>
          <p:nvPr/>
        </p:nvCxnSpPr>
        <p:spPr>
          <a:xfrm flipV="1">
            <a:off x="3609744" y="3261522"/>
            <a:ext cx="655922" cy="52981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6" idx="3"/>
            <a:endCxn id="32" idx="1"/>
          </p:cNvCxnSpPr>
          <p:nvPr/>
        </p:nvCxnSpPr>
        <p:spPr>
          <a:xfrm>
            <a:off x="3609744" y="3791335"/>
            <a:ext cx="657176" cy="6892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187624" y="3602356"/>
            <a:ext cx="0" cy="426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9"/>
          <p:cNvSpPr txBox="1"/>
          <p:nvPr/>
        </p:nvSpPr>
        <p:spPr>
          <a:xfrm>
            <a:off x="297500" y="2888442"/>
            <a:ext cx="1780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Mantenedora</a:t>
            </a:r>
            <a:endParaRPr lang="pt-BR" sz="1100" b="1" strike="sngStrike" dirty="0"/>
          </a:p>
        </p:txBody>
      </p:sp>
    </p:spTree>
    <p:extLst>
      <p:ext uri="{BB962C8B-B14F-4D97-AF65-F5344CB8AC3E}">
        <p14:creationId xmlns:p14="http://schemas.microsoft.com/office/powerpoint/2010/main" val="5906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51700" y="769268"/>
            <a:ext cx="8158303" cy="793782"/>
          </a:xfrm>
          <a:prstGeom prst="roundRect">
            <a:avLst>
              <a:gd name="adj" fmla="val 62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19393" y="192043"/>
            <a:ext cx="741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Riscos e Conflitos de Interesses</a:t>
            </a:r>
            <a:endParaRPr lang="pt-BR" sz="24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16486" y="819910"/>
            <a:ext cx="808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dirty="0" smtClean="0">
                <a:latin typeface="Century Gothic" panose="020B0502020202020204" pitchFamily="34" charset="0"/>
              </a:rPr>
              <a:t>Considerando os números apresentados abaixo, a </a:t>
            </a:r>
            <a:r>
              <a:rPr lang="pt-BR" sz="1200" dirty="0" err="1" smtClean="0">
                <a:latin typeface="Century Gothic" panose="020B0502020202020204" pitchFamily="34" charset="0"/>
              </a:rPr>
              <a:t>autorreguladora</a:t>
            </a:r>
            <a:r>
              <a:rPr lang="pt-BR" sz="1200" dirty="0" smtClean="0">
                <a:latin typeface="Century Gothic" panose="020B0502020202020204" pitchFamily="34" charset="0"/>
              </a:rPr>
              <a:t> parece ter maior capacidade </a:t>
            </a:r>
            <a:r>
              <a:rPr lang="pt-BR" sz="1200" dirty="0">
                <a:latin typeface="Century Gothic" panose="020B0502020202020204" pitchFamily="34" charset="0"/>
              </a:rPr>
              <a:t>operacional para </a:t>
            </a:r>
            <a:r>
              <a:rPr lang="pt-BR" sz="1200" dirty="0" smtClean="0">
                <a:latin typeface="Century Gothic" panose="020B0502020202020204" pitchFamily="34" charset="0"/>
              </a:rPr>
              <a:t>realizar ações de fiscalização sobre os agentes de mercado do que o próprio regulador (o que seria louvável em uma estrutura sem conflitos de interesse).</a:t>
            </a:r>
            <a:endParaRPr lang="pt-BR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85538"/>
              </p:ext>
            </p:extLst>
          </p:nvPr>
        </p:nvGraphicFramePr>
        <p:xfrm>
          <a:off x="139621" y="1884919"/>
          <a:ext cx="4320000" cy="1600200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3420000"/>
                <a:gridCol w="90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Tipo de Auditoria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Quantidade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Agentes Autônomos de investimento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832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MRP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107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Participantes de Negociação (corretoras e distribuidoras)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Outros*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1054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074145"/>
              </p:ext>
            </p:extLst>
          </p:nvPr>
        </p:nvGraphicFramePr>
        <p:xfrm>
          <a:off x="4572000" y="1877805"/>
          <a:ext cx="4320000" cy="1859280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3420000"/>
                <a:gridCol w="90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Tipo de </a:t>
                      </a:r>
                      <a:r>
                        <a:rPr lang="pt-BR" sz="1100" dirty="0" smtClean="0">
                          <a:solidFill>
                            <a:schemeClr val="bg1"/>
                          </a:solidFill>
                        </a:rPr>
                        <a:t>Inspeção</a:t>
                      </a:r>
                      <a:endParaRPr lang="en-US" sz="1100" strike="sngStrike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Quantidade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Fundos de Investimento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118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Agentes Autônomos de Investimento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61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Administrador/gestor de carteira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33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Companhia aberta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Outros*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34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270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"/>
          <p:cNvSpPr/>
          <p:nvPr/>
        </p:nvSpPr>
        <p:spPr>
          <a:xfrm>
            <a:off x="445923" y="1561356"/>
            <a:ext cx="368730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u="sng" dirty="0" smtClean="0">
                <a:latin typeface="Century Gothic" panose="020B0502020202020204" pitchFamily="34" charset="0"/>
              </a:rPr>
              <a:t>Auditorias realizadas pela </a:t>
            </a:r>
            <a:r>
              <a:rPr lang="pt-BR" sz="1300" b="1" u="sng" dirty="0" smtClean="0">
                <a:latin typeface="Century Gothic" panose="020B0502020202020204" pitchFamily="34" charset="0"/>
              </a:rPr>
              <a:t>BSM</a:t>
            </a:r>
            <a:r>
              <a:rPr lang="pt-BR" sz="1300" u="sng" dirty="0" smtClean="0">
                <a:latin typeface="Century Gothic" panose="020B0502020202020204" pitchFamily="34" charset="0"/>
              </a:rPr>
              <a:t> em 2014</a:t>
            </a:r>
            <a:endParaRPr lang="pt-BR" sz="1300" u="sng" dirty="0">
              <a:latin typeface="Century Gothic" panose="020B0502020202020204" pitchFamily="34" charset="0"/>
            </a:endParaRPr>
          </a:p>
        </p:txBody>
      </p:sp>
      <p:sp>
        <p:nvSpPr>
          <p:cNvPr id="29" name="Rectangle 11"/>
          <p:cNvSpPr/>
          <p:nvPr/>
        </p:nvSpPr>
        <p:spPr>
          <a:xfrm>
            <a:off x="4935678" y="1561356"/>
            <a:ext cx="356709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u="sng" dirty="0" smtClean="0">
                <a:latin typeface="Century Gothic" panose="020B0502020202020204" pitchFamily="34" charset="0"/>
              </a:rPr>
              <a:t>Inspeções realizadas pela </a:t>
            </a:r>
            <a:r>
              <a:rPr lang="pt-BR" sz="1300" b="1" u="sng" dirty="0" smtClean="0">
                <a:latin typeface="Century Gothic" panose="020B0502020202020204" pitchFamily="34" charset="0"/>
              </a:rPr>
              <a:t>CVM</a:t>
            </a:r>
            <a:r>
              <a:rPr lang="pt-BR" sz="1300" u="sng" dirty="0" smtClean="0">
                <a:latin typeface="Century Gothic" panose="020B0502020202020204" pitchFamily="34" charset="0"/>
              </a:rPr>
              <a:t> em 2014</a:t>
            </a:r>
            <a:endParaRPr lang="pt-BR" sz="1300" u="sng" dirty="0">
              <a:latin typeface="Century Gothic" panose="020B0502020202020204" pitchFamily="34" charset="0"/>
            </a:endParaRPr>
          </a:p>
        </p:txBody>
      </p:sp>
      <p:sp>
        <p:nvSpPr>
          <p:cNvPr id="30" name="Rectangle 3"/>
          <p:cNvSpPr/>
          <p:nvPr/>
        </p:nvSpPr>
        <p:spPr>
          <a:xfrm>
            <a:off x="111752" y="3596192"/>
            <a:ext cx="37769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 smtClean="0">
                <a:solidFill>
                  <a:schemeClr val="accent6">
                    <a:lumMod val="50000"/>
                  </a:schemeClr>
                </a:solidFill>
              </a:rPr>
              <a:t>Participantes de DMA, pré-operacional, emissores e outras auditorias específicas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31" name="Rectangle 11"/>
          <p:cNvSpPr/>
          <p:nvPr/>
        </p:nvSpPr>
        <p:spPr>
          <a:xfrm>
            <a:off x="4572000" y="3703914"/>
            <a:ext cx="38619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800" dirty="0" smtClean="0">
                <a:solidFill>
                  <a:schemeClr val="accent6">
                    <a:lumMod val="50000"/>
                  </a:schemeClr>
                </a:solidFill>
              </a:rPr>
              <a:t>Corretoras, auditores independentes, distribuidoras, sociedades ligadas à emissoras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17604" y="4083017"/>
            <a:ext cx="8192399" cy="1480177"/>
          </a:xfrm>
          <a:prstGeom prst="roundRect">
            <a:avLst>
              <a:gd name="adj" fmla="val 62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11069" y="4105289"/>
            <a:ext cx="809712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" lvl="1" indent="-285750" algn="just" defTabSz="9826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sz="1200" dirty="0" smtClean="0">
                <a:latin typeface="Century Gothic" panose="020B0502020202020204" pitchFamily="34" charset="0"/>
              </a:rPr>
              <a:t>Considerando o poder de fiscalização e punição das administradoras de mercado (através da </a:t>
            </a:r>
            <a:r>
              <a:rPr lang="pt-BR" sz="1200" dirty="0" err="1" smtClean="0">
                <a:latin typeface="Century Gothic" panose="020B0502020202020204" pitchFamily="34" charset="0"/>
              </a:rPr>
              <a:t>autorreguladora</a:t>
            </a:r>
            <a:r>
              <a:rPr lang="pt-BR" sz="1200" dirty="0" smtClean="0">
                <a:latin typeface="Century Gothic" panose="020B0502020202020204" pitchFamily="34" charset="0"/>
              </a:rPr>
              <a:t>), e o potencial conflito de interesses em sua atuação, os participantes podem encontrar-se em posição de vulnerabilidade</a:t>
            </a:r>
            <a:r>
              <a:rPr lang="pt-BR" sz="1200" dirty="0">
                <a:latin typeface="Century Gothic" panose="020B0502020202020204" pitchFamily="34" charset="0"/>
              </a:rPr>
              <a:t> </a:t>
            </a:r>
            <a:r>
              <a:rPr lang="pt-BR" sz="1200" dirty="0" smtClean="0">
                <a:latin typeface="Century Gothic" panose="020B0502020202020204" pitchFamily="34" charset="0"/>
              </a:rPr>
              <a:t>perante as bolsas. Um exemplo disso é a concentração de auditorias nos participantes e nenhuma no administradora de mercado, a qual compete também fiscalizar.</a:t>
            </a:r>
          </a:p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Existe o risco concreto de “terceirização” da função pública de regulador de toda uma indústria para um </a:t>
            </a:r>
            <a:r>
              <a:rPr lang="pt-BR" sz="1200" b="1" dirty="0">
                <a:latin typeface="Century Gothic" panose="020B0502020202020204" pitchFamily="34" charset="0"/>
              </a:rPr>
              <a:t>único </a:t>
            </a:r>
            <a:r>
              <a:rPr lang="pt-BR" sz="1200" b="1" dirty="0" smtClean="0">
                <a:latin typeface="Century Gothic" panose="020B0502020202020204" pitchFamily="34" charset="0"/>
              </a:rPr>
              <a:t>ente privado </a:t>
            </a:r>
            <a:r>
              <a:rPr lang="pt-BR" sz="1200" b="1" dirty="0">
                <a:latin typeface="Century Gothic" panose="020B0502020202020204" pitchFamily="34" charset="0"/>
              </a:rPr>
              <a:t>que </a:t>
            </a:r>
            <a:r>
              <a:rPr lang="pt-BR" sz="1200" b="1" dirty="0" smtClean="0">
                <a:latin typeface="Century Gothic" panose="020B0502020202020204" pitchFamily="34" charset="0"/>
              </a:rPr>
              <a:t>visa ao lucro.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3794184"/>
            <a:ext cx="26642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Fonte: http</a:t>
            </a:r>
            <a:r>
              <a:rPr lang="en-US" sz="800" dirty="0"/>
              <a:t>://www.bsm-autorregulacao.com.br/home.asp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44145" y="3849091"/>
            <a:ext cx="15934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Fonte</a:t>
            </a:r>
            <a:r>
              <a:rPr lang="en-US" sz="800" dirty="0"/>
              <a:t>: http://www.cvm.gov.br/</a:t>
            </a:r>
          </a:p>
        </p:txBody>
      </p:sp>
    </p:spTree>
    <p:extLst>
      <p:ext uri="{BB962C8B-B14F-4D97-AF65-F5344CB8AC3E}">
        <p14:creationId xmlns:p14="http://schemas.microsoft.com/office/powerpoint/2010/main" val="39688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/>
          <p:nvPr/>
        </p:nvSpPr>
        <p:spPr>
          <a:xfrm>
            <a:off x="276173" y="1984067"/>
            <a:ext cx="34515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spc="300" dirty="0" smtClean="0">
                <a:latin typeface="Century Gothic" panose="020B0502020202020204" pitchFamily="34" charset="0"/>
              </a:rPr>
              <a:t>Processo administrativo no âmbito da </a:t>
            </a:r>
            <a:r>
              <a:rPr lang="pt-BR" sz="2600" spc="300" dirty="0" err="1" smtClean="0">
                <a:latin typeface="Century Gothic" panose="020B0502020202020204" pitchFamily="34" charset="0"/>
              </a:rPr>
              <a:t>autorregulação</a:t>
            </a:r>
            <a:r>
              <a:rPr lang="pt-BR" sz="2600" spc="300" dirty="0" smtClean="0">
                <a:latin typeface="Century Gothic" panose="020B0502020202020204" pitchFamily="34" charset="0"/>
              </a:rPr>
              <a:t> e desequilíbrio de forças</a:t>
            </a:r>
            <a:endParaRPr lang="pt-BR" sz="2600" spc="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7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539552" y="1201317"/>
            <a:ext cx="8136904" cy="3528392"/>
          </a:xfrm>
          <a:prstGeom prst="roundRect">
            <a:avLst>
              <a:gd name="adj" fmla="val 62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0140" y="358706"/>
            <a:ext cx="841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pc="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PROCESSO ADMINISTRATIVO DE AUTORREGULAÇÃO</a:t>
            </a:r>
            <a:endParaRPr lang="pt-BR" sz="1600" spc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1405141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Lacunas quanto ao processo administrativo das </a:t>
            </a:r>
            <a:r>
              <a:rPr lang="pt-BR" sz="1200" b="1" dirty="0" err="1" smtClean="0">
                <a:latin typeface="Century Gothic" panose="020B0502020202020204" pitchFamily="34" charset="0"/>
              </a:rPr>
              <a:t>autorreguladoras</a:t>
            </a:r>
            <a:r>
              <a:rPr lang="pt-BR" sz="1200" b="1" dirty="0" smtClean="0">
                <a:latin typeface="Century Gothic" panose="020B0502020202020204" pitchFamily="34" charset="0"/>
              </a:rPr>
              <a:t> tornam a situação crítica, pois a Instrução </a:t>
            </a:r>
            <a:r>
              <a:rPr lang="pt-BR" sz="1200" b="1" dirty="0">
                <a:latin typeface="Century Gothic" panose="020B0502020202020204" pitchFamily="34" charset="0"/>
              </a:rPr>
              <a:t>CVM nº 461/07 não entra em detalhes quanto aos princípios gerais e requisitos mínimos aplicáveis </a:t>
            </a:r>
            <a:r>
              <a:rPr lang="pt-BR" sz="1200" b="1" dirty="0" smtClean="0">
                <a:latin typeface="Century Gothic" panose="020B0502020202020204" pitchFamily="34" charset="0"/>
              </a:rPr>
              <a:t>aos processos administrativos das </a:t>
            </a:r>
            <a:r>
              <a:rPr lang="pt-BR" sz="1200" b="1" dirty="0" err="1" smtClean="0">
                <a:latin typeface="Century Gothic" panose="020B0502020202020204" pitchFamily="34" charset="0"/>
              </a:rPr>
              <a:t>autorreguladoras</a:t>
            </a:r>
            <a:r>
              <a:rPr lang="pt-BR" sz="1200" dirty="0" smtClean="0">
                <a:latin typeface="Century Gothic" panose="020B0502020202020204" pitchFamily="34" charset="0"/>
              </a:rPr>
              <a:t>.</a:t>
            </a:r>
          </a:p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A Instrução prevê </a:t>
            </a:r>
            <a:r>
              <a:rPr lang="pt-BR" sz="1200" b="1" dirty="0">
                <a:latin typeface="Century Gothic" panose="020B0502020202020204" pitchFamily="34" charset="0"/>
              </a:rPr>
              <a:t>apenas que o Conselho de </a:t>
            </a:r>
            <a:r>
              <a:rPr lang="pt-BR" sz="1200" b="1" dirty="0" err="1" smtClean="0">
                <a:latin typeface="Century Gothic" panose="020B0502020202020204" pitchFamily="34" charset="0"/>
              </a:rPr>
              <a:t>Autorregulação</a:t>
            </a:r>
            <a:r>
              <a:rPr lang="pt-BR" sz="1200" b="1" dirty="0" smtClean="0">
                <a:latin typeface="Century Gothic" panose="020B0502020202020204" pitchFamily="34" charset="0"/>
              </a:rPr>
              <a:t> </a:t>
            </a:r>
            <a:r>
              <a:rPr lang="pt-BR" sz="1200" b="1" dirty="0">
                <a:latin typeface="Century Gothic" panose="020B0502020202020204" pitchFamily="34" charset="0"/>
              </a:rPr>
              <a:t>deve aprovar o regulamento </a:t>
            </a:r>
            <a:r>
              <a:rPr lang="pt-BR" sz="1200" dirty="0">
                <a:latin typeface="Century Gothic" panose="020B0502020202020204" pitchFamily="34" charset="0"/>
              </a:rPr>
              <a:t>dos procedimentos a serem observados na instauração e tramitação dos processos e na negociação e celebração de termos de compromisso (art. 46,§1º </a:t>
            </a:r>
            <a:r>
              <a:rPr lang="pt-BR" sz="1200" dirty="0" smtClean="0">
                <a:latin typeface="Century Gothic" panose="020B0502020202020204" pitchFamily="34" charset="0"/>
              </a:rPr>
              <a:t>), </a:t>
            </a:r>
            <a:r>
              <a:rPr lang="pt-BR" sz="1200" b="1" dirty="0" smtClean="0">
                <a:latin typeface="Century Gothic" panose="020B0502020202020204" pitchFamily="34" charset="0"/>
              </a:rPr>
              <a:t>bem como que  os documentos </a:t>
            </a:r>
            <a:r>
              <a:rPr lang="pt-BR" sz="1200" b="1" dirty="0">
                <a:latin typeface="Century Gothic" panose="020B0502020202020204" pitchFamily="34" charset="0"/>
              </a:rPr>
              <a:t>devem ser aprovados pela CVM </a:t>
            </a:r>
            <a:r>
              <a:rPr lang="pt-BR" sz="1200" dirty="0">
                <a:latin typeface="Century Gothic" panose="020B0502020202020204" pitchFamily="34" charset="0"/>
              </a:rPr>
              <a:t>(art. 117, IV</a:t>
            </a:r>
            <a:r>
              <a:rPr lang="pt-BR" sz="1200" dirty="0" smtClean="0">
                <a:latin typeface="Century Gothic" panose="020B0502020202020204" pitchFamily="34" charset="0"/>
              </a:rPr>
              <a:t>).</a:t>
            </a:r>
          </a:p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Existem, portanto, riscos de inobservância do devido</a:t>
            </a:r>
            <a:r>
              <a:rPr lang="pt-BR" sz="1200" dirty="0" smtClean="0">
                <a:latin typeface="Century Gothic" panose="020B0502020202020204" pitchFamily="34" charset="0"/>
              </a:rPr>
              <a:t> </a:t>
            </a:r>
            <a:r>
              <a:rPr lang="pt-BR" sz="1200" b="1" dirty="0" smtClean="0">
                <a:latin typeface="Century Gothic" panose="020B0502020202020204" pitchFamily="34" charset="0"/>
              </a:rPr>
              <a:t>processo legal </a:t>
            </a:r>
            <a:r>
              <a:rPr lang="pt-BR" sz="1200" dirty="0" smtClean="0">
                <a:latin typeface="Century Gothic" panose="020B0502020202020204" pitchFamily="34" charset="0"/>
              </a:rPr>
              <a:t>e da geração de </a:t>
            </a:r>
            <a:r>
              <a:rPr lang="pt-BR" sz="1200" b="1" dirty="0" smtClean="0">
                <a:latin typeface="Century Gothic" panose="020B0502020202020204" pitchFamily="34" charset="0"/>
              </a:rPr>
              <a:t>ineficiências processuais</a:t>
            </a:r>
            <a:r>
              <a:rPr lang="pt-BR" sz="1200" dirty="0" smtClean="0">
                <a:latin typeface="Century Gothic" panose="020B0502020202020204" pitchFamily="34" charset="0"/>
              </a:rPr>
              <a:t>.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Devido Processo Legal:</a:t>
            </a:r>
            <a:r>
              <a:rPr lang="pt-BR" sz="1200" b="1" i="1" dirty="0" smtClean="0">
                <a:latin typeface="Century Gothic" panose="020B0502020202020204" pitchFamily="34" charset="0"/>
              </a:rPr>
              <a:t> </a:t>
            </a:r>
            <a:r>
              <a:rPr lang="pt-BR" sz="1200" dirty="0" smtClean="0">
                <a:latin typeface="Century Gothic" panose="020B0502020202020204" pitchFamily="34" charset="0"/>
              </a:rPr>
              <a:t>deve ser observado pelo processo administrativo da entidade </a:t>
            </a:r>
            <a:r>
              <a:rPr lang="pt-BR" sz="1200" dirty="0" err="1" smtClean="0">
                <a:latin typeface="Century Gothic" panose="020B0502020202020204" pitchFamily="34" charset="0"/>
              </a:rPr>
              <a:t>autorreguladora</a:t>
            </a:r>
            <a:r>
              <a:rPr lang="pt-BR" sz="1200" dirty="0" smtClean="0">
                <a:latin typeface="Century Gothic" panose="020B0502020202020204" pitchFamily="34" charset="0"/>
              </a:rPr>
              <a:t> (e.g., contraditório, ampla defesa e publicidade);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Ineficiências Processuais: </a:t>
            </a:r>
            <a:r>
              <a:rPr lang="pt-BR" sz="1200" dirty="0" smtClean="0">
                <a:latin typeface="Century Gothic" panose="020B0502020202020204" pitchFamily="34" charset="0"/>
              </a:rPr>
              <a:t>(i) Tramitação </a:t>
            </a:r>
            <a:r>
              <a:rPr lang="pt-BR" sz="1200" dirty="0">
                <a:latin typeface="Century Gothic" panose="020B0502020202020204" pitchFamily="34" charset="0"/>
              </a:rPr>
              <a:t>de processos na </a:t>
            </a:r>
            <a:r>
              <a:rPr lang="pt-BR" sz="1200" dirty="0" err="1">
                <a:latin typeface="Century Gothic" panose="020B0502020202020204" pitchFamily="34" charset="0"/>
              </a:rPr>
              <a:t>autorregulação</a:t>
            </a:r>
            <a:r>
              <a:rPr lang="pt-BR" sz="1200" dirty="0">
                <a:latin typeface="Century Gothic" panose="020B0502020202020204" pitchFamily="34" charset="0"/>
              </a:rPr>
              <a:t> e na </a:t>
            </a:r>
            <a:r>
              <a:rPr lang="pt-BR" sz="1200" dirty="0" smtClean="0">
                <a:latin typeface="Century Gothic" panose="020B0502020202020204" pitchFamily="34" charset="0"/>
              </a:rPr>
              <a:t>CVM</a:t>
            </a:r>
            <a:r>
              <a:rPr lang="pt-BR" sz="1200" dirty="0">
                <a:latin typeface="Century Gothic" panose="020B0502020202020204" pitchFamily="34" charset="0"/>
              </a:rPr>
              <a:t> </a:t>
            </a:r>
            <a:r>
              <a:rPr lang="pt-BR" sz="1200" dirty="0" smtClean="0">
                <a:latin typeface="Century Gothic" panose="020B0502020202020204" pitchFamily="34" charset="0"/>
              </a:rPr>
              <a:t>e (</a:t>
            </a:r>
            <a:r>
              <a:rPr lang="pt-BR" sz="1200" dirty="0" err="1" smtClean="0">
                <a:latin typeface="Century Gothic" panose="020B0502020202020204" pitchFamily="34" charset="0"/>
              </a:rPr>
              <a:t>ii</a:t>
            </a:r>
            <a:r>
              <a:rPr lang="pt-BR" sz="1200" dirty="0" smtClean="0">
                <a:latin typeface="Century Gothic" panose="020B0502020202020204" pitchFamily="34" charset="0"/>
              </a:rPr>
              <a:t>) Reavaliação pela CVM.</a:t>
            </a:r>
            <a:endParaRPr lang="pt-BR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3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46145" y="985292"/>
            <a:ext cx="8158303" cy="4331082"/>
          </a:xfrm>
          <a:prstGeom prst="roundRect">
            <a:avLst>
              <a:gd name="adj" fmla="val 62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" lvl="1" algn="just" defTabSz="982663">
              <a:spcBef>
                <a:spcPts val="600"/>
              </a:spcBef>
              <a:spcAft>
                <a:spcPts val="600"/>
              </a:spcAft>
            </a:pPr>
            <a:endParaRPr lang="pt-BR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0140" y="358706"/>
            <a:ext cx="841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PROCESSO ADMINISTRATIVO DE AUTORREGULAÇÃO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6145" y="1030585"/>
            <a:ext cx="808629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7" lvl="1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b="1" u="sng" dirty="0" smtClean="0">
                <a:latin typeface="Century Gothic" panose="020B0502020202020204" pitchFamily="34" charset="0"/>
              </a:rPr>
              <a:t>Devido Processo Legal:</a:t>
            </a:r>
            <a:endParaRPr lang="pt-BR" sz="1400" b="1" u="sng" dirty="0">
              <a:latin typeface="Century Gothic" panose="020B0502020202020204" pitchFamily="34" charset="0"/>
            </a:endParaRP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Perigosa confusão entre acusador e julgador: </a:t>
            </a:r>
            <a:r>
              <a:rPr lang="pt-BR" sz="1200" dirty="0" smtClean="0">
                <a:latin typeface="Century Gothic" panose="020B0502020202020204" pitchFamily="34" charset="0"/>
              </a:rPr>
              <a:t>não há previsão </a:t>
            </a:r>
            <a:r>
              <a:rPr lang="pt-BR" sz="1200" dirty="0">
                <a:latin typeface="Century Gothic" panose="020B0502020202020204" pitchFamily="34" charset="0"/>
              </a:rPr>
              <a:t>expressa de que o Diretor de </a:t>
            </a:r>
            <a:r>
              <a:rPr lang="pt-BR" sz="1200" dirty="0" err="1">
                <a:latin typeface="Century Gothic" panose="020B0502020202020204" pitchFamily="34" charset="0"/>
              </a:rPr>
              <a:t>Autorregulação</a:t>
            </a:r>
            <a:r>
              <a:rPr lang="pt-BR" sz="1200" dirty="0">
                <a:latin typeface="Century Gothic" panose="020B0502020202020204" pitchFamily="34" charset="0"/>
              </a:rPr>
              <a:t>, no papel </a:t>
            </a:r>
            <a:r>
              <a:rPr lang="pt-BR" sz="1200" dirty="0" smtClean="0">
                <a:latin typeface="Century Gothic" panose="020B0502020202020204" pitchFamily="34" charset="0"/>
              </a:rPr>
              <a:t>de acusador, não pode participar das discussões do Conselho de </a:t>
            </a:r>
            <a:r>
              <a:rPr lang="pt-BR" sz="1200" dirty="0" err="1" smtClean="0">
                <a:latin typeface="Century Gothic" panose="020B0502020202020204" pitchFamily="34" charset="0"/>
              </a:rPr>
              <a:t>Autorregulação</a:t>
            </a:r>
            <a:r>
              <a:rPr lang="pt-BR" sz="1200" dirty="0" smtClean="0">
                <a:latin typeface="Century Gothic" panose="020B0502020202020204" pitchFamily="34" charset="0"/>
              </a:rPr>
              <a:t>, mesmo que essa não conte com a participação </a:t>
            </a:r>
            <a:r>
              <a:rPr lang="pt-BR" sz="1200" dirty="0">
                <a:latin typeface="Century Gothic" panose="020B0502020202020204" pitchFamily="34" charset="0"/>
              </a:rPr>
              <a:t>do acusado (e.g., análise de proposta de termo de compromisso; discussão de turma julgadora após defesa);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Ausência de Memoriais: </a:t>
            </a:r>
            <a:r>
              <a:rPr lang="pt-BR" sz="1200" dirty="0" smtClean="0">
                <a:latin typeface="Century Gothic" panose="020B0502020202020204" pitchFamily="34" charset="0"/>
              </a:rPr>
              <a:t>ausência de previsão </a:t>
            </a:r>
            <a:r>
              <a:rPr lang="pt-BR" sz="1200" dirty="0">
                <a:latin typeface="Century Gothic" panose="020B0502020202020204" pitchFamily="34" charset="0"/>
              </a:rPr>
              <a:t>de procedimento para apresentação de memoriais ao Conselho de </a:t>
            </a:r>
            <a:r>
              <a:rPr lang="pt-BR" sz="1200" dirty="0" err="1" smtClean="0">
                <a:latin typeface="Century Gothic" panose="020B0502020202020204" pitchFamily="34" charset="0"/>
              </a:rPr>
              <a:t>Autorregulação</a:t>
            </a:r>
            <a:r>
              <a:rPr lang="pt-BR" sz="1200" dirty="0" smtClean="0">
                <a:latin typeface="Century Gothic" panose="020B0502020202020204" pitchFamily="34" charset="0"/>
              </a:rPr>
              <a:t>;</a:t>
            </a:r>
            <a:endParaRPr lang="pt-BR" sz="1200" dirty="0">
              <a:latin typeface="Century Gothic" panose="020B0502020202020204" pitchFamily="34" charset="0"/>
            </a:endParaRP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Termos </a:t>
            </a:r>
            <a:r>
              <a:rPr lang="pt-BR" sz="1200" b="1" dirty="0">
                <a:latin typeface="Century Gothic" panose="020B0502020202020204" pitchFamily="34" charset="0"/>
              </a:rPr>
              <a:t>de compromisso: </a:t>
            </a:r>
            <a:r>
              <a:rPr lang="pt-BR" sz="1200" dirty="0">
                <a:latin typeface="Century Gothic" panose="020B0502020202020204" pitchFamily="34" charset="0"/>
              </a:rPr>
              <a:t>ausência de previsibilidade e motivação quanto a critérios de oportunidade e conveniência da decisão do Conselho de </a:t>
            </a:r>
            <a:r>
              <a:rPr lang="pt-BR" sz="1200" dirty="0" err="1">
                <a:latin typeface="Century Gothic" panose="020B0502020202020204" pitchFamily="34" charset="0"/>
              </a:rPr>
              <a:t>Autorregulação</a:t>
            </a:r>
            <a:r>
              <a:rPr lang="pt-BR" sz="1200" dirty="0">
                <a:latin typeface="Century Gothic" panose="020B0502020202020204" pitchFamily="34" charset="0"/>
              </a:rPr>
              <a:t> quanto à aceitação de termos de compromisso; 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Prazos</a:t>
            </a:r>
            <a:r>
              <a:rPr lang="pt-BR" sz="1200" b="1" dirty="0">
                <a:latin typeface="Century Gothic" panose="020B0502020202020204" pitchFamily="34" charset="0"/>
              </a:rPr>
              <a:t>: </a:t>
            </a:r>
            <a:r>
              <a:rPr lang="pt-BR" sz="1200" dirty="0" smtClean="0">
                <a:latin typeface="Century Gothic" panose="020B0502020202020204" pitchFamily="34" charset="0"/>
              </a:rPr>
              <a:t>ausência de prazos para </a:t>
            </a:r>
            <a:r>
              <a:rPr lang="pt-BR" sz="1200" dirty="0">
                <a:latin typeface="Century Gothic" panose="020B0502020202020204" pitchFamily="34" charset="0"/>
              </a:rPr>
              <a:t>a designação do relator e para apreciação dos recursos.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Suspeição </a:t>
            </a:r>
            <a:r>
              <a:rPr lang="pt-BR" sz="1200" b="1" dirty="0">
                <a:latin typeface="Century Gothic" panose="020B0502020202020204" pitchFamily="34" charset="0"/>
              </a:rPr>
              <a:t>ou impedimento: </a:t>
            </a:r>
            <a:r>
              <a:rPr lang="pt-BR" sz="1200" dirty="0" smtClean="0">
                <a:latin typeface="Century Gothic" panose="020B0502020202020204" pitchFamily="34" charset="0"/>
              </a:rPr>
              <a:t>não há a possibilidade </a:t>
            </a:r>
            <a:r>
              <a:rPr lang="pt-BR" sz="1200" dirty="0">
                <a:latin typeface="Century Gothic" panose="020B0502020202020204" pitchFamily="34" charset="0"/>
              </a:rPr>
              <a:t>expressa de alegação de suspeição ou impedimento do julgador por qualquer parte do </a:t>
            </a:r>
            <a:r>
              <a:rPr lang="pt-BR" sz="1200" dirty="0" smtClean="0">
                <a:latin typeface="Century Gothic" panose="020B0502020202020204" pitchFamily="34" charset="0"/>
              </a:rPr>
              <a:t>processo.</a:t>
            </a:r>
          </a:p>
          <a:p>
            <a:pPr marL="744537" lvl="2" indent="-285750" algn="just" defTabSz="982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200" b="1" dirty="0" smtClean="0">
                <a:latin typeface="Century Gothic" panose="020B0502020202020204" pitchFamily="34" charset="0"/>
              </a:rPr>
              <a:t>Penalidade e dosimetria: </a:t>
            </a:r>
            <a:r>
              <a:rPr lang="pt-BR" sz="1200" dirty="0" smtClean="0">
                <a:latin typeface="Century Gothic" panose="020B0502020202020204" pitchFamily="34" charset="0"/>
              </a:rPr>
              <a:t>não há previsão clara de quais condutas dão ensejo a cada espécie de penalidade, com a devida dosimetria das penas. É importante o entendimento seguro e previsível, pelos participantes do mercado, sobre as características das condutas lícitas e ilícitas, e sobre as possibilidades e parâmetros de punição em relação às últimas.</a:t>
            </a:r>
            <a:endParaRPr lang="pt-BR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6420</TotalTime>
  <Words>1850</Words>
  <Application>Microsoft Office PowerPoint</Application>
  <PresentationFormat>Apresentação na tela (16:10)</PresentationFormat>
  <Paragraphs>151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Renato Figueiredo</dc:creator>
  <cp:lastModifiedBy>Andressa Paranhos Guimarães</cp:lastModifiedBy>
  <cp:revision>146</cp:revision>
  <cp:lastPrinted>2015-10-12T11:49:10Z</cp:lastPrinted>
  <dcterms:created xsi:type="dcterms:W3CDTF">2015-09-29T18:10:57Z</dcterms:created>
  <dcterms:modified xsi:type="dcterms:W3CDTF">2015-10-14T15:32:30Z</dcterms:modified>
</cp:coreProperties>
</file>