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81" r:id="rId2"/>
    <p:sldId id="263" r:id="rId3"/>
    <p:sldId id="896" r:id="rId4"/>
    <p:sldId id="897" r:id="rId5"/>
    <p:sldId id="898" r:id="rId6"/>
    <p:sldId id="912" r:id="rId7"/>
    <p:sldId id="894" r:id="rId8"/>
    <p:sldId id="905" r:id="rId9"/>
    <p:sldId id="906" r:id="rId10"/>
    <p:sldId id="907" r:id="rId11"/>
    <p:sldId id="913" r:id="rId12"/>
    <p:sldId id="911" r:id="rId13"/>
  </p:sldIdLst>
  <p:sldSz cx="9144000" cy="6858000" type="screen4x3"/>
  <p:notesSz cx="6858000"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838"/>
    <a:srgbClr val="FAAE1F"/>
    <a:srgbClr val="7DC244"/>
    <a:srgbClr val="0095D9"/>
    <a:srgbClr val="4C4D4F"/>
    <a:srgbClr val="737373"/>
    <a:srgbClr val="A7A9AC"/>
    <a:srgbClr val="75BEE9"/>
    <a:srgbClr val="1695D3"/>
    <a:srgbClr val="005D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98138" autoAdjust="0"/>
  </p:normalViewPr>
  <p:slideViewPr>
    <p:cSldViewPr>
      <p:cViewPr>
        <p:scale>
          <a:sx n="75" d="100"/>
          <a:sy n="75" d="100"/>
        </p:scale>
        <p:origin x="-1718" y="-26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10CAC2-1EF4-473F-826B-05CF4CC2C48F}" type="doc">
      <dgm:prSet loTypeId="urn:microsoft.com/office/officeart/2005/8/layout/pyramid1" loCatId="pyramid" qsTypeId="urn:microsoft.com/office/officeart/2005/8/quickstyle/simple1" qsCatId="simple" csTypeId="urn:microsoft.com/office/officeart/2005/8/colors/accent3_3" csCatId="accent3" phldr="1"/>
      <dgm:spPr/>
    </dgm:pt>
    <dgm:pt modelId="{084407A6-F43E-44E6-9C99-B9AD9FF44C0D}">
      <dgm:prSet phldrT="[Texto]"/>
      <dgm:spPr>
        <a:solidFill>
          <a:srgbClr val="7DC244">
            <a:alpha val="90000"/>
          </a:srgbClr>
        </a:solidFill>
      </dgm:spPr>
      <dgm:t>
        <a:bodyPr/>
        <a:lstStyle/>
        <a:p>
          <a:endParaRPr lang="pt-BR" dirty="0" smtClean="0">
            <a:solidFill>
              <a:srgbClr val="383838"/>
            </a:solidFill>
          </a:endParaRPr>
        </a:p>
        <a:p>
          <a:r>
            <a:rPr lang="pt-BR" dirty="0" smtClean="0">
              <a:solidFill>
                <a:srgbClr val="383838"/>
              </a:solidFill>
            </a:rPr>
            <a:t>Lei</a:t>
          </a:r>
          <a:endParaRPr lang="pt-BR" dirty="0">
            <a:solidFill>
              <a:srgbClr val="383838"/>
            </a:solidFill>
          </a:endParaRPr>
        </a:p>
      </dgm:t>
    </dgm:pt>
    <dgm:pt modelId="{8A4BD869-CB5B-4C87-B279-D0937A533C42}" type="parTrans" cxnId="{982F3479-F041-4049-8CBC-031895A99BB3}">
      <dgm:prSet/>
      <dgm:spPr/>
      <dgm:t>
        <a:bodyPr/>
        <a:lstStyle/>
        <a:p>
          <a:endParaRPr lang="pt-BR"/>
        </a:p>
      </dgm:t>
    </dgm:pt>
    <dgm:pt modelId="{BACA5EF2-AE6D-4966-A1EC-2A4AB346E469}" type="sibTrans" cxnId="{982F3479-F041-4049-8CBC-031895A99BB3}">
      <dgm:prSet/>
      <dgm:spPr/>
      <dgm:t>
        <a:bodyPr/>
        <a:lstStyle/>
        <a:p>
          <a:endParaRPr lang="pt-BR"/>
        </a:p>
      </dgm:t>
    </dgm:pt>
    <dgm:pt modelId="{9C29D834-401D-4168-BFF2-08F926622647}">
      <dgm:prSet phldrT="[Texto]"/>
      <dgm:spPr>
        <a:solidFill>
          <a:srgbClr val="7DC244">
            <a:alpha val="60000"/>
          </a:srgbClr>
        </a:solidFill>
      </dgm:spPr>
      <dgm:t>
        <a:bodyPr/>
        <a:lstStyle/>
        <a:p>
          <a:r>
            <a:rPr lang="pt-BR" dirty="0" smtClean="0">
              <a:solidFill>
                <a:srgbClr val="383838"/>
              </a:solidFill>
            </a:rPr>
            <a:t>Regulador Estatal</a:t>
          </a:r>
          <a:endParaRPr lang="pt-BR" dirty="0">
            <a:solidFill>
              <a:srgbClr val="383838"/>
            </a:solidFill>
          </a:endParaRPr>
        </a:p>
      </dgm:t>
    </dgm:pt>
    <dgm:pt modelId="{A20D6CFA-1F23-40B1-A970-0C33772850B5}" type="parTrans" cxnId="{25E5887F-7562-47E6-A893-DFF333734359}">
      <dgm:prSet/>
      <dgm:spPr/>
      <dgm:t>
        <a:bodyPr/>
        <a:lstStyle/>
        <a:p>
          <a:endParaRPr lang="pt-BR"/>
        </a:p>
      </dgm:t>
    </dgm:pt>
    <dgm:pt modelId="{037A7280-7394-4E17-90D4-A670E0692CD9}" type="sibTrans" cxnId="{25E5887F-7562-47E6-A893-DFF333734359}">
      <dgm:prSet/>
      <dgm:spPr/>
      <dgm:t>
        <a:bodyPr/>
        <a:lstStyle/>
        <a:p>
          <a:endParaRPr lang="pt-BR"/>
        </a:p>
      </dgm:t>
    </dgm:pt>
    <dgm:pt modelId="{82D70103-00E0-46D0-B10D-1E91DAB24F6D}">
      <dgm:prSet phldrT="[Texto]"/>
      <dgm:spPr>
        <a:solidFill>
          <a:srgbClr val="7DC244">
            <a:alpha val="40000"/>
          </a:srgbClr>
        </a:solidFill>
      </dgm:spPr>
      <dgm:t>
        <a:bodyPr/>
        <a:lstStyle/>
        <a:p>
          <a:r>
            <a:rPr lang="pt-BR" dirty="0" err="1" smtClean="0">
              <a:solidFill>
                <a:srgbClr val="383838"/>
              </a:solidFill>
            </a:rPr>
            <a:t>Autorregulador</a:t>
          </a:r>
          <a:endParaRPr lang="pt-BR" dirty="0">
            <a:solidFill>
              <a:srgbClr val="383838"/>
            </a:solidFill>
          </a:endParaRPr>
        </a:p>
      </dgm:t>
    </dgm:pt>
    <dgm:pt modelId="{AFD8DC3A-BDB8-42CF-9DFF-2CBAA864B57E}" type="parTrans" cxnId="{A56827D4-818D-4A24-AFC1-538DF31F7815}">
      <dgm:prSet/>
      <dgm:spPr/>
      <dgm:t>
        <a:bodyPr/>
        <a:lstStyle/>
        <a:p>
          <a:endParaRPr lang="pt-BR"/>
        </a:p>
      </dgm:t>
    </dgm:pt>
    <dgm:pt modelId="{1E143937-F78E-46A1-8A21-E2BA6547851F}" type="sibTrans" cxnId="{A56827D4-818D-4A24-AFC1-538DF31F7815}">
      <dgm:prSet/>
      <dgm:spPr/>
      <dgm:t>
        <a:bodyPr/>
        <a:lstStyle/>
        <a:p>
          <a:endParaRPr lang="pt-BR"/>
        </a:p>
      </dgm:t>
    </dgm:pt>
    <dgm:pt modelId="{64D84682-F058-4308-AAD9-B2AE30C55342}" type="pres">
      <dgm:prSet presAssocID="{CF10CAC2-1EF4-473F-826B-05CF4CC2C48F}" presName="Name0" presStyleCnt="0">
        <dgm:presLayoutVars>
          <dgm:dir/>
          <dgm:animLvl val="lvl"/>
          <dgm:resizeHandles val="exact"/>
        </dgm:presLayoutVars>
      </dgm:prSet>
      <dgm:spPr/>
    </dgm:pt>
    <dgm:pt modelId="{A0BF3204-E83C-4ADD-BAFC-2D9BAFF8DBB5}" type="pres">
      <dgm:prSet presAssocID="{084407A6-F43E-44E6-9C99-B9AD9FF44C0D}" presName="Name8" presStyleCnt="0"/>
      <dgm:spPr/>
    </dgm:pt>
    <dgm:pt modelId="{66276524-0BCA-4A4A-BCBF-58F67885AD16}" type="pres">
      <dgm:prSet presAssocID="{084407A6-F43E-44E6-9C99-B9AD9FF44C0D}" presName="level" presStyleLbl="node1" presStyleIdx="0" presStyleCnt="3">
        <dgm:presLayoutVars>
          <dgm:chMax val="1"/>
          <dgm:bulletEnabled val="1"/>
        </dgm:presLayoutVars>
      </dgm:prSet>
      <dgm:spPr/>
      <dgm:t>
        <a:bodyPr/>
        <a:lstStyle/>
        <a:p>
          <a:endParaRPr lang="pt-BR"/>
        </a:p>
      </dgm:t>
    </dgm:pt>
    <dgm:pt modelId="{2146C975-84BC-413C-8109-F2B883807F60}" type="pres">
      <dgm:prSet presAssocID="{084407A6-F43E-44E6-9C99-B9AD9FF44C0D}" presName="levelTx" presStyleLbl="revTx" presStyleIdx="0" presStyleCnt="0">
        <dgm:presLayoutVars>
          <dgm:chMax val="1"/>
          <dgm:bulletEnabled val="1"/>
        </dgm:presLayoutVars>
      </dgm:prSet>
      <dgm:spPr/>
      <dgm:t>
        <a:bodyPr/>
        <a:lstStyle/>
        <a:p>
          <a:endParaRPr lang="pt-BR"/>
        </a:p>
      </dgm:t>
    </dgm:pt>
    <dgm:pt modelId="{2DE40308-C17A-4FD3-BBAE-742B0F719661}" type="pres">
      <dgm:prSet presAssocID="{9C29D834-401D-4168-BFF2-08F926622647}" presName="Name8" presStyleCnt="0"/>
      <dgm:spPr/>
    </dgm:pt>
    <dgm:pt modelId="{D551839D-7BDB-4AB6-BBBF-C99E70931ACB}" type="pres">
      <dgm:prSet presAssocID="{9C29D834-401D-4168-BFF2-08F926622647}" presName="level" presStyleLbl="node1" presStyleIdx="1" presStyleCnt="3">
        <dgm:presLayoutVars>
          <dgm:chMax val="1"/>
          <dgm:bulletEnabled val="1"/>
        </dgm:presLayoutVars>
      </dgm:prSet>
      <dgm:spPr/>
      <dgm:t>
        <a:bodyPr/>
        <a:lstStyle/>
        <a:p>
          <a:endParaRPr lang="pt-BR"/>
        </a:p>
      </dgm:t>
    </dgm:pt>
    <dgm:pt modelId="{69BB7129-8F3A-44CB-B45A-29BF17E0BF43}" type="pres">
      <dgm:prSet presAssocID="{9C29D834-401D-4168-BFF2-08F926622647}" presName="levelTx" presStyleLbl="revTx" presStyleIdx="0" presStyleCnt="0">
        <dgm:presLayoutVars>
          <dgm:chMax val="1"/>
          <dgm:bulletEnabled val="1"/>
        </dgm:presLayoutVars>
      </dgm:prSet>
      <dgm:spPr/>
      <dgm:t>
        <a:bodyPr/>
        <a:lstStyle/>
        <a:p>
          <a:endParaRPr lang="pt-BR"/>
        </a:p>
      </dgm:t>
    </dgm:pt>
    <dgm:pt modelId="{234731B6-4ADF-4544-BE91-F9242A3652FF}" type="pres">
      <dgm:prSet presAssocID="{82D70103-00E0-46D0-B10D-1E91DAB24F6D}" presName="Name8" presStyleCnt="0"/>
      <dgm:spPr/>
    </dgm:pt>
    <dgm:pt modelId="{F9463511-3711-447F-B29A-E17B15A41F59}" type="pres">
      <dgm:prSet presAssocID="{82D70103-00E0-46D0-B10D-1E91DAB24F6D}" presName="level" presStyleLbl="node1" presStyleIdx="2" presStyleCnt="3">
        <dgm:presLayoutVars>
          <dgm:chMax val="1"/>
          <dgm:bulletEnabled val="1"/>
        </dgm:presLayoutVars>
      </dgm:prSet>
      <dgm:spPr/>
      <dgm:t>
        <a:bodyPr/>
        <a:lstStyle/>
        <a:p>
          <a:endParaRPr lang="pt-BR"/>
        </a:p>
      </dgm:t>
    </dgm:pt>
    <dgm:pt modelId="{3595FDBA-34B4-4C45-830B-8B70F6045388}" type="pres">
      <dgm:prSet presAssocID="{82D70103-00E0-46D0-B10D-1E91DAB24F6D}" presName="levelTx" presStyleLbl="revTx" presStyleIdx="0" presStyleCnt="0">
        <dgm:presLayoutVars>
          <dgm:chMax val="1"/>
          <dgm:bulletEnabled val="1"/>
        </dgm:presLayoutVars>
      </dgm:prSet>
      <dgm:spPr/>
      <dgm:t>
        <a:bodyPr/>
        <a:lstStyle/>
        <a:p>
          <a:endParaRPr lang="pt-BR"/>
        </a:p>
      </dgm:t>
    </dgm:pt>
  </dgm:ptLst>
  <dgm:cxnLst>
    <dgm:cxn modelId="{A56827D4-818D-4A24-AFC1-538DF31F7815}" srcId="{CF10CAC2-1EF4-473F-826B-05CF4CC2C48F}" destId="{82D70103-00E0-46D0-B10D-1E91DAB24F6D}" srcOrd="2" destOrd="0" parTransId="{AFD8DC3A-BDB8-42CF-9DFF-2CBAA864B57E}" sibTransId="{1E143937-F78E-46A1-8A21-E2BA6547851F}"/>
    <dgm:cxn modelId="{C567CE58-6D20-4698-A40D-00ADF6569C71}" type="presOf" srcId="{084407A6-F43E-44E6-9C99-B9AD9FF44C0D}" destId="{2146C975-84BC-413C-8109-F2B883807F60}" srcOrd="1" destOrd="0" presId="urn:microsoft.com/office/officeart/2005/8/layout/pyramid1"/>
    <dgm:cxn modelId="{D6C6D49F-70AD-4BBA-97E0-40427E4D8770}" type="presOf" srcId="{084407A6-F43E-44E6-9C99-B9AD9FF44C0D}" destId="{66276524-0BCA-4A4A-BCBF-58F67885AD16}" srcOrd="0" destOrd="0" presId="urn:microsoft.com/office/officeart/2005/8/layout/pyramid1"/>
    <dgm:cxn modelId="{231DFAF2-ECB6-43BA-95F3-2C8B94449EA7}" type="presOf" srcId="{82D70103-00E0-46D0-B10D-1E91DAB24F6D}" destId="{F9463511-3711-447F-B29A-E17B15A41F59}" srcOrd="0" destOrd="0" presId="urn:microsoft.com/office/officeart/2005/8/layout/pyramid1"/>
    <dgm:cxn modelId="{DABF6BE6-1526-431C-A1F0-23F4B16C6B2B}" type="presOf" srcId="{9C29D834-401D-4168-BFF2-08F926622647}" destId="{D551839D-7BDB-4AB6-BBBF-C99E70931ACB}" srcOrd="0" destOrd="0" presId="urn:microsoft.com/office/officeart/2005/8/layout/pyramid1"/>
    <dgm:cxn modelId="{982F3479-F041-4049-8CBC-031895A99BB3}" srcId="{CF10CAC2-1EF4-473F-826B-05CF4CC2C48F}" destId="{084407A6-F43E-44E6-9C99-B9AD9FF44C0D}" srcOrd="0" destOrd="0" parTransId="{8A4BD869-CB5B-4C87-B279-D0937A533C42}" sibTransId="{BACA5EF2-AE6D-4966-A1EC-2A4AB346E469}"/>
    <dgm:cxn modelId="{CDC431FC-ACAC-4078-A1F2-7C4F95054D9C}" type="presOf" srcId="{9C29D834-401D-4168-BFF2-08F926622647}" destId="{69BB7129-8F3A-44CB-B45A-29BF17E0BF43}" srcOrd="1" destOrd="0" presId="urn:microsoft.com/office/officeart/2005/8/layout/pyramid1"/>
    <dgm:cxn modelId="{25E5887F-7562-47E6-A893-DFF333734359}" srcId="{CF10CAC2-1EF4-473F-826B-05CF4CC2C48F}" destId="{9C29D834-401D-4168-BFF2-08F926622647}" srcOrd="1" destOrd="0" parTransId="{A20D6CFA-1F23-40B1-A970-0C33772850B5}" sibTransId="{037A7280-7394-4E17-90D4-A670E0692CD9}"/>
    <dgm:cxn modelId="{2E539CBD-CC39-4A23-BFE6-2AA4FFF6307D}" type="presOf" srcId="{82D70103-00E0-46D0-B10D-1E91DAB24F6D}" destId="{3595FDBA-34B4-4C45-830B-8B70F6045388}" srcOrd="1" destOrd="0" presId="urn:microsoft.com/office/officeart/2005/8/layout/pyramid1"/>
    <dgm:cxn modelId="{A8EE8966-01F8-473F-B699-578A86B23361}" type="presOf" srcId="{CF10CAC2-1EF4-473F-826B-05CF4CC2C48F}" destId="{64D84682-F058-4308-AAD9-B2AE30C55342}" srcOrd="0" destOrd="0" presId="urn:microsoft.com/office/officeart/2005/8/layout/pyramid1"/>
    <dgm:cxn modelId="{05BB9347-F862-4666-9E4E-92D79A1212A7}" type="presParOf" srcId="{64D84682-F058-4308-AAD9-B2AE30C55342}" destId="{A0BF3204-E83C-4ADD-BAFC-2D9BAFF8DBB5}" srcOrd="0" destOrd="0" presId="urn:microsoft.com/office/officeart/2005/8/layout/pyramid1"/>
    <dgm:cxn modelId="{40C42AB6-0C3C-497F-93F0-D4987880D120}" type="presParOf" srcId="{A0BF3204-E83C-4ADD-BAFC-2D9BAFF8DBB5}" destId="{66276524-0BCA-4A4A-BCBF-58F67885AD16}" srcOrd="0" destOrd="0" presId="urn:microsoft.com/office/officeart/2005/8/layout/pyramid1"/>
    <dgm:cxn modelId="{AABF2943-587C-4045-A198-A20D9824A2F6}" type="presParOf" srcId="{A0BF3204-E83C-4ADD-BAFC-2D9BAFF8DBB5}" destId="{2146C975-84BC-413C-8109-F2B883807F60}" srcOrd="1" destOrd="0" presId="urn:microsoft.com/office/officeart/2005/8/layout/pyramid1"/>
    <dgm:cxn modelId="{D847366A-3CFD-4D7F-8CB0-DC518A756C8B}" type="presParOf" srcId="{64D84682-F058-4308-AAD9-B2AE30C55342}" destId="{2DE40308-C17A-4FD3-BBAE-742B0F719661}" srcOrd="1" destOrd="0" presId="urn:microsoft.com/office/officeart/2005/8/layout/pyramid1"/>
    <dgm:cxn modelId="{6B1CDF23-D9B1-4E04-8258-5D2542353840}" type="presParOf" srcId="{2DE40308-C17A-4FD3-BBAE-742B0F719661}" destId="{D551839D-7BDB-4AB6-BBBF-C99E70931ACB}" srcOrd="0" destOrd="0" presId="urn:microsoft.com/office/officeart/2005/8/layout/pyramid1"/>
    <dgm:cxn modelId="{FC6B5DE9-6FD2-4782-9BF8-36BCF80D65FF}" type="presParOf" srcId="{2DE40308-C17A-4FD3-BBAE-742B0F719661}" destId="{69BB7129-8F3A-44CB-B45A-29BF17E0BF43}" srcOrd="1" destOrd="0" presId="urn:microsoft.com/office/officeart/2005/8/layout/pyramid1"/>
    <dgm:cxn modelId="{2DEF5792-7A5D-4272-AFD2-7CAFC6CA46F1}" type="presParOf" srcId="{64D84682-F058-4308-AAD9-B2AE30C55342}" destId="{234731B6-4ADF-4544-BE91-F9242A3652FF}" srcOrd="2" destOrd="0" presId="urn:microsoft.com/office/officeart/2005/8/layout/pyramid1"/>
    <dgm:cxn modelId="{820E16C7-E0E9-41C4-973A-A91A412EF3F4}" type="presParOf" srcId="{234731B6-4ADF-4544-BE91-F9242A3652FF}" destId="{F9463511-3711-447F-B29A-E17B15A41F59}" srcOrd="0" destOrd="0" presId="urn:microsoft.com/office/officeart/2005/8/layout/pyramid1"/>
    <dgm:cxn modelId="{FBB16DD4-2644-466D-960F-20B22AD6A7E5}" type="presParOf" srcId="{234731B6-4ADF-4544-BE91-F9242A3652FF}" destId="{3595FDBA-34B4-4C45-830B-8B70F604538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76524-0BCA-4A4A-BCBF-58F67885AD16}">
      <dsp:nvSpPr>
        <dsp:cNvPr id="0" name=""/>
        <dsp:cNvSpPr/>
      </dsp:nvSpPr>
      <dsp:spPr>
        <a:xfrm>
          <a:off x="1952104" y="0"/>
          <a:ext cx="1952103" cy="1109381"/>
        </a:xfrm>
        <a:prstGeom prst="trapezoid">
          <a:avLst>
            <a:gd name="adj" fmla="val 87982"/>
          </a:avLst>
        </a:prstGeom>
        <a:solidFill>
          <a:srgbClr val="7DC244">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pt-BR" sz="3000" kern="1200" dirty="0" smtClean="0">
            <a:solidFill>
              <a:srgbClr val="383838"/>
            </a:solidFill>
          </a:endParaRPr>
        </a:p>
        <a:p>
          <a:pPr lvl="0" algn="ctr" defTabSz="1333500">
            <a:lnSpc>
              <a:spcPct val="90000"/>
            </a:lnSpc>
            <a:spcBef>
              <a:spcPct val="0"/>
            </a:spcBef>
            <a:spcAft>
              <a:spcPct val="35000"/>
            </a:spcAft>
          </a:pPr>
          <a:r>
            <a:rPr lang="pt-BR" sz="3000" kern="1200" dirty="0" smtClean="0">
              <a:solidFill>
                <a:srgbClr val="383838"/>
              </a:solidFill>
            </a:rPr>
            <a:t>Lei</a:t>
          </a:r>
          <a:endParaRPr lang="pt-BR" sz="3000" kern="1200" dirty="0">
            <a:solidFill>
              <a:srgbClr val="383838"/>
            </a:solidFill>
          </a:endParaRPr>
        </a:p>
      </dsp:txBody>
      <dsp:txXfrm>
        <a:off x="1952104" y="0"/>
        <a:ext cx="1952103" cy="1109381"/>
      </dsp:txXfrm>
    </dsp:sp>
    <dsp:sp modelId="{D551839D-7BDB-4AB6-BBBF-C99E70931ACB}">
      <dsp:nvSpPr>
        <dsp:cNvPr id="0" name=""/>
        <dsp:cNvSpPr/>
      </dsp:nvSpPr>
      <dsp:spPr>
        <a:xfrm>
          <a:off x="976052" y="1109381"/>
          <a:ext cx="3904207" cy="1109381"/>
        </a:xfrm>
        <a:prstGeom prst="trapezoid">
          <a:avLst>
            <a:gd name="adj" fmla="val 87982"/>
          </a:avLst>
        </a:prstGeom>
        <a:solidFill>
          <a:srgbClr val="7DC244">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pt-BR" sz="3000" kern="1200" dirty="0" smtClean="0">
              <a:solidFill>
                <a:srgbClr val="383838"/>
              </a:solidFill>
            </a:rPr>
            <a:t>Regulador Estatal</a:t>
          </a:r>
          <a:endParaRPr lang="pt-BR" sz="3000" kern="1200" dirty="0">
            <a:solidFill>
              <a:srgbClr val="383838"/>
            </a:solidFill>
          </a:endParaRPr>
        </a:p>
      </dsp:txBody>
      <dsp:txXfrm>
        <a:off x="1659288" y="1109381"/>
        <a:ext cx="2537735" cy="1109381"/>
      </dsp:txXfrm>
    </dsp:sp>
    <dsp:sp modelId="{F9463511-3711-447F-B29A-E17B15A41F59}">
      <dsp:nvSpPr>
        <dsp:cNvPr id="0" name=""/>
        <dsp:cNvSpPr/>
      </dsp:nvSpPr>
      <dsp:spPr>
        <a:xfrm>
          <a:off x="0" y="2218762"/>
          <a:ext cx="5856312" cy="1109381"/>
        </a:xfrm>
        <a:prstGeom prst="trapezoid">
          <a:avLst>
            <a:gd name="adj" fmla="val 87982"/>
          </a:avLst>
        </a:prstGeom>
        <a:solidFill>
          <a:srgbClr val="7DC244">
            <a:alpha val="4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pt-BR" sz="3000" kern="1200" dirty="0" err="1" smtClean="0">
              <a:solidFill>
                <a:srgbClr val="383838"/>
              </a:solidFill>
            </a:rPr>
            <a:t>Autorregulador</a:t>
          </a:r>
          <a:endParaRPr lang="pt-BR" sz="3000" kern="1200" dirty="0">
            <a:solidFill>
              <a:srgbClr val="383838"/>
            </a:solidFill>
          </a:endParaRPr>
        </a:p>
      </dsp:txBody>
      <dsp:txXfrm>
        <a:off x="1024854" y="2218762"/>
        <a:ext cx="3806602" cy="110938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AA81D354-55C0-41DF-9D3F-34386A9AAC36}" type="datetimeFigureOut">
              <a:rPr lang="pt-BR" smtClean="0"/>
              <a:t>14/10/2015</a:t>
            </a:fld>
            <a:endParaRPr lang="pt-BR"/>
          </a:p>
        </p:txBody>
      </p:sp>
      <p:sp>
        <p:nvSpPr>
          <p:cNvPr id="4" name="Espaço Reservado para Rodapé 3"/>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9428163"/>
            <a:ext cx="2971800" cy="496887"/>
          </a:xfrm>
          <a:prstGeom prst="rect">
            <a:avLst/>
          </a:prstGeom>
        </p:spPr>
        <p:txBody>
          <a:bodyPr vert="horz" lIns="91440" tIns="45720" rIns="91440" bIns="45720" rtlCol="0" anchor="b"/>
          <a:lstStyle>
            <a:lvl1pPr algn="r">
              <a:defRPr sz="1200"/>
            </a:lvl1pPr>
          </a:lstStyle>
          <a:p>
            <a:fld id="{256626A0-3BAC-46EA-A297-E28FC32D0221}" type="slidenum">
              <a:rPr lang="pt-BR" smtClean="0"/>
              <a:t>‹nº›</a:t>
            </a:fld>
            <a:endParaRPr lang="pt-BR"/>
          </a:p>
        </p:txBody>
      </p:sp>
    </p:spTree>
    <p:extLst>
      <p:ext uri="{BB962C8B-B14F-4D97-AF65-F5344CB8AC3E}">
        <p14:creationId xmlns:p14="http://schemas.microsoft.com/office/powerpoint/2010/main" val="2259820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2532246D-4664-4586-89A4-A0742F955EAF}" type="datetimeFigureOut">
              <a:rPr lang="pt-BR" smtClean="0"/>
              <a:pPr/>
              <a:t>14/10/2015</a:t>
            </a:fld>
            <a:endParaRPr lang="pt-BR"/>
          </a:p>
        </p:txBody>
      </p:sp>
      <p:sp>
        <p:nvSpPr>
          <p:cNvPr id="4" name="Espaço Reservado para Imagem de Slide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715153"/>
            <a:ext cx="5486400" cy="4466987"/>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680ED6EE-A747-45B1-B03B-BE4D2DF5DDAE}" type="slidenum">
              <a:rPr lang="pt-BR" smtClean="0"/>
              <a:pPr/>
              <a:t>‹nº›</a:t>
            </a:fld>
            <a:endParaRPr lang="pt-BR"/>
          </a:p>
        </p:txBody>
      </p:sp>
    </p:spTree>
    <p:extLst>
      <p:ext uri="{BB962C8B-B14F-4D97-AF65-F5344CB8AC3E}">
        <p14:creationId xmlns:p14="http://schemas.microsoft.com/office/powerpoint/2010/main" val="2621313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i="1" kern="1200" dirty="0" smtClean="0">
                <a:solidFill>
                  <a:schemeClr val="tx1"/>
                </a:solidFill>
                <a:effectLst/>
                <a:latin typeface="+mn-lt"/>
                <a:ea typeface="+mn-ea"/>
                <a:cs typeface="+mn-cs"/>
              </a:rPr>
              <a:t>Boas vindas do apresentador, ressaltando o motivo da apresentação.</a:t>
            </a:r>
            <a:endParaRPr lang="en-US"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BA50254D-E45E-429B-8C8E-E7C9EE511683}" type="slidenum">
              <a:rPr lang="pt-BR" smtClean="0"/>
              <a:pPr/>
              <a:t>1</a:t>
            </a:fld>
            <a:endParaRPr lang="pt-BR" dirty="0"/>
          </a:p>
        </p:txBody>
      </p:sp>
    </p:spTree>
    <p:extLst>
      <p:ext uri="{BB962C8B-B14F-4D97-AF65-F5344CB8AC3E}">
        <p14:creationId xmlns:p14="http://schemas.microsoft.com/office/powerpoint/2010/main" val="1029042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baseline="0" dirty="0" smtClean="0"/>
          </a:p>
        </p:txBody>
      </p:sp>
      <p:sp>
        <p:nvSpPr>
          <p:cNvPr id="4" name="Espaço Reservado para Número de Slide 3"/>
          <p:cNvSpPr>
            <a:spLocks noGrp="1"/>
          </p:cNvSpPr>
          <p:nvPr>
            <p:ph type="sldNum" sz="quarter" idx="10"/>
          </p:nvPr>
        </p:nvSpPr>
        <p:spPr/>
        <p:txBody>
          <a:bodyPr/>
          <a:lstStyle/>
          <a:p>
            <a:fld id="{BA50254D-E45E-429B-8C8E-E7C9EE511683}" type="slidenum">
              <a:rPr lang="pt-BR" smtClean="0"/>
              <a:pPr/>
              <a:t>6</a:t>
            </a:fld>
            <a:endParaRPr lang="pt-BR"/>
          </a:p>
        </p:txBody>
      </p:sp>
    </p:spTree>
    <p:extLst>
      <p:ext uri="{BB962C8B-B14F-4D97-AF65-F5344CB8AC3E}">
        <p14:creationId xmlns:p14="http://schemas.microsoft.com/office/powerpoint/2010/main" val="1451424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1" i="0" kern="1200" dirty="0" smtClean="0">
                <a:solidFill>
                  <a:schemeClr val="tx1"/>
                </a:solidFill>
                <a:effectLst/>
                <a:latin typeface="+mn-lt"/>
                <a:ea typeface="+mn-ea"/>
                <a:cs typeface="+mn-cs"/>
              </a:rPr>
              <a:t>Elaboração: </a:t>
            </a:r>
            <a:r>
              <a:rPr lang="pt-BR" sz="1200" i="0" kern="1200" dirty="0" smtClean="0">
                <a:solidFill>
                  <a:schemeClr val="tx1"/>
                </a:solidFill>
                <a:effectLst/>
                <a:latin typeface="+mn-lt"/>
                <a:ea typeface="+mn-ea"/>
                <a:cs typeface="+mn-cs"/>
              </a:rPr>
              <a:t>as instituições associadas discutem, formulam e definem as melhores práticas para diversos segmentos dos mercados. Essas regras são consolidadas em códigos de autorregulação, que devem ser cumpridos pelas instituições associadas, isto é, as mesmas instituições que elaboraram nos comitês essas regras. Depois de propostas, as regras são aprovadas pela Diretoria e encaminhadas para Audiência Pública, onde</a:t>
            </a:r>
            <a:r>
              <a:rPr lang="pt-BR" sz="1200" i="0" kern="1200" baseline="0" dirty="0" smtClean="0">
                <a:solidFill>
                  <a:schemeClr val="tx1"/>
                </a:solidFill>
                <a:effectLst/>
                <a:latin typeface="+mn-lt"/>
                <a:ea typeface="+mn-ea"/>
                <a:cs typeface="+mn-cs"/>
              </a:rPr>
              <a:t> todas instituições do mercado financeiro, mesmo as não associadas à ANBIMA, podem emitir suas opiniões. Por fim, as regras são aprovadas pelo órgão máximo, a Assembleia Geral.</a:t>
            </a:r>
            <a:endParaRPr lang="en-US" sz="1200" i="0" kern="1200" dirty="0" smtClean="0">
              <a:solidFill>
                <a:schemeClr val="tx1"/>
              </a:solidFill>
              <a:effectLst/>
              <a:latin typeface="+mn-lt"/>
              <a:ea typeface="+mn-ea"/>
              <a:cs typeface="+mn-cs"/>
            </a:endParaRPr>
          </a:p>
          <a:p>
            <a:r>
              <a:rPr lang="pt-BR" sz="1200" i="0" kern="1200" dirty="0" smtClean="0">
                <a:solidFill>
                  <a:schemeClr val="tx1"/>
                </a:solidFill>
                <a:effectLst/>
                <a:latin typeface="+mn-lt"/>
                <a:ea typeface="+mn-ea"/>
                <a:cs typeface="+mn-cs"/>
              </a:rPr>
              <a:t> </a:t>
            </a:r>
            <a:endParaRPr lang="en-US" sz="1200" i="0" kern="1200" dirty="0" smtClean="0">
              <a:solidFill>
                <a:schemeClr val="tx1"/>
              </a:solidFill>
              <a:effectLst/>
              <a:latin typeface="+mn-lt"/>
              <a:ea typeface="+mn-ea"/>
              <a:cs typeface="+mn-cs"/>
            </a:endParaRPr>
          </a:p>
          <a:p>
            <a:r>
              <a:rPr lang="pt-BR" sz="1200" b="1" i="0" kern="1200" dirty="0" smtClean="0">
                <a:solidFill>
                  <a:schemeClr val="tx1"/>
                </a:solidFill>
                <a:effectLst/>
                <a:latin typeface="+mn-lt"/>
                <a:ea typeface="+mn-ea"/>
                <a:cs typeface="+mn-cs"/>
              </a:rPr>
              <a:t>Supervisão: </a:t>
            </a:r>
            <a:r>
              <a:rPr lang="pt-BR" sz="1200" i="0" kern="1200" dirty="0" smtClean="0">
                <a:solidFill>
                  <a:schemeClr val="tx1"/>
                </a:solidFill>
                <a:effectLst/>
                <a:latin typeface="+mn-lt"/>
                <a:ea typeface="+mn-ea"/>
                <a:cs typeface="+mn-cs"/>
              </a:rPr>
              <a:t>a equipe técnica da Associação monitora o cumprimento dessas regras pelas instituições. As conclusões desse processo de supervisão são relatadas às comissões de acompanhamento. Cada segmento de mercado possui uma comissão específica.</a:t>
            </a:r>
            <a:endParaRPr lang="en-US" sz="1200" i="0" kern="1200" dirty="0" smtClean="0">
              <a:solidFill>
                <a:schemeClr val="tx1"/>
              </a:solidFill>
              <a:effectLst/>
              <a:latin typeface="+mn-lt"/>
              <a:ea typeface="+mn-ea"/>
              <a:cs typeface="+mn-cs"/>
            </a:endParaRPr>
          </a:p>
          <a:p>
            <a:r>
              <a:rPr lang="pt-BR" sz="1200" i="0" kern="1200" dirty="0" smtClean="0">
                <a:solidFill>
                  <a:schemeClr val="tx1"/>
                </a:solidFill>
                <a:effectLst/>
                <a:latin typeface="+mn-lt"/>
                <a:ea typeface="+mn-ea"/>
                <a:cs typeface="+mn-cs"/>
              </a:rPr>
              <a:t> </a:t>
            </a:r>
            <a:endParaRPr lang="en-US" sz="1200" i="0" kern="1200" dirty="0" smtClean="0">
              <a:solidFill>
                <a:schemeClr val="tx1"/>
              </a:solidFill>
              <a:effectLst/>
              <a:latin typeface="+mn-lt"/>
              <a:ea typeface="+mn-ea"/>
              <a:cs typeface="+mn-cs"/>
            </a:endParaRPr>
          </a:p>
          <a:p>
            <a:r>
              <a:rPr lang="pt-BR" sz="1200" b="1" i="0" kern="1200" dirty="0" smtClean="0">
                <a:solidFill>
                  <a:schemeClr val="tx1"/>
                </a:solidFill>
                <a:effectLst/>
                <a:latin typeface="+mn-lt"/>
                <a:ea typeface="+mn-ea"/>
                <a:cs typeface="+mn-cs"/>
              </a:rPr>
              <a:t>Conselhos de Autorregulação: </a:t>
            </a:r>
            <a:r>
              <a:rPr lang="pt-BR" sz="1200" i="0" kern="1200" dirty="0" smtClean="0">
                <a:solidFill>
                  <a:schemeClr val="tx1"/>
                </a:solidFill>
                <a:effectLst/>
                <a:latin typeface="+mn-lt"/>
                <a:ea typeface="+mn-ea"/>
                <a:cs typeface="+mn-cs"/>
              </a:rPr>
              <a:t>a partir do parecer das comissões, as investigações podem ser encaminhadas aos conselhos de autorregulação e melhores práticas, responsáveis por instaurar e julgar processos. São avaliados caso a caso, podendo ser aplicadas penalidades às instituições que descumprirem as normas dos códigos. Para</a:t>
            </a:r>
            <a:r>
              <a:rPr lang="pt-BR" sz="1200" i="0" kern="1200" baseline="0" dirty="0" smtClean="0">
                <a:solidFill>
                  <a:schemeClr val="tx1"/>
                </a:solidFill>
                <a:effectLst/>
                <a:latin typeface="+mn-lt"/>
                <a:ea typeface="+mn-ea"/>
                <a:cs typeface="+mn-cs"/>
              </a:rPr>
              <a:t> manter a imparcialidade do julgamento e suas decisões, os conselhos são formados por especialistas que pertencem a diferentes entidades não associadas, mas que fazem parte do mercado, com uma pequena parte de associados.</a:t>
            </a:r>
            <a:endParaRPr lang="pt-BR" sz="1200" i="0" kern="1200" dirty="0" smtClean="0">
              <a:solidFill>
                <a:schemeClr val="tx1"/>
              </a:solidFill>
              <a:effectLst/>
              <a:latin typeface="+mn-lt"/>
              <a:ea typeface="+mn-ea"/>
              <a:cs typeface="+mn-cs"/>
            </a:endParaRPr>
          </a:p>
          <a:p>
            <a:endParaRPr lang="pt-BR" sz="1200" i="0" kern="1200" dirty="0" smtClean="0">
              <a:solidFill>
                <a:schemeClr val="tx1"/>
              </a:solidFill>
              <a:effectLst/>
              <a:latin typeface="+mn-lt"/>
              <a:ea typeface="+mn-ea"/>
              <a:cs typeface="+mn-cs"/>
            </a:endParaRPr>
          </a:p>
          <a:p>
            <a:r>
              <a:rPr lang="pt-BR" sz="1200" i="0" kern="1200" dirty="0" smtClean="0">
                <a:solidFill>
                  <a:schemeClr val="tx1"/>
                </a:solidFill>
                <a:effectLst/>
                <a:latin typeface="+mn-lt"/>
                <a:ea typeface="+mn-ea"/>
                <a:cs typeface="+mn-cs"/>
              </a:rPr>
              <a:t>É importante ressaltar que qualquer recurso financeiro obtido por meio dessas penalidades é revertido 100% para ações de educação financeira, que beneficiarão o próprio mercado.</a:t>
            </a:r>
            <a:endParaRPr lang="en-US" sz="120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50254D-E45E-429B-8C8E-E7C9EE511683}" type="slidenum">
              <a:rPr lang="pt-BR" smtClean="0"/>
              <a:pPr/>
              <a:t>8</a:t>
            </a:fld>
            <a:endParaRPr lang="pt-BR"/>
          </a:p>
        </p:txBody>
      </p:sp>
    </p:spTree>
    <p:extLst>
      <p:ext uri="{BB962C8B-B14F-4D97-AF65-F5344CB8AC3E}">
        <p14:creationId xmlns:p14="http://schemas.microsoft.com/office/powerpoint/2010/main" val="620429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baseline="0" dirty="0" smtClean="0"/>
          </a:p>
        </p:txBody>
      </p:sp>
      <p:sp>
        <p:nvSpPr>
          <p:cNvPr id="4" name="Espaço Reservado para Número de Slide 3"/>
          <p:cNvSpPr>
            <a:spLocks noGrp="1"/>
          </p:cNvSpPr>
          <p:nvPr>
            <p:ph type="sldNum" sz="quarter" idx="10"/>
          </p:nvPr>
        </p:nvSpPr>
        <p:spPr/>
        <p:txBody>
          <a:bodyPr/>
          <a:lstStyle/>
          <a:p>
            <a:fld id="{BA50254D-E45E-429B-8C8E-E7C9EE511683}" type="slidenum">
              <a:rPr lang="pt-BR" smtClean="0"/>
              <a:pPr/>
              <a:t>9</a:t>
            </a:fld>
            <a:endParaRPr lang="pt-BR"/>
          </a:p>
        </p:txBody>
      </p:sp>
    </p:spTree>
    <p:extLst>
      <p:ext uri="{BB962C8B-B14F-4D97-AF65-F5344CB8AC3E}">
        <p14:creationId xmlns:p14="http://schemas.microsoft.com/office/powerpoint/2010/main" val="1451424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baseline="0" dirty="0" smtClean="0"/>
          </a:p>
        </p:txBody>
      </p:sp>
      <p:sp>
        <p:nvSpPr>
          <p:cNvPr id="4" name="Espaço Reservado para Número de Slide 3"/>
          <p:cNvSpPr>
            <a:spLocks noGrp="1"/>
          </p:cNvSpPr>
          <p:nvPr>
            <p:ph type="sldNum" sz="quarter" idx="10"/>
          </p:nvPr>
        </p:nvSpPr>
        <p:spPr/>
        <p:txBody>
          <a:bodyPr/>
          <a:lstStyle/>
          <a:p>
            <a:fld id="{BA50254D-E45E-429B-8C8E-E7C9EE511683}" type="slidenum">
              <a:rPr lang="pt-BR" smtClean="0"/>
              <a:pPr/>
              <a:t>10</a:t>
            </a:fld>
            <a:endParaRPr lang="pt-BR"/>
          </a:p>
        </p:txBody>
      </p:sp>
    </p:spTree>
    <p:extLst>
      <p:ext uri="{BB962C8B-B14F-4D97-AF65-F5344CB8AC3E}">
        <p14:creationId xmlns:p14="http://schemas.microsoft.com/office/powerpoint/2010/main" val="1451424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baseline="0" dirty="0" smtClean="0"/>
          </a:p>
        </p:txBody>
      </p:sp>
      <p:sp>
        <p:nvSpPr>
          <p:cNvPr id="4" name="Espaço Reservado para Número de Slide 3"/>
          <p:cNvSpPr>
            <a:spLocks noGrp="1"/>
          </p:cNvSpPr>
          <p:nvPr>
            <p:ph type="sldNum" sz="quarter" idx="10"/>
          </p:nvPr>
        </p:nvSpPr>
        <p:spPr/>
        <p:txBody>
          <a:bodyPr/>
          <a:lstStyle/>
          <a:p>
            <a:fld id="{BA50254D-E45E-429B-8C8E-E7C9EE511683}" type="slidenum">
              <a:rPr lang="pt-BR" smtClean="0"/>
              <a:pPr/>
              <a:t>11</a:t>
            </a:fld>
            <a:endParaRPr lang="pt-BR"/>
          </a:p>
        </p:txBody>
      </p:sp>
    </p:spTree>
    <p:extLst>
      <p:ext uri="{BB962C8B-B14F-4D97-AF65-F5344CB8AC3E}">
        <p14:creationId xmlns:p14="http://schemas.microsoft.com/office/powerpoint/2010/main" val="1451424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i="1" kern="1200" dirty="0" smtClean="0">
                <a:solidFill>
                  <a:schemeClr val="tx1"/>
                </a:solidFill>
                <a:effectLst/>
                <a:latin typeface="+mn-lt"/>
                <a:ea typeface="+mn-ea"/>
                <a:cs typeface="+mn-cs"/>
              </a:rPr>
              <a:t>Boas vindas do apresentador, ressaltando o motivo da apresentação.</a:t>
            </a:r>
            <a:endParaRPr lang="en-US"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BA50254D-E45E-429B-8C8E-E7C9EE511683}" type="slidenum">
              <a:rPr lang="pt-BR" smtClean="0"/>
              <a:pPr/>
              <a:t>12</a:t>
            </a:fld>
            <a:endParaRPr lang="pt-BR" dirty="0"/>
          </a:p>
        </p:txBody>
      </p:sp>
    </p:spTree>
    <p:extLst>
      <p:ext uri="{BB962C8B-B14F-4D97-AF65-F5344CB8AC3E}">
        <p14:creationId xmlns:p14="http://schemas.microsoft.com/office/powerpoint/2010/main" val="10290429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7" name="Imagem 6" descr="capa.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ítulo 1"/>
          <p:cNvSpPr>
            <a:spLocks noGrp="1"/>
          </p:cNvSpPr>
          <p:nvPr>
            <p:ph type="ctrTitle"/>
          </p:nvPr>
        </p:nvSpPr>
        <p:spPr>
          <a:xfrm>
            <a:off x="534256" y="2730987"/>
            <a:ext cx="7782160" cy="553997"/>
          </a:xfrm>
          <a:prstGeom prst="rect">
            <a:avLst/>
          </a:prstGeom>
        </p:spPr>
        <p:txBody>
          <a:bodyPr/>
          <a:lstStyle>
            <a:lvl1pPr algn="l">
              <a:defRPr sz="3000" i="1">
                <a:solidFill>
                  <a:schemeClr val="tx1">
                    <a:lumMod val="85000"/>
                    <a:lumOff val="15000"/>
                  </a:schemeClr>
                </a:solidFill>
              </a:defRPr>
            </a:lvl1pPr>
          </a:lstStyle>
          <a:p>
            <a:r>
              <a:rPr lang="pt-BR" dirty="0" smtClean="0"/>
              <a:t>Clique para editar o estilo do título mestre</a:t>
            </a:r>
            <a:endParaRPr lang="pt-BR" dirty="0"/>
          </a:p>
        </p:txBody>
      </p:sp>
      <p:pic>
        <p:nvPicPr>
          <p:cNvPr id="8" name="Imagem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04248" y="5598650"/>
            <a:ext cx="1877693" cy="936968"/>
          </a:xfrm>
          <a:prstGeom prst="rect">
            <a:avLst/>
          </a:prstGeom>
        </p:spPr>
      </p:pic>
      <p:pic>
        <p:nvPicPr>
          <p:cNvPr id="9" name="Imagem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294" y="2442954"/>
            <a:ext cx="366262" cy="1230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7" name="Título 1"/>
          <p:cNvSpPr>
            <a:spLocks noGrp="1"/>
          </p:cNvSpPr>
          <p:nvPr>
            <p:ph type="title" hasCustomPrompt="1"/>
          </p:nvPr>
        </p:nvSpPr>
        <p:spPr>
          <a:xfrm>
            <a:off x="251520" y="188640"/>
            <a:ext cx="8229600" cy="694248"/>
          </a:xfrm>
          <a:prstGeom prst="rect">
            <a:avLst/>
          </a:prstGeom>
        </p:spPr>
        <p:txBody>
          <a:bodyPr/>
          <a:lstStyle>
            <a:lvl1pPr algn="l">
              <a:defRPr sz="2000" b="1">
                <a:solidFill>
                  <a:srgbClr val="1695D3"/>
                </a:solidFill>
              </a:defRPr>
            </a:lvl1pPr>
          </a:lstStyle>
          <a:p>
            <a:r>
              <a:rPr lang="pt-BR" dirty="0" smtClean="0"/>
              <a:t>CLIQUE PARA EDITAR O </a:t>
            </a:r>
            <a:br>
              <a:rPr lang="pt-BR" dirty="0" smtClean="0"/>
            </a:br>
            <a:r>
              <a:rPr lang="pt-BR" dirty="0" smtClean="0"/>
              <a:t>TÍTULO MESTRE</a:t>
            </a:r>
            <a:endParaRPr lang="pt-BR" dirty="0"/>
          </a:p>
        </p:txBody>
      </p:sp>
      <p:sp>
        <p:nvSpPr>
          <p:cNvPr id="8" name="Espaço Reservado para Conteúdo 5"/>
          <p:cNvSpPr>
            <a:spLocks noGrp="1"/>
          </p:cNvSpPr>
          <p:nvPr>
            <p:ph sz="quarter" idx="10" hasCustomPrompt="1"/>
          </p:nvPr>
        </p:nvSpPr>
        <p:spPr>
          <a:xfrm>
            <a:off x="251520" y="908721"/>
            <a:ext cx="8208963" cy="360040"/>
          </a:xfrm>
          <a:prstGeom prst="rect">
            <a:avLst/>
          </a:prstGeom>
        </p:spPr>
        <p:txBody>
          <a:bodyPr anchor="t" anchorCtr="0"/>
          <a:lstStyle>
            <a:lvl1pPr marL="0" indent="0">
              <a:buNone/>
              <a:defRPr sz="1800" i="1">
                <a:solidFill>
                  <a:schemeClr val="tx1">
                    <a:lumMod val="65000"/>
                    <a:lumOff val="35000"/>
                  </a:schemeClr>
                </a:solidFill>
              </a:defRPr>
            </a:lvl1pPr>
          </a:lstStyle>
          <a:p>
            <a:pPr lvl="0"/>
            <a:r>
              <a:rPr lang="pt-BR" dirty="0" smtClean="0"/>
              <a:t>Clique para editar o texto mestre</a:t>
            </a:r>
          </a:p>
        </p:txBody>
      </p:sp>
      <p:sp>
        <p:nvSpPr>
          <p:cNvPr id="5" name="Espaço Reservado para Número de Slide 4"/>
          <p:cNvSpPr>
            <a:spLocks noGrp="1"/>
          </p:cNvSpPr>
          <p:nvPr>
            <p:ph type="sldNum" sz="quarter" idx="11"/>
          </p:nvPr>
        </p:nvSpPr>
        <p:spPr/>
        <p:txBody>
          <a:bodyPr/>
          <a:lstStyle/>
          <a:p>
            <a:fld id="{FA973955-CD32-40FE-B1A4-3EE0A10EDA12}" type="slidenum">
              <a:rPr lang="pt-BR" smtClean="0"/>
              <a:pPr/>
              <a:t>‹nº›</a:t>
            </a:fld>
            <a:endParaRPr lang="pt-BR" dirty="0"/>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ayout Personalizad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1520" y="188640"/>
            <a:ext cx="8229600" cy="386472"/>
          </a:xfrm>
          <a:prstGeom prst="rect">
            <a:avLst/>
          </a:prstGeom>
        </p:spPr>
        <p:txBody>
          <a:bodyPr/>
          <a:lstStyle>
            <a:lvl1pPr algn="l">
              <a:defRPr sz="2000" b="1">
                <a:solidFill>
                  <a:srgbClr val="1695D3"/>
                </a:solidFill>
              </a:defRPr>
            </a:lvl1pPr>
          </a:lstStyle>
          <a:p>
            <a:r>
              <a:rPr lang="pt-BR" dirty="0" smtClean="0"/>
              <a:t>CLIQUE PARA EDITAR O TÍTULO MESTRE</a:t>
            </a:r>
            <a:endParaRPr lang="pt-BR" dirty="0"/>
          </a:p>
        </p:txBody>
      </p:sp>
      <p:sp>
        <p:nvSpPr>
          <p:cNvPr id="6" name="Espaço Reservado para Conteúdo 5"/>
          <p:cNvSpPr>
            <a:spLocks noGrp="1"/>
          </p:cNvSpPr>
          <p:nvPr>
            <p:ph sz="quarter" idx="10" hasCustomPrompt="1"/>
          </p:nvPr>
        </p:nvSpPr>
        <p:spPr>
          <a:xfrm>
            <a:off x="251520" y="598916"/>
            <a:ext cx="8208963" cy="360040"/>
          </a:xfrm>
          <a:prstGeom prst="rect">
            <a:avLst/>
          </a:prstGeom>
        </p:spPr>
        <p:txBody>
          <a:bodyPr anchor="t" anchorCtr="0"/>
          <a:lstStyle>
            <a:lvl1pPr marL="0" indent="0">
              <a:buNone/>
              <a:defRPr sz="1800" i="1">
                <a:solidFill>
                  <a:schemeClr val="tx1">
                    <a:lumMod val="65000"/>
                    <a:lumOff val="35000"/>
                  </a:schemeClr>
                </a:solidFill>
              </a:defRPr>
            </a:lvl1pPr>
          </a:lstStyle>
          <a:p>
            <a:pPr lvl="0"/>
            <a:r>
              <a:rPr lang="pt-BR" dirty="0" smtClean="0"/>
              <a:t>Clique para editar o texto mestre</a:t>
            </a:r>
          </a:p>
        </p:txBody>
      </p:sp>
    </p:spTree>
    <p:extLst>
      <p:ext uri="{BB962C8B-B14F-4D97-AF65-F5344CB8AC3E}">
        <p14:creationId xmlns:p14="http://schemas.microsoft.com/office/powerpoint/2010/main" val="214097823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054552" cy="1470025"/>
          </a:xfrm>
          <a:prstGeom prst="rect">
            <a:avLst/>
          </a:prstGeom>
        </p:spPr>
        <p:txBody>
          <a:bodyPr/>
          <a:lstStyle>
            <a:lvl1pPr algn="l">
              <a:defRPr sz="3000" i="1">
                <a:solidFill>
                  <a:srgbClr val="383838"/>
                </a:solidFill>
              </a:defRPr>
            </a:lvl1pPr>
          </a:lstStyle>
          <a:p>
            <a:r>
              <a:rPr lang="pt-BR" dirty="0" smtClean="0"/>
              <a:t>Clique para editar o título mestre</a:t>
            </a:r>
            <a:endParaRPr lang="pt-BR" dirty="0"/>
          </a:p>
        </p:txBody>
      </p:sp>
      <p:sp>
        <p:nvSpPr>
          <p:cNvPr id="3" name="Subtítulo 2"/>
          <p:cNvSpPr>
            <a:spLocks noGrp="1"/>
          </p:cNvSpPr>
          <p:nvPr>
            <p:ph type="subTitle" idx="1"/>
          </p:nvPr>
        </p:nvSpPr>
        <p:spPr>
          <a:xfrm>
            <a:off x="683568" y="3886200"/>
            <a:ext cx="7088832" cy="1752600"/>
          </a:xfrm>
          <a:prstGeom prst="rect">
            <a:avLst/>
          </a:prstGeom>
        </p:spPr>
        <p:txBody>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pt-BR" dirty="0"/>
          </a:p>
        </p:txBody>
      </p:sp>
    </p:spTree>
    <p:extLst>
      <p:ext uri="{BB962C8B-B14F-4D97-AF65-F5344CB8AC3E}">
        <p14:creationId xmlns:p14="http://schemas.microsoft.com/office/powerpoint/2010/main" val="137529493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Espaço Reservado para Número de Slide 2"/>
          <p:cNvSpPr>
            <a:spLocks noGrp="1"/>
          </p:cNvSpPr>
          <p:nvPr>
            <p:ph type="sldNum" sz="quarter" idx="4"/>
          </p:nvPr>
        </p:nvSpPr>
        <p:spPr>
          <a:xfrm>
            <a:off x="6830888" y="6356350"/>
            <a:ext cx="2133600" cy="365125"/>
          </a:xfrm>
          <a:prstGeom prst="rect">
            <a:avLst/>
          </a:prstGeom>
        </p:spPr>
        <p:txBody>
          <a:bodyPr vert="horz" lIns="91440" tIns="45720" rIns="91440" bIns="45720" rtlCol="0" anchor="ctr"/>
          <a:lstStyle>
            <a:lvl1pPr algn="r">
              <a:defRPr sz="1200" b="1">
                <a:solidFill>
                  <a:srgbClr val="383838"/>
                </a:solidFill>
              </a:defRPr>
            </a:lvl1pPr>
          </a:lstStyle>
          <a:p>
            <a:fld id="{FA973955-CD32-40FE-B1A4-3EE0A10EDA12}" type="slidenum">
              <a:rPr lang="pt-BR" smtClean="0"/>
              <a:pPr/>
              <a:t>‹nº›</a:t>
            </a:fld>
            <a:endParaRPr lang="pt-B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2.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2.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Capa_2.jpg"/>
          <p:cNvPicPr>
            <a:picLocks noChangeAspect="1"/>
          </p:cNvPicPr>
          <p:nvPr/>
        </p:nvPicPr>
        <p:blipFill>
          <a:blip r:embed="rId3" cstate="email"/>
          <a:stretch>
            <a:fillRect/>
          </a:stretch>
        </p:blipFill>
        <p:spPr>
          <a:xfrm>
            <a:off x="0" y="0"/>
            <a:ext cx="9144000" cy="6858000"/>
          </a:xfrm>
          <a:prstGeom prst="rect">
            <a:avLst/>
          </a:prstGeom>
        </p:spPr>
      </p:pic>
      <p:pic>
        <p:nvPicPr>
          <p:cNvPr id="6" name="Imagem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95736" y="1988840"/>
            <a:ext cx="4655142" cy="2322914"/>
          </a:xfrm>
          <a:prstGeom prst="rect">
            <a:avLst/>
          </a:prstGeom>
        </p:spPr>
      </p:pic>
      <p:grpSp>
        <p:nvGrpSpPr>
          <p:cNvPr id="2" name="Grupo 6"/>
          <p:cNvGrpSpPr/>
          <p:nvPr/>
        </p:nvGrpSpPr>
        <p:grpSpPr>
          <a:xfrm>
            <a:off x="0" y="0"/>
            <a:ext cx="9144000" cy="6858000"/>
            <a:chOff x="0" y="0"/>
            <a:chExt cx="9144000" cy="6858000"/>
          </a:xfrm>
        </p:grpSpPr>
        <p:pic>
          <p:nvPicPr>
            <p:cNvPr id="8" name="Imagem 7" descr="capa.jpg"/>
            <p:cNvPicPr>
              <a:picLocks noChangeAspect="1"/>
            </p:cNvPicPr>
            <p:nvPr/>
          </p:nvPicPr>
          <p:blipFill>
            <a:blip r:embed="rId5" cstate="print"/>
            <a:stretch>
              <a:fillRect/>
            </a:stretch>
          </p:blipFill>
          <p:spPr>
            <a:xfrm>
              <a:off x="0" y="0"/>
              <a:ext cx="9144000" cy="6858000"/>
            </a:xfrm>
            <a:prstGeom prst="rect">
              <a:avLst/>
            </a:prstGeom>
          </p:spPr>
        </p:pic>
        <p:pic>
          <p:nvPicPr>
            <p:cNvPr id="9" name="Imagem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804248" y="5598650"/>
              <a:ext cx="1877693" cy="936968"/>
            </a:xfrm>
            <a:prstGeom prst="rect">
              <a:avLst/>
            </a:prstGeom>
          </p:spPr>
        </p:pic>
        <p:sp>
          <p:nvSpPr>
            <p:cNvPr id="10" name="Retângulo 9"/>
            <p:cNvSpPr/>
            <p:nvPr/>
          </p:nvSpPr>
          <p:spPr>
            <a:xfrm>
              <a:off x="673294" y="1142909"/>
              <a:ext cx="8064896" cy="5570756"/>
            </a:xfrm>
            <a:prstGeom prst="rect">
              <a:avLst/>
            </a:prstGeom>
          </p:spPr>
          <p:txBody>
            <a:bodyPr wrap="square">
              <a:spAutoFit/>
            </a:bodyPr>
            <a:lstStyle/>
            <a:p>
              <a:r>
                <a:rPr lang="pt-BR" sz="3600" b="1" i="1" spc="120" dirty="0">
                  <a:solidFill>
                    <a:srgbClr val="525252"/>
                  </a:solidFill>
                </a:rPr>
                <a:t>Audiência Pública </a:t>
              </a:r>
              <a:endParaRPr lang="pt-BR" sz="3600" b="1" i="1" spc="120" dirty="0" smtClean="0">
                <a:solidFill>
                  <a:srgbClr val="525252"/>
                </a:solidFill>
              </a:endParaRPr>
            </a:p>
            <a:p>
              <a:r>
                <a:rPr lang="pt-BR" sz="3600" b="1" i="1" spc="120" dirty="0" smtClean="0">
                  <a:solidFill>
                    <a:srgbClr val="525252"/>
                  </a:solidFill>
                </a:rPr>
                <a:t>Autorregulação </a:t>
              </a:r>
              <a:r>
                <a:rPr lang="pt-BR" sz="3600" b="1" i="1" spc="120" dirty="0">
                  <a:solidFill>
                    <a:srgbClr val="525252"/>
                  </a:solidFill>
                </a:rPr>
                <a:t>do Mercado de Capitais </a:t>
              </a:r>
              <a:r>
                <a:rPr lang="pt-BR" sz="3600" b="1" i="1" spc="120" dirty="0" smtClean="0">
                  <a:solidFill>
                    <a:srgbClr val="525252"/>
                  </a:solidFill>
                </a:rPr>
                <a:t>Brasileiro</a:t>
              </a:r>
            </a:p>
            <a:p>
              <a:r>
                <a:rPr lang="pt-BR" sz="2000" i="1" spc="120" dirty="0">
                  <a:solidFill>
                    <a:srgbClr val="0095D8"/>
                  </a:solidFill>
                </a:rPr>
                <a:t>Câmara dos Deputados - Comissão de Desenvolvimento Econômico, Indústria e Comércio </a:t>
              </a:r>
            </a:p>
            <a:p>
              <a:endParaRPr lang="pt-BR" sz="3600" i="1" spc="120" dirty="0" smtClean="0">
                <a:solidFill>
                  <a:srgbClr val="525252"/>
                </a:solidFill>
              </a:endParaRPr>
            </a:p>
            <a:p>
              <a:endParaRPr lang="pt-BR" sz="3600" i="1" spc="120" dirty="0" smtClean="0">
                <a:solidFill>
                  <a:srgbClr val="525252"/>
                </a:solidFill>
              </a:endParaRPr>
            </a:p>
            <a:p>
              <a:endParaRPr lang="pt-BR" sz="3600" i="1" spc="120" dirty="0">
                <a:solidFill>
                  <a:srgbClr val="525252"/>
                </a:solidFill>
              </a:endParaRPr>
            </a:p>
            <a:p>
              <a:endParaRPr lang="pt-BR" sz="3600" i="1" spc="120" dirty="0" smtClean="0">
                <a:solidFill>
                  <a:srgbClr val="525252"/>
                </a:solidFill>
              </a:endParaRPr>
            </a:p>
            <a:p>
              <a:endParaRPr lang="pt-BR" sz="3600" i="1" spc="120" dirty="0">
                <a:solidFill>
                  <a:srgbClr val="525252"/>
                </a:solidFill>
              </a:endParaRPr>
            </a:p>
            <a:p>
              <a:r>
                <a:rPr lang="pt-BR" sz="2800" i="1" spc="120" dirty="0" smtClean="0">
                  <a:solidFill>
                    <a:srgbClr val="525252"/>
                  </a:solidFill>
                </a:rPr>
                <a:t>15.10.2015</a:t>
              </a:r>
              <a:endParaRPr lang="pt-BR" sz="2800" i="1" spc="120" dirty="0">
                <a:solidFill>
                  <a:srgbClr val="525252"/>
                </a:solidFill>
              </a:endParaRPr>
            </a:p>
          </p:txBody>
        </p:sp>
        <p:pic>
          <p:nvPicPr>
            <p:cNvPr id="11" name="Imagem 1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73294" y="856748"/>
              <a:ext cx="366262" cy="12308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94444E-6 7.40741E-7 L 0.35191 0.41875 " pathEditMode="relative" rAng="0" ptsTypes="AA">
                                      <p:cBhvr>
                                        <p:cTn id="6" dur="1000" fill="hold"/>
                                        <p:tgtEl>
                                          <p:spTgt spid="6"/>
                                        </p:tgtEl>
                                        <p:attrNameLst>
                                          <p:attrName>ppt_x</p:attrName>
                                          <p:attrName>ppt_y</p:attrName>
                                        </p:attrNameLst>
                                      </p:cBhvr>
                                      <p:rCtr x="17600" y="20900"/>
                                    </p:animMotion>
                                  </p:childTnLst>
                                </p:cTn>
                              </p:par>
                              <p:par>
                                <p:cTn id="7" presetID="6" presetClass="emph" presetSubtype="0" fill="hold" nodeType="withEffect">
                                  <p:stCondLst>
                                    <p:cond delay="0"/>
                                  </p:stCondLst>
                                  <p:childTnLst>
                                    <p:animScale>
                                      <p:cBhvr>
                                        <p:cTn id="8" dur="1000" fill="hold"/>
                                        <p:tgtEl>
                                          <p:spTgt spid="6"/>
                                        </p:tgtEl>
                                      </p:cBhvr>
                                      <p:by x="70000" y="70000"/>
                                    </p:animScale>
                                  </p:childTnLst>
                                </p:cTn>
                              </p:par>
                              <p:par>
                                <p:cTn id="9" presetID="10" presetClass="exit" presetSubtype="0" fill="hold" nodeType="with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Conteúdo 2"/>
          <p:cNvSpPr>
            <a:spLocks noGrp="1"/>
          </p:cNvSpPr>
          <p:nvPr>
            <p:ph idx="4294967295"/>
          </p:nvPr>
        </p:nvSpPr>
        <p:spPr>
          <a:xfrm>
            <a:off x="323528" y="1843978"/>
            <a:ext cx="8496944" cy="2523768"/>
          </a:xfrm>
          <a:prstGeom prst="rect">
            <a:avLst/>
          </a:prstGeom>
          <a:noFill/>
        </p:spPr>
        <p:txBody>
          <a:bodyPr wrap="square" rtlCol="0" anchor="ctr">
            <a:spAutoFit/>
          </a:bodyPr>
          <a:lstStyle/>
          <a:p>
            <a:pPr marL="266700" indent="-180975" algn="just" fontAlgn="base">
              <a:spcBef>
                <a:spcPts val="0"/>
              </a:spcBef>
              <a:spcAft>
                <a:spcPts val="1200"/>
              </a:spcAft>
              <a:buClr>
                <a:srgbClr val="0095D8"/>
              </a:buClr>
              <a:buSzPct val="80000"/>
            </a:pPr>
            <a:r>
              <a:rPr lang="pt-BR" altLang="pt-BR" sz="1800" dirty="0" smtClean="0">
                <a:solidFill>
                  <a:srgbClr val="4C4D4F"/>
                </a:solidFill>
                <a:cs typeface="Arial" panose="020B0604020202020204" pitchFamily="34" charset="0"/>
              </a:rPr>
              <a:t>Instrução CVM nº 471/08</a:t>
            </a:r>
          </a:p>
          <a:p>
            <a:pPr marL="266700" indent="-180975" algn="just" fontAlgn="base">
              <a:spcBef>
                <a:spcPts val="0"/>
              </a:spcBef>
              <a:spcAft>
                <a:spcPts val="1200"/>
              </a:spcAft>
              <a:buClr>
                <a:srgbClr val="0095D8"/>
              </a:buClr>
              <a:buSzPct val="80000"/>
            </a:pPr>
            <a:r>
              <a:rPr lang="pt-BR" altLang="pt-BR" sz="1800" dirty="0" smtClean="0">
                <a:solidFill>
                  <a:srgbClr val="4C4D4F"/>
                </a:solidFill>
                <a:cs typeface="Arial" panose="020B0604020202020204" pitchFamily="34" charset="0"/>
              </a:rPr>
              <a:t>Convênio firmado em 20 de agosto de 2008</a:t>
            </a:r>
          </a:p>
          <a:p>
            <a:pPr marL="266700" indent="-180975" algn="just" fontAlgn="base">
              <a:spcBef>
                <a:spcPts val="0"/>
              </a:spcBef>
              <a:spcAft>
                <a:spcPts val="1200"/>
              </a:spcAft>
              <a:buClr>
                <a:srgbClr val="0095D8"/>
              </a:buClr>
              <a:buSzPct val="80000"/>
            </a:pPr>
            <a:r>
              <a:rPr lang="pt-BR" altLang="pt-BR" sz="1800" dirty="0" smtClean="0">
                <a:solidFill>
                  <a:srgbClr val="4C4D4F"/>
                </a:solidFill>
                <a:cs typeface="Arial" panose="020B0604020202020204" pitchFamily="34" charset="0"/>
              </a:rPr>
              <a:t>1º Aditamento ao Convênio em 2012 </a:t>
            </a:r>
            <a:r>
              <a:rPr lang="pt-BR" altLang="pt-BR" sz="1800" i="1" dirty="0">
                <a:solidFill>
                  <a:srgbClr val="0095D8"/>
                </a:solidFill>
                <a:cs typeface="Arial" panose="020B0604020202020204" pitchFamily="34" charset="0"/>
              </a:rPr>
              <a:t>(ampliação para CRI e Letras Financeiras) </a:t>
            </a:r>
          </a:p>
          <a:p>
            <a:pPr marL="266700" indent="-180975" algn="just" fontAlgn="base">
              <a:spcBef>
                <a:spcPts val="0"/>
              </a:spcBef>
              <a:spcAft>
                <a:spcPts val="1200"/>
              </a:spcAft>
              <a:buClr>
                <a:srgbClr val="0095D8"/>
              </a:buClr>
              <a:buSzPct val="80000"/>
            </a:pPr>
            <a:r>
              <a:rPr lang="pt-BR" altLang="pt-BR" sz="1800" dirty="0" smtClean="0">
                <a:solidFill>
                  <a:srgbClr val="4C4D4F"/>
                </a:solidFill>
                <a:cs typeface="Arial" panose="020B0604020202020204" pitchFamily="34" charset="0"/>
              </a:rPr>
              <a:t>3º Aditamento ao Convênio em 2014 </a:t>
            </a:r>
            <a:r>
              <a:rPr lang="pt-BR" altLang="pt-BR" sz="1800" i="1" dirty="0" smtClean="0">
                <a:solidFill>
                  <a:srgbClr val="0095D8"/>
                </a:solidFill>
                <a:cs typeface="Arial" panose="020B0604020202020204" pitchFamily="34" charset="0"/>
              </a:rPr>
              <a:t>(</a:t>
            </a:r>
            <a:r>
              <a:rPr lang="pt-BR" altLang="pt-BR" sz="1800" i="1" dirty="0">
                <a:solidFill>
                  <a:srgbClr val="0095D8"/>
                </a:solidFill>
                <a:cs typeface="Arial" panose="020B0604020202020204" pitchFamily="34" charset="0"/>
              </a:rPr>
              <a:t>ampliação para Cotas de </a:t>
            </a:r>
            <a:r>
              <a:rPr lang="pt-BR" altLang="pt-BR" sz="1800" i="1" dirty="0" smtClean="0">
                <a:solidFill>
                  <a:srgbClr val="0095D8"/>
                </a:solidFill>
                <a:cs typeface="Arial" panose="020B0604020202020204" pitchFamily="34" charset="0"/>
              </a:rPr>
              <a:t>FII)</a:t>
            </a:r>
          </a:p>
          <a:p>
            <a:pPr marL="266700" indent="-180975" algn="just" fontAlgn="base">
              <a:spcBef>
                <a:spcPts val="0"/>
              </a:spcBef>
              <a:spcAft>
                <a:spcPts val="1200"/>
              </a:spcAft>
              <a:buClr>
                <a:srgbClr val="0095D8"/>
              </a:buClr>
              <a:buSzPct val="80000"/>
            </a:pPr>
            <a:r>
              <a:rPr lang="pt-BR" altLang="pt-BR" sz="1800" dirty="0" smtClean="0">
                <a:solidFill>
                  <a:srgbClr val="525252"/>
                </a:solidFill>
                <a:cs typeface="Arial" panose="020B0604020202020204" pitchFamily="34" charset="0"/>
              </a:rPr>
              <a:t>Código de Atividades Conveniadas </a:t>
            </a:r>
            <a:r>
              <a:rPr lang="pt-BR" altLang="pt-BR" sz="1800" i="1" dirty="0" smtClean="0">
                <a:solidFill>
                  <a:srgbClr val="0095D8"/>
                </a:solidFill>
                <a:cs typeface="Arial" panose="020B0604020202020204" pitchFamily="34" charset="0"/>
              </a:rPr>
              <a:t>(atualizado em 12/03/2015)</a:t>
            </a:r>
            <a:endParaRPr lang="pt-BR" altLang="pt-BR" sz="1800" dirty="0" smtClean="0">
              <a:solidFill>
                <a:srgbClr val="525252"/>
              </a:solidFill>
              <a:cs typeface="Arial" panose="020B0604020202020204" pitchFamily="34" charset="0"/>
            </a:endParaRPr>
          </a:p>
          <a:p>
            <a:pPr marL="266700" indent="-180975" algn="just" fontAlgn="base">
              <a:spcBef>
                <a:spcPts val="0"/>
              </a:spcBef>
              <a:spcAft>
                <a:spcPts val="1200"/>
              </a:spcAft>
              <a:buClr>
                <a:srgbClr val="0095D8"/>
              </a:buClr>
              <a:buSzPct val="80000"/>
            </a:pPr>
            <a:r>
              <a:rPr lang="pt-BR" altLang="pt-BR" sz="1800" dirty="0" smtClean="0">
                <a:solidFill>
                  <a:srgbClr val="525252"/>
                </a:solidFill>
                <a:cs typeface="Arial" panose="020B0604020202020204" pitchFamily="34" charset="0"/>
              </a:rPr>
              <a:t>Circular </a:t>
            </a:r>
            <a:r>
              <a:rPr lang="pt-BR" altLang="pt-BR" sz="1800" dirty="0">
                <a:solidFill>
                  <a:srgbClr val="525252"/>
                </a:solidFill>
                <a:cs typeface="Arial" panose="020B0604020202020204" pitchFamily="34" charset="0"/>
              </a:rPr>
              <a:t>de Supervisão nº </a:t>
            </a:r>
            <a:r>
              <a:rPr lang="pt-BR" altLang="pt-BR" sz="1800" dirty="0" smtClean="0">
                <a:solidFill>
                  <a:srgbClr val="525252"/>
                </a:solidFill>
                <a:cs typeface="Arial" panose="020B0604020202020204" pitchFamily="34" charset="0"/>
              </a:rPr>
              <a:t>001/2015 </a:t>
            </a:r>
            <a:r>
              <a:rPr lang="pt-BR" altLang="pt-BR" sz="1800" i="1" dirty="0">
                <a:solidFill>
                  <a:srgbClr val="0095D8"/>
                </a:solidFill>
                <a:cs typeface="Arial" panose="020B0604020202020204" pitchFamily="34" charset="0"/>
              </a:rPr>
              <a:t>(</a:t>
            </a:r>
            <a:r>
              <a:rPr lang="pt-BR" altLang="pt-BR" sz="1800" i="1" dirty="0" smtClean="0">
                <a:solidFill>
                  <a:srgbClr val="0095D8"/>
                </a:solidFill>
                <a:cs typeface="Arial" panose="020B0604020202020204" pitchFamily="34" charset="0"/>
              </a:rPr>
              <a:t>atualizada </a:t>
            </a:r>
            <a:r>
              <a:rPr lang="pt-BR" altLang="pt-BR" sz="1800" i="1" dirty="0">
                <a:solidFill>
                  <a:srgbClr val="0095D8"/>
                </a:solidFill>
                <a:cs typeface="Arial" panose="020B0604020202020204" pitchFamily="34" charset="0"/>
              </a:rPr>
              <a:t>em </a:t>
            </a:r>
            <a:r>
              <a:rPr lang="pt-BR" altLang="pt-BR" sz="1800" i="1" dirty="0" smtClean="0">
                <a:solidFill>
                  <a:srgbClr val="0095D8"/>
                </a:solidFill>
                <a:cs typeface="Arial" panose="020B0604020202020204" pitchFamily="34" charset="0"/>
              </a:rPr>
              <a:t>10/02/2015)</a:t>
            </a:r>
            <a:endParaRPr lang="pt-BR" altLang="pt-BR" sz="1800" dirty="0">
              <a:solidFill>
                <a:srgbClr val="525252"/>
              </a:solidFill>
              <a:cs typeface="Arial" panose="020B0604020202020204" pitchFamily="34" charset="0"/>
            </a:endParaRPr>
          </a:p>
        </p:txBody>
      </p:sp>
      <p:sp>
        <p:nvSpPr>
          <p:cNvPr id="7" name="Rectangle 2"/>
          <p:cNvSpPr txBox="1">
            <a:spLocks noChangeArrowheads="1"/>
          </p:cNvSpPr>
          <p:nvPr/>
        </p:nvSpPr>
        <p:spPr bwMode="auto">
          <a:xfrm>
            <a:off x="251520" y="188640"/>
            <a:ext cx="7827786" cy="386472"/>
          </a:xfrm>
          <a:prstGeom prst="rect">
            <a:avLst/>
          </a:prstGeom>
          <a:noFill/>
          <a:ln w="9525">
            <a:noFill/>
            <a:miter lim="800000"/>
            <a:headEnd/>
            <a:tailEnd/>
          </a:ln>
        </p:spPr>
        <p:txBody>
          <a:bodyPr wrap="square" lIns="77934" tIns="38967" rIns="77934" bIns="38967">
            <a:spAutoFit/>
          </a:bodyPr>
          <a:lstStyle/>
          <a:p>
            <a:r>
              <a:rPr lang="en-US" altLang="pt-BR" sz="2000" b="1" dirty="0" smtClean="0">
                <a:solidFill>
                  <a:srgbClr val="0095D8"/>
                </a:solidFill>
                <a:latin typeface="+mj-lt"/>
                <a:ea typeface="MS PGothic" pitchFamily="34" charset="-128"/>
                <a:sym typeface="Calibri Bold" charset="0"/>
              </a:rPr>
              <a:t>CONVÊNIO CVM/ANBIMA</a:t>
            </a:r>
            <a:endParaRPr lang="en-US" altLang="pt-BR" sz="2000" b="1" dirty="0">
              <a:solidFill>
                <a:srgbClr val="0095D8"/>
              </a:solidFill>
              <a:latin typeface="+mj-lt"/>
              <a:ea typeface="MS PGothic" pitchFamily="34" charset="-128"/>
              <a:sym typeface="Calibri Bold" charset="0"/>
            </a:endParaRPr>
          </a:p>
        </p:txBody>
      </p:sp>
      <p:sp>
        <p:nvSpPr>
          <p:cNvPr id="8" name="CaixaDeTexto 7"/>
          <p:cNvSpPr txBox="1"/>
          <p:nvPr/>
        </p:nvSpPr>
        <p:spPr>
          <a:xfrm>
            <a:off x="251520" y="476672"/>
            <a:ext cx="3312368" cy="369332"/>
          </a:xfrm>
          <a:prstGeom prst="rect">
            <a:avLst/>
          </a:prstGeom>
          <a:noFill/>
        </p:spPr>
        <p:txBody>
          <a:bodyPr wrap="square" rtlCol="0">
            <a:spAutoFit/>
          </a:bodyPr>
          <a:lstStyle/>
          <a:p>
            <a:r>
              <a:rPr lang="pt-BR" i="1" dirty="0" smtClean="0">
                <a:solidFill>
                  <a:srgbClr val="525252"/>
                </a:solidFill>
              </a:rPr>
              <a:t>Análise Prévia de Ofertas Públicas</a:t>
            </a:r>
            <a:endParaRPr lang="pt-BR" i="1" dirty="0">
              <a:solidFill>
                <a:srgbClr val="525252"/>
              </a:solidFill>
            </a:endParaRPr>
          </a:p>
        </p:txBody>
      </p:sp>
    </p:spTree>
    <p:extLst>
      <p:ext uri="{BB962C8B-B14F-4D97-AF65-F5344CB8AC3E}">
        <p14:creationId xmlns:p14="http://schemas.microsoft.com/office/powerpoint/2010/main" val="183338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Conteúdo 2"/>
          <p:cNvSpPr>
            <a:spLocks noGrp="1"/>
          </p:cNvSpPr>
          <p:nvPr>
            <p:ph idx="4294967295"/>
          </p:nvPr>
        </p:nvSpPr>
        <p:spPr>
          <a:xfrm>
            <a:off x="539552" y="1617805"/>
            <a:ext cx="8136904" cy="2503249"/>
          </a:xfrm>
          <a:prstGeom prst="rect">
            <a:avLst/>
          </a:prstGeom>
          <a:noFill/>
        </p:spPr>
        <p:txBody>
          <a:bodyPr wrap="square" rtlCol="0" anchor="ctr">
            <a:spAutoFit/>
          </a:bodyPr>
          <a:lstStyle/>
          <a:p>
            <a:pPr algn="just" fontAlgn="base">
              <a:spcBef>
                <a:spcPts val="0"/>
              </a:spcBef>
              <a:spcAft>
                <a:spcPts val="500"/>
              </a:spcAft>
              <a:buClr>
                <a:srgbClr val="0095D9"/>
              </a:buClr>
              <a:buSzPct val="80000"/>
            </a:pPr>
            <a:r>
              <a:rPr lang="pt-BR" altLang="pt-BR" sz="2000" dirty="0" smtClean="0">
                <a:solidFill>
                  <a:srgbClr val="4C4D4F"/>
                </a:solidFill>
                <a:cs typeface="Arial" panose="020B0604020202020204" pitchFamily="34" charset="0"/>
              </a:rPr>
              <a:t>Celebrado em agosto de 2008</a:t>
            </a:r>
          </a:p>
          <a:p>
            <a:pPr algn="just" fontAlgn="base">
              <a:spcBef>
                <a:spcPts val="0"/>
              </a:spcBef>
              <a:spcAft>
                <a:spcPts val="500"/>
              </a:spcAft>
              <a:buClr>
                <a:srgbClr val="0095D9"/>
              </a:buClr>
              <a:buSzPct val="80000"/>
            </a:pPr>
            <a:endParaRPr lang="pt-BR" altLang="pt-BR" sz="2000" dirty="0">
              <a:solidFill>
                <a:srgbClr val="4C4D4F"/>
              </a:solidFill>
              <a:cs typeface="Arial" panose="020B0604020202020204" pitchFamily="34" charset="0"/>
            </a:endParaRPr>
          </a:p>
          <a:p>
            <a:pPr algn="just" fontAlgn="base">
              <a:spcBef>
                <a:spcPts val="0"/>
              </a:spcBef>
              <a:spcAft>
                <a:spcPts val="500"/>
              </a:spcAft>
              <a:buClr>
                <a:srgbClr val="0095D9"/>
              </a:buClr>
              <a:buSzPct val="80000"/>
            </a:pPr>
            <a:r>
              <a:rPr lang="pt-BR" altLang="pt-BR" sz="2000" dirty="0" smtClean="0">
                <a:solidFill>
                  <a:srgbClr val="4C4D4F"/>
                </a:solidFill>
                <a:cs typeface="Arial" panose="020B0604020202020204" pitchFamily="34" charset="0"/>
              </a:rPr>
              <a:t>Permite ao investigado solicitar o mútuo aproveitamento de penalidades e termos de compromisso aplicados pela CVM ou pela ANBIMA no exercício de suas respectivas atuações disciplinares</a:t>
            </a:r>
          </a:p>
          <a:p>
            <a:pPr algn="just" fontAlgn="base">
              <a:spcBef>
                <a:spcPts val="0"/>
              </a:spcBef>
              <a:spcAft>
                <a:spcPts val="500"/>
              </a:spcAft>
              <a:buClr>
                <a:srgbClr val="0095D9"/>
              </a:buClr>
              <a:buSzPct val="80000"/>
            </a:pPr>
            <a:endParaRPr lang="pt-BR" altLang="pt-BR" sz="2000" dirty="0">
              <a:solidFill>
                <a:srgbClr val="4C4D4F"/>
              </a:solidFill>
              <a:cs typeface="Arial" panose="020B0604020202020204" pitchFamily="34" charset="0"/>
            </a:endParaRPr>
          </a:p>
          <a:p>
            <a:pPr algn="just" fontAlgn="base">
              <a:spcBef>
                <a:spcPts val="0"/>
              </a:spcBef>
              <a:spcAft>
                <a:spcPts val="500"/>
              </a:spcAft>
              <a:buClr>
                <a:srgbClr val="0095D9"/>
              </a:buClr>
              <a:buSzPct val="80000"/>
            </a:pPr>
            <a:r>
              <a:rPr lang="pt-BR" altLang="pt-BR" sz="2000" dirty="0" smtClean="0">
                <a:solidFill>
                  <a:srgbClr val="4C4D4F"/>
                </a:solidFill>
                <a:cs typeface="Arial" panose="020B0604020202020204" pitchFamily="34" charset="0"/>
              </a:rPr>
              <a:t>Aproveitamento de 1 termo de compromisso aplicado – Dez/2011</a:t>
            </a:r>
            <a:endParaRPr lang="pt-BR" altLang="pt-BR" sz="2000" dirty="0">
              <a:solidFill>
                <a:srgbClr val="525252"/>
              </a:solidFill>
              <a:cs typeface="Arial" panose="020B0604020202020204" pitchFamily="34" charset="0"/>
            </a:endParaRPr>
          </a:p>
        </p:txBody>
      </p:sp>
      <p:sp>
        <p:nvSpPr>
          <p:cNvPr id="6" name="CaixaDeTexto 5"/>
          <p:cNvSpPr txBox="1"/>
          <p:nvPr/>
        </p:nvSpPr>
        <p:spPr>
          <a:xfrm>
            <a:off x="251520" y="476672"/>
            <a:ext cx="7488832" cy="646331"/>
          </a:xfrm>
          <a:prstGeom prst="rect">
            <a:avLst/>
          </a:prstGeom>
          <a:noFill/>
        </p:spPr>
        <p:txBody>
          <a:bodyPr wrap="square" rtlCol="0">
            <a:spAutoFit/>
          </a:bodyPr>
          <a:lstStyle>
            <a:defPPr>
              <a:defRPr lang="pt-BR"/>
            </a:defPPr>
            <a:lvl1pPr>
              <a:defRPr i="1">
                <a:solidFill>
                  <a:srgbClr val="525252"/>
                </a:solidFill>
              </a:defRPr>
            </a:lvl1pPr>
          </a:lstStyle>
          <a:p>
            <a:r>
              <a:rPr lang="pt-BR" dirty="0"/>
              <a:t>Mútuo aproveitamento de termos de compromisso celebrados e de penalidades aplicada</a:t>
            </a:r>
          </a:p>
        </p:txBody>
      </p:sp>
      <p:sp>
        <p:nvSpPr>
          <p:cNvPr id="7" name="Rectangle 2"/>
          <p:cNvSpPr txBox="1">
            <a:spLocks noChangeArrowheads="1"/>
          </p:cNvSpPr>
          <p:nvPr/>
        </p:nvSpPr>
        <p:spPr bwMode="auto">
          <a:xfrm>
            <a:off x="251520" y="188640"/>
            <a:ext cx="7827786" cy="386472"/>
          </a:xfrm>
          <a:prstGeom prst="rect">
            <a:avLst/>
          </a:prstGeom>
          <a:noFill/>
          <a:ln w="9525">
            <a:noFill/>
            <a:miter lim="800000"/>
            <a:headEnd/>
            <a:tailEnd/>
          </a:ln>
        </p:spPr>
        <p:txBody>
          <a:bodyPr wrap="square" lIns="77934" tIns="38967" rIns="77934" bIns="38967">
            <a:spAutoFit/>
          </a:bodyPr>
          <a:lstStyle/>
          <a:p>
            <a:r>
              <a:rPr lang="en-US" altLang="pt-BR" sz="2000" b="1" dirty="0" smtClean="0">
                <a:solidFill>
                  <a:srgbClr val="0095D8"/>
                </a:solidFill>
                <a:latin typeface="+mj-lt"/>
                <a:ea typeface="MS PGothic" pitchFamily="34" charset="-128"/>
                <a:sym typeface="Calibri Bold" charset="0"/>
              </a:rPr>
              <a:t>CONVÊNIO CVM/ANBIMA</a:t>
            </a:r>
            <a:endParaRPr lang="en-US" altLang="pt-BR" sz="2000" b="1" dirty="0">
              <a:solidFill>
                <a:srgbClr val="0095D8"/>
              </a:solidFill>
              <a:latin typeface="+mj-lt"/>
              <a:ea typeface="MS PGothic" pitchFamily="34" charset="-128"/>
              <a:sym typeface="Calibri Bold" charset="0"/>
            </a:endParaRPr>
          </a:p>
        </p:txBody>
      </p:sp>
    </p:spTree>
    <p:extLst>
      <p:ext uri="{BB962C8B-B14F-4D97-AF65-F5344CB8AC3E}">
        <p14:creationId xmlns:p14="http://schemas.microsoft.com/office/powerpoint/2010/main" val="213171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Capa_2.jpg"/>
          <p:cNvPicPr>
            <a:picLocks noChangeAspect="1"/>
          </p:cNvPicPr>
          <p:nvPr/>
        </p:nvPicPr>
        <p:blipFill>
          <a:blip r:embed="rId3" cstate="email"/>
          <a:stretch>
            <a:fillRect/>
          </a:stretch>
        </p:blipFill>
        <p:spPr>
          <a:xfrm>
            <a:off x="0" y="0"/>
            <a:ext cx="9144000" cy="6858000"/>
          </a:xfrm>
          <a:prstGeom prst="rect">
            <a:avLst/>
          </a:prstGeom>
        </p:spPr>
      </p:pic>
      <p:pic>
        <p:nvPicPr>
          <p:cNvPr id="6" name="Imagem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95736" y="1988840"/>
            <a:ext cx="4655142" cy="2322914"/>
          </a:xfrm>
          <a:prstGeom prst="rect">
            <a:avLst/>
          </a:prstGeom>
        </p:spPr>
      </p:pic>
      <p:grpSp>
        <p:nvGrpSpPr>
          <p:cNvPr id="2" name="Grupo 6"/>
          <p:cNvGrpSpPr/>
          <p:nvPr/>
        </p:nvGrpSpPr>
        <p:grpSpPr>
          <a:xfrm>
            <a:off x="-48693" y="42716"/>
            <a:ext cx="9144000" cy="6858000"/>
            <a:chOff x="-23608" y="-36436"/>
            <a:chExt cx="9144000" cy="6858000"/>
          </a:xfrm>
        </p:grpSpPr>
        <p:pic>
          <p:nvPicPr>
            <p:cNvPr id="8" name="Imagem 7" descr="capa.jpg"/>
            <p:cNvPicPr>
              <a:picLocks noChangeAspect="1"/>
            </p:cNvPicPr>
            <p:nvPr/>
          </p:nvPicPr>
          <p:blipFill>
            <a:blip r:embed="rId5" cstate="print"/>
            <a:stretch>
              <a:fillRect/>
            </a:stretch>
          </p:blipFill>
          <p:spPr>
            <a:xfrm>
              <a:off x="-23608" y="-36436"/>
              <a:ext cx="9144000" cy="6858000"/>
            </a:xfrm>
            <a:prstGeom prst="rect">
              <a:avLst/>
            </a:prstGeom>
          </p:spPr>
        </p:pic>
        <p:pic>
          <p:nvPicPr>
            <p:cNvPr id="9" name="Imagem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300941" y="2924079"/>
              <a:ext cx="2481456" cy="1238245"/>
            </a:xfrm>
            <a:prstGeom prst="rect">
              <a:avLst/>
            </a:prstGeom>
          </p:spPr>
        </p:pic>
      </p:grpSp>
      <p:sp>
        <p:nvSpPr>
          <p:cNvPr id="3" name="CaixaDeTexto 2"/>
          <p:cNvSpPr txBox="1"/>
          <p:nvPr/>
        </p:nvSpPr>
        <p:spPr>
          <a:xfrm>
            <a:off x="2735796" y="4437112"/>
            <a:ext cx="3672408" cy="1015663"/>
          </a:xfrm>
          <a:prstGeom prst="rect">
            <a:avLst/>
          </a:prstGeom>
          <a:noFill/>
        </p:spPr>
        <p:txBody>
          <a:bodyPr wrap="square" rtlCol="0">
            <a:spAutoFit/>
          </a:bodyPr>
          <a:lstStyle/>
          <a:p>
            <a:pPr algn="ctr"/>
            <a:r>
              <a:rPr lang="pt-BR" sz="2000" b="1" dirty="0">
                <a:solidFill>
                  <a:srgbClr val="383838"/>
                </a:solidFill>
              </a:rPr>
              <a:t>Soraya Alves</a:t>
            </a:r>
            <a:br>
              <a:rPr lang="pt-BR" sz="2000" b="1" dirty="0">
                <a:solidFill>
                  <a:srgbClr val="383838"/>
                </a:solidFill>
              </a:rPr>
            </a:br>
            <a:r>
              <a:rPr lang="pt-BR" sz="2000" dirty="0">
                <a:solidFill>
                  <a:srgbClr val="383838"/>
                </a:solidFill>
              </a:rPr>
              <a:t>Assessora Jurídica</a:t>
            </a:r>
          </a:p>
          <a:p>
            <a:pPr algn="ctr"/>
            <a:r>
              <a:rPr lang="pt-BR" sz="2000" dirty="0" smtClean="0">
                <a:solidFill>
                  <a:srgbClr val="383838"/>
                </a:solidFill>
              </a:rPr>
              <a:t>(11) 3471-4200</a:t>
            </a:r>
            <a:endParaRPr lang="pt-BR" sz="2000" dirty="0">
              <a:solidFill>
                <a:srgbClr val="383838"/>
              </a:solidFill>
            </a:endParaRPr>
          </a:p>
        </p:txBody>
      </p:sp>
    </p:spTree>
    <p:extLst>
      <p:ext uri="{BB962C8B-B14F-4D97-AF65-F5344CB8AC3E}">
        <p14:creationId xmlns:p14="http://schemas.microsoft.com/office/powerpoint/2010/main" val="332417157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94444E-6 7.40741E-7 L 0.35191 0.41875 " pathEditMode="relative" rAng="0" ptsTypes="AA">
                                      <p:cBhvr>
                                        <p:cTn id="6" dur="1000" fill="hold"/>
                                        <p:tgtEl>
                                          <p:spTgt spid="6"/>
                                        </p:tgtEl>
                                        <p:attrNameLst>
                                          <p:attrName>ppt_x</p:attrName>
                                          <p:attrName>ppt_y</p:attrName>
                                        </p:attrNameLst>
                                      </p:cBhvr>
                                      <p:rCtr x="17600" y="20900"/>
                                    </p:animMotion>
                                  </p:childTnLst>
                                </p:cTn>
                              </p:par>
                              <p:par>
                                <p:cTn id="7" presetID="6" presetClass="emph" presetSubtype="0" fill="hold" nodeType="withEffect">
                                  <p:stCondLst>
                                    <p:cond delay="0"/>
                                  </p:stCondLst>
                                  <p:childTnLst>
                                    <p:animScale>
                                      <p:cBhvr>
                                        <p:cTn id="8" dur="1000" fill="hold"/>
                                        <p:tgtEl>
                                          <p:spTgt spid="6"/>
                                        </p:tgtEl>
                                      </p:cBhvr>
                                      <p:by x="70000" y="70000"/>
                                    </p:animScale>
                                  </p:childTnLst>
                                </p:cTn>
                              </p:par>
                              <p:par>
                                <p:cTn id="9" presetID="10" presetClass="exit" presetSubtype="0" fill="hold" nodeType="with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72606" y="188640"/>
            <a:ext cx="7539754" cy="448027"/>
          </a:xfrm>
          <a:prstGeom prst="rect">
            <a:avLst/>
          </a:prstGeom>
          <a:noFill/>
          <a:ln w="9525">
            <a:noFill/>
            <a:miter lim="800000"/>
            <a:headEnd/>
            <a:tailEnd/>
          </a:ln>
        </p:spPr>
        <p:txBody>
          <a:bodyPr wrap="square" lIns="77934" tIns="38967" rIns="77934" bIns="38967">
            <a:spAutoFit/>
          </a:bodyPr>
          <a:lstStyle/>
          <a:p>
            <a:r>
              <a:rPr lang="en-US" altLang="pt-BR" sz="2400" b="1" dirty="0" smtClean="0">
                <a:solidFill>
                  <a:srgbClr val="0095D8"/>
                </a:solidFill>
                <a:latin typeface="+mj-lt"/>
                <a:ea typeface="MS PGothic" pitchFamily="34" charset="-128"/>
                <a:sym typeface="Calibri Bold" charset="0"/>
              </a:rPr>
              <a:t>A ANBIMA</a:t>
            </a:r>
          </a:p>
        </p:txBody>
      </p:sp>
      <p:sp>
        <p:nvSpPr>
          <p:cNvPr id="5" name="Retângulo 4"/>
          <p:cNvSpPr/>
          <p:nvPr/>
        </p:nvSpPr>
        <p:spPr>
          <a:xfrm>
            <a:off x="473853" y="1523490"/>
            <a:ext cx="7194491" cy="1219755"/>
          </a:xfrm>
          <a:prstGeom prst="rect">
            <a:avLst/>
          </a:prstGeom>
          <a:solidFill>
            <a:schemeClr val="bg1"/>
          </a:solidFill>
          <a:ln w="19050">
            <a:solidFill>
              <a:srgbClr val="1695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05750" algn="just">
              <a:spcAft>
                <a:spcPts val="1200"/>
              </a:spcAft>
              <a:buClr>
                <a:srgbClr val="1695D3"/>
              </a:buClr>
              <a:defRPr/>
            </a:pPr>
            <a:endParaRPr lang="pt-BR" sz="1600" dirty="0">
              <a:solidFill>
                <a:srgbClr val="383838"/>
              </a:solidFill>
            </a:endParaRPr>
          </a:p>
        </p:txBody>
      </p:sp>
      <p:grpSp>
        <p:nvGrpSpPr>
          <p:cNvPr id="7" name="Grupo 34"/>
          <p:cNvGrpSpPr>
            <a:grpSpLocks/>
          </p:cNvGrpSpPr>
          <p:nvPr/>
        </p:nvGrpSpPr>
        <p:grpSpPr bwMode="auto">
          <a:xfrm>
            <a:off x="832628" y="1184947"/>
            <a:ext cx="2473325" cy="484128"/>
            <a:chOff x="498905" y="1017826"/>
            <a:chExt cx="1368152" cy="630615"/>
          </a:xfrm>
        </p:grpSpPr>
        <p:sp>
          <p:nvSpPr>
            <p:cNvPr id="8" name="Pentágono 7"/>
            <p:cNvSpPr/>
            <p:nvPr/>
          </p:nvSpPr>
          <p:spPr>
            <a:xfrm rot="5400000">
              <a:off x="942120" y="735477"/>
              <a:ext cx="504554" cy="1282094"/>
            </a:xfrm>
            <a:prstGeom prst="homePlate">
              <a:avLst>
                <a:gd name="adj" fmla="val 26513"/>
              </a:avLst>
            </a:prstGeom>
            <a:solidFill>
              <a:srgbClr val="1695D3"/>
            </a:solidFill>
            <a:ln>
              <a:solidFill>
                <a:srgbClr val="1695D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600" b="1" dirty="0"/>
            </a:p>
          </p:txBody>
        </p:sp>
        <p:sp>
          <p:nvSpPr>
            <p:cNvPr id="9" name="CaixaDeTexto 36"/>
            <p:cNvSpPr txBox="1">
              <a:spLocks noChangeArrowheads="1"/>
            </p:cNvSpPr>
            <p:nvPr/>
          </p:nvSpPr>
          <p:spPr bwMode="auto">
            <a:xfrm>
              <a:off x="498905" y="1017826"/>
              <a:ext cx="1368152" cy="63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Arial" charset="0"/>
                  <a:ea typeface="ＭＳ Ｐゴシック" pitchFamily="34" charset="-128"/>
                </a:defRPr>
              </a:lvl1pPr>
              <a:lvl2pPr marL="742950" indent="-285750" eaLnBrk="0" hangingPunct="0">
                <a:spcBef>
                  <a:spcPct val="20000"/>
                </a:spcBef>
                <a:buChar char="–"/>
                <a:defRPr sz="2800">
                  <a:solidFill>
                    <a:srgbClr val="404040"/>
                  </a:solidFill>
                  <a:latin typeface="Arial" charset="0"/>
                  <a:ea typeface="ＭＳ Ｐゴシック" pitchFamily="34" charset="-128"/>
                </a:defRPr>
              </a:lvl2pPr>
              <a:lvl3pPr marL="1143000" indent="-228600" eaLnBrk="0" hangingPunct="0">
                <a:spcBef>
                  <a:spcPct val="20000"/>
                </a:spcBef>
                <a:buChar char="•"/>
                <a:defRPr sz="2400">
                  <a:solidFill>
                    <a:srgbClr val="404040"/>
                  </a:solidFill>
                  <a:latin typeface="Arial" charset="0"/>
                  <a:ea typeface="ＭＳ Ｐゴシック" pitchFamily="34" charset="-128"/>
                </a:defRPr>
              </a:lvl3pPr>
              <a:lvl4pPr marL="1600200" indent="-228600" eaLnBrk="0" hangingPunct="0">
                <a:spcBef>
                  <a:spcPct val="20000"/>
                </a:spcBef>
                <a:buChar char="–"/>
                <a:defRPr sz="2000">
                  <a:solidFill>
                    <a:srgbClr val="404040"/>
                  </a:solidFill>
                  <a:latin typeface="Arial" charset="0"/>
                  <a:ea typeface="ＭＳ Ｐゴシック" pitchFamily="34" charset="-128"/>
                </a:defRPr>
              </a:lvl4pPr>
              <a:lvl5pPr marL="2057400" indent="-228600" eaLnBrk="0" hangingPunct="0">
                <a:spcBef>
                  <a:spcPct val="20000"/>
                </a:spcBef>
                <a:buChar char="»"/>
                <a:defRPr sz="2000">
                  <a:solidFill>
                    <a:srgbClr val="404040"/>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9pPr>
            </a:lstStyle>
            <a:p>
              <a:pPr algn="ctr" eaLnBrk="1" hangingPunct="1">
                <a:spcBef>
                  <a:spcPct val="0"/>
                </a:spcBef>
                <a:buFontTx/>
                <a:buNone/>
              </a:pPr>
              <a:r>
                <a:rPr lang="pt-BR" altLang="pt-BR" sz="2000" b="1" dirty="0">
                  <a:solidFill>
                    <a:schemeClr val="bg1"/>
                  </a:solidFill>
                  <a:latin typeface="Calibri" pitchFamily="34" charset="0"/>
                </a:rPr>
                <a:t>O que é?</a:t>
              </a:r>
            </a:p>
          </p:txBody>
        </p:sp>
      </p:grpSp>
      <p:sp>
        <p:nvSpPr>
          <p:cNvPr id="10" name="CaixaDeTexto 37"/>
          <p:cNvSpPr txBox="1">
            <a:spLocks noChangeArrowheads="1"/>
          </p:cNvSpPr>
          <p:nvPr/>
        </p:nvSpPr>
        <p:spPr bwMode="auto">
          <a:xfrm>
            <a:off x="473852" y="1657581"/>
            <a:ext cx="70504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285750" indent="-179388" eaLnBrk="0" hangingPunct="0">
              <a:spcBef>
                <a:spcPct val="20000"/>
              </a:spcBef>
              <a:buChar char="•"/>
              <a:defRPr sz="3200">
                <a:solidFill>
                  <a:srgbClr val="404040"/>
                </a:solidFill>
                <a:latin typeface="Arial" charset="0"/>
                <a:ea typeface="ＭＳ Ｐゴシック" pitchFamily="34" charset="-128"/>
              </a:defRPr>
            </a:lvl1pPr>
            <a:lvl2pPr marL="742950" indent="-285750" eaLnBrk="0" hangingPunct="0">
              <a:spcBef>
                <a:spcPct val="20000"/>
              </a:spcBef>
              <a:buChar char="–"/>
              <a:defRPr sz="2800">
                <a:solidFill>
                  <a:srgbClr val="404040"/>
                </a:solidFill>
                <a:latin typeface="Arial" charset="0"/>
                <a:ea typeface="ＭＳ Ｐゴシック" pitchFamily="34" charset="-128"/>
              </a:defRPr>
            </a:lvl2pPr>
            <a:lvl3pPr marL="1143000" indent="-228600" eaLnBrk="0" hangingPunct="0">
              <a:spcBef>
                <a:spcPct val="20000"/>
              </a:spcBef>
              <a:buChar char="•"/>
              <a:defRPr sz="2400">
                <a:solidFill>
                  <a:srgbClr val="404040"/>
                </a:solidFill>
                <a:latin typeface="Arial" charset="0"/>
                <a:ea typeface="ＭＳ Ｐゴシック" pitchFamily="34" charset="-128"/>
              </a:defRPr>
            </a:lvl3pPr>
            <a:lvl4pPr marL="1600200" indent="-228600" eaLnBrk="0" hangingPunct="0">
              <a:spcBef>
                <a:spcPct val="20000"/>
              </a:spcBef>
              <a:buChar char="–"/>
              <a:defRPr sz="2000">
                <a:solidFill>
                  <a:srgbClr val="404040"/>
                </a:solidFill>
                <a:latin typeface="Arial" charset="0"/>
                <a:ea typeface="ＭＳ Ｐゴシック" pitchFamily="34" charset="-128"/>
              </a:defRPr>
            </a:lvl4pPr>
            <a:lvl5pPr marL="2057400" indent="-228600" eaLnBrk="0" hangingPunct="0">
              <a:spcBef>
                <a:spcPct val="20000"/>
              </a:spcBef>
              <a:buChar char="»"/>
              <a:defRPr sz="2000">
                <a:solidFill>
                  <a:srgbClr val="404040"/>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9pPr>
          </a:lstStyle>
          <a:p>
            <a:pPr algn="just" eaLnBrk="1" hangingPunct="1">
              <a:spcBef>
                <a:spcPct val="0"/>
              </a:spcBef>
              <a:spcAft>
                <a:spcPts val="1200"/>
              </a:spcAft>
              <a:buClr>
                <a:srgbClr val="1695D3"/>
              </a:buClr>
              <a:buFont typeface="Wingdings" panose="05000000000000000000" pitchFamily="2" charset="2"/>
              <a:buChar char="§"/>
            </a:pPr>
            <a:r>
              <a:rPr lang="pt-BR" altLang="pt-BR" sz="1800" dirty="0">
                <a:solidFill>
                  <a:srgbClr val="383838"/>
                </a:solidFill>
                <a:latin typeface="Calibri" pitchFamily="34" charset="0"/>
              </a:rPr>
              <a:t>A ANBIMA – Associação Brasileiras das Entidades dos Mercados Financeiro e de Capitais é uma associação civil, sem finalidade econômica, resultado da fusão de associações existentes desde 1971.</a:t>
            </a:r>
          </a:p>
        </p:txBody>
      </p:sp>
      <p:grpSp>
        <p:nvGrpSpPr>
          <p:cNvPr id="11" name="Grupo 10"/>
          <p:cNvGrpSpPr/>
          <p:nvPr/>
        </p:nvGrpSpPr>
        <p:grpSpPr>
          <a:xfrm>
            <a:off x="1401362" y="2934389"/>
            <a:ext cx="6266982" cy="3350438"/>
            <a:chOff x="291868" y="1176034"/>
            <a:chExt cx="8611284" cy="4989270"/>
          </a:xfrm>
        </p:grpSpPr>
        <p:pic>
          <p:nvPicPr>
            <p:cNvPr id="12" name="Imagem 11"/>
            <p:cNvPicPr>
              <a:picLocks noChangeAspect="1"/>
            </p:cNvPicPr>
            <p:nvPr/>
          </p:nvPicPr>
          <p:blipFill>
            <a:blip r:embed="rId2" cstate="print"/>
            <a:stretch>
              <a:fillRect/>
            </a:stretch>
          </p:blipFill>
          <p:spPr>
            <a:xfrm>
              <a:off x="1732028" y="1556792"/>
              <a:ext cx="1080120" cy="1080120"/>
            </a:xfrm>
            <a:prstGeom prst="rect">
              <a:avLst/>
            </a:prstGeom>
          </p:spPr>
        </p:pic>
        <p:pic>
          <p:nvPicPr>
            <p:cNvPr id="13" name="Imagem 12"/>
            <p:cNvPicPr>
              <a:picLocks noChangeAspect="1"/>
            </p:cNvPicPr>
            <p:nvPr/>
          </p:nvPicPr>
          <p:blipFill>
            <a:blip r:embed="rId2" cstate="print"/>
            <a:stretch>
              <a:fillRect/>
            </a:stretch>
          </p:blipFill>
          <p:spPr>
            <a:xfrm>
              <a:off x="3676244" y="1286237"/>
              <a:ext cx="1080120" cy="1080120"/>
            </a:xfrm>
            <a:prstGeom prst="rect">
              <a:avLst/>
            </a:prstGeom>
          </p:spPr>
        </p:pic>
        <p:pic>
          <p:nvPicPr>
            <p:cNvPr id="14" name="Imagem 13"/>
            <p:cNvPicPr>
              <a:picLocks noChangeAspect="1"/>
            </p:cNvPicPr>
            <p:nvPr/>
          </p:nvPicPr>
          <p:blipFill>
            <a:blip r:embed="rId2" cstate="print"/>
            <a:stretch>
              <a:fillRect/>
            </a:stretch>
          </p:blipFill>
          <p:spPr>
            <a:xfrm>
              <a:off x="5188412" y="1340768"/>
              <a:ext cx="1080120" cy="1080120"/>
            </a:xfrm>
            <a:prstGeom prst="rect">
              <a:avLst/>
            </a:prstGeom>
          </p:spPr>
        </p:pic>
        <p:pic>
          <p:nvPicPr>
            <p:cNvPr id="15" name="Imagem 14"/>
            <p:cNvPicPr>
              <a:picLocks noChangeAspect="1"/>
            </p:cNvPicPr>
            <p:nvPr/>
          </p:nvPicPr>
          <p:blipFill>
            <a:blip r:embed="rId2" cstate="print"/>
            <a:stretch>
              <a:fillRect/>
            </a:stretch>
          </p:blipFill>
          <p:spPr>
            <a:xfrm>
              <a:off x="6700580" y="1700808"/>
              <a:ext cx="1080120" cy="1080120"/>
            </a:xfrm>
            <a:prstGeom prst="rect">
              <a:avLst/>
            </a:prstGeom>
          </p:spPr>
        </p:pic>
        <p:pic>
          <p:nvPicPr>
            <p:cNvPr id="16" name="Imagem 15"/>
            <p:cNvPicPr>
              <a:picLocks noChangeAspect="1"/>
            </p:cNvPicPr>
            <p:nvPr/>
          </p:nvPicPr>
          <p:blipFill>
            <a:blip r:embed="rId2" cstate="print"/>
            <a:stretch>
              <a:fillRect/>
            </a:stretch>
          </p:blipFill>
          <p:spPr>
            <a:xfrm>
              <a:off x="7780700" y="4397041"/>
              <a:ext cx="1080120" cy="1080120"/>
            </a:xfrm>
            <a:prstGeom prst="rect">
              <a:avLst/>
            </a:prstGeom>
          </p:spPr>
        </p:pic>
        <p:pic>
          <p:nvPicPr>
            <p:cNvPr id="17" name="Imagem 16"/>
            <p:cNvPicPr>
              <a:picLocks noChangeAspect="1"/>
            </p:cNvPicPr>
            <p:nvPr/>
          </p:nvPicPr>
          <p:blipFill>
            <a:blip r:embed="rId2" cstate="print"/>
            <a:stretch>
              <a:fillRect/>
            </a:stretch>
          </p:blipFill>
          <p:spPr>
            <a:xfrm>
              <a:off x="7491464" y="3004791"/>
              <a:ext cx="1080120" cy="1080120"/>
            </a:xfrm>
            <a:prstGeom prst="rect">
              <a:avLst/>
            </a:prstGeom>
          </p:spPr>
        </p:pic>
        <p:pic>
          <p:nvPicPr>
            <p:cNvPr id="18" name="Imagem 17" descr="Esquema_pessoas.png"/>
            <p:cNvPicPr>
              <a:picLocks noChangeAspect="1"/>
            </p:cNvPicPr>
            <p:nvPr/>
          </p:nvPicPr>
          <p:blipFill>
            <a:blip r:embed="rId3" cstate="print"/>
            <a:srcRect l="14563" t="43700" r="14563" b="10101"/>
            <a:stretch>
              <a:fillRect/>
            </a:stretch>
          </p:blipFill>
          <p:spPr>
            <a:xfrm>
              <a:off x="1155964" y="2996952"/>
              <a:ext cx="6480720" cy="3168352"/>
            </a:xfrm>
            <a:prstGeom prst="rect">
              <a:avLst/>
            </a:prstGeom>
          </p:spPr>
        </p:pic>
        <p:pic>
          <p:nvPicPr>
            <p:cNvPr id="19" name="Imagem 18"/>
            <p:cNvPicPr>
              <a:picLocks noChangeAspect="1"/>
            </p:cNvPicPr>
            <p:nvPr/>
          </p:nvPicPr>
          <p:blipFill>
            <a:blip r:embed="rId2" cstate="print"/>
            <a:stretch>
              <a:fillRect/>
            </a:stretch>
          </p:blipFill>
          <p:spPr>
            <a:xfrm>
              <a:off x="563901" y="2762870"/>
              <a:ext cx="1080120" cy="1080120"/>
            </a:xfrm>
            <a:prstGeom prst="rect">
              <a:avLst/>
            </a:prstGeom>
          </p:spPr>
        </p:pic>
        <p:sp>
          <p:nvSpPr>
            <p:cNvPr id="20" name="Elipse 19"/>
            <p:cNvSpPr/>
            <p:nvPr/>
          </p:nvSpPr>
          <p:spPr>
            <a:xfrm>
              <a:off x="444157" y="2717193"/>
              <a:ext cx="1215863" cy="1215863"/>
            </a:xfrm>
            <a:prstGeom prst="ellipse">
              <a:avLst/>
            </a:prstGeom>
            <a:noFill/>
            <a:ln w="19050">
              <a:solidFill>
                <a:srgbClr val="7DC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a:off x="291868" y="2763026"/>
              <a:ext cx="1512168" cy="1168721"/>
            </a:xfrm>
            <a:prstGeom prst="rect">
              <a:avLst/>
            </a:prstGeom>
          </p:spPr>
          <p:txBody>
            <a:bodyPr wrap="square">
              <a:spAutoFit/>
            </a:bodyPr>
            <a:lstStyle/>
            <a:p>
              <a:pPr algn="ctr"/>
              <a:r>
                <a:rPr lang="en-US" altLang="pt-BR" sz="1200" b="1" spc="300" dirty="0" smtClean="0">
                  <a:solidFill>
                    <a:srgbClr val="7DC145"/>
                  </a:solidFill>
                  <a:latin typeface="Calibri" pitchFamily="34" charset="0"/>
                  <a:ea typeface="MS PGothic" pitchFamily="34" charset="-128"/>
                  <a:sym typeface="Calibri" pitchFamily="34" charset="0"/>
                </a:rPr>
                <a:t>41%</a:t>
              </a:r>
              <a:r>
                <a:rPr lang="en-US" altLang="pt-BR" b="1" spc="300" dirty="0" smtClean="0">
                  <a:solidFill>
                    <a:srgbClr val="7DC145"/>
                  </a:solidFill>
                  <a:latin typeface="Calibri" pitchFamily="34" charset="0"/>
                  <a:ea typeface="MS PGothic" pitchFamily="34" charset="-128"/>
                  <a:sym typeface="Calibri" pitchFamily="34" charset="0"/>
                </a:rPr>
                <a:t/>
              </a:r>
              <a:br>
                <a:rPr lang="en-US" altLang="pt-BR" b="1" spc="300" dirty="0" smtClean="0">
                  <a:solidFill>
                    <a:srgbClr val="7DC145"/>
                  </a:solidFill>
                  <a:latin typeface="Calibri" pitchFamily="34" charset="0"/>
                  <a:ea typeface="MS PGothic" pitchFamily="34" charset="-128"/>
                  <a:sym typeface="Calibri" pitchFamily="34" charset="0"/>
                </a:rPr>
              </a:br>
              <a:r>
                <a:rPr lang="en-US" altLang="pt-BR" sz="1100" i="1" dirty="0" err="1" smtClean="0">
                  <a:solidFill>
                    <a:srgbClr val="525252"/>
                  </a:solidFill>
                  <a:latin typeface="Calibri" pitchFamily="34" charset="0"/>
                  <a:ea typeface="MS PGothic" pitchFamily="34" charset="-128"/>
                  <a:sym typeface="Calibri" pitchFamily="34" charset="0"/>
                </a:rPr>
                <a:t>Gestoras</a:t>
              </a:r>
              <a:r>
                <a:rPr lang="en-US" altLang="pt-BR" sz="1100" i="1" dirty="0" smtClean="0">
                  <a:solidFill>
                    <a:srgbClr val="525252"/>
                  </a:solidFill>
                  <a:latin typeface="Calibri" pitchFamily="34" charset="0"/>
                  <a:ea typeface="MS PGothic" pitchFamily="34" charset="-128"/>
                  <a:sym typeface="Calibri" pitchFamily="34" charset="0"/>
                </a:rPr>
                <a:t>/</a:t>
              </a:r>
            </a:p>
            <a:p>
              <a:pPr algn="ctr"/>
              <a:r>
                <a:rPr lang="en-US" altLang="pt-BR" sz="1100" i="1" dirty="0" err="1" smtClean="0">
                  <a:solidFill>
                    <a:srgbClr val="525252"/>
                  </a:solidFill>
                  <a:latin typeface="Calibri" pitchFamily="34" charset="0"/>
                  <a:ea typeface="MS PGothic" pitchFamily="34" charset="-128"/>
                  <a:sym typeface="Calibri" pitchFamily="34" charset="0"/>
                </a:rPr>
                <a:t>Administra</a:t>
              </a:r>
              <a:r>
                <a:rPr lang="en-US" altLang="pt-BR" sz="1100" i="1" dirty="0" smtClean="0">
                  <a:solidFill>
                    <a:srgbClr val="525252"/>
                  </a:solidFill>
                  <a:latin typeface="Calibri" pitchFamily="34" charset="0"/>
                  <a:ea typeface="MS PGothic" pitchFamily="34" charset="-128"/>
                  <a:sym typeface="Calibri" pitchFamily="34" charset="0"/>
                </a:rPr>
                <a:t>-</a:t>
              </a:r>
            </a:p>
            <a:p>
              <a:pPr algn="ctr"/>
              <a:r>
                <a:rPr lang="en-US" altLang="pt-BR" sz="1100" i="1" dirty="0" err="1" smtClean="0">
                  <a:solidFill>
                    <a:srgbClr val="525252"/>
                  </a:solidFill>
                  <a:latin typeface="Calibri" pitchFamily="34" charset="0"/>
                  <a:ea typeface="MS PGothic" pitchFamily="34" charset="-128"/>
                  <a:sym typeface="Calibri" pitchFamily="34" charset="0"/>
                </a:rPr>
                <a:t>doras</a:t>
              </a:r>
              <a:endParaRPr lang="en-US" altLang="pt-BR" sz="1100" i="1" dirty="0" smtClean="0">
                <a:solidFill>
                  <a:srgbClr val="525252"/>
                </a:solidFill>
                <a:latin typeface="Calibri" pitchFamily="34" charset="0"/>
                <a:ea typeface="MS PGothic" pitchFamily="34" charset="-128"/>
                <a:sym typeface="Calibri" pitchFamily="34" charset="0"/>
              </a:endParaRPr>
            </a:p>
          </p:txBody>
        </p:sp>
        <p:sp>
          <p:nvSpPr>
            <p:cNvPr id="22" name="Triângulo isósceles 21"/>
            <p:cNvSpPr/>
            <p:nvPr/>
          </p:nvSpPr>
          <p:spPr>
            <a:xfrm rot="16200000">
              <a:off x="1525936" y="3322856"/>
              <a:ext cx="144016" cy="124152"/>
            </a:xfrm>
            <a:prstGeom prst="triangle">
              <a:avLst/>
            </a:prstGeom>
            <a:solidFill>
              <a:srgbClr val="7DC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3" name="Conector reto 22"/>
            <p:cNvCxnSpPr/>
            <p:nvPr/>
          </p:nvCxnSpPr>
          <p:spPr>
            <a:xfrm>
              <a:off x="1667858" y="3395949"/>
              <a:ext cx="679191" cy="0"/>
            </a:xfrm>
            <a:prstGeom prst="line">
              <a:avLst/>
            </a:prstGeom>
            <a:ln>
              <a:solidFill>
                <a:srgbClr val="7DC145"/>
              </a:solidFill>
              <a:prstDash val="sysDot"/>
            </a:ln>
          </p:spPr>
          <p:style>
            <a:lnRef idx="1">
              <a:schemeClr val="accent1"/>
            </a:lnRef>
            <a:fillRef idx="0">
              <a:schemeClr val="accent1"/>
            </a:fillRef>
            <a:effectRef idx="0">
              <a:schemeClr val="accent1"/>
            </a:effectRef>
            <a:fontRef idx="minor">
              <a:schemeClr val="tx1"/>
            </a:fontRef>
          </p:style>
        </p:cxnSp>
        <p:grpSp>
          <p:nvGrpSpPr>
            <p:cNvPr id="24" name="Grupo 23"/>
            <p:cNvGrpSpPr/>
            <p:nvPr/>
          </p:nvGrpSpPr>
          <p:grpSpPr>
            <a:xfrm>
              <a:off x="4350220" y="2780928"/>
              <a:ext cx="1918883" cy="1441439"/>
              <a:chOff x="4525896" y="2780928"/>
              <a:chExt cx="1918883" cy="1441439"/>
            </a:xfrm>
          </p:grpSpPr>
          <p:pic>
            <p:nvPicPr>
              <p:cNvPr id="133" name="Imagem 132" descr="boneco_verde.png"/>
              <p:cNvPicPr>
                <a:picLocks noChangeAspect="1"/>
              </p:cNvPicPr>
              <p:nvPr/>
            </p:nvPicPr>
            <p:blipFill>
              <a:blip r:embed="rId4" cstate="print"/>
              <a:stretch>
                <a:fillRect/>
              </a:stretch>
            </p:blipFill>
            <p:spPr>
              <a:xfrm>
                <a:off x="4850329" y="2794119"/>
                <a:ext cx="311656" cy="510683"/>
              </a:xfrm>
              <a:prstGeom prst="rect">
                <a:avLst/>
              </a:prstGeom>
            </p:spPr>
          </p:pic>
          <p:pic>
            <p:nvPicPr>
              <p:cNvPr id="134" name="Imagem 133" descr="boneco_verde.png"/>
              <p:cNvPicPr>
                <a:picLocks noChangeAspect="1"/>
              </p:cNvPicPr>
              <p:nvPr/>
            </p:nvPicPr>
            <p:blipFill>
              <a:blip r:embed="rId4" cstate="print"/>
              <a:stretch>
                <a:fillRect/>
              </a:stretch>
            </p:blipFill>
            <p:spPr>
              <a:xfrm>
                <a:off x="4595052" y="2780928"/>
                <a:ext cx="311656" cy="510683"/>
              </a:xfrm>
              <a:prstGeom prst="rect">
                <a:avLst/>
              </a:prstGeom>
            </p:spPr>
          </p:pic>
          <p:pic>
            <p:nvPicPr>
              <p:cNvPr id="135" name="Imagem 134" descr="boneco_verde.png"/>
              <p:cNvPicPr>
                <a:picLocks noChangeAspect="1"/>
              </p:cNvPicPr>
              <p:nvPr/>
            </p:nvPicPr>
            <p:blipFill>
              <a:blip r:embed="rId4" cstate="print"/>
              <a:stretch>
                <a:fillRect/>
              </a:stretch>
            </p:blipFill>
            <p:spPr>
              <a:xfrm>
                <a:off x="5546524" y="2886750"/>
                <a:ext cx="311656" cy="510683"/>
              </a:xfrm>
              <a:prstGeom prst="rect">
                <a:avLst/>
              </a:prstGeom>
            </p:spPr>
          </p:pic>
          <p:pic>
            <p:nvPicPr>
              <p:cNvPr id="136" name="Imagem 135" descr="boneco_verde.png"/>
              <p:cNvPicPr>
                <a:picLocks noChangeAspect="1"/>
              </p:cNvPicPr>
              <p:nvPr/>
            </p:nvPicPr>
            <p:blipFill>
              <a:blip r:embed="rId4" cstate="print"/>
              <a:stretch>
                <a:fillRect/>
              </a:stretch>
            </p:blipFill>
            <p:spPr>
              <a:xfrm>
                <a:off x="5307448" y="2845252"/>
                <a:ext cx="311656" cy="510683"/>
              </a:xfrm>
              <a:prstGeom prst="rect">
                <a:avLst/>
              </a:prstGeom>
            </p:spPr>
          </p:pic>
          <p:pic>
            <p:nvPicPr>
              <p:cNvPr id="137" name="Imagem 136" descr="boneco_verde.png"/>
              <p:cNvPicPr>
                <a:picLocks noChangeAspect="1"/>
              </p:cNvPicPr>
              <p:nvPr/>
            </p:nvPicPr>
            <p:blipFill>
              <a:blip r:embed="rId4" cstate="print"/>
              <a:stretch>
                <a:fillRect/>
              </a:stretch>
            </p:blipFill>
            <p:spPr>
              <a:xfrm>
                <a:off x="5076056" y="2823704"/>
                <a:ext cx="311656" cy="510683"/>
              </a:xfrm>
              <a:prstGeom prst="rect">
                <a:avLst/>
              </a:prstGeom>
            </p:spPr>
          </p:pic>
          <p:pic>
            <p:nvPicPr>
              <p:cNvPr id="138" name="Imagem 137" descr="boneco_verde.png"/>
              <p:cNvPicPr>
                <a:picLocks noChangeAspect="1"/>
              </p:cNvPicPr>
              <p:nvPr/>
            </p:nvPicPr>
            <p:blipFill>
              <a:blip r:embed="rId4" cstate="print"/>
              <a:stretch>
                <a:fillRect/>
              </a:stretch>
            </p:blipFill>
            <p:spPr>
              <a:xfrm>
                <a:off x="4818760" y="3084328"/>
                <a:ext cx="311656" cy="510683"/>
              </a:xfrm>
              <a:prstGeom prst="rect">
                <a:avLst/>
              </a:prstGeom>
            </p:spPr>
          </p:pic>
          <p:pic>
            <p:nvPicPr>
              <p:cNvPr id="139" name="Imagem 138" descr="boneco_verde.png"/>
              <p:cNvPicPr>
                <a:picLocks noChangeAspect="1"/>
              </p:cNvPicPr>
              <p:nvPr/>
            </p:nvPicPr>
            <p:blipFill>
              <a:blip r:embed="rId4" cstate="print"/>
              <a:stretch>
                <a:fillRect/>
              </a:stretch>
            </p:blipFill>
            <p:spPr>
              <a:xfrm>
                <a:off x="5364088" y="3212976"/>
                <a:ext cx="311656" cy="510683"/>
              </a:xfrm>
              <a:prstGeom prst="rect">
                <a:avLst/>
              </a:prstGeom>
            </p:spPr>
          </p:pic>
          <p:pic>
            <p:nvPicPr>
              <p:cNvPr id="140" name="Imagem 139" descr="boneco_verde.png"/>
              <p:cNvPicPr>
                <a:picLocks noChangeAspect="1"/>
              </p:cNvPicPr>
              <p:nvPr/>
            </p:nvPicPr>
            <p:blipFill>
              <a:blip r:embed="rId4" cstate="print"/>
              <a:stretch>
                <a:fillRect/>
              </a:stretch>
            </p:blipFill>
            <p:spPr>
              <a:xfrm>
                <a:off x="5070709" y="3124927"/>
                <a:ext cx="311656" cy="510683"/>
              </a:xfrm>
              <a:prstGeom prst="rect">
                <a:avLst/>
              </a:prstGeom>
            </p:spPr>
          </p:pic>
          <p:pic>
            <p:nvPicPr>
              <p:cNvPr id="141" name="Imagem 140" descr="boneco_verde.png"/>
              <p:cNvPicPr>
                <a:picLocks noChangeAspect="1"/>
              </p:cNvPicPr>
              <p:nvPr/>
            </p:nvPicPr>
            <p:blipFill>
              <a:blip r:embed="rId4" cstate="print"/>
              <a:stretch>
                <a:fillRect/>
              </a:stretch>
            </p:blipFill>
            <p:spPr>
              <a:xfrm>
                <a:off x="5378783" y="3453109"/>
                <a:ext cx="311656" cy="510683"/>
              </a:xfrm>
              <a:prstGeom prst="rect">
                <a:avLst/>
              </a:prstGeom>
            </p:spPr>
          </p:pic>
          <p:pic>
            <p:nvPicPr>
              <p:cNvPr id="142" name="Imagem 141" descr="boneco_verde.png"/>
              <p:cNvPicPr>
                <a:picLocks noChangeAspect="1"/>
              </p:cNvPicPr>
              <p:nvPr/>
            </p:nvPicPr>
            <p:blipFill>
              <a:blip r:embed="rId4" cstate="print"/>
              <a:stretch>
                <a:fillRect/>
              </a:stretch>
            </p:blipFill>
            <p:spPr>
              <a:xfrm>
                <a:off x="4525896" y="3078203"/>
                <a:ext cx="311656" cy="510683"/>
              </a:xfrm>
              <a:prstGeom prst="rect">
                <a:avLst/>
              </a:prstGeom>
            </p:spPr>
          </p:pic>
          <p:pic>
            <p:nvPicPr>
              <p:cNvPr id="143" name="Imagem 142" descr="boneco_verde.png"/>
              <p:cNvPicPr>
                <a:picLocks noChangeAspect="1"/>
              </p:cNvPicPr>
              <p:nvPr/>
            </p:nvPicPr>
            <p:blipFill>
              <a:blip r:embed="rId4" cstate="print"/>
              <a:stretch>
                <a:fillRect/>
              </a:stretch>
            </p:blipFill>
            <p:spPr>
              <a:xfrm>
                <a:off x="4644008" y="3293452"/>
                <a:ext cx="311656" cy="510683"/>
              </a:xfrm>
              <a:prstGeom prst="rect">
                <a:avLst/>
              </a:prstGeom>
            </p:spPr>
          </p:pic>
          <p:pic>
            <p:nvPicPr>
              <p:cNvPr id="144" name="Imagem 143" descr="boneco_verde.png"/>
              <p:cNvPicPr>
                <a:picLocks noChangeAspect="1"/>
              </p:cNvPicPr>
              <p:nvPr/>
            </p:nvPicPr>
            <p:blipFill>
              <a:blip r:embed="rId4" cstate="print"/>
              <a:stretch>
                <a:fillRect/>
              </a:stretch>
            </p:blipFill>
            <p:spPr>
              <a:xfrm>
                <a:off x="4932040" y="3324963"/>
                <a:ext cx="311656" cy="510683"/>
              </a:xfrm>
              <a:prstGeom prst="rect">
                <a:avLst/>
              </a:prstGeom>
            </p:spPr>
          </p:pic>
          <p:pic>
            <p:nvPicPr>
              <p:cNvPr id="145" name="Imagem 144" descr="boneco_verde.png"/>
              <p:cNvPicPr>
                <a:picLocks noChangeAspect="1"/>
              </p:cNvPicPr>
              <p:nvPr/>
            </p:nvPicPr>
            <p:blipFill>
              <a:blip r:embed="rId4" cstate="print"/>
              <a:stretch>
                <a:fillRect/>
              </a:stretch>
            </p:blipFill>
            <p:spPr>
              <a:xfrm>
                <a:off x="5148064" y="3380044"/>
                <a:ext cx="311656" cy="510683"/>
              </a:xfrm>
              <a:prstGeom prst="rect">
                <a:avLst/>
              </a:prstGeom>
            </p:spPr>
          </p:pic>
          <p:pic>
            <p:nvPicPr>
              <p:cNvPr id="146" name="Imagem 1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2548" y="2963364"/>
                <a:ext cx="311655" cy="510682"/>
              </a:xfrm>
              <a:prstGeom prst="rect">
                <a:avLst/>
              </a:prstGeom>
            </p:spPr>
          </p:pic>
          <p:pic>
            <p:nvPicPr>
              <p:cNvPr id="147" name="Imagem 1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3087180"/>
                <a:ext cx="311655" cy="510682"/>
              </a:xfrm>
              <a:prstGeom prst="rect">
                <a:avLst/>
              </a:prstGeom>
            </p:spPr>
          </p:pic>
          <p:pic>
            <p:nvPicPr>
              <p:cNvPr id="148" name="Imagem 1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3124" y="3189924"/>
                <a:ext cx="311655" cy="510682"/>
              </a:xfrm>
              <a:prstGeom prst="rect">
                <a:avLst/>
              </a:prstGeom>
            </p:spPr>
          </p:pic>
          <p:pic>
            <p:nvPicPr>
              <p:cNvPr id="149" name="Imagem 1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8144" y="3429000"/>
                <a:ext cx="311655" cy="510682"/>
              </a:xfrm>
              <a:prstGeom prst="rect">
                <a:avLst/>
              </a:prstGeom>
            </p:spPr>
          </p:pic>
          <p:pic>
            <p:nvPicPr>
              <p:cNvPr id="150" name="Imagem 1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1426" y="3284984"/>
                <a:ext cx="311655" cy="510682"/>
              </a:xfrm>
              <a:prstGeom prst="rect">
                <a:avLst/>
              </a:prstGeom>
            </p:spPr>
          </p:pic>
          <p:pic>
            <p:nvPicPr>
              <p:cNvPr id="151" name="Imagem 1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2871" y="3711685"/>
                <a:ext cx="311655" cy="510682"/>
              </a:xfrm>
              <a:prstGeom prst="rect">
                <a:avLst/>
              </a:prstGeom>
            </p:spPr>
          </p:pic>
          <p:pic>
            <p:nvPicPr>
              <p:cNvPr id="152" name="Imagem 1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3573016"/>
                <a:ext cx="311655" cy="510682"/>
              </a:xfrm>
              <a:prstGeom prst="rect">
                <a:avLst/>
              </a:prstGeom>
            </p:spPr>
          </p:pic>
        </p:grpSp>
        <p:sp>
          <p:nvSpPr>
            <p:cNvPr id="25" name="Elipse 24"/>
            <p:cNvSpPr/>
            <p:nvPr/>
          </p:nvSpPr>
          <p:spPr>
            <a:xfrm>
              <a:off x="5156367" y="1300882"/>
              <a:ext cx="1184173" cy="1160178"/>
            </a:xfrm>
            <a:prstGeom prst="ellipse">
              <a:avLst/>
            </a:prstGeom>
            <a:noFill/>
            <a:ln w="19050">
              <a:solidFill>
                <a:srgbClr val="009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Retângulo 25"/>
            <p:cNvSpPr/>
            <p:nvPr/>
          </p:nvSpPr>
          <p:spPr>
            <a:xfrm>
              <a:off x="5261477" y="1444746"/>
              <a:ext cx="966706" cy="870812"/>
            </a:xfrm>
            <a:prstGeom prst="rect">
              <a:avLst/>
            </a:prstGeom>
          </p:spPr>
          <p:txBody>
            <a:bodyPr wrap="square">
              <a:spAutoFit/>
            </a:bodyPr>
            <a:lstStyle/>
            <a:p>
              <a:pPr algn="ctr"/>
              <a:r>
                <a:rPr lang="en-US" altLang="pt-BR" sz="1100" b="1" spc="300" dirty="0" smtClean="0">
                  <a:solidFill>
                    <a:srgbClr val="0095D8"/>
                  </a:solidFill>
                  <a:latin typeface="Calibri" pitchFamily="34" charset="0"/>
                  <a:ea typeface="MS PGothic" pitchFamily="34" charset="-128"/>
                  <a:sym typeface="Calibri" pitchFamily="34" charset="0"/>
                </a:rPr>
                <a:t>24%</a:t>
              </a:r>
              <a:r>
                <a:rPr lang="en-US" altLang="pt-BR" sz="1600" b="1" spc="300" dirty="0" smtClean="0">
                  <a:solidFill>
                    <a:srgbClr val="7DC145"/>
                  </a:solidFill>
                  <a:latin typeface="Calibri" pitchFamily="34" charset="0"/>
                  <a:ea typeface="MS PGothic" pitchFamily="34" charset="-128"/>
                  <a:sym typeface="Calibri" pitchFamily="34" charset="0"/>
                </a:rPr>
                <a:t/>
              </a:r>
              <a:br>
                <a:rPr lang="en-US" altLang="pt-BR" sz="1600" b="1" spc="300" dirty="0" smtClean="0">
                  <a:solidFill>
                    <a:srgbClr val="7DC145"/>
                  </a:solidFill>
                  <a:latin typeface="Calibri" pitchFamily="34" charset="0"/>
                  <a:ea typeface="MS PGothic" pitchFamily="34" charset="-128"/>
                  <a:sym typeface="Calibri" pitchFamily="34" charset="0"/>
                </a:rPr>
              </a:br>
              <a:r>
                <a:rPr lang="en-US" altLang="pt-BR" sz="1050" i="1" dirty="0" err="1" smtClean="0">
                  <a:solidFill>
                    <a:srgbClr val="525252"/>
                  </a:solidFill>
                  <a:latin typeface="Calibri" pitchFamily="34" charset="0"/>
                  <a:ea typeface="MS PGothic" pitchFamily="34" charset="-128"/>
                  <a:sym typeface="Calibri" pitchFamily="34" charset="0"/>
                </a:rPr>
                <a:t>Bancos</a:t>
              </a:r>
              <a:endParaRPr lang="en-US" altLang="pt-BR" sz="1050" i="1" dirty="0" smtClean="0">
                <a:solidFill>
                  <a:srgbClr val="525252"/>
                </a:solidFill>
                <a:latin typeface="Calibri" pitchFamily="34" charset="0"/>
                <a:ea typeface="MS PGothic" pitchFamily="34" charset="-128"/>
                <a:sym typeface="Calibri" pitchFamily="34" charset="0"/>
              </a:endParaRPr>
            </a:p>
            <a:p>
              <a:pPr algn="ctr"/>
              <a:r>
                <a:rPr lang="en-US" altLang="pt-BR" sz="1050" i="1" dirty="0" err="1" smtClean="0">
                  <a:solidFill>
                    <a:srgbClr val="525252"/>
                  </a:solidFill>
                  <a:latin typeface="Calibri" pitchFamily="34" charset="0"/>
                  <a:ea typeface="MS PGothic" pitchFamily="34" charset="-128"/>
                  <a:sym typeface="Calibri" pitchFamily="34" charset="0"/>
                </a:rPr>
                <a:t>Múltiplos</a:t>
              </a:r>
              <a:endParaRPr lang="en-US" altLang="pt-BR" sz="1050" i="1" dirty="0" smtClean="0">
                <a:solidFill>
                  <a:srgbClr val="525252"/>
                </a:solidFill>
                <a:latin typeface="Calibri" pitchFamily="34" charset="0"/>
                <a:ea typeface="MS PGothic" pitchFamily="34" charset="-128"/>
                <a:sym typeface="Calibri" pitchFamily="34" charset="0"/>
              </a:endParaRPr>
            </a:p>
          </p:txBody>
        </p:sp>
        <p:sp>
          <p:nvSpPr>
            <p:cNvPr id="27" name="Triângulo isósceles 26"/>
            <p:cNvSpPr/>
            <p:nvPr/>
          </p:nvSpPr>
          <p:spPr>
            <a:xfrm>
              <a:off x="5676445" y="2336908"/>
              <a:ext cx="144016" cy="124152"/>
            </a:xfrm>
            <a:prstGeom prst="triangle">
              <a:avLst/>
            </a:prstGeom>
            <a:solidFill>
              <a:srgbClr val="009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8" name="Conector reto 27"/>
            <p:cNvCxnSpPr/>
            <p:nvPr/>
          </p:nvCxnSpPr>
          <p:spPr>
            <a:xfrm>
              <a:off x="5750518" y="2459216"/>
              <a:ext cx="1561" cy="390091"/>
            </a:xfrm>
            <a:prstGeom prst="line">
              <a:avLst/>
            </a:prstGeom>
            <a:ln>
              <a:solidFill>
                <a:srgbClr val="0095D8"/>
              </a:solidFill>
              <a:prstDash val="sysDot"/>
            </a:ln>
          </p:spPr>
          <p:style>
            <a:lnRef idx="1">
              <a:schemeClr val="accent1"/>
            </a:lnRef>
            <a:fillRef idx="0">
              <a:schemeClr val="accent1"/>
            </a:fillRef>
            <a:effectRef idx="0">
              <a:schemeClr val="accent1"/>
            </a:effectRef>
            <a:fontRef idx="minor">
              <a:schemeClr val="tx1"/>
            </a:fontRef>
          </p:style>
        </p:cxnSp>
        <p:sp>
          <p:nvSpPr>
            <p:cNvPr id="29" name="Elipse 28"/>
            <p:cNvSpPr/>
            <p:nvPr/>
          </p:nvSpPr>
          <p:spPr>
            <a:xfrm>
              <a:off x="6662721" y="1739906"/>
              <a:ext cx="1116180" cy="1136071"/>
            </a:xfrm>
            <a:prstGeom prst="ellipse">
              <a:avLst/>
            </a:prstGeom>
            <a:noFill/>
            <a:ln w="19050">
              <a:solidFill>
                <a:srgbClr val="FBA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p:cNvSpPr/>
            <p:nvPr/>
          </p:nvSpPr>
          <p:spPr>
            <a:xfrm>
              <a:off x="6678336" y="1958852"/>
              <a:ext cx="1100566" cy="664567"/>
            </a:xfrm>
            <a:prstGeom prst="rect">
              <a:avLst/>
            </a:prstGeom>
          </p:spPr>
          <p:txBody>
            <a:bodyPr wrap="square">
              <a:spAutoFit/>
            </a:bodyPr>
            <a:lstStyle/>
            <a:p>
              <a:pPr algn="ctr"/>
              <a:r>
                <a:rPr lang="en-US" altLang="pt-BR" sz="1200" b="1" spc="300" dirty="0" smtClean="0">
                  <a:solidFill>
                    <a:srgbClr val="FBAE1F"/>
                  </a:solidFill>
                  <a:latin typeface="Calibri" pitchFamily="34" charset="0"/>
                  <a:ea typeface="MS PGothic" pitchFamily="34" charset="-128"/>
                  <a:sym typeface="Calibri" pitchFamily="34" charset="0"/>
                </a:rPr>
                <a:t>14%</a:t>
              </a:r>
              <a:r>
                <a:rPr lang="en-US" altLang="pt-BR" b="1" spc="300" dirty="0" smtClean="0">
                  <a:solidFill>
                    <a:srgbClr val="7DC145"/>
                  </a:solidFill>
                  <a:latin typeface="Calibri" pitchFamily="34" charset="0"/>
                  <a:ea typeface="MS PGothic" pitchFamily="34" charset="-128"/>
                  <a:sym typeface="Calibri" pitchFamily="34" charset="0"/>
                </a:rPr>
                <a:t/>
              </a:r>
              <a:br>
                <a:rPr lang="en-US" altLang="pt-BR" b="1" spc="300" dirty="0" smtClean="0">
                  <a:solidFill>
                    <a:srgbClr val="7DC145"/>
                  </a:solidFill>
                  <a:latin typeface="Calibri" pitchFamily="34" charset="0"/>
                  <a:ea typeface="MS PGothic" pitchFamily="34" charset="-128"/>
                  <a:sym typeface="Calibri" pitchFamily="34" charset="0"/>
                </a:rPr>
              </a:br>
              <a:r>
                <a:rPr lang="en-US" altLang="pt-BR" sz="1100" i="1" dirty="0" err="1" smtClean="0">
                  <a:solidFill>
                    <a:srgbClr val="525252"/>
                  </a:solidFill>
                  <a:latin typeface="Calibri" pitchFamily="34" charset="0"/>
                  <a:ea typeface="MS PGothic" pitchFamily="34" charset="-128"/>
                  <a:sym typeface="Calibri" pitchFamily="34" charset="0"/>
                </a:rPr>
                <a:t>Corretoras</a:t>
              </a:r>
              <a:endParaRPr lang="en-US" altLang="pt-BR" sz="1100" i="1" dirty="0" smtClean="0">
                <a:solidFill>
                  <a:srgbClr val="525252"/>
                </a:solidFill>
                <a:latin typeface="Calibri" pitchFamily="34" charset="0"/>
                <a:ea typeface="MS PGothic" pitchFamily="34" charset="-128"/>
                <a:sym typeface="Calibri" pitchFamily="34" charset="0"/>
              </a:endParaRPr>
            </a:p>
          </p:txBody>
        </p:sp>
        <p:sp>
          <p:nvSpPr>
            <p:cNvPr id="31" name="Triângulo isósceles 30"/>
            <p:cNvSpPr/>
            <p:nvPr/>
          </p:nvSpPr>
          <p:spPr>
            <a:xfrm>
              <a:off x="7156610" y="2752790"/>
              <a:ext cx="144016" cy="124152"/>
            </a:xfrm>
            <a:prstGeom prst="triangle">
              <a:avLst/>
            </a:prstGeom>
            <a:solidFill>
              <a:srgbClr val="FBA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Elipse 31"/>
            <p:cNvSpPr/>
            <p:nvPr/>
          </p:nvSpPr>
          <p:spPr>
            <a:xfrm>
              <a:off x="1666933" y="1563705"/>
              <a:ext cx="1145215" cy="1145215"/>
            </a:xfrm>
            <a:prstGeom prst="ellipse">
              <a:avLst/>
            </a:prstGeom>
            <a:noFill/>
            <a:ln w="19050">
              <a:solidFill>
                <a:srgbClr val="FBA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32"/>
            <p:cNvSpPr/>
            <p:nvPr/>
          </p:nvSpPr>
          <p:spPr>
            <a:xfrm>
              <a:off x="1644021" y="1628799"/>
              <a:ext cx="1141569" cy="916644"/>
            </a:xfrm>
            <a:prstGeom prst="rect">
              <a:avLst/>
            </a:prstGeom>
          </p:spPr>
          <p:txBody>
            <a:bodyPr wrap="square">
              <a:spAutoFit/>
            </a:bodyPr>
            <a:lstStyle/>
            <a:p>
              <a:pPr algn="ctr"/>
              <a:r>
                <a:rPr lang="en-US" altLang="pt-BR" sz="1200" b="1" spc="300" dirty="0" smtClean="0">
                  <a:solidFill>
                    <a:srgbClr val="FBAE1F"/>
                  </a:solidFill>
                  <a:latin typeface="Calibri" pitchFamily="34" charset="0"/>
                  <a:ea typeface="MS PGothic" pitchFamily="34" charset="-128"/>
                  <a:sym typeface="Calibri" pitchFamily="34" charset="0"/>
                </a:rPr>
                <a:t>4%</a:t>
              </a:r>
              <a:r>
                <a:rPr lang="en-US" altLang="pt-BR" b="1" spc="300" dirty="0" smtClean="0">
                  <a:solidFill>
                    <a:srgbClr val="FBAE1F"/>
                  </a:solidFill>
                  <a:latin typeface="Calibri" pitchFamily="34" charset="0"/>
                  <a:ea typeface="MS PGothic" pitchFamily="34" charset="-128"/>
                  <a:sym typeface="Calibri" pitchFamily="34" charset="0"/>
                </a:rPr>
                <a:t/>
              </a:r>
              <a:br>
                <a:rPr lang="en-US" altLang="pt-BR" b="1" spc="300" dirty="0" smtClean="0">
                  <a:solidFill>
                    <a:srgbClr val="FBAE1F"/>
                  </a:solidFill>
                  <a:latin typeface="Calibri" pitchFamily="34" charset="0"/>
                  <a:ea typeface="MS PGothic" pitchFamily="34" charset="-128"/>
                  <a:sym typeface="Calibri" pitchFamily="34" charset="0"/>
                </a:rPr>
              </a:br>
              <a:r>
                <a:rPr lang="en-US" altLang="pt-BR" sz="1100" i="1" dirty="0" err="1" smtClean="0">
                  <a:solidFill>
                    <a:schemeClr val="tx1">
                      <a:lumMod val="65000"/>
                      <a:lumOff val="35000"/>
                    </a:schemeClr>
                  </a:solidFill>
                  <a:latin typeface="Calibri" pitchFamily="34" charset="0"/>
                  <a:ea typeface="MS PGothic" pitchFamily="34" charset="-128"/>
                  <a:sym typeface="Calibri" pitchFamily="34" charset="0"/>
                </a:rPr>
                <a:t>Bancos</a:t>
              </a:r>
              <a:r>
                <a:rPr lang="en-US" altLang="pt-BR" sz="1100" i="1" dirty="0" smtClean="0">
                  <a:solidFill>
                    <a:schemeClr val="tx1">
                      <a:lumMod val="65000"/>
                      <a:lumOff val="35000"/>
                    </a:schemeClr>
                  </a:solidFill>
                  <a:latin typeface="Calibri" pitchFamily="34" charset="0"/>
                  <a:ea typeface="MS PGothic" pitchFamily="34" charset="-128"/>
                  <a:sym typeface="Calibri" pitchFamily="34" charset="0"/>
                </a:rPr>
                <a:t> </a:t>
              </a:r>
            </a:p>
            <a:p>
              <a:pPr algn="ctr"/>
              <a:r>
                <a:rPr lang="en-US" altLang="pt-BR" sz="1100" i="1" dirty="0" err="1" smtClean="0">
                  <a:solidFill>
                    <a:schemeClr val="tx1">
                      <a:lumMod val="65000"/>
                      <a:lumOff val="35000"/>
                    </a:schemeClr>
                  </a:solidFill>
                  <a:latin typeface="Calibri" pitchFamily="34" charset="0"/>
                  <a:ea typeface="MS PGothic" pitchFamily="34" charset="-128"/>
                  <a:sym typeface="Calibri" pitchFamily="34" charset="0"/>
                </a:rPr>
                <a:t>Comerciais</a:t>
              </a:r>
              <a:endParaRPr lang="en-US" altLang="pt-BR" sz="1100" i="1" dirty="0" smtClean="0">
                <a:solidFill>
                  <a:schemeClr val="tx1">
                    <a:lumMod val="65000"/>
                    <a:lumOff val="35000"/>
                  </a:schemeClr>
                </a:solidFill>
                <a:latin typeface="Calibri" pitchFamily="34" charset="0"/>
                <a:ea typeface="MS PGothic" pitchFamily="34" charset="-128"/>
                <a:sym typeface="Calibri" pitchFamily="34" charset="0"/>
              </a:endParaRPr>
            </a:p>
          </p:txBody>
        </p:sp>
        <p:sp>
          <p:nvSpPr>
            <p:cNvPr id="34" name="Triângulo isósceles 33"/>
            <p:cNvSpPr/>
            <p:nvPr/>
          </p:nvSpPr>
          <p:spPr>
            <a:xfrm rot="16200000">
              <a:off x="2682936" y="2070780"/>
              <a:ext cx="144016" cy="124152"/>
            </a:xfrm>
            <a:prstGeom prst="triangle">
              <a:avLst/>
            </a:prstGeom>
            <a:solidFill>
              <a:srgbClr val="FBA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5" name="Grupo 34"/>
            <p:cNvGrpSpPr/>
            <p:nvPr/>
          </p:nvGrpSpPr>
          <p:grpSpPr>
            <a:xfrm>
              <a:off x="5852525" y="3284984"/>
              <a:ext cx="1239666" cy="1309503"/>
              <a:chOff x="6028201" y="3284984"/>
              <a:chExt cx="1239666" cy="1309503"/>
            </a:xfrm>
          </p:grpSpPr>
          <p:pic>
            <p:nvPicPr>
              <p:cNvPr id="121" name="Imagem 1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1852" y="3565332"/>
                <a:ext cx="311655" cy="510682"/>
              </a:xfrm>
              <a:prstGeom prst="rect">
                <a:avLst/>
              </a:prstGeom>
            </p:spPr>
          </p:pic>
          <p:pic>
            <p:nvPicPr>
              <p:cNvPr id="122" name="Imagem 1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8201" y="3850354"/>
                <a:ext cx="311655" cy="510682"/>
              </a:xfrm>
              <a:prstGeom prst="rect">
                <a:avLst/>
              </a:prstGeom>
            </p:spPr>
          </p:pic>
          <p:pic>
            <p:nvPicPr>
              <p:cNvPr id="123" name="Imagem 1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0192" y="3717032"/>
                <a:ext cx="311655" cy="510682"/>
              </a:xfrm>
              <a:prstGeom prst="rect">
                <a:avLst/>
              </a:prstGeom>
            </p:spPr>
          </p:pic>
          <p:pic>
            <p:nvPicPr>
              <p:cNvPr id="124" name="Imagem 1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0192" y="3284984"/>
                <a:ext cx="311655" cy="510682"/>
              </a:xfrm>
              <a:prstGeom prst="rect">
                <a:avLst/>
              </a:prstGeom>
            </p:spPr>
          </p:pic>
          <p:pic>
            <p:nvPicPr>
              <p:cNvPr id="125" name="Imagem 1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4172" y="3406648"/>
                <a:ext cx="311655" cy="510682"/>
              </a:xfrm>
              <a:prstGeom prst="rect">
                <a:avLst/>
              </a:prstGeom>
            </p:spPr>
          </p:pic>
          <p:pic>
            <p:nvPicPr>
              <p:cNvPr id="126" name="Imagem 1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9962" y="3519677"/>
                <a:ext cx="311654" cy="510680"/>
              </a:xfrm>
              <a:prstGeom prst="rect">
                <a:avLst/>
              </a:prstGeom>
            </p:spPr>
          </p:pic>
          <p:pic>
            <p:nvPicPr>
              <p:cNvPr id="127" name="Imagem 1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4746" y="4083805"/>
                <a:ext cx="311655" cy="510682"/>
              </a:xfrm>
              <a:prstGeom prst="rect">
                <a:avLst/>
              </a:prstGeom>
            </p:spPr>
          </p:pic>
          <p:pic>
            <p:nvPicPr>
              <p:cNvPr id="128" name="Imagem 1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1682" y="3847233"/>
                <a:ext cx="311655" cy="510682"/>
              </a:xfrm>
              <a:prstGeom prst="rect">
                <a:avLst/>
              </a:prstGeom>
            </p:spPr>
          </p:pic>
          <p:pic>
            <p:nvPicPr>
              <p:cNvPr id="129" name="Imagem 1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7002" y="3651757"/>
                <a:ext cx="311655" cy="510682"/>
              </a:xfrm>
              <a:prstGeom prst="rect">
                <a:avLst/>
              </a:prstGeom>
            </p:spPr>
          </p:pic>
          <p:pic>
            <p:nvPicPr>
              <p:cNvPr id="130" name="Imagem 1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4182" y="4039034"/>
                <a:ext cx="311655" cy="510682"/>
              </a:xfrm>
              <a:prstGeom prst="rect">
                <a:avLst/>
              </a:prstGeom>
            </p:spPr>
          </p:pic>
          <p:pic>
            <p:nvPicPr>
              <p:cNvPr id="131" name="Imagem 1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1438" y="3850031"/>
                <a:ext cx="311654" cy="510682"/>
              </a:xfrm>
              <a:prstGeom prst="rect">
                <a:avLst/>
              </a:prstGeom>
            </p:spPr>
          </p:pic>
          <p:pic>
            <p:nvPicPr>
              <p:cNvPr id="132" name="Imagem 1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6213" y="4002431"/>
                <a:ext cx="311654" cy="510682"/>
              </a:xfrm>
              <a:prstGeom prst="rect">
                <a:avLst/>
              </a:prstGeom>
            </p:spPr>
          </p:pic>
        </p:grpSp>
        <p:sp>
          <p:nvSpPr>
            <p:cNvPr id="36" name="Elipse 35"/>
            <p:cNvSpPr/>
            <p:nvPr/>
          </p:nvSpPr>
          <p:spPr>
            <a:xfrm>
              <a:off x="3635896" y="1176034"/>
              <a:ext cx="1239521" cy="1239521"/>
            </a:xfrm>
            <a:prstGeom prst="ellipse">
              <a:avLst/>
            </a:prstGeom>
            <a:noFill/>
            <a:ln w="19050">
              <a:solidFill>
                <a:srgbClr val="009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Retângulo 36"/>
            <p:cNvSpPr/>
            <p:nvPr/>
          </p:nvSpPr>
          <p:spPr>
            <a:xfrm>
              <a:off x="3644762" y="1293319"/>
              <a:ext cx="1248484" cy="870812"/>
            </a:xfrm>
            <a:prstGeom prst="rect">
              <a:avLst/>
            </a:prstGeom>
          </p:spPr>
          <p:txBody>
            <a:bodyPr wrap="square">
              <a:spAutoFit/>
            </a:bodyPr>
            <a:lstStyle/>
            <a:p>
              <a:pPr algn="ctr"/>
              <a:r>
                <a:rPr lang="en-US" altLang="pt-BR" sz="1100" b="1" spc="300" dirty="0" smtClean="0">
                  <a:solidFill>
                    <a:srgbClr val="009C3A"/>
                  </a:solidFill>
                  <a:latin typeface="Calibri" pitchFamily="34" charset="0"/>
                  <a:ea typeface="MS PGothic" pitchFamily="34" charset="-128"/>
                  <a:sym typeface="Calibri" pitchFamily="34" charset="0"/>
                </a:rPr>
                <a:t>3%</a:t>
              </a:r>
              <a:r>
                <a:rPr lang="en-US" altLang="pt-BR" sz="1600" b="1" spc="300" dirty="0" smtClean="0">
                  <a:solidFill>
                    <a:srgbClr val="7DC145"/>
                  </a:solidFill>
                  <a:latin typeface="Calibri" pitchFamily="34" charset="0"/>
                  <a:ea typeface="MS PGothic" pitchFamily="34" charset="-128"/>
                  <a:sym typeface="Calibri" pitchFamily="34" charset="0"/>
                </a:rPr>
                <a:t/>
              </a:r>
              <a:br>
                <a:rPr lang="en-US" altLang="pt-BR" sz="1600" b="1" spc="300" dirty="0" smtClean="0">
                  <a:solidFill>
                    <a:srgbClr val="7DC145"/>
                  </a:solidFill>
                  <a:latin typeface="Calibri" pitchFamily="34" charset="0"/>
                  <a:ea typeface="MS PGothic" pitchFamily="34" charset="-128"/>
                  <a:sym typeface="Calibri" pitchFamily="34" charset="0"/>
                </a:rPr>
              </a:br>
              <a:r>
                <a:rPr lang="en-US" altLang="pt-BR" sz="1050" i="1" dirty="0" err="1" smtClean="0">
                  <a:solidFill>
                    <a:srgbClr val="525252"/>
                  </a:solidFill>
                  <a:latin typeface="Calibri" pitchFamily="34" charset="0"/>
                  <a:ea typeface="MS PGothic" pitchFamily="34" charset="-128"/>
                  <a:sym typeface="Calibri" pitchFamily="34" charset="0"/>
                </a:rPr>
                <a:t>Bancos</a:t>
              </a:r>
              <a:r>
                <a:rPr lang="en-US" altLang="pt-BR" sz="1050" i="1" dirty="0" smtClean="0">
                  <a:solidFill>
                    <a:srgbClr val="525252"/>
                  </a:solidFill>
                  <a:latin typeface="Calibri" pitchFamily="34" charset="0"/>
                  <a:ea typeface="MS PGothic" pitchFamily="34" charset="-128"/>
                  <a:sym typeface="Calibri" pitchFamily="34" charset="0"/>
                </a:rPr>
                <a:t> de </a:t>
              </a:r>
              <a:r>
                <a:rPr lang="en-US" altLang="pt-BR" sz="1050" i="1" dirty="0" err="1" smtClean="0">
                  <a:solidFill>
                    <a:srgbClr val="525252"/>
                  </a:solidFill>
                  <a:latin typeface="Calibri" pitchFamily="34" charset="0"/>
                  <a:ea typeface="MS PGothic" pitchFamily="34" charset="-128"/>
                  <a:sym typeface="Calibri" pitchFamily="34" charset="0"/>
                </a:rPr>
                <a:t>Investimento</a:t>
              </a:r>
              <a:endParaRPr lang="en-US" altLang="pt-BR" sz="1050" i="1" dirty="0" smtClean="0">
                <a:solidFill>
                  <a:srgbClr val="525252"/>
                </a:solidFill>
                <a:latin typeface="Calibri" pitchFamily="34" charset="0"/>
                <a:ea typeface="MS PGothic" pitchFamily="34" charset="-128"/>
                <a:sym typeface="Calibri" pitchFamily="34" charset="0"/>
              </a:endParaRPr>
            </a:p>
          </p:txBody>
        </p:sp>
        <p:sp>
          <p:nvSpPr>
            <p:cNvPr id="38" name="Triângulo isósceles 37"/>
            <p:cNvSpPr/>
            <p:nvPr/>
          </p:nvSpPr>
          <p:spPr>
            <a:xfrm>
              <a:off x="4180407" y="2284393"/>
              <a:ext cx="144016" cy="124152"/>
            </a:xfrm>
            <a:prstGeom prst="triangle">
              <a:avLst/>
            </a:prstGeom>
            <a:solidFill>
              <a:srgbClr val="009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9574"/>
                </a:solidFill>
              </a:endParaRPr>
            </a:p>
          </p:txBody>
        </p:sp>
        <p:cxnSp>
          <p:nvCxnSpPr>
            <p:cNvPr id="39" name="Conector reto 38"/>
            <p:cNvCxnSpPr/>
            <p:nvPr/>
          </p:nvCxnSpPr>
          <p:spPr>
            <a:xfrm>
              <a:off x="4253176" y="2419512"/>
              <a:ext cx="0" cy="320727"/>
            </a:xfrm>
            <a:prstGeom prst="line">
              <a:avLst/>
            </a:prstGeom>
            <a:ln>
              <a:solidFill>
                <a:srgbClr val="009574"/>
              </a:solidFill>
              <a:prstDash val="sysDot"/>
            </a:ln>
          </p:spPr>
          <p:style>
            <a:lnRef idx="1">
              <a:schemeClr val="accent1"/>
            </a:lnRef>
            <a:fillRef idx="0">
              <a:schemeClr val="accent1"/>
            </a:fillRef>
            <a:effectRef idx="0">
              <a:schemeClr val="accent1"/>
            </a:effectRef>
            <a:fontRef idx="minor">
              <a:schemeClr val="tx1"/>
            </a:fontRef>
          </p:style>
        </p:cxnSp>
        <p:grpSp>
          <p:nvGrpSpPr>
            <p:cNvPr id="40" name="Grupo 39"/>
            <p:cNvGrpSpPr/>
            <p:nvPr/>
          </p:nvGrpSpPr>
          <p:grpSpPr>
            <a:xfrm>
              <a:off x="6403023" y="4149081"/>
              <a:ext cx="753227" cy="525538"/>
              <a:chOff x="6403023" y="4149081"/>
              <a:chExt cx="753227" cy="525538"/>
            </a:xfrm>
          </p:grpSpPr>
          <p:pic>
            <p:nvPicPr>
              <p:cNvPr id="119" name="Imagem 1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3023" y="4163939"/>
                <a:ext cx="311654" cy="510680"/>
              </a:xfrm>
              <a:prstGeom prst="rect">
                <a:avLst/>
              </a:prstGeom>
            </p:spPr>
          </p:pic>
          <p:pic>
            <p:nvPicPr>
              <p:cNvPr id="120" name="Imagem 1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4596" y="4149081"/>
                <a:ext cx="311654" cy="510680"/>
              </a:xfrm>
              <a:prstGeom prst="rect">
                <a:avLst/>
              </a:prstGeom>
            </p:spPr>
          </p:pic>
        </p:grpSp>
        <p:sp>
          <p:nvSpPr>
            <p:cNvPr id="41" name="Elipse 40"/>
            <p:cNvSpPr/>
            <p:nvPr/>
          </p:nvSpPr>
          <p:spPr>
            <a:xfrm>
              <a:off x="7524328" y="4266673"/>
              <a:ext cx="1378824" cy="1394576"/>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Retângulo 41"/>
            <p:cNvSpPr/>
            <p:nvPr/>
          </p:nvSpPr>
          <p:spPr>
            <a:xfrm>
              <a:off x="7524329" y="4653136"/>
              <a:ext cx="1371237" cy="641651"/>
            </a:xfrm>
            <a:prstGeom prst="rect">
              <a:avLst/>
            </a:prstGeom>
          </p:spPr>
          <p:txBody>
            <a:bodyPr wrap="square">
              <a:spAutoFit/>
            </a:bodyPr>
            <a:lstStyle/>
            <a:p>
              <a:pPr algn="ctr"/>
              <a:r>
                <a:rPr lang="en-US" altLang="pt-BR" sz="1100" b="1" spc="300" dirty="0" smtClean="0">
                  <a:solidFill>
                    <a:schemeClr val="tx1">
                      <a:lumMod val="65000"/>
                      <a:lumOff val="35000"/>
                    </a:schemeClr>
                  </a:solidFill>
                  <a:latin typeface="Calibri" pitchFamily="34" charset="0"/>
                  <a:ea typeface="MS PGothic" pitchFamily="34" charset="-128"/>
                  <a:sym typeface="Calibri" pitchFamily="34" charset="0"/>
                </a:rPr>
                <a:t>13%</a:t>
              </a:r>
              <a:r>
                <a:rPr lang="en-US" altLang="pt-BR" sz="1100" b="1" spc="300" dirty="0" smtClean="0">
                  <a:solidFill>
                    <a:srgbClr val="7DC145"/>
                  </a:solidFill>
                  <a:latin typeface="Calibri" pitchFamily="34" charset="0"/>
                  <a:ea typeface="MS PGothic" pitchFamily="34" charset="-128"/>
                  <a:sym typeface="Calibri" pitchFamily="34" charset="0"/>
                </a:rPr>
                <a:t/>
              </a:r>
              <a:br>
                <a:rPr lang="en-US" altLang="pt-BR" sz="1100" b="1" spc="300" dirty="0" smtClean="0">
                  <a:solidFill>
                    <a:srgbClr val="7DC145"/>
                  </a:solidFill>
                  <a:latin typeface="Calibri" pitchFamily="34" charset="0"/>
                  <a:ea typeface="MS PGothic" pitchFamily="34" charset="-128"/>
                  <a:sym typeface="Calibri" pitchFamily="34" charset="0"/>
                </a:rPr>
              </a:br>
              <a:r>
                <a:rPr lang="en-US" altLang="pt-BR" sz="1100" i="1" dirty="0" err="1" smtClean="0">
                  <a:solidFill>
                    <a:srgbClr val="525252"/>
                  </a:solidFill>
                  <a:latin typeface="Calibri" pitchFamily="34" charset="0"/>
                  <a:ea typeface="MS PGothic" pitchFamily="34" charset="-128"/>
                  <a:sym typeface="Calibri" pitchFamily="34" charset="0"/>
                </a:rPr>
                <a:t>Distribuidoras</a:t>
              </a:r>
              <a:endParaRPr lang="en-US" altLang="pt-BR" sz="1100" i="1" dirty="0" smtClean="0">
                <a:solidFill>
                  <a:srgbClr val="525252"/>
                </a:solidFill>
                <a:latin typeface="Calibri" pitchFamily="34" charset="0"/>
                <a:ea typeface="MS PGothic" pitchFamily="34" charset="-128"/>
                <a:sym typeface="Calibri" pitchFamily="34" charset="0"/>
              </a:endParaRPr>
            </a:p>
          </p:txBody>
        </p:sp>
        <p:sp>
          <p:nvSpPr>
            <p:cNvPr id="43" name="Triângulo isósceles 42"/>
            <p:cNvSpPr/>
            <p:nvPr/>
          </p:nvSpPr>
          <p:spPr>
            <a:xfrm rot="5400000">
              <a:off x="7517183" y="4945943"/>
              <a:ext cx="144016" cy="12415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4" name="Grupo 43"/>
            <p:cNvGrpSpPr/>
            <p:nvPr/>
          </p:nvGrpSpPr>
          <p:grpSpPr>
            <a:xfrm>
              <a:off x="6052508" y="4274047"/>
              <a:ext cx="1219184" cy="1331345"/>
              <a:chOff x="6052508" y="4274047"/>
              <a:chExt cx="1219184" cy="1331345"/>
            </a:xfrm>
          </p:grpSpPr>
          <p:pic>
            <p:nvPicPr>
              <p:cNvPr id="106" name="Imagem 10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52508" y="4274047"/>
                <a:ext cx="311654" cy="510680"/>
              </a:xfrm>
              <a:prstGeom prst="rect">
                <a:avLst/>
              </a:prstGeom>
            </p:spPr>
          </p:pic>
          <p:pic>
            <p:nvPicPr>
              <p:cNvPr id="107" name="Imagem 10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5031" y="4365105"/>
                <a:ext cx="311654" cy="510680"/>
              </a:xfrm>
              <a:prstGeom prst="rect">
                <a:avLst/>
              </a:prstGeom>
            </p:spPr>
          </p:pic>
          <p:pic>
            <p:nvPicPr>
              <p:cNvPr id="108" name="Imagem 10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5941" y="4533504"/>
                <a:ext cx="311654" cy="510680"/>
              </a:xfrm>
              <a:prstGeom prst="rect">
                <a:avLst/>
              </a:prstGeom>
            </p:spPr>
          </p:pic>
          <p:pic>
            <p:nvPicPr>
              <p:cNvPr id="109" name="Imagem 10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31462" y="4355580"/>
                <a:ext cx="311654" cy="510680"/>
              </a:xfrm>
              <a:prstGeom prst="rect">
                <a:avLst/>
              </a:prstGeom>
            </p:spPr>
          </p:pic>
          <p:pic>
            <p:nvPicPr>
              <p:cNvPr id="110" name="Imagem 10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27989" y="4537696"/>
                <a:ext cx="311654" cy="510680"/>
              </a:xfrm>
              <a:prstGeom prst="rect">
                <a:avLst/>
              </a:prstGeom>
            </p:spPr>
          </p:pic>
          <p:pic>
            <p:nvPicPr>
              <p:cNvPr id="111" name="Imagem 1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10799" y="4744195"/>
                <a:ext cx="311654" cy="510680"/>
              </a:xfrm>
              <a:prstGeom prst="rect">
                <a:avLst/>
              </a:prstGeom>
            </p:spPr>
          </p:pic>
          <p:pic>
            <p:nvPicPr>
              <p:cNvPr id="112" name="Imagem 1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27989" y="4725145"/>
                <a:ext cx="311654" cy="510680"/>
              </a:xfrm>
              <a:prstGeom prst="rect">
                <a:avLst/>
              </a:prstGeom>
            </p:spPr>
          </p:pic>
          <p:pic>
            <p:nvPicPr>
              <p:cNvPr id="113" name="Imagem 1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60037" y="4600179"/>
                <a:ext cx="311654" cy="510680"/>
              </a:xfrm>
              <a:prstGeom prst="rect">
                <a:avLst/>
              </a:prstGeom>
            </p:spPr>
          </p:pic>
          <p:pic>
            <p:nvPicPr>
              <p:cNvPr id="114" name="Imagem 1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60037" y="4869161"/>
                <a:ext cx="311654" cy="510680"/>
              </a:xfrm>
              <a:prstGeom prst="rect">
                <a:avLst/>
              </a:prstGeom>
            </p:spPr>
          </p:pic>
          <p:pic>
            <p:nvPicPr>
              <p:cNvPr id="115" name="Imagem 1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27989" y="4941169"/>
                <a:ext cx="311654" cy="510680"/>
              </a:xfrm>
              <a:prstGeom prst="rect">
                <a:avLst/>
              </a:prstGeom>
            </p:spPr>
          </p:pic>
          <p:pic>
            <p:nvPicPr>
              <p:cNvPr id="116" name="Imagem 1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52508" y="4998319"/>
                <a:ext cx="311654" cy="510680"/>
              </a:xfrm>
              <a:prstGeom prst="rect">
                <a:avLst/>
              </a:prstGeom>
            </p:spPr>
          </p:pic>
          <p:pic>
            <p:nvPicPr>
              <p:cNvPr id="117" name="Imagem 1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84556" y="5085185"/>
                <a:ext cx="311655" cy="510682"/>
              </a:xfrm>
              <a:prstGeom prst="rect">
                <a:avLst/>
              </a:prstGeom>
            </p:spPr>
          </p:pic>
          <p:pic>
            <p:nvPicPr>
              <p:cNvPr id="118" name="Imagem 1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60037" y="5094710"/>
                <a:ext cx="311655" cy="510682"/>
              </a:xfrm>
              <a:prstGeom prst="rect">
                <a:avLst/>
              </a:prstGeom>
            </p:spPr>
          </p:pic>
        </p:grpSp>
        <p:sp>
          <p:nvSpPr>
            <p:cNvPr id="45" name="Elipse 44"/>
            <p:cNvSpPr/>
            <p:nvPr/>
          </p:nvSpPr>
          <p:spPr>
            <a:xfrm>
              <a:off x="7496902" y="2869130"/>
              <a:ext cx="1179554" cy="1179554"/>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45"/>
            <p:cNvSpPr/>
            <p:nvPr/>
          </p:nvSpPr>
          <p:spPr>
            <a:xfrm>
              <a:off x="7524329" y="2985741"/>
              <a:ext cx="1123553" cy="870812"/>
            </a:xfrm>
            <a:prstGeom prst="rect">
              <a:avLst/>
            </a:prstGeom>
          </p:spPr>
          <p:txBody>
            <a:bodyPr wrap="square">
              <a:spAutoFit/>
            </a:bodyPr>
            <a:lstStyle/>
            <a:p>
              <a:pPr algn="ctr"/>
              <a:r>
                <a:rPr lang="en-US" altLang="pt-BR" sz="1100" b="1" spc="300" dirty="0" smtClean="0">
                  <a:solidFill>
                    <a:srgbClr val="00B0F0"/>
                  </a:solidFill>
                  <a:latin typeface="Calibri" pitchFamily="34" charset="0"/>
                  <a:ea typeface="MS PGothic" pitchFamily="34" charset="-128"/>
                  <a:sym typeface="Calibri" pitchFamily="34" charset="0"/>
                </a:rPr>
                <a:t>2%</a:t>
              </a:r>
              <a:r>
                <a:rPr lang="en-US" altLang="pt-BR" sz="1600" b="1" spc="300" dirty="0" smtClean="0">
                  <a:solidFill>
                    <a:srgbClr val="7DC145"/>
                  </a:solidFill>
                  <a:latin typeface="Calibri" pitchFamily="34" charset="0"/>
                  <a:ea typeface="MS PGothic" pitchFamily="34" charset="-128"/>
                  <a:sym typeface="Calibri" pitchFamily="34" charset="0"/>
                </a:rPr>
                <a:t/>
              </a:r>
              <a:br>
                <a:rPr lang="en-US" altLang="pt-BR" sz="1600" b="1" spc="300" dirty="0" smtClean="0">
                  <a:solidFill>
                    <a:srgbClr val="7DC145"/>
                  </a:solidFill>
                  <a:latin typeface="Calibri" pitchFamily="34" charset="0"/>
                  <a:ea typeface="MS PGothic" pitchFamily="34" charset="-128"/>
                  <a:sym typeface="Calibri" pitchFamily="34" charset="0"/>
                </a:rPr>
              </a:br>
              <a:r>
                <a:rPr lang="en-US" altLang="pt-BR" sz="1050" i="1" dirty="0" err="1" smtClean="0">
                  <a:solidFill>
                    <a:srgbClr val="525252"/>
                  </a:solidFill>
                  <a:latin typeface="Calibri" pitchFamily="34" charset="0"/>
                  <a:ea typeface="MS PGothic" pitchFamily="34" charset="-128"/>
                  <a:sym typeface="Calibri" pitchFamily="34" charset="0"/>
                </a:rPr>
                <a:t>Demais</a:t>
              </a:r>
              <a:endParaRPr lang="en-US" altLang="pt-BR" sz="1050" i="1" dirty="0" smtClean="0">
                <a:solidFill>
                  <a:srgbClr val="525252"/>
                </a:solidFill>
                <a:latin typeface="Calibri" pitchFamily="34" charset="0"/>
                <a:ea typeface="MS PGothic" pitchFamily="34" charset="-128"/>
                <a:sym typeface="Calibri" pitchFamily="34" charset="0"/>
              </a:endParaRPr>
            </a:p>
            <a:p>
              <a:pPr algn="ctr"/>
              <a:r>
                <a:rPr lang="en-US" altLang="pt-BR" sz="1050" i="1" dirty="0" err="1" smtClean="0">
                  <a:solidFill>
                    <a:srgbClr val="525252"/>
                  </a:solidFill>
                  <a:latin typeface="Calibri" pitchFamily="34" charset="0"/>
                  <a:ea typeface="MS PGothic" pitchFamily="34" charset="-128"/>
                  <a:sym typeface="Calibri" pitchFamily="34" charset="0"/>
                </a:rPr>
                <a:t>Instituições</a:t>
              </a:r>
              <a:endParaRPr lang="en-US" altLang="pt-BR" sz="1050" i="1" dirty="0" smtClean="0">
                <a:solidFill>
                  <a:srgbClr val="525252"/>
                </a:solidFill>
                <a:latin typeface="Calibri" pitchFamily="34" charset="0"/>
                <a:ea typeface="MS PGothic" pitchFamily="34" charset="-128"/>
                <a:sym typeface="Calibri" pitchFamily="34" charset="0"/>
              </a:endParaRPr>
            </a:p>
          </p:txBody>
        </p:sp>
        <p:sp>
          <p:nvSpPr>
            <p:cNvPr id="47" name="Triângulo isósceles 46"/>
            <p:cNvSpPr/>
            <p:nvPr/>
          </p:nvSpPr>
          <p:spPr>
            <a:xfrm>
              <a:off x="8028384" y="3916894"/>
              <a:ext cx="144016" cy="124152"/>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Rectangle 4"/>
            <p:cNvSpPr>
              <a:spLocks/>
            </p:cNvSpPr>
            <p:nvPr/>
          </p:nvSpPr>
          <p:spPr bwMode="auto">
            <a:xfrm>
              <a:off x="1376254" y="5733255"/>
              <a:ext cx="3160190" cy="202175"/>
            </a:xfrm>
            <a:prstGeom prst="rect">
              <a:avLst/>
            </a:prstGeom>
            <a:noFill/>
            <a:ln w="12700">
              <a:noFill/>
              <a:miter lim="800000"/>
              <a:headEnd/>
              <a:tailEnd/>
            </a:ln>
          </p:spPr>
          <p:txBody>
            <a:bodyPr lIns="0" tIns="0" rIns="0" bIns="0" anchor="ctr"/>
            <a:lstStyle/>
            <a:p>
              <a:pPr algn="ctr">
                <a:buClr>
                  <a:srgbClr val="0095D8"/>
                </a:buClr>
                <a:buSzPct val="125000"/>
              </a:pPr>
              <a:r>
                <a:rPr lang="en-US" altLang="pt-BR" sz="1300" dirty="0">
                  <a:latin typeface="Calibri Italic" charset="0"/>
                  <a:ea typeface="MS PGothic" pitchFamily="34" charset="-128"/>
                  <a:sym typeface="Calibri Italic" charset="0"/>
                </a:rPr>
                <a:t> </a:t>
              </a:r>
              <a:r>
                <a:rPr lang="en-US" altLang="pt-BR" sz="1300" dirty="0" err="1">
                  <a:latin typeface="Calibri Italic" charset="0"/>
                  <a:ea typeface="MS PGothic" pitchFamily="34" charset="-128"/>
                  <a:sym typeface="Calibri Italic" charset="0"/>
                </a:rPr>
                <a:t>Acolhemos</a:t>
              </a:r>
              <a:r>
                <a:rPr lang="en-US" altLang="pt-BR" sz="1300" dirty="0">
                  <a:latin typeface="Calibri Italic" charset="0"/>
                  <a:ea typeface="MS PGothic" pitchFamily="34" charset="-128"/>
                  <a:sym typeface="Calibri Italic" charset="0"/>
                </a:rPr>
                <a:t> </a:t>
              </a:r>
              <a:r>
                <a:rPr lang="en-US" altLang="pt-BR" sz="1300" dirty="0" err="1" smtClean="0">
                  <a:latin typeface="Calibri Italic" charset="0"/>
                  <a:ea typeface="MS PGothic" pitchFamily="34" charset="-128"/>
                  <a:sym typeface="Calibri Italic" charset="0"/>
                </a:rPr>
                <a:t>sua</a:t>
              </a:r>
              <a:r>
                <a:rPr lang="en-US" altLang="pt-BR" sz="1300" dirty="0" smtClean="0">
                  <a:latin typeface="Calibri Italic" charset="0"/>
                  <a:ea typeface="MS PGothic" pitchFamily="34" charset="-128"/>
                  <a:sym typeface="Calibri Italic" charset="0"/>
                </a:rPr>
                <a:t> </a:t>
              </a:r>
              <a:r>
                <a:rPr lang="en-US" altLang="pt-BR" sz="1300" dirty="0" err="1" smtClean="0">
                  <a:latin typeface="Calibri Italic" charset="0"/>
                  <a:ea typeface="MS PGothic" pitchFamily="34" charset="-128"/>
                  <a:sym typeface="Calibri Italic" charset="0"/>
                </a:rPr>
                <a:t>pluralidade</a:t>
              </a:r>
              <a:r>
                <a:rPr lang="en-US" altLang="pt-BR" sz="1300" dirty="0" smtClean="0">
                  <a:latin typeface="Calibri Italic" charset="0"/>
                  <a:ea typeface="MS PGothic" pitchFamily="34" charset="-128"/>
                  <a:sym typeface="Calibri Italic" charset="0"/>
                </a:rPr>
                <a:t>    • </a:t>
              </a:r>
            </a:p>
          </p:txBody>
        </p:sp>
        <p:sp>
          <p:nvSpPr>
            <p:cNvPr id="49" name="Rectangle 4"/>
            <p:cNvSpPr>
              <a:spLocks/>
            </p:cNvSpPr>
            <p:nvPr/>
          </p:nvSpPr>
          <p:spPr bwMode="auto">
            <a:xfrm>
              <a:off x="4491647" y="5747106"/>
              <a:ext cx="2927342" cy="188324"/>
            </a:xfrm>
            <a:prstGeom prst="rect">
              <a:avLst/>
            </a:prstGeom>
            <a:noFill/>
            <a:ln w="12700">
              <a:noFill/>
              <a:miter lim="800000"/>
              <a:headEnd/>
              <a:tailEnd/>
            </a:ln>
          </p:spPr>
          <p:txBody>
            <a:bodyPr lIns="0" tIns="0" rIns="0" bIns="0" anchor="ctr"/>
            <a:lstStyle/>
            <a:p>
              <a:pPr algn="ctr">
                <a:buClr>
                  <a:srgbClr val="0095D8"/>
                </a:buClr>
                <a:buSzPct val="125000"/>
              </a:pPr>
              <a:r>
                <a:rPr lang="en-US" altLang="pt-BR" sz="1300" dirty="0" err="1" smtClean="0">
                  <a:solidFill>
                    <a:srgbClr val="000000"/>
                  </a:solidFill>
                  <a:latin typeface="Calibri Italic" charset="0"/>
                  <a:ea typeface="MS PGothic" pitchFamily="34" charset="-128"/>
                  <a:sym typeface="Calibri Italic" charset="0"/>
                </a:rPr>
                <a:t>Representamos</a:t>
              </a:r>
              <a:r>
                <a:rPr lang="en-US" altLang="pt-BR" sz="1300" dirty="0" smtClean="0">
                  <a:solidFill>
                    <a:srgbClr val="000000"/>
                  </a:solidFill>
                  <a:latin typeface="Calibri Italic" charset="0"/>
                  <a:ea typeface="MS PGothic" pitchFamily="34" charset="-128"/>
                  <a:sym typeface="Calibri Italic" charset="0"/>
                </a:rPr>
                <a:t> a </a:t>
              </a:r>
              <a:r>
                <a:rPr lang="en-US" altLang="pt-BR" sz="1300" dirty="0" err="1" smtClean="0">
                  <a:solidFill>
                    <a:srgbClr val="000000"/>
                  </a:solidFill>
                  <a:latin typeface="Calibri Italic" charset="0"/>
                  <a:ea typeface="MS PGothic" pitchFamily="34" charset="-128"/>
                  <a:sym typeface="Calibri Italic" charset="0"/>
                </a:rPr>
                <a:t>maioria</a:t>
              </a:r>
              <a:endParaRPr lang="en-US" altLang="pt-BR" sz="1300" dirty="0" smtClean="0">
                <a:solidFill>
                  <a:srgbClr val="000000"/>
                </a:solidFill>
                <a:latin typeface="Calibri Italic" charset="0"/>
                <a:ea typeface="MS PGothic" pitchFamily="34" charset="-128"/>
                <a:sym typeface="Calibri Italic" charset="0"/>
              </a:endParaRPr>
            </a:p>
          </p:txBody>
        </p:sp>
        <p:grpSp>
          <p:nvGrpSpPr>
            <p:cNvPr id="50" name="Grupo 49"/>
            <p:cNvGrpSpPr/>
            <p:nvPr/>
          </p:nvGrpSpPr>
          <p:grpSpPr>
            <a:xfrm>
              <a:off x="2806654" y="2147364"/>
              <a:ext cx="1084692" cy="679165"/>
              <a:chOff x="2982330" y="2147364"/>
              <a:chExt cx="1084692" cy="679165"/>
            </a:xfrm>
          </p:grpSpPr>
          <p:cxnSp>
            <p:nvCxnSpPr>
              <p:cNvPr id="104" name="Conector reto 103"/>
              <p:cNvCxnSpPr/>
              <p:nvPr/>
            </p:nvCxnSpPr>
            <p:spPr>
              <a:xfrm>
                <a:off x="3446266" y="2147364"/>
                <a:ext cx="620756" cy="679165"/>
              </a:xfrm>
              <a:prstGeom prst="line">
                <a:avLst/>
              </a:prstGeom>
              <a:ln>
                <a:solidFill>
                  <a:srgbClr val="FBAE1F"/>
                </a:solidFill>
                <a:prstDash val="sysDot"/>
              </a:ln>
            </p:spPr>
            <p:style>
              <a:lnRef idx="1">
                <a:schemeClr val="accent1"/>
              </a:lnRef>
              <a:fillRef idx="0">
                <a:schemeClr val="accent1"/>
              </a:fillRef>
              <a:effectRef idx="0">
                <a:schemeClr val="accent1"/>
              </a:effectRef>
              <a:fontRef idx="minor">
                <a:schemeClr val="tx1"/>
              </a:fontRef>
            </p:style>
          </p:cxnSp>
          <p:cxnSp>
            <p:nvCxnSpPr>
              <p:cNvPr id="105" name="Conector reto 104"/>
              <p:cNvCxnSpPr/>
              <p:nvPr/>
            </p:nvCxnSpPr>
            <p:spPr>
              <a:xfrm>
                <a:off x="2982330" y="2147364"/>
                <a:ext cx="453570" cy="0"/>
              </a:xfrm>
              <a:prstGeom prst="line">
                <a:avLst/>
              </a:prstGeom>
              <a:ln cmpd="sng">
                <a:solidFill>
                  <a:srgbClr val="FBAE1F"/>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upo 50"/>
            <p:cNvGrpSpPr/>
            <p:nvPr/>
          </p:nvGrpSpPr>
          <p:grpSpPr>
            <a:xfrm>
              <a:off x="6704885" y="2820951"/>
              <a:ext cx="515926" cy="835519"/>
              <a:chOff x="6880561" y="2820951"/>
              <a:chExt cx="515926" cy="835519"/>
            </a:xfrm>
          </p:grpSpPr>
          <p:cxnSp>
            <p:nvCxnSpPr>
              <p:cNvPr id="102" name="Conector reto 101"/>
              <p:cNvCxnSpPr/>
              <p:nvPr/>
            </p:nvCxnSpPr>
            <p:spPr>
              <a:xfrm flipH="1">
                <a:off x="6880561" y="3100593"/>
                <a:ext cx="515926" cy="555877"/>
              </a:xfrm>
              <a:prstGeom prst="line">
                <a:avLst/>
              </a:prstGeom>
              <a:ln>
                <a:solidFill>
                  <a:srgbClr val="FBAE1F"/>
                </a:solidFill>
                <a:prstDash val="sysDot"/>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a:off x="7396487" y="2820951"/>
                <a:ext cx="0" cy="279642"/>
              </a:xfrm>
              <a:prstGeom prst="line">
                <a:avLst/>
              </a:prstGeom>
              <a:ln>
                <a:solidFill>
                  <a:srgbClr val="FBAE1F"/>
                </a:solidFill>
                <a:prstDash val="sysDot"/>
              </a:ln>
            </p:spPr>
            <p:style>
              <a:lnRef idx="1">
                <a:schemeClr val="accent1"/>
              </a:lnRef>
              <a:fillRef idx="0">
                <a:schemeClr val="accent1"/>
              </a:fillRef>
              <a:effectRef idx="0">
                <a:schemeClr val="accent1"/>
              </a:effectRef>
              <a:fontRef idx="minor">
                <a:schemeClr val="tx1"/>
              </a:fontRef>
            </p:style>
          </p:cxnSp>
        </p:grpSp>
        <p:cxnSp>
          <p:nvCxnSpPr>
            <p:cNvPr id="52" name="Conector reto 51"/>
            <p:cNvCxnSpPr>
              <a:stCxn id="43" idx="3"/>
            </p:cNvCxnSpPr>
            <p:nvPr/>
          </p:nvCxnSpPr>
          <p:spPr>
            <a:xfrm flipH="1">
              <a:off x="7271693" y="5008019"/>
              <a:ext cx="255422" cy="15005"/>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3" name="Grupo 52"/>
            <p:cNvGrpSpPr/>
            <p:nvPr/>
          </p:nvGrpSpPr>
          <p:grpSpPr>
            <a:xfrm>
              <a:off x="4077556" y="2774377"/>
              <a:ext cx="432619" cy="1001923"/>
              <a:chOff x="4253232" y="2774377"/>
              <a:chExt cx="432619" cy="1001923"/>
            </a:xfrm>
          </p:grpSpPr>
          <p:pic>
            <p:nvPicPr>
              <p:cNvPr id="99" name="Imagem 9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55976" y="2774377"/>
                <a:ext cx="311655" cy="510683"/>
              </a:xfrm>
              <a:prstGeom prst="rect">
                <a:avLst/>
              </a:prstGeom>
            </p:spPr>
          </p:pic>
          <p:pic>
            <p:nvPicPr>
              <p:cNvPr id="100" name="Imagem 9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53232" y="3069744"/>
                <a:ext cx="311655" cy="510683"/>
              </a:xfrm>
              <a:prstGeom prst="rect">
                <a:avLst/>
              </a:prstGeom>
            </p:spPr>
          </p:pic>
          <p:pic>
            <p:nvPicPr>
              <p:cNvPr id="101" name="Imagem 10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74196" y="3265617"/>
                <a:ext cx="311655" cy="510683"/>
              </a:xfrm>
              <a:prstGeom prst="rect">
                <a:avLst/>
              </a:prstGeom>
            </p:spPr>
          </p:pic>
        </p:grpSp>
        <p:grpSp>
          <p:nvGrpSpPr>
            <p:cNvPr id="54" name="Grupo 53"/>
            <p:cNvGrpSpPr/>
            <p:nvPr/>
          </p:nvGrpSpPr>
          <p:grpSpPr>
            <a:xfrm>
              <a:off x="3604236" y="2802135"/>
              <a:ext cx="630591" cy="981331"/>
              <a:chOff x="3779912" y="2802135"/>
              <a:chExt cx="630591" cy="981331"/>
            </a:xfrm>
          </p:grpSpPr>
          <p:pic>
            <p:nvPicPr>
              <p:cNvPr id="95" name="Imagem 9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67944" y="2802135"/>
                <a:ext cx="311655" cy="510682"/>
              </a:xfrm>
              <a:prstGeom prst="rect">
                <a:avLst/>
              </a:prstGeom>
            </p:spPr>
          </p:pic>
          <p:pic>
            <p:nvPicPr>
              <p:cNvPr id="96" name="Imagem 9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79912" y="2826529"/>
                <a:ext cx="311655" cy="510682"/>
              </a:xfrm>
              <a:prstGeom prst="rect">
                <a:avLst/>
              </a:prstGeom>
            </p:spPr>
          </p:pic>
          <p:pic>
            <p:nvPicPr>
              <p:cNvPr id="97" name="Imagem 9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72312" y="3082126"/>
                <a:ext cx="311655" cy="510682"/>
              </a:xfrm>
              <a:prstGeom prst="rect">
                <a:avLst/>
              </a:prstGeom>
            </p:spPr>
          </p:pic>
          <p:pic>
            <p:nvPicPr>
              <p:cNvPr id="98" name="Imagem 9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98848" y="3272784"/>
                <a:ext cx="311655" cy="510682"/>
              </a:xfrm>
              <a:prstGeom prst="rect">
                <a:avLst/>
              </a:prstGeom>
            </p:spPr>
          </p:pic>
        </p:grpSp>
        <p:grpSp>
          <p:nvGrpSpPr>
            <p:cNvPr id="55" name="Grupo 54"/>
            <p:cNvGrpSpPr/>
            <p:nvPr/>
          </p:nvGrpSpPr>
          <p:grpSpPr>
            <a:xfrm>
              <a:off x="1468500" y="2869129"/>
              <a:ext cx="2514052" cy="2688570"/>
              <a:chOff x="1644176" y="2869129"/>
              <a:chExt cx="2514052" cy="2688570"/>
            </a:xfrm>
          </p:grpSpPr>
          <p:pic>
            <p:nvPicPr>
              <p:cNvPr id="60" name="Imagem 59" descr="boneco_verde.png"/>
              <p:cNvPicPr>
                <a:picLocks noChangeAspect="1"/>
              </p:cNvPicPr>
              <p:nvPr/>
            </p:nvPicPr>
            <p:blipFill>
              <a:blip r:embed="rId11" cstate="print"/>
              <a:stretch>
                <a:fillRect/>
              </a:stretch>
            </p:blipFill>
            <p:spPr>
              <a:xfrm>
                <a:off x="3537145" y="2869129"/>
                <a:ext cx="311656" cy="510685"/>
              </a:xfrm>
              <a:prstGeom prst="rect">
                <a:avLst/>
              </a:prstGeom>
            </p:spPr>
          </p:pic>
          <p:pic>
            <p:nvPicPr>
              <p:cNvPr id="61" name="Imagem 60" descr="boneco_verde.png"/>
              <p:cNvPicPr>
                <a:picLocks noChangeAspect="1"/>
              </p:cNvPicPr>
              <p:nvPr/>
            </p:nvPicPr>
            <p:blipFill>
              <a:blip r:embed="rId11" cstate="print"/>
              <a:stretch>
                <a:fillRect/>
              </a:stretch>
            </p:blipFill>
            <p:spPr>
              <a:xfrm>
                <a:off x="3707904" y="3120028"/>
                <a:ext cx="311656" cy="510685"/>
              </a:xfrm>
              <a:prstGeom prst="rect">
                <a:avLst/>
              </a:prstGeom>
            </p:spPr>
          </p:pic>
          <p:pic>
            <p:nvPicPr>
              <p:cNvPr id="62" name="Imagem 61" descr="boneco_verde.png"/>
              <p:cNvPicPr>
                <a:picLocks noChangeAspect="1"/>
              </p:cNvPicPr>
              <p:nvPr/>
            </p:nvPicPr>
            <p:blipFill>
              <a:blip r:embed="rId11" cstate="print"/>
              <a:stretch>
                <a:fillRect/>
              </a:stretch>
            </p:blipFill>
            <p:spPr>
              <a:xfrm>
                <a:off x="3254916" y="2996952"/>
                <a:ext cx="311656" cy="510685"/>
              </a:xfrm>
              <a:prstGeom prst="rect">
                <a:avLst/>
              </a:prstGeom>
            </p:spPr>
          </p:pic>
          <p:pic>
            <p:nvPicPr>
              <p:cNvPr id="63" name="Imagem 62" descr="boneco_verde.png"/>
              <p:cNvPicPr>
                <a:picLocks noChangeAspect="1"/>
              </p:cNvPicPr>
              <p:nvPr/>
            </p:nvPicPr>
            <p:blipFill>
              <a:blip r:embed="rId11" cstate="print"/>
              <a:stretch>
                <a:fillRect/>
              </a:stretch>
            </p:blipFill>
            <p:spPr>
              <a:xfrm>
                <a:off x="3491880" y="3171648"/>
                <a:ext cx="311656" cy="510685"/>
              </a:xfrm>
              <a:prstGeom prst="rect">
                <a:avLst/>
              </a:prstGeom>
            </p:spPr>
          </p:pic>
          <p:pic>
            <p:nvPicPr>
              <p:cNvPr id="64" name="Imagem 63" descr="boneco_verde.png"/>
              <p:cNvPicPr>
                <a:picLocks noChangeAspect="1"/>
              </p:cNvPicPr>
              <p:nvPr/>
            </p:nvPicPr>
            <p:blipFill>
              <a:blip r:embed="rId11" cstate="print"/>
              <a:stretch>
                <a:fillRect/>
              </a:stretch>
            </p:blipFill>
            <p:spPr>
              <a:xfrm>
                <a:off x="3846572" y="3309035"/>
                <a:ext cx="311656" cy="510685"/>
              </a:xfrm>
              <a:prstGeom prst="rect">
                <a:avLst/>
              </a:prstGeom>
            </p:spPr>
          </p:pic>
          <p:pic>
            <p:nvPicPr>
              <p:cNvPr id="65" name="Imagem 64" descr="boneco_verde.png"/>
              <p:cNvPicPr>
                <a:picLocks noChangeAspect="1"/>
              </p:cNvPicPr>
              <p:nvPr/>
            </p:nvPicPr>
            <p:blipFill>
              <a:blip r:embed="rId11" cstate="print"/>
              <a:stretch>
                <a:fillRect/>
              </a:stretch>
            </p:blipFill>
            <p:spPr>
              <a:xfrm>
                <a:off x="2992696" y="3073732"/>
                <a:ext cx="311656" cy="510685"/>
              </a:xfrm>
              <a:prstGeom prst="rect">
                <a:avLst/>
              </a:prstGeom>
            </p:spPr>
          </p:pic>
          <p:pic>
            <p:nvPicPr>
              <p:cNvPr id="66" name="Imagem 65" descr="boneco_verde.png"/>
              <p:cNvPicPr>
                <a:picLocks noChangeAspect="1"/>
              </p:cNvPicPr>
              <p:nvPr/>
            </p:nvPicPr>
            <p:blipFill>
              <a:blip r:embed="rId11" cstate="print"/>
              <a:stretch>
                <a:fillRect/>
              </a:stretch>
            </p:blipFill>
            <p:spPr>
              <a:xfrm>
                <a:off x="3280072" y="3248428"/>
                <a:ext cx="311656" cy="510685"/>
              </a:xfrm>
              <a:prstGeom prst="rect">
                <a:avLst/>
              </a:prstGeom>
            </p:spPr>
          </p:pic>
          <p:pic>
            <p:nvPicPr>
              <p:cNvPr id="67" name="Imagem 66" descr="boneco_verde.png"/>
              <p:cNvPicPr>
                <a:picLocks noChangeAspect="1"/>
              </p:cNvPicPr>
              <p:nvPr/>
            </p:nvPicPr>
            <p:blipFill>
              <a:blip r:embed="rId11" cstate="print"/>
              <a:stretch>
                <a:fillRect/>
              </a:stretch>
            </p:blipFill>
            <p:spPr>
              <a:xfrm>
                <a:off x="3584352" y="3385815"/>
                <a:ext cx="311656" cy="510685"/>
              </a:xfrm>
              <a:prstGeom prst="rect">
                <a:avLst/>
              </a:prstGeom>
            </p:spPr>
          </p:pic>
          <p:pic>
            <p:nvPicPr>
              <p:cNvPr id="68" name="Imagem 67" descr="boneco_verde.png"/>
              <p:cNvPicPr>
                <a:picLocks noChangeAspect="1"/>
              </p:cNvPicPr>
              <p:nvPr/>
            </p:nvPicPr>
            <p:blipFill>
              <a:blip r:embed="rId11" cstate="print"/>
              <a:stretch>
                <a:fillRect/>
              </a:stretch>
            </p:blipFill>
            <p:spPr>
              <a:xfrm>
                <a:off x="2756967" y="3172771"/>
                <a:ext cx="311656" cy="510685"/>
              </a:xfrm>
              <a:prstGeom prst="rect">
                <a:avLst/>
              </a:prstGeom>
            </p:spPr>
          </p:pic>
          <p:pic>
            <p:nvPicPr>
              <p:cNvPr id="69" name="Imagem 68" descr="boneco_verde.png"/>
              <p:cNvPicPr>
                <a:picLocks noChangeAspect="1"/>
              </p:cNvPicPr>
              <p:nvPr/>
            </p:nvPicPr>
            <p:blipFill>
              <a:blip r:embed="rId11" cstate="print"/>
              <a:stretch>
                <a:fillRect/>
              </a:stretch>
            </p:blipFill>
            <p:spPr>
              <a:xfrm>
                <a:off x="3044343" y="3347467"/>
                <a:ext cx="311656" cy="510685"/>
              </a:xfrm>
              <a:prstGeom prst="rect">
                <a:avLst/>
              </a:prstGeom>
            </p:spPr>
          </p:pic>
          <p:pic>
            <p:nvPicPr>
              <p:cNvPr id="70" name="Imagem 69" descr="boneco_verde.png"/>
              <p:cNvPicPr>
                <a:picLocks noChangeAspect="1"/>
              </p:cNvPicPr>
              <p:nvPr/>
            </p:nvPicPr>
            <p:blipFill>
              <a:blip r:embed="rId11" cstate="print"/>
              <a:stretch>
                <a:fillRect/>
              </a:stretch>
            </p:blipFill>
            <p:spPr>
              <a:xfrm>
                <a:off x="3348623" y="3484854"/>
                <a:ext cx="311656" cy="510685"/>
              </a:xfrm>
              <a:prstGeom prst="rect">
                <a:avLst/>
              </a:prstGeom>
            </p:spPr>
          </p:pic>
          <p:pic>
            <p:nvPicPr>
              <p:cNvPr id="71" name="Imagem 70" descr="boneco_verde.png"/>
              <p:cNvPicPr>
                <a:picLocks noChangeAspect="1"/>
              </p:cNvPicPr>
              <p:nvPr/>
            </p:nvPicPr>
            <p:blipFill>
              <a:blip r:embed="rId11" cstate="print"/>
              <a:stretch>
                <a:fillRect/>
              </a:stretch>
            </p:blipFill>
            <p:spPr>
              <a:xfrm>
                <a:off x="2509282" y="3326312"/>
                <a:ext cx="311656" cy="510685"/>
              </a:xfrm>
              <a:prstGeom prst="rect">
                <a:avLst/>
              </a:prstGeom>
            </p:spPr>
          </p:pic>
          <p:pic>
            <p:nvPicPr>
              <p:cNvPr id="72" name="Imagem 71" descr="boneco_verde.png"/>
              <p:cNvPicPr>
                <a:picLocks noChangeAspect="1"/>
              </p:cNvPicPr>
              <p:nvPr/>
            </p:nvPicPr>
            <p:blipFill>
              <a:blip r:embed="rId11" cstate="print"/>
              <a:stretch>
                <a:fillRect/>
              </a:stretch>
            </p:blipFill>
            <p:spPr>
              <a:xfrm>
                <a:off x="2796658" y="3501008"/>
                <a:ext cx="311656" cy="510685"/>
              </a:xfrm>
              <a:prstGeom prst="rect">
                <a:avLst/>
              </a:prstGeom>
            </p:spPr>
          </p:pic>
          <p:pic>
            <p:nvPicPr>
              <p:cNvPr id="73" name="Imagem 72" descr="boneco_verde.png"/>
              <p:cNvPicPr>
                <a:picLocks noChangeAspect="1"/>
              </p:cNvPicPr>
              <p:nvPr/>
            </p:nvPicPr>
            <p:blipFill>
              <a:blip r:embed="rId11" cstate="print"/>
              <a:stretch>
                <a:fillRect/>
              </a:stretch>
            </p:blipFill>
            <p:spPr>
              <a:xfrm>
                <a:off x="2644258" y="3638395"/>
                <a:ext cx="311656" cy="510685"/>
              </a:xfrm>
              <a:prstGeom prst="rect">
                <a:avLst/>
              </a:prstGeom>
            </p:spPr>
          </p:pic>
          <p:pic>
            <p:nvPicPr>
              <p:cNvPr id="74" name="Imagem 73" descr="boneco_verde.png"/>
              <p:cNvPicPr>
                <a:picLocks noChangeAspect="1"/>
              </p:cNvPicPr>
              <p:nvPr/>
            </p:nvPicPr>
            <p:blipFill>
              <a:blip r:embed="rId11" cstate="print"/>
              <a:stretch>
                <a:fillRect/>
              </a:stretch>
            </p:blipFill>
            <p:spPr>
              <a:xfrm>
                <a:off x="2340858" y="3501008"/>
                <a:ext cx="311656" cy="510685"/>
              </a:xfrm>
              <a:prstGeom prst="rect">
                <a:avLst/>
              </a:prstGeom>
            </p:spPr>
          </p:pic>
          <p:pic>
            <p:nvPicPr>
              <p:cNvPr id="75" name="Imagem 74" descr="boneco_verde.png"/>
              <p:cNvPicPr>
                <a:picLocks noChangeAspect="1"/>
              </p:cNvPicPr>
              <p:nvPr/>
            </p:nvPicPr>
            <p:blipFill>
              <a:blip r:embed="rId11" cstate="print"/>
              <a:stretch>
                <a:fillRect/>
              </a:stretch>
            </p:blipFill>
            <p:spPr>
              <a:xfrm>
                <a:off x="3100938" y="3638395"/>
                <a:ext cx="311656" cy="510685"/>
              </a:xfrm>
              <a:prstGeom prst="rect">
                <a:avLst/>
              </a:prstGeom>
            </p:spPr>
          </p:pic>
          <p:pic>
            <p:nvPicPr>
              <p:cNvPr id="76" name="Imagem 75" descr="boneco_verde.png"/>
              <p:cNvPicPr>
                <a:picLocks noChangeAspect="1"/>
              </p:cNvPicPr>
              <p:nvPr/>
            </p:nvPicPr>
            <p:blipFill>
              <a:blip r:embed="rId11" cstate="print"/>
              <a:stretch>
                <a:fillRect/>
              </a:stretch>
            </p:blipFill>
            <p:spPr>
              <a:xfrm>
                <a:off x="2188458" y="3638395"/>
                <a:ext cx="311656" cy="510685"/>
              </a:xfrm>
              <a:prstGeom prst="rect">
                <a:avLst/>
              </a:prstGeom>
            </p:spPr>
          </p:pic>
          <p:pic>
            <p:nvPicPr>
              <p:cNvPr id="77" name="Imagem 76" descr="boneco_verde.png"/>
              <p:cNvPicPr>
                <a:picLocks noChangeAspect="1"/>
              </p:cNvPicPr>
              <p:nvPr/>
            </p:nvPicPr>
            <p:blipFill>
              <a:blip r:embed="rId11" cstate="print"/>
              <a:stretch>
                <a:fillRect/>
              </a:stretch>
            </p:blipFill>
            <p:spPr>
              <a:xfrm>
                <a:off x="2948538" y="3789040"/>
                <a:ext cx="311656" cy="510685"/>
              </a:xfrm>
              <a:prstGeom prst="rect">
                <a:avLst/>
              </a:prstGeom>
            </p:spPr>
          </p:pic>
          <p:pic>
            <p:nvPicPr>
              <p:cNvPr id="78" name="Imagem 77" descr="boneco_verde.png"/>
              <p:cNvPicPr>
                <a:picLocks noChangeAspect="1"/>
              </p:cNvPicPr>
              <p:nvPr/>
            </p:nvPicPr>
            <p:blipFill>
              <a:blip r:embed="rId11" cstate="print"/>
              <a:stretch>
                <a:fillRect/>
              </a:stretch>
            </p:blipFill>
            <p:spPr>
              <a:xfrm>
                <a:off x="2491858" y="3789040"/>
                <a:ext cx="311656" cy="510685"/>
              </a:xfrm>
              <a:prstGeom prst="rect">
                <a:avLst/>
              </a:prstGeom>
            </p:spPr>
          </p:pic>
          <p:pic>
            <p:nvPicPr>
              <p:cNvPr id="79" name="Imagem 78" descr="boneco_verde.png"/>
              <p:cNvPicPr>
                <a:picLocks noChangeAspect="1"/>
              </p:cNvPicPr>
              <p:nvPr/>
            </p:nvPicPr>
            <p:blipFill>
              <a:blip r:embed="rId11" cstate="print"/>
              <a:stretch>
                <a:fillRect/>
              </a:stretch>
            </p:blipFill>
            <p:spPr>
              <a:xfrm>
                <a:off x="2036058" y="3789040"/>
                <a:ext cx="311656" cy="510685"/>
              </a:xfrm>
              <a:prstGeom prst="rect">
                <a:avLst/>
              </a:prstGeom>
            </p:spPr>
          </p:pic>
          <p:pic>
            <p:nvPicPr>
              <p:cNvPr id="80" name="Imagem 79" descr="boneco_verde.png"/>
              <p:cNvPicPr>
                <a:picLocks noChangeAspect="1"/>
              </p:cNvPicPr>
              <p:nvPr/>
            </p:nvPicPr>
            <p:blipFill>
              <a:blip r:embed="rId11" cstate="print"/>
              <a:stretch>
                <a:fillRect/>
              </a:stretch>
            </p:blipFill>
            <p:spPr>
              <a:xfrm>
                <a:off x="2796138" y="4004312"/>
                <a:ext cx="311656" cy="510685"/>
              </a:xfrm>
              <a:prstGeom prst="rect">
                <a:avLst/>
              </a:prstGeom>
            </p:spPr>
          </p:pic>
          <p:pic>
            <p:nvPicPr>
              <p:cNvPr id="81" name="Imagem 80" descr="boneco_verde.png"/>
              <p:cNvPicPr>
                <a:picLocks noChangeAspect="1"/>
              </p:cNvPicPr>
              <p:nvPr/>
            </p:nvPicPr>
            <p:blipFill>
              <a:blip r:embed="rId11" cstate="print"/>
              <a:stretch>
                <a:fillRect/>
              </a:stretch>
            </p:blipFill>
            <p:spPr>
              <a:xfrm>
                <a:off x="2339458" y="4004312"/>
                <a:ext cx="311656" cy="510685"/>
              </a:xfrm>
              <a:prstGeom prst="rect">
                <a:avLst/>
              </a:prstGeom>
            </p:spPr>
          </p:pic>
          <p:pic>
            <p:nvPicPr>
              <p:cNvPr id="82" name="Imagem 81" descr="boneco_verde.png"/>
              <p:cNvPicPr>
                <a:picLocks noChangeAspect="1"/>
              </p:cNvPicPr>
              <p:nvPr/>
            </p:nvPicPr>
            <p:blipFill>
              <a:blip r:embed="rId11" cstate="print"/>
              <a:stretch>
                <a:fillRect/>
              </a:stretch>
            </p:blipFill>
            <p:spPr>
              <a:xfrm>
                <a:off x="1883658" y="4004312"/>
                <a:ext cx="311656" cy="510685"/>
              </a:xfrm>
              <a:prstGeom prst="rect">
                <a:avLst/>
              </a:prstGeom>
            </p:spPr>
          </p:pic>
          <p:pic>
            <p:nvPicPr>
              <p:cNvPr id="83" name="Imagem 82" descr="boneco_verde.png"/>
              <p:cNvPicPr>
                <a:picLocks noChangeAspect="1"/>
              </p:cNvPicPr>
              <p:nvPr/>
            </p:nvPicPr>
            <p:blipFill>
              <a:blip r:embed="rId11" cstate="print"/>
              <a:stretch>
                <a:fillRect/>
              </a:stretch>
            </p:blipFill>
            <p:spPr>
              <a:xfrm>
                <a:off x="2643738" y="4293096"/>
                <a:ext cx="311656" cy="510685"/>
              </a:xfrm>
              <a:prstGeom prst="rect">
                <a:avLst/>
              </a:prstGeom>
            </p:spPr>
          </p:pic>
          <p:pic>
            <p:nvPicPr>
              <p:cNvPr id="84" name="Imagem 83" descr="boneco_verde.png"/>
              <p:cNvPicPr>
                <a:picLocks noChangeAspect="1"/>
              </p:cNvPicPr>
              <p:nvPr/>
            </p:nvPicPr>
            <p:blipFill>
              <a:blip r:embed="rId11" cstate="print"/>
              <a:stretch>
                <a:fillRect/>
              </a:stretch>
            </p:blipFill>
            <p:spPr>
              <a:xfrm>
                <a:off x="2187058" y="4293096"/>
                <a:ext cx="311656" cy="510685"/>
              </a:xfrm>
              <a:prstGeom prst="rect">
                <a:avLst/>
              </a:prstGeom>
            </p:spPr>
          </p:pic>
          <p:pic>
            <p:nvPicPr>
              <p:cNvPr id="85" name="Imagem 84" descr="boneco_verde.png"/>
              <p:cNvPicPr>
                <a:picLocks noChangeAspect="1"/>
              </p:cNvPicPr>
              <p:nvPr/>
            </p:nvPicPr>
            <p:blipFill>
              <a:blip r:embed="rId11" cstate="print"/>
              <a:stretch>
                <a:fillRect/>
              </a:stretch>
            </p:blipFill>
            <p:spPr>
              <a:xfrm>
                <a:off x="1731258" y="4293096"/>
                <a:ext cx="311656" cy="510685"/>
              </a:xfrm>
              <a:prstGeom prst="rect">
                <a:avLst/>
              </a:prstGeom>
            </p:spPr>
          </p:pic>
          <p:pic>
            <p:nvPicPr>
              <p:cNvPr id="86" name="Imagem 85" descr="boneco_verde.png"/>
              <p:cNvPicPr>
                <a:picLocks noChangeAspect="1"/>
              </p:cNvPicPr>
              <p:nvPr/>
            </p:nvPicPr>
            <p:blipFill>
              <a:blip r:embed="rId11" cstate="print"/>
              <a:stretch>
                <a:fillRect/>
              </a:stretch>
            </p:blipFill>
            <p:spPr>
              <a:xfrm>
                <a:off x="2556656" y="4574499"/>
                <a:ext cx="311656" cy="510685"/>
              </a:xfrm>
              <a:prstGeom prst="rect">
                <a:avLst/>
              </a:prstGeom>
            </p:spPr>
          </p:pic>
          <p:pic>
            <p:nvPicPr>
              <p:cNvPr id="87" name="Imagem 86" descr="boneco_verde.png"/>
              <p:cNvPicPr>
                <a:picLocks noChangeAspect="1"/>
              </p:cNvPicPr>
              <p:nvPr/>
            </p:nvPicPr>
            <p:blipFill>
              <a:blip r:embed="rId11" cstate="print"/>
              <a:stretch>
                <a:fillRect/>
              </a:stretch>
            </p:blipFill>
            <p:spPr>
              <a:xfrm>
                <a:off x="2099976" y="4574499"/>
                <a:ext cx="311656" cy="510685"/>
              </a:xfrm>
              <a:prstGeom prst="rect">
                <a:avLst/>
              </a:prstGeom>
            </p:spPr>
          </p:pic>
          <p:pic>
            <p:nvPicPr>
              <p:cNvPr id="88" name="Imagem 87" descr="boneco_verde.png"/>
              <p:cNvPicPr>
                <a:picLocks noChangeAspect="1"/>
              </p:cNvPicPr>
              <p:nvPr/>
            </p:nvPicPr>
            <p:blipFill>
              <a:blip r:embed="rId11" cstate="print"/>
              <a:stretch>
                <a:fillRect/>
              </a:stretch>
            </p:blipFill>
            <p:spPr>
              <a:xfrm>
                <a:off x="1644176" y="4574499"/>
                <a:ext cx="311656" cy="510685"/>
              </a:xfrm>
              <a:prstGeom prst="rect">
                <a:avLst/>
              </a:prstGeom>
            </p:spPr>
          </p:pic>
          <p:pic>
            <p:nvPicPr>
              <p:cNvPr id="89" name="Imagem 88" descr="boneco_verde.png"/>
              <p:cNvPicPr>
                <a:picLocks noChangeAspect="1"/>
              </p:cNvPicPr>
              <p:nvPr/>
            </p:nvPicPr>
            <p:blipFill>
              <a:blip r:embed="rId11" cstate="print"/>
              <a:stretch>
                <a:fillRect/>
              </a:stretch>
            </p:blipFill>
            <p:spPr>
              <a:xfrm>
                <a:off x="2598222" y="4791214"/>
                <a:ext cx="311656" cy="510685"/>
              </a:xfrm>
              <a:prstGeom prst="rect">
                <a:avLst/>
              </a:prstGeom>
            </p:spPr>
          </p:pic>
          <p:pic>
            <p:nvPicPr>
              <p:cNvPr id="90" name="Imagem 89" descr="boneco_verde.png"/>
              <p:cNvPicPr>
                <a:picLocks noChangeAspect="1"/>
              </p:cNvPicPr>
              <p:nvPr/>
            </p:nvPicPr>
            <p:blipFill>
              <a:blip r:embed="rId11" cstate="print"/>
              <a:stretch>
                <a:fillRect/>
              </a:stretch>
            </p:blipFill>
            <p:spPr>
              <a:xfrm>
                <a:off x="2141542" y="4791214"/>
                <a:ext cx="311656" cy="510685"/>
              </a:xfrm>
              <a:prstGeom prst="rect">
                <a:avLst/>
              </a:prstGeom>
            </p:spPr>
          </p:pic>
          <p:pic>
            <p:nvPicPr>
              <p:cNvPr id="91" name="Imagem 90" descr="boneco_verde.png"/>
              <p:cNvPicPr>
                <a:picLocks noChangeAspect="1"/>
              </p:cNvPicPr>
              <p:nvPr/>
            </p:nvPicPr>
            <p:blipFill>
              <a:blip r:embed="rId11" cstate="print"/>
              <a:stretch>
                <a:fillRect/>
              </a:stretch>
            </p:blipFill>
            <p:spPr>
              <a:xfrm>
                <a:off x="1685742" y="4791214"/>
                <a:ext cx="311656" cy="510685"/>
              </a:xfrm>
              <a:prstGeom prst="rect">
                <a:avLst/>
              </a:prstGeom>
            </p:spPr>
          </p:pic>
          <p:pic>
            <p:nvPicPr>
              <p:cNvPr id="92" name="Imagem 91" descr="boneco_verde.png"/>
              <p:cNvPicPr>
                <a:picLocks noChangeAspect="1"/>
              </p:cNvPicPr>
              <p:nvPr/>
            </p:nvPicPr>
            <p:blipFill>
              <a:blip r:embed="rId11" cstate="print"/>
              <a:stretch>
                <a:fillRect/>
              </a:stretch>
            </p:blipFill>
            <p:spPr>
              <a:xfrm>
                <a:off x="2676168" y="5047014"/>
                <a:ext cx="311656" cy="510685"/>
              </a:xfrm>
              <a:prstGeom prst="rect">
                <a:avLst/>
              </a:prstGeom>
            </p:spPr>
          </p:pic>
          <p:pic>
            <p:nvPicPr>
              <p:cNvPr id="93" name="Imagem 92" descr="boneco_verde.png"/>
              <p:cNvPicPr>
                <a:picLocks noChangeAspect="1"/>
              </p:cNvPicPr>
              <p:nvPr/>
            </p:nvPicPr>
            <p:blipFill>
              <a:blip r:embed="rId11" cstate="print"/>
              <a:stretch>
                <a:fillRect/>
              </a:stretch>
            </p:blipFill>
            <p:spPr>
              <a:xfrm>
                <a:off x="2219488" y="5047014"/>
                <a:ext cx="311656" cy="510685"/>
              </a:xfrm>
              <a:prstGeom prst="rect">
                <a:avLst/>
              </a:prstGeom>
            </p:spPr>
          </p:pic>
          <p:pic>
            <p:nvPicPr>
              <p:cNvPr id="94" name="Imagem 93" descr="boneco_verde.png"/>
              <p:cNvPicPr>
                <a:picLocks noChangeAspect="1"/>
              </p:cNvPicPr>
              <p:nvPr/>
            </p:nvPicPr>
            <p:blipFill>
              <a:blip r:embed="rId11" cstate="print"/>
              <a:stretch>
                <a:fillRect/>
              </a:stretch>
            </p:blipFill>
            <p:spPr>
              <a:xfrm>
                <a:off x="1763688" y="5047014"/>
                <a:ext cx="311656" cy="510685"/>
              </a:xfrm>
              <a:prstGeom prst="rect">
                <a:avLst/>
              </a:prstGeom>
            </p:spPr>
          </p:pic>
        </p:grpSp>
        <p:grpSp>
          <p:nvGrpSpPr>
            <p:cNvPr id="56" name="Grupo 55"/>
            <p:cNvGrpSpPr/>
            <p:nvPr/>
          </p:nvGrpSpPr>
          <p:grpSpPr>
            <a:xfrm>
              <a:off x="7220812" y="4041046"/>
              <a:ext cx="879580" cy="314533"/>
              <a:chOff x="7220812" y="4041046"/>
              <a:chExt cx="879580" cy="314533"/>
            </a:xfrm>
          </p:grpSpPr>
          <p:cxnSp>
            <p:nvCxnSpPr>
              <p:cNvPr id="58" name="Conector reto 57"/>
              <p:cNvCxnSpPr/>
              <p:nvPr/>
            </p:nvCxnSpPr>
            <p:spPr>
              <a:xfrm flipH="1">
                <a:off x="7220812" y="4198312"/>
                <a:ext cx="860910" cy="157267"/>
              </a:xfrm>
              <a:prstGeom prst="line">
                <a:avLst/>
              </a:prstGeom>
              <a:ln>
                <a:solidFill>
                  <a:srgbClr val="0095D8"/>
                </a:solidFill>
                <a:prstDash val="sysDot"/>
              </a:ln>
            </p:spPr>
            <p:style>
              <a:lnRef idx="1">
                <a:schemeClr val="accent1"/>
              </a:lnRef>
              <a:fillRef idx="0">
                <a:schemeClr val="accent1"/>
              </a:fillRef>
              <a:effectRef idx="0">
                <a:schemeClr val="accent1"/>
              </a:effectRef>
              <a:fontRef idx="minor">
                <a:schemeClr val="tx1"/>
              </a:fontRef>
            </p:style>
          </p:cxnSp>
          <p:cxnSp>
            <p:nvCxnSpPr>
              <p:cNvPr id="59" name="Conector reto 58"/>
              <p:cNvCxnSpPr>
                <a:stCxn id="47" idx="3"/>
              </p:cNvCxnSpPr>
              <p:nvPr/>
            </p:nvCxnSpPr>
            <p:spPr>
              <a:xfrm>
                <a:off x="8100392" y="4041046"/>
                <a:ext cx="0" cy="157266"/>
              </a:xfrm>
              <a:prstGeom prst="line">
                <a:avLst/>
              </a:prstGeom>
              <a:ln>
                <a:solidFill>
                  <a:srgbClr val="0095D8"/>
                </a:solidFill>
                <a:prstDash val="sysDot"/>
              </a:ln>
            </p:spPr>
            <p:style>
              <a:lnRef idx="1">
                <a:schemeClr val="accent1"/>
              </a:lnRef>
              <a:fillRef idx="0">
                <a:schemeClr val="accent1"/>
              </a:fillRef>
              <a:effectRef idx="0">
                <a:schemeClr val="accent1"/>
              </a:effectRef>
              <a:fontRef idx="minor">
                <a:schemeClr val="tx1"/>
              </a:fontRef>
            </p:style>
          </p:cxnSp>
        </p:grpSp>
        <p:sp>
          <p:nvSpPr>
            <p:cNvPr id="57" name="CaixaDeTexto 56"/>
            <p:cNvSpPr txBox="1"/>
            <p:nvPr/>
          </p:nvSpPr>
          <p:spPr>
            <a:xfrm>
              <a:off x="3203848" y="4554730"/>
              <a:ext cx="2603264" cy="435407"/>
            </a:xfrm>
            <a:prstGeom prst="rect">
              <a:avLst/>
            </a:prstGeom>
            <a:noFill/>
          </p:spPr>
          <p:txBody>
            <a:bodyPr wrap="square" rtlCol="0">
              <a:spAutoFit/>
            </a:bodyPr>
            <a:lstStyle/>
            <a:p>
              <a:pPr algn="ctr"/>
              <a:r>
                <a:rPr lang="pt-BR" sz="1300" dirty="0" smtClean="0"/>
                <a:t>Mais de 300 Associados</a:t>
              </a:r>
              <a:endParaRPr lang="pt-BR" sz="1300" dirty="0"/>
            </a:p>
          </p:txBody>
        </p:sp>
      </p:gr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tângulo 153"/>
          <p:cNvSpPr/>
          <p:nvPr/>
        </p:nvSpPr>
        <p:spPr>
          <a:xfrm>
            <a:off x="103132" y="2852936"/>
            <a:ext cx="8871394" cy="3770144"/>
          </a:xfrm>
          <a:prstGeom prst="rect">
            <a:avLst/>
          </a:prstGeom>
          <a:solidFill>
            <a:srgbClr val="D9D9D9">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ctangle 2"/>
          <p:cNvSpPr txBox="1">
            <a:spLocks noChangeArrowheads="1"/>
          </p:cNvSpPr>
          <p:nvPr/>
        </p:nvSpPr>
        <p:spPr bwMode="auto">
          <a:xfrm>
            <a:off x="272606" y="188640"/>
            <a:ext cx="7539754" cy="448027"/>
          </a:xfrm>
          <a:prstGeom prst="rect">
            <a:avLst/>
          </a:prstGeom>
          <a:noFill/>
          <a:ln w="9525">
            <a:noFill/>
            <a:miter lim="800000"/>
            <a:headEnd/>
            <a:tailEnd/>
          </a:ln>
        </p:spPr>
        <p:txBody>
          <a:bodyPr wrap="square" lIns="77934" tIns="38967" rIns="77934" bIns="38967">
            <a:spAutoFit/>
          </a:bodyPr>
          <a:lstStyle/>
          <a:p>
            <a:r>
              <a:rPr lang="en-US" altLang="pt-BR" sz="2400" b="1" dirty="0" smtClean="0">
                <a:solidFill>
                  <a:srgbClr val="0095D8"/>
                </a:solidFill>
                <a:latin typeface="+mj-lt"/>
                <a:ea typeface="MS PGothic" pitchFamily="34" charset="-128"/>
                <a:sym typeface="Calibri Bold" charset="0"/>
              </a:rPr>
              <a:t>A ANBIMA</a:t>
            </a:r>
          </a:p>
        </p:txBody>
      </p:sp>
      <p:sp>
        <p:nvSpPr>
          <p:cNvPr id="11" name="Retângulo 10"/>
          <p:cNvSpPr/>
          <p:nvPr/>
        </p:nvSpPr>
        <p:spPr>
          <a:xfrm>
            <a:off x="1225570" y="1098835"/>
            <a:ext cx="6502400" cy="1320165"/>
          </a:xfrm>
          <a:prstGeom prst="rect">
            <a:avLst/>
          </a:prstGeom>
          <a:solidFill>
            <a:schemeClr val="bg1"/>
          </a:solidFill>
          <a:ln w="19050">
            <a:solidFill>
              <a:srgbClr val="FAAE1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05750" algn="just">
              <a:spcAft>
                <a:spcPts val="1200"/>
              </a:spcAft>
              <a:buClr>
                <a:srgbClr val="1695D3"/>
              </a:buClr>
              <a:defRPr/>
            </a:pPr>
            <a:endParaRPr lang="pt-BR" sz="1600" dirty="0">
              <a:solidFill>
                <a:srgbClr val="383838"/>
              </a:solidFill>
            </a:endParaRPr>
          </a:p>
        </p:txBody>
      </p:sp>
      <p:sp>
        <p:nvSpPr>
          <p:cNvPr id="12" name="CaixaDeTexto 39"/>
          <p:cNvSpPr txBox="1">
            <a:spLocks noChangeArrowheads="1"/>
          </p:cNvSpPr>
          <p:nvPr/>
        </p:nvSpPr>
        <p:spPr bwMode="auto">
          <a:xfrm>
            <a:off x="1246241" y="1171405"/>
            <a:ext cx="63238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285750" indent="-179388" eaLnBrk="0" hangingPunct="0">
              <a:spcBef>
                <a:spcPct val="20000"/>
              </a:spcBef>
              <a:buChar char="•"/>
              <a:defRPr sz="3200">
                <a:solidFill>
                  <a:srgbClr val="404040"/>
                </a:solidFill>
                <a:latin typeface="Arial" charset="0"/>
                <a:ea typeface="ＭＳ Ｐゴシック" pitchFamily="34" charset="-128"/>
              </a:defRPr>
            </a:lvl1pPr>
            <a:lvl2pPr marL="742950" indent="-285750" eaLnBrk="0" hangingPunct="0">
              <a:spcBef>
                <a:spcPct val="20000"/>
              </a:spcBef>
              <a:buChar char="–"/>
              <a:defRPr sz="2800">
                <a:solidFill>
                  <a:srgbClr val="404040"/>
                </a:solidFill>
                <a:latin typeface="Arial" charset="0"/>
                <a:ea typeface="ＭＳ Ｐゴシック" pitchFamily="34" charset="-128"/>
              </a:defRPr>
            </a:lvl2pPr>
            <a:lvl3pPr marL="1143000" indent="-228600" eaLnBrk="0" hangingPunct="0">
              <a:spcBef>
                <a:spcPct val="20000"/>
              </a:spcBef>
              <a:buChar char="•"/>
              <a:defRPr sz="2400">
                <a:solidFill>
                  <a:srgbClr val="404040"/>
                </a:solidFill>
                <a:latin typeface="Arial" charset="0"/>
                <a:ea typeface="ＭＳ Ｐゴシック" pitchFamily="34" charset="-128"/>
              </a:defRPr>
            </a:lvl3pPr>
            <a:lvl4pPr marL="1600200" indent="-228600" eaLnBrk="0" hangingPunct="0">
              <a:spcBef>
                <a:spcPct val="20000"/>
              </a:spcBef>
              <a:buChar char="–"/>
              <a:defRPr sz="2000">
                <a:solidFill>
                  <a:srgbClr val="404040"/>
                </a:solidFill>
                <a:latin typeface="Arial" charset="0"/>
                <a:ea typeface="ＭＳ Ｐゴシック" pitchFamily="34" charset="-128"/>
              </a:defRPr>
            </a:lvl4pPr>
            <a:lvl5pPr marL="2057400" indent="-228600" eaLnBrk="0" hangingPunct="0">
              <a:spcBef>
                <a:spcPct val="20000"/>
              </a:spcBef>
              <a:buChar char="»"/>
              <a:defRPr sz="2000">
                <a:solidFill>
                  <a:srgbClr val="404040"/>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9pPr>
          </a:lstStyle>
          <a:p>
            <a:pPr algn="just" eaLnBrk="1" hangingPunct="1">
              <a:spcBef>
                <a:spcPct val="0"/>
              </a:spcBef>
              <a:buClr>
                <a:srgbClr val="FAAE1F"/>
              </a:buClr>
              <a:buFont typeface="Wingdings" panose="05000000000000000000" pitchFamily="2" charset="2"/>
              <a:buChar char="§"/>
            </a:pPr>
            <a:r>
              <a:rPr lang="pt-BR" altLang="pt-BR" sz="1800" dirty="0">
                <a:solidFill>
                  <a:srgbClr val="383838"/>
                </a:solidFill>
                <a:latin typeface="Calibri" pitchFamily="34" charset="0"/>
              </a:rPr>
              <a:t>A atividade da ANBIMA se divide em 4 compromissos: Representar, Autorregular, Informar e Educar;</a:t>
            </a:r>
          </a:p>
          <a:p>
            <a:pPr algn="just" eaLnBrk="1" hangingPunct="1">
              <a:spcBef>
                <a:spcPct val="0"/>
              </a:spcBef>
              <a:buClr>
                <a:srgbClr val="FAAE1F"/>
              </a:buClr>
              <a:buFont typeface="Wingdings" panose="05000000000000000000" pitchFamily="2" charset="2"/>
              <a:buChar char="§"/>
            </a:pPr>
            <a:r>
              <a:rPr lang="pt-BR" altLang="pt-BR" sz="1800" dirty="0">
                <a:solidFill>
                  <a:srgbClr val="383838"/>
                </a:solidFill>
                <a:latin typeface="Calibri" pitchFamily="34" charset="0"/>
              </a:rPr>
              <a:t>Para isso, mantêm índices, promove cursos, oferece certificados e determina melhores práticas para a </a:t>
            </a:r>
            <a:r>
              <a:rPr lang="pt-BR" altLang="pt-BR" sz="1800" dirty="0" smtClean="0">
                <a:solidFill>
                  <a:srgbClr val="383838"/>
                </a:solidFill>
                <a:latin typeface="Calibri" pitchFamily="34" charset="0"/>
              </a:rPr>
              <a:t>indústria.</a:t>
            </a:r>
            <a:endParaRPr lang="pt-BR" altLang="pt-BR" sz="1800" dirty="0">
              <a:solidFill>
                <a:srgbClr val="383838"/>
              </a:solidFill>
              <a:latin typeface="Calibri" pitchFamily="34" charset="0"/>
            </a:endParaRPr>
          </a:p>
        </p:txBody>
      </p:sp>
      <p:grpSp>
        <p:nvGrpSpPr>
          <p:cNvPr id="13" name="Grupo 40"/>
          <p:cNvGrpSpPr>
            <a:grpSpLocks/>
          </p:cNvGrpSpPr>
          <p:nvPr/>
        </p:nvGrpSpPr>
        <p:grpSpPr bwMode="auto">
          <a:xfrm>
            <a:off x="4198958" y="692696"/>
            <a:ext cx="3368675" cy="520470"/>
            <a:chOff x="510394" y="1067782"/>
            <a:chExt cx="1368152" cy="561019"/>
          </a:xfrm>
        </p:grpSpPr>
        <p:sp>
          <p:nvSpPr>
            <p:cNvPr id="14" name="Pentágono 13"/>
            <p:cNvSpPr/>
            <p:nvPr/>
          </p:nvSpPr>
          <p:spPr>
            <a:xfrm rot="5400000">
              <a:off x="942763" y="735570"/>
              <a:ext cx="503415" cy="1283045"/>
            </a:xfrm>
            <a:prstGeom prst="homePlate">
              <a:avLst>
                <a:gd name="adj" fmla="val 26513"/>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600" b="1" dirty="0"/>
            </a:p>
          </p:txBody>
        </p:sp>
        <p:sp>
          <p:nvSpPr>
            <p:cNvPr id="15" name="CaixaDeTexto 42"/>
            <p:cNvSpPr txBox="1">
              <a:spLocks noChangeArrowheads="1"/>
            </p:cNvSpPr>
            <p:nvPr/>
          </p:nvSpPr>
          <p:spPr bwMode="auto">
            <a:xfrm>
              <a:off x="510394" y="1067782"/>
              <a:ext cx="1368152" cy="52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Arial" charset="0"/>
                  <a:ea typeface="ＭＳ Ｐゴシック" pitchFamily="34" charset="-128"/>
                </a:defRPr>
              </a:lvl1pPr>
              <a:lvl2pPr marL="742950" indent="-285750" eaLnBrk="0" hangingPunct="0">
                <a:spcBef>
                  <a:spcPct val="20000"/>
                </a:spcBef>
                <a:buChar char="–"/>
                <a:defRPr sz="2800">
                  <a:solidFill>
                    <a:srgbClr val="404040"/>
                  </a:solidFill>
                  <a:latin typeface="Arial" charset="0"/>
                  <a:ea typeface="ＭＳ Ｐゴシック" pitchFamily="34" charset="-128"/>
                </a:defRPr>
              </a:lvl2pPr>
              <a:lvl3pPr marL="1143000" indent="-228600" eaLnBrk="0" hangingPunct="0">
                <a:spcBef>
                  <a:spcPct val="20000"/>
                </a:spcBef>
                <a:buChar char="•"/>
                <a:defRPr sz="2400">
                  <a:solidFill>
                    <a:srgbClr val="404040"/>
                  </a:solidFill>
                  <a:latin typeface="Arial" charset="0"/>
                  <a:ea typeface="ＭＳ Ｐゴシック" pitchFamily="34" charset="-128"/>
                </a:defRPr>
              </a:lvl3pPr>
              <a:lvl4pPr marL="1600200" indent="-228600" eaLnBrk="0" hangingPunct="0">
                <a:spcBef>
                  <a:spcPct val="20000"/>
                </a:spcBef>
                <a:buChar char="–"/>
                <a:defRPr sz="2000">
                  <a:solidFill>
                    <a:srgbClr val="404040"/>
                  </a:solidFill>
                  <a:latin typeface="Arial" charset="0"/>
                  <a:ea typeface="ＭＳ Ｐゴシック" pitchFamily="34" charset="-128"/>
                </a:defRPr>
              </a:lvl4pPr>
              <a:lvl5pPr marL="2057400" indent="-228600" eaLnBrk="0" hangingPunct="0">
                <a:spcBef>
                  <a:spcPct val="20000"/>
                </a:spcBef>
                <a:buChar char="»"/>
                <a:defRPr sz="2000">
                  <a:solidFill>
                    <a:srgbClr val="404040"/>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9pPr>
            </a:lstStyle>
            <a:p>
              <a:pPr algn="ctr" eaLnBrk="1" hangingPunct="1">
                <a:spcBef>
                  <a:spcPct val="0"/>
                </a:spcBef>
                <a:buFontTx/>
                <a:buNone/>
              </a:pPr>
              <a:r>
                <a:rPr lang="pt-BR" altLang="pt-BR" sz="2000" b="1" dirty="0">
                  <a:solidFill>
                    <a:schemeClr val="bg1"/>
                  </a:solidFill>
                  <a:latin typeface="Calibri" pitchFamily="34" charset="0"/>
                </a:rPr>
                <a:t>O que faz?</a:t>
              </a:r>
            </a:p>
          </p:txBody>
        </p:sp>
      </p:grpSp>
      <p:grpSp>
        <p:nvGrpSpPr>
          <p:cNvPr id="70" name="Grupo 38"/>
          <p:cNvGrpSpPr/>
          <p:nvPr/>
        </p:nvGrpSpPr>
        <p:grpSpPr>
          <a:xfrm>
            <a:off x="683568" y="4047301"/>
            <a:ext cx="2351148" cy="389811"/>
            <a:chOff x="-8961" y="2553511"/>
            <a:chExt cx="3295977" cy="488422"/>
          </a:xfrm>
          <a:solidFill>
            <a:srgbClr val="FAAE1F"/>
          </a:solidFill>
        </p:grpSpPr>
        <p:sp>
          <p:nvSpPr>
            <p:cNvPr id="71" name="Retângulo 70"/>
            <p:cNvSpPr/>
            <p:nvPr/>
          </p:nvSpPr>
          <p:spPr>
            <a:xfrm>
              <a:off x="176264" y="2553511"/>
              <a:ext cx="2886210" cy="488422"/>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72" name="Retângulo 71"/>
            <p:cNvSpPr/>
            <p:nvPr/>
          </p:nvSpPr>
          <p:spPr>
            <a:xfrm>
              <a:off x="-8961" y="2600673"/>
              <a:ext cx="3295977" cy="403953"/>
            </a:xfrm>
            <a:prstGeom prst="rect">
              <a:avLst/>
            </a:prstGeom>
            <a:noFill/>
          </p:spPr>
          <p:txBody>
            <a:bodyPr wrap="square">
              <a:spAutoFit/>
            </a:bodyPr>
            <a:lstStyle/>
            <a:p>
              <a:pPr algn="ctr">
                <a:lnSpc>
                  <a:spcPct val="115000"/>
                </a:lnSpc>
                <a:spcAft>
                  <a:spcPts val="955"/>
                </a:spcAft>
                <a:defRPr/>
              </a:pPr>
              <a:r>
                <a:rPr lang="pt-BR" sz="1300" b="1" spc="300" dirty="0" smtClean="0">
                  <a:solidFill>
                    <a:schemeClr val="bg1"/>
                  </a:solidFill>
                  <a:ea typeface="Times New Roman"/>
                  <a:cs typeface="Times New Roman"/>
                  <a:sym typeface="Gill Sans" pitchFamily="-84" charset="0"/>
                </a:rPr>
                <a:t>CONSELHO DE ÉTICA</a:t>
              </a:r>
              <a:endParaRPr lang="pt-BR" sz="1300" spc="300" dirty="0">
                <a:solidFill>
                  <a:schemeClr val="bg1"/>
                </a:solidFill>
                <a:ea typeface="Times New Roman"/>
                <a:cs typeface="Times New Roman"/>
                <a:sym typeface="Gill Sans" pitchFamily="-84" charset="0"/>
              </a:endParaRPr>
            </a:p>
          </p:txBody>
        </p:sp>
      </p:grpSp>
      <p:grpSp>
        <p:nvGrpSpPr>
          <p:cNvPr id="73" name="Grupo 40"/>
          <p:cNvGrpSpPr/>
          <p:nvPr/>
        </p:nvGrpSpPr>
        <p:grpSpPr>
          <a:xfrm>
            <a:off x="6353565" y="4047299"/>
            <a:ext cx="2096705" cy="389812"/>
            <a:chOff x="6127241" y="2612720"/>
            <a:chExt cx="2734975" cy="425755"/>
          </a:xfrm>
          <a:solidFill>
            <a:srgbClr val="FAAE1F"/>
          </a:solidFill>
        </p:grpSpPr>
        <p:sp>
          <p:nvSpPr>
            <p:cNvPr id="74" name="Retângulo 73"/>
            <p:cNvSpPr/>
            <p:nvPr/>
          </p:nvSpPr>
          <p:spPr>
            <a:xfrm>
              <a:off x="6231521" y="2612720"/>
              <a:ext cx="2444935" cy="425755"/>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75" name="Retângulo 74"/>
            <p:cNvSpPr/>
            <p:nvPr/>
          </p:nvSpPr>
          <p:spPr>
            <a:xfrm>
              <a:off x="6127241" y="2655962"/>
              <a:ext cx="2734975" cy="337346"/>
            </a:xfrm>
            <a:prstGeom prst="rect">
              <a:avLst/>
            </a:prstGeom>
            <a:noFill/>
          </p:spPr>
          <p:txBody>
            <a:bodyPr wrap="square">
              <a:spAutoFit/>
            </a:bodyPr>
            <a:lstStyle/>
            <a:p>
              <a:pPr algn="ctr">
                <a:lnSpc>
                  <a:spcPct val="115000"/>
                </a:lnSpc>
                <a:spcAft>
                  <a:spcPts val="955"/>
                </a:spcAft>
                <a:defRPr/>
              </a:pPr>
              <a:r>
                <a:rPr lang="pt-BR" sz="1300" b="1" spc="300" dirty="0" smtClean="0">
                  <a:solidFill>
                    <a:schemeClr val="bg1"/>
                  </a:solidFill>
                  <a:ea typeface="Times New Roman"/>
                  <a:cs typeface="Times New Roman"/>
                  <a:sym typeface="Gill Sans" pitchFamily="-84" charset="0"/>
                </a:rPr>
                <a:t>CONSELHO FISCAL</a:t>
              </a:r>
              <a:endParaRPr lang="pt-BR" sz="1300" spc="300" dirty="0">
                <a:solidFill>
                  <a:schemeClr val="bg1"/>
                </a:solidFill>
                <a:ea typeface="Times New Roman"/>
                <a:cs typeface="Times New Roman"/>
                <a:sym typeface="Gill Sans" pitchFamily="-84" charset="0"/>
              </a:endParaRPr>
            </a:p>
          </p:txBody>
        </p:sp>
      </p:grpSp>
      <p:grpSp>
        <p:nvGrpSpPr>
          <p:cNvPr id="77" name="Grupo 39"/>
          <p:cNvGrpSpPr/>
          <p:nvPr/>
        </p:nvGrpSpPr>
        <p:grpSpPr>
          <a:xfrm>
            <a:off x="3744053" y="4047301"/>
            <a:ext cx="1651211" cy="382648"/>
            <a:chOff x="3442357" y="2529085"/>
            <a:chExt cx="2314765" cy="479445"/>
          </a:xfrm>
          <a:solidFill>
            <a:srgbClr val="FAAE1F"/>
          </a:solidFill>
        </p:grpSpPr>
        <p:sp>
          <p:nvSpPr>
            <p:cNvPr id="78" name="Retângulo 77"/>
            <p:cNvSpPr/>
            <p:nvPr/>
          </p:nvSpPr>
          <p:spPr>
            <a:xfrm>
              <a:off x="3501470" y="2529085"/>
              <a:ext cx="2229205" cy="479445"/>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79" name="Retângulo 78"/>
            <p:cNvSpPr/>
            <p:nvPr/>
          </p:nvSpPr>
          <p:spPr>
            <a:xfrm>
              <a:off x="3442357" y="2542945"/>
              <a:ext cx="2314765" cy="449586"/>
            </a:xfrm>
            <a:prstGeom prst="rect">
              <a:avLst/>
            </a:prstGeom>
            <a:noFill/>
          </p:spPr>
          <p:txBody>
            <a:bodyPr wrap="square">
              <a:spAutoFit/>
            </a:bodyPr>
            <a:lstStyle/>
            <a:p>
              <a:pPr algn="ctr">
                <a:lnSpc>
                  <a:spcPct val="115000"/>
                </a:lnSpc>
                <a:spcAft>
                  <a:spcPts val="955"/>
                </a:spcAft>
                <a:defRPr/>
              </a:pPr>
              <a:r>
                <a:rPr lang="pt-BR" sz="1600" b="1" spc="300" dirty="0" smtClean="0">
                  <a:solidFill>
                    <a:schemeClr val="bg1"/>
                  </a:solidFill>
                  <a:ea typeface="Times New Roman"/>
                  <a:cs typeface="Times New Roman"/>
                  <a:sym typeface="Gill Sans" pitchFamily="-84" charset="0"/>
                </a:rPr>
                <a:t>DIRETORIA</a:t>
              </a:r>
              <a:endParaRPr lang="pt-BR" sz="1600" spc="300" dirty="0">
                <a:solidFill>
                  <a:schemeClr val="bg1"/>
                </a:solidFill>
                <a:ea typeface="Times New Roman"/>
                <a:cs typeface="Times New Roman"/>
                <a:sym typeface="Gill Sans" pitchFamily="-84" charset="0"/>
              </a:endParaRPr>
            </a:p>
          </p:txBody>
        </p:sp>
      </p:grpSp>
      <p:cxnSp>
        <p:nvCxnSpPr>
          <p:cNvPr id="80" name="Conector reto 118"/>
          <p:cNvCxnSpPr>
            <a:stCxn id="71" idx="3"/>
            <a:endCxn id="78" idx="1"/>
          </p:cNvCxnSpPr>
          <p:nvPr/>
        </p:nvCxnSpPr>
        <p:spPr>
          <a:xfrm flipV="1">
            <a:off x="2874541" y="4238625"/>
            <a:ext cx="911680" cy="3582"/>
          </a:xfrm>
          <a:prstGeom prst="line">
            <a:avLst/>
          </a:prstGeom>
          <a:ln w="3175">
            <a:solidFill>
              <a:srgbClr val="525252"/>
            </a:solidFill>
            <a:prstDash val="sysDot"/>
          </a:ln>
        </p:spPr>
        <p:style>
          <a:lnRef idx="1">
            <a:schemeClr val="accent1"/>
          </a:lnRef>
          <a:fillRef idx="0">
            <a:schemeClr val="accent1"/>
          </a:fillRef>
          <a:effectRef idx="0">
            <a:schemeClr val="accent1"/>
          </a:effectRef>
          <a:fontRef idx="minor">
            <a:schemeClr val="tx1"/>
          </a:fontRef>
        </p:style>
      </p:cxnSp>
      <p:grpSp>
        <p:nvGrpSpPr>
          <p:cNvPr id="81" name="Grupo 241"/>
          <p:cNvGrpSpPr/>
          <p:nvPr/>
        </p:nvGrpSpPr>
        <p:grpSpPr>
          <a:xfrm>
            <a:off x="3527632" y="3136508"/>
            <a:ext cx="2117677" cy="786641"/>
            <a:chOff x="2988024" y="523267"/>
            <a:chExt cx="2968686" cy="985639"/>
          </a:xfrm>
          <a:solidFill>
            <a:srgbClr val="FAAE1F"/>
          </a:solidFill>
        </p:grpSpPr>
        <p:sp>
          <p:nvSpPr>
            <p:cNvPr id="84" name="Retângulo 83"/>
            <p:cNvSpPr/>
            <p:nvPr/>
          </p:nvSpPr>
          <p:spPr>
            <a:xfrm>
              <a:off x="2988024" y="1127127"/>
              <a:ext cx="2968686" cy="381779"/>
            </a:xfrm>
            <a:prstGeom prst="rect">
              <a:avLst/>
            </a:prstGeom>
            <a:grpFill/>
          </p:spPr>
          <p:txBody>
            <a:bodyPr wrap="square">
              <a:spAutoFit/>
            </a:bodyPr>
            <a:lstStyle/>
            <a:p>
              <a:pPr algn="ctr">
                <a:lnSpc>
                  <a:spcPct val="115000"/>
                </a:lnSpc>
                <a:spcAft>
                  <a:spcPts val="955"/>
                </a:spcAft>
                <a:defRPr/>
              </a:pPr>
              <a:r>
                <a:rPr lang="pt-BR" sz="1200" b="1" spc="300" dirty="0" smtClean="0">
                  <a:solidFill>
                    <a:schemeClr val="bg1"/>
                  </a:solidFill>
                  <a:ea typeface="Times New Roman"/>
                  <a:cs typeface="Times New Roman"/>
                  <a:sym typeface="Gill Sans" pitchFamily="-84" charset="0"/>
                </a:rPr>
                <a:t>ASSEMBLEIA GERAL</a:t>
              </a:r>
              <a:endParaRPr lang="pt-BR" sz="1200" spc="300" dirty="0">
                <a:solidFill>
                  <a:schemeClr val="bg1"/>
                </a:solidFill>
                <a:ea typeface="Times New Roman"/>
                <a:cs typeface="Times New Roman"/>
                <a:sym typeface="Gill Sans" pitchFamily="-84" charset="0"/>
              </a:endParaRPr>
            </a:p>
          </p:txBody>
        </p:sp>
        <p:sp>
          <p:nvSpPr>
            <p:cNvPr id="86" name="Retângulo 85"/>
            <p:cNvSpPr/>
            <p:nvPr/>
          </p:nvSpPr>
          <p:spPr>
            <a:xfrm>
              <a:off x="3064200" y="523267"/>
              <a:ext cx="2801113" cy="448301"/>
            </a:xfrm>
            <a:prstGeom prst="rect">
              <a:avLst/>
            </a:prstGeom>
            <a:grpFill/>
          </p:spPr>
          <p:txBody>
            <a:bodyPr wrap="square">
              <a:spAutoFit/>
            </a:bodyPr>
            <a:lstStyle/>
            <a:p>
              <a:pPr algn="ctr">
                <a:lnSpc>
                  <a:spcPct val="115000"/>
                </a:lnSpc>
                <a:spcAft>
                  <a:spcPts val="955"/>
                </a:spcAft>
                <a:defRPr/>
              </a:pPr>
              <a:r>
                <a:rPr lang="pt-BR" sz="1500" b="1" spc="300" dirty="0" smtClean="0">
                  <a:solidFill>
                    <a:schemeClr val="bg1"/>
                  </a:solidFill>
                  <a:ea typeface="Times New Roman"/>
                  <a:cs typeface="Times New Roman"/>
                  <a:sym typeface="Gill Sans" pitchFamily="-84" charset="0"/>
                </a:rPr>
                <a:t>ASSOCIADOS</a:t>
              </a:r>
              <a:endParaRPr lang="pt-BR" sz="1500" spc="300" dirty="0">
                <a:solidFill>
                  <a:schemeClr val="bg1"/>
                </a:solidFill>
                <a:ea typeface="Times New Roman"/>
                <a:cs typeface="Times New Roman"/>
                <a:sym typeface="Gill Sans" pitchFamily="-84" charset="0"/>
              </a:endParaRPr>
            </a:p>
          </p:txBody>
        </p:sp>
      </p:grpSp>
      <p:cxnSp>
        <p:nvCxnSpPr>
          <p:cNvPr id="87" name="Conector reto 118"/>
          <p:cNvCxnSpPr>
            <a:stCxn id="78" idx="3"/>
            <a:endCxn id="74" idx="1"/>
          </p:cNvCxnSpPr>
          <p:nvPr/>
        </p:nvCxnSpPr>
        <p:spPr>
          <a:xfrm>
            <a:off x="5376399" y="4238625"/>
            <a:ext cx="1057110" cy="3580"/>
          </a:xfrm>
          <a:prstGeom prst="line">
            <a:avLst/>
          </a:prstGeom>
          <a:ln w="3175">
            <a:solidFill>
              <a:srgbClr val="525252"/>
            </a:solidFill>
            <a:prstDash val="sysDot"/>
          </a:ln>
        </p:spPr>
        <p:style>
          <a:lnRef idx="1">
            <a:schemeClr val="accent1"/>
          </a:lnRef>
          <a:fillRef idx="0">
            <a:schemeClr val="accent1"/>
          </a:fillRef>
          <a:effectRef idx="0">
            <a:schemeClr val="accent1"/>
          </a:effectRef>
          <a:fontRef idx="minor">
            <a:schemeClr val="tx1"/>
          </a:fontRef>
        </p:style>
      </p:cxnSp>
      <p:sp>
        <p:nvSpPr>
          <p:cNvPr id="91" name="Retângulo 90"/>
          <p:cNvSpPr/>
          <p:nvPr/>
        </p:nvSpPr>
        <p:spPr>
          <a:xfrm>
            <a:off x="1115719" y="4835299"/>
            <a:ext cx="1296823" cy="393901"/>
          </a:xfrm>
          <a:prstGeom prst="rect">
            <a:avLst/>
          </a:prstGeom>
          <a:noFill/>
          <a:ln>
            <a:solidFill>
              <a:srgbClr val="FAAE1F"/>
            </a:solidFill>
          </a:ln>
        </p:spPr>
        <p:txBody>
          <a:bodyPr wrap="square">
            <a:spAutoFit/>
          </a:bodyPr>
          <a:lstStyle/>
          <a:p>
            <a:pPr algn="ctr">
              <a:lnSpc>
                <a:spcPct val="115000"/>
              </a:lnSpc>
              <a:spcAft>
                <a:spcPts val="955"/>
              </a:spcAft>
              <a:defRPr/>
            </a:pPr>
            <a:r>
              <a:rPr lang="pt-BR" sz="1400" b="1" i="1" dirty="0" smtClean="0">
                <a:solidFill>
                  <a:srgbClr val="525252"/>
                </a:solidFill>
                <a:ea typeface="Times New Roman"/>
                <a:cs typeface="Times New Roman"/>
                <a:sym typeface="Gill Sans" pitchFamily="-84" charset="0"/>
              </a:rPr>
              <a:t>Comitês</a:t>
            </a:r>
            <a:endParaRPr lang="pt-BR" sz="1400" i="1" dirty="0" smtClean="0">
              <a:solidFill>
                <a:srgbClr val="525252"/>
              </a:solidFill>
              <a:ea typeface="Times New Roman"/>
              <a:cs typeface="Times New Roman"/>
              <a:sym typeface="Gill Sans" pitchFamily="-84" charset="0"/>
            </a:endParaRPr>
          </a:p>
        </p:txBody>
      </p:sp>
      <p:sp>
        <p:nvSpPr>
          <p:cNvPr id="93" name="Retângulo 92"/>
          <p:cNvSpPr/>
          <p:nvPr/>
        </p:nvSpPr>
        <p:spPr>
          <a:xfrm>
            <a:off x="3091087" y="4818424"/>
            <a:ext cx="1232785" cy="393901"/>
          </a:xfrm>
          <a:prstGeom prst="rect">
            <a:avLst/>
          </a:prstGeom>
          <a:ln>
            <a:solidFill>
              <a:srgbClr val="FAAE1F"/>
            </a:solidFill>
          </a:ln>
        </p:spPr>
        <p:txBody>
          <a:bodyPr wrap="square">
            <a:spAutoFit/>
          </a:bodyPr>
          <a:lstStyle/>
          <a:p>
            <a:pPr algn="ctr">
              <a:lnSpc>
                <a:spcPct val="115000"/>
              </a:lnSpc>
              <a:spcAft>
                <a:spcPts val="955"/>
              </a:spcAft>
              <a:defRPr/>
            </a:pPr>
            <a:r>
              <a:rPr lang="pt-BR" sz="1400" b="1" i="1" dirty="0" smtClean="0">
                <a:solidFill>
                  <a:srgbClr val="525252"/>
                </a:solidFill>
                <a:ea typeface="Times New Roman"/>
                <a:cs typeface="Times New Roman"/>
                <a:sym typeface="Gill Sans" pitchFamily="-84" charset="0"/>
              </a:rPr>
              <a:t>Subcomitês</a:t>
            </a:r>
            <a:endParaRPr lang="pt-BR" sz="1400" i="1" dirty="0" smtClean="0">
              <a:solidFill>
                <a:srgbClr val="525252"/>
              </a:solidFill>
              <a:ea typeface="Times New Roman"/>
              <a:cs typeface="Times New Roman"/>
              <a:sym typeface="Gill Sans" pitchFamily="-84" charset="0"/>
            </a:endParaRPr>
          </a:p>
        </p:txBody>
      </p:sp>
      <p:sp>
        <p:nvSpPr>
          <p:cNvPr id="95" name="Rectangle 71"/>
          <p:cNvSpPr>
            <a:spLocks noChangeArrowheads="1"/>
          </p:cNvSpPr>
          <p:nvPr/>
        </p:nvSpPr>
        <p:spPr bwMode="auto">
          <a:xfrm>
            <a:off x="4789934" y="4782762"/>
            <a:ext cx="1438250" cy="430975"/>
          </a:xfrm>
          <a:prstGeom prst="rect">
            <a:avLst/>
          </a:prstGeom>
          <a:noFill/>
          <a:ln w="19050">
            <a:solidFill>
              <a:srgbClr val="FAAE1F"/>
            </a:solidFill>
            <a:miter lim="800000"/>
            <a:headEnd/>
            <a:tailEnd/>
          </a:ln>
          <a:effectLst/>
        </p:spPr>
        <p:txBody>
          <a:bodyPr anchor="ctr" upright="1"/>
          <a:lstStyle/>
          <a:p>
            <a:pPr algn="ctr">
              <a:defRPr/>
            </a:pPr>
            <a:r>
              <a:rPr lang="pt-BR" sz="1200" b="1" i="1" dirty="0" smtClean="0">
                <a:solidFill>
                  <a:srgbClr val="525252"/>
                </a:solidFill>
                <a:latin typeface="Calibri"/>
                <a:ea typeface="Times New Roman"/>
                <a:cs typeface="Times New Roman"/>
                <a:sym typeface="Gill Sans" pitchFamily="-84" charset="0"/>
              </a:rPr>
              <a:t>Comissões de Acompanhamento</a:t>
            </a:r>
            <a:endParaRPr lang="pt-BR" sz="1200" b="1" i="1" dirty="0">
              <a:solidFill>
                <a:srgbClr val="525252"/>
              </a:solidFill>
              <a:latin typeface="Calibri"/>
              <a:ea typeface="Times New Roman"/>
              <a:cs typeface="Times New Roman"/>
              <a:sym typeface="Gill Sans" pitchFamily="-84" charset="0"/>
            </a:endParaRPr>
          </a:p>
        </p:txBody>
      </p:sp>
      <p:sp>
        <p:nvSpPr>
          <p:cNvPr id="96" name="Rectangle 71"/>
          <p:cNvSpPr>
            <a:spLocks noChangeArrowheads="1"/>
          </p:cNvSpPr>
          <p:nvPr/>
        </p:nvSpPr>
        <p:spPr bwMode="auto">
          <a:xfrm>
            <a:off x="6732240" y="4782762"/>
            <a:ext cx="1412409" cy="430975"/>
          </a:xfrm>
          <a:prstGeom prst="rect">
            <a:avLst/>
          </a:prstGeom>
          <a:noFill/>
          <a:ln w="19050">
            <a:solidFill>
              <a:srgbClr val="FAAE1F"/>
            </a:solidFill>
            <a:miter lim="800000"/>
            <a:headEnd/>
            <a:tailEnd/>
          </a:ln>
          <a:effectLst/>
        </p:spPr>
        <p:txBody>
          <a:bodyPr anchor="ctr" upright="1"/>
          <a:lstStyle/>
          <a:p>
            <a:pPr algn="ctr">
              <a:defRPr/>
            </a:pPr>
            <a:r>
              <a:rPr lang="pt-BR" sz="1200" b="1" i="1" dirty="0" smtClean="0">
                <a:solidFill>
                  <a:srgbClr val="525252"/>
                </a:solidFill>
                <a:latin typeface="Calibri"/>
                <a:ea typeface="Times New Roman"/>
                <a:cs typeface="Times New Roman"/>
                <a:sym typeface="Gill Sans" pitchFamily="-84" charset="0"/>
              </a:rPr>
              <a:t>Conselhos de Autorregulação</a:t>
            </a:r>
            <a:endParaRPr lang="pt-BR" sz="1200" b="1" i="1" dirty="0">
              <a:solidFill>
                <a:srgbClr val="525252"/>
              </a:solidFill>
              <a:latin typeface="Calibri"/>
              <a:ea typeface="Times New Roman"/>
              <a:cs typeface="Times New Roman"/>
              <a:sym typeface="Gill Sans" pitchFamily="-84" charset="0"/>
            </a:endParaRPr>
          </a:p>
        </p:txBody>
      </p:sp>
      <p:cxnSp>
        <p:nvCxnSpPr>
          <p:cNvPr id="4109" name="Conector reto 4108"/>
          <p:cNvCxnSpPr>
            <a:stCxn id="84" idx="2"/>
            <a:endCxn id="78" idx="0"/>
          </p:cNvCxnSpPr>
          <p:nvPr/>
        </p:nvCxnSpPr>
        <p:spPr>
          <a:xfrm flipH="1">
            <a:off x="4581310" y="3923149"/>
            <a:ext cx="5161" cy="124152"/>
          </a:xfrm>
          <a:prstGeom prst="line">
            <a:avLst/>
          </a:prstGeom>
          <a:ln w="3175">
            <a:solidFill>
              <a:srgbClr val="525252"/>
            </a:solidFill>
            <a:prstDash val="sysDot"/>
          </a:ln>
        </p:spPr>
        <p:style>
          <a:lnRef idx="1">
            <a:schemeClr val="accent1"/>
          </a:lnRef>
          <a:fillRef idx="0">
            <a:schemeClr val="accent1"/>
          </a:fillRef>
          <a:effectRef idx="0">
            <a:schemeClr val="accent1"/>
          </a:effectRef>
          <a:fontRef idx="minor">
            <a:schemeClr val="tx1"/>
          </a:fontRef>
        </p:style>
      </p:cxnSp>
      <p:sp>
        <p:nvSpPr>
          <p:cNvPr id="129" name="Triângulo isósceles 200"/>
          <p:cNvSpPr/>
          <p:nvPr/>
        </p:nvSpPr>
        <p:spPr>
          <a:xfrm rot="10800000">
            <a:off x="4514463" y="3501008"/>
            <a:ext cx="144016" cy="12415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500"/>
          </a:p>
        </p:txBody>
      </p:sp>
      <p:sp>
        <p:nvSpPr>
          <p:cNvPr id="136" name="Retângulo 135"/>
          <p:cNvSpPr/>
          <p:nvPr/>
        </p:nvSpPr>
        <p:spPr>
          <a:xfrm>
            <a:off x="103132" y="5315697"/>
            <a:ext cx="8871394" cy="1407257"/>
          </a:xfrm>
          <a:prstGeom prst="rect">
            <a:avLst/>
          </a:prstGeom>
          <a:solidFill>
            <a:srgbClr val="D9D9D9">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7" name="CaixaDeTexto 136"/>
          <p:cNvSpPr txBox="1"/>
          <p:nvPr/>
        </p:nvSpPr>
        <p:spPr>
          <a:xfrm rot="16200000">
            <a:off x="-182049" y="5961343"/>
            <a:ext cx="1540305" cy="307777"/>
          </a:xfrm>
          <a:prstGeom prst="rect">
            <a:avLst/>
          </a:prstGeom>
          <a:noFill/>
        </p:spPr>
        <p:txBody>
          <a:bodyPr wrap="square" rtlCol="0">
            <a:spAutoFit/>
          </a:bodyPr>
          <a:lstStyle/>
          <a:p>
            <a:pPr algn="ctr"/>
            <a:r>
              <a:rPr lang="pt-BR" sz="1400" dirty="0" smtClean="0">
                <a:solidFill>
                  <a:srgbClr val="525252"/>
                </a:solidFill>
              </a:rPr>
              <a:t>COMPROMISSOS</a:t>
            </a:r>
            <a:endParaRPr lang="pt-BR" sz="1400" dirty="0">
              <a:solidFill>
                <a:srgbClr val="525252"/>
              </a:solidFill>
            </a:endParaRPr>
          </a:p>
        </p:txBody>
      </p:sp>
      <p:grpSp>
        <p:nvGrpSpPr>
          <p:cNvPr id="138" name="Grupo 137"/>
          <p:cNvGrpSpPr/>
          <p:nvPr/>
        </p:nvGrpSpPr>
        <p:grpSpPr>
          <a:xfrm>
            <a:off x="1224667" y="5379705"/>
            <a:ext cx="1255985" cy="1336597"/>
            <a:chOff x="1115616" y="4311568"/>
            <a:chExt cx="1698604" cy="1800200"/>
          </a:xfrm>
        </p:grpSpPr>
        <p:sp>
          <p:nvSpPr>
            <p:cNvPr id="139" name="Elipse 138"/>
            <p:cNvSpPr/>
            <p:nvPr/>
          </p:nvSpPr>
          <p:spPr>
            <a:xfrm>
              <a:off x="1208834" y="4455668"/>
              <a:ext cx="1512168" cy="1512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bg1"/>
                </a:solidFill>
              </a:endParaRPr>
            </a:p>
          </p:txBody>
        </p:sp>
        <p:pic>
          <p:nvPicPr>
            <p:cNvPr id="140" name="Imagem 259" descr="circulo_reticula.png"/>
            <p:cNvPicPr>
              <a:picLocks noChangeAspect="1"/>
            </p:cNvPicPr>
            <p:nvPr/>
          </p:nvPicPr>
          <p:blipFill>
            <a:blip r:embed="rId2" cstate="email">
              <a:lum bright="-34000"/>
            </a:blip>
            <a:stretch>
              <a:fillRect/>
            </a:stretch>
          </p:blipFill>
          <p:spPr>
            <a:xfrm>
              <a:off x="1115616" y="4311568"/>
              <a:ext cx="1698604" cy="1800200"/>
            </a:xfrm>
            <a:prstGeom prst="rect">
              <a:avLst/>
            </a:prstGeom>
          </p:spPr>
        </p:pic>
        <p:sp>
          <p:nvSpPr>
            <p:cNvPr id="141" name="Rectangle 46"/>
            <p:cNvSpPr>
              <a:spLocks noChangeArrowheads="1"/>
            </p:cNvSpPr>
            <p:nvPr/>
          </p:nvSpPr>
          <p:spPr bwMode="auto">
            <a:xfrm>
              <a:off x="1207948" y="5025351"/>
              <a:ext cx="1513941" cy="372634"/>
            </a:xfrm>
            <a:prstGeom prst="rect">
              <a:avLst/>
            </a:prstGeom>
            <a:noFill/>
            <a:ln w="19050">
              <a:noFill/>
            </a:ln>
            <a:effectLst/>
            <a:extLst/>
          </p:spPr>
          <p:txBody>
            <a:bodyPr anchor="ctr" upright="1"/>
            <a:lstStyle/>
            <a:p>
              <a:pPr algn="ctr">
                <a:lnSpc>
                  <a:spcPts val="1000"/>
                </a:lnSpc>
                <a:defRPr/>
              </a:pPr>
              <a:r>
                <a:rPr lang="en-US" sz="1200" b="1" i="1" dirty="0" smtClean="0">
                  <a:solidFill>
                    <a:schemeClr val="bg1"/>
                  </a:solidFill>
                  <a:latin typeface="Calibri"/>
                  <a:ea typeface="Times New Roman"/>
                  <a:cs typeface="Times New Roman"/>
                  <a:sym typeface="Gill Sans" pitchFamily="-84" charset="0"/>
                </a:rPr>
                <a:t>REPRESENTAR</a:t>
              </a:r>
              <a:endParaRPr lang="pt-BR" sz="1200" b="1" i="1" dirty="0">
                <a:solidFill>
                  <a:schemeClr val="bg1"/>
                </a:solidFill>
                <a:latin typeface="Calibri"/>
                <a:ea typeface="Times New Roman"/>
                <a:cs typeface="Times New Roman"/>
                <a:sym typeface="Gill Sans" pitchFamily="-84" charset="0"/>
              </a:endParaRPr>
            </a:p>
          </p:txBody>
        </p:sp>
      </p:grpSp>
      <p:grpSp>
        <p:nvGrpSpPr>
          <p:cNvPr id="142" name="Grupo 141"/>
          <p:cNvGrpSpPr/>
          <p:nvPr/>
        </p:nvGrpSpPr>
        <p:grpSpPr>
          <a:xfrm>
            <a:off x="3096876" y="5379705"/>
            <a:ext cx="1331108" cy="1336597"/>
            <a:chOff x="3491880" y="4783460"/>
            <a:chExt cx="1800200" cy="1800200"/>
          </a:xfrm>
        </p:grpSpPr>
        <p:sp>
          <p:nvSpPr>
            <p:cNvPr id="143" name="Elipse 142"/>
            <p:cNvSpPr/>
            <p:nvPr/>
          </p:nvSpPr>
          <p:spPr>
            <a:xfrm>
              <a:off x="3635980" y="4927560"/>
              <a:ext cx="1512000" cy="1512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44" name="Imagem 259" descr="circulo_reticula.png"/>
            <p:cNvPicPr>
              <a:picLocks noChangeAspect="1"/>
            </p:cNvPicPr>
            <p:nvPr/>
          </p:nvPicPr>
          <p:blipFill>
            <a:blip r:embed="rId2" cstate="email">
              <a:lum bright="-34000"/>
            </a:blip>
            <a:stretch>
              <a:fillRect/>
            </a:stretch>
          </p:blipFill>
          <p:spPr>
            <a:xfrm>
              <a:off x="3491880" y="4783460"/>
              <a:ext cx="1800200" cy="1800200"/>
            </a:xfrm>
            <a:prstGeom prst="rect">
              <a:avLst/>
            </a:prstGeom>
          </p:spPr>
        </p:pic>
        <p:sp>
          <p:nvSpPr>
            <p:cNvPr id="145" name="Rectangle 46"/>
            <p:cNvSpPr>
              <a:spLocks noChangeArrowheads="1"/>
            </p:cNvSpPr>
            <p:nvPr/>
          </p:nvSpPr>
          <p:spPr bwMode="auto">
            <a:xfrm>
              <a:off x="3678590" y="5497243"/>
              <a:ext cx="1426781" cy="372634"/>
            </a:xfrm>
            <a:prstGeom prst="rect">
              <a:avLst/>
            </a:prstGeom>
            <a:noFill/>
            <a:ln w="19050">
              <a:noFill/>
            </a:ln>
            <a:effectLst/>
            <a:extLst/>
          </p:spPr>
          <p:txBody>
            <a:bodyPr anchor="ctr" upright="1"/>
            <a:lstStyle/>
            <a:p>
              <a:pPr algn="ctr">
                <a:lnSpc>
                  <a:spcPts val="1000"/>
                </a:lnSpc>
                <a:defRPr/>
              </a:pPr>
              <a:r>
                <a:rPr lang="en-US" sz="1400" b="1" i="1" dirty="0" smtClean="0">
                  <a:solidFill>
                    <a:schemeClr val="bg1"/>
                  </a:solidFill>
                  <a:latin typeface="Calibri"/>
                  <a:ea typeface="Times New Roman"/>
                  <a:cs typeface="Times New Roman"/>
                  <a:sym typeface="Gill Sans" pitchFamily="-84" charset="0"/>
                </a:rPr>
                <a:t>INFORMAR</a:t>
              </a:r>
              <a:endParaRPr lang="pt-BR" sz="1400" b="1" i="1" dirty="0">
                <a:solidFill>
                  <a:schemeClr val="bg1"/>
                </a:solidFill>
                <a:latin typeface="Calibri"/>
                <a:ea typeface="Times New Roman"/>
                <a:cs typeface="Times New Roman"/>
                <a:sym typeface="Gill Sans" pitchFamily="-84" charset="0"/>
              </a:endParaRPr>
            </a:p>
          </p:txBody>
        </p:sp>
      </p:grpSp>
      <p:grpSp>
        <p:nvGrpSpPr>
          <p:cNvPr id="146" name="Grupo 145"/>
          <p:cNvGrpSpPr/>
          <p:nvPr/>
        </p:nvGrpSpPr>
        <p:grpSpPr>
          <a:xfrm>
            <a:off x="4860032" y="5379705"/>
            <a:ext cx="1331108" cy="1336597"/>
            <a:chOff x="4940841" y="4011361"/>
            <a:chExt cx="1800200" cy="1800200"/>
          </a:xfrm>
        </p:grpSpPr>
        <p:sp>
          <p:nvSpPr>
            <p:cNvPr id="147" name="Elipse 146"/>
            <p:cNvSpPr/>
            <p:nvPr/>
          </p:nvSpPr>
          <p:spPr>
            <a:xfrm>
              <a:off x="5084941" y="4155461"/>
              <a:ext cx="1512000" cy="1512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48" name="Imagem 259" descr="circulo_reticula.png"/>
            <p:cNvPicPr>
              <a:picLocks noChangeAspect="1"/>
            </p:cNvPicPr>
            <p:nvPr/>
          </p:nvPicPr>
          <p:blipFill>
            <a:blip r:embed="rId2" cstate="email">
              <a:lum bright="-34000"/>
            </a:blip>
            <a:stretch>
              <a:fillRect/>
            </a:stretch>
          </p:blipFill>
          <p:spPr>
            <a:xfrm>
              <a:off x="4940841" y="4011361"/>
              <a:ext cx="1800200" cy="1800200"/>
            </a:xfrm>
            <a:prstGeom prst="rect">
              <a:avLst/>
            </a:prstGeom>
          </p:spPr>
        </p:pic>
        <p:sp>
          <p:nvSpPr>
            <p:cNvPr id="149" name="Rectangle 46"/>
            <p:cNvSpPr>
              <a:spLocks noChangeArrowheads="1"/>
            </p:cNvSpPr>
            <p:nvPr/>
          </p:nvSpPr>
          <p:spPr bwMode="auto">
            <a:xfrm>
              <a:off x="5076056" y="4725144"/>
              <a:ext cx="1529770" cy="372634"/>
            </a:xfrm>
            <a:prstGeom prst="rect">
              <a:avLst/>
            </a:prstGeom>
            <a:noFill/>
            <a:ln w="19050">
              <a:noFill/>
            </a:ln>
            <a:effectLst/>
            <a:extLst/>
          </p:spPr>
          <p:txBody>
            <a:bodyPr anchor="ctr" upright="1"/>
            <a:lstStyle/>
            <a:p>
              <a:pPr algn="ctr">
                <a:lnSpc>
                  <a:spcPts val="1000"/>
                </a:lnSpc>
                <a:defRPr/>
              </a:pPr>
              <a:r>
                <a:rPr lang="pt-BR" sz="1600" b="1" i="1" dirty="0" smtClean="0">
                  <a:solidFill>
                    <a:schemeClr val="bg1"/>
                  </a:solidFill>
                  <a:latin typeface="Calibri"/>
                  <a:ea typeface="Times New Roman"/>
                  <a:cs typeface="Times New Roman"/>
                  <a:sym typeface="Gill Sans" pitchFamily="-84" charset="0"/>
                </a:rPr>
                <a:t>EDUCAR</a:t>
              </a:r>
              <a:endParaRPr lang="pt-BR" sz="1600" b="1" i="1" dirty="0">
                <a:solidFill>
                  <a:schemeClr val="bg1"/>
                </a:solidFill>
                <a:latin typeface="Calibri"/>
                <a:ea typeface="Times New Roman"/>
                <a:cs typeface="Times New Roman"/>
                <a:sym typeface="Gill Sans" pitchFamily="-84" charset="0"/>
              </a:endParaRPr>
            </a:p>
          </p:txBody>
        </p:sp>
      </p:grpSp>
      <p:grpSp>
        <p:nvGrpSpPr>
          <p:cNvPr id="150" name="Grupo 149"/>
          <p:cNvGrpSpPr/>
          <p:nvPr/>
        </p:nvGrpSpPr>
        <p:grpSpPr>
          <a:xfrm>
            <a:off x="6804248" y="5379705"/>
            <a:ext cx="1331108" cy="1336597"/>
            <a:chOff x="8676456" y="4004980"/>
            <a:chExt cx="1800200" cy="1800200"/>
          </a:xfrm>
        </p:grpSpPr>
        <p:sp>
          <p:nvSpPr>
            <p:cNvPr id="151" name="Elipse 150"/>
            <p:cNvSpPr/>
            <p:nvPr/>
          </p:nvSpPr>
          <p:spPr>
            <a:xfrm>
              <a:off x="8820556" y="4149080"/>
              <a:ext cx="1512000" cy="1512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52" name="Imagem 259" descr="circulo_reticula.png"/>
            <p:cNvPicPr>
              <a:picLocks noChangeAspect="1"/>
            </p:cNvPicPr>
            <p:nvPr/>
          </p:nvPicPr>
          <p:blipFill>
            <a:blip r:embed="rId2" cstate="email">
              <a:lum bright="-34000"/>
            </a:blip>
            <a:stretch>
              <a:fillRect/>
            </a:stretch>
          </p:blipFill>
          <p:spPr>
            <a:xfrm>
              <a:off x="8676456" y="4004980"/>
              <a:ext cx="1800200" cy="1800200"/>
            </a:xfrm>
            <a:prstGeom prst="rect">
              <a:avLst/>
            </a:prstGeom>
          </p:spPr>
        </p:pic>
        <p:sp>
          <p:nvSpPr>
            <p:cNvPr id="153" name="Rectangle 46"/>
            <p:cNvSpPr>
              <a:spLocks noChangeArrowheads="1"/>
            </p:cNvSpPr>
            <p:nvPr/>
          </p:nvSpPr>
          <p:spPr bwMode="auto">
            <a:xfrm>
              <a:off x="8780079" y="4718763"/>
              <a:ext cx="1592955" cy="372634"/>
            </a:xfrm>
            <a:prstGeom prst="rect">
              <a:avLst/>
            </a:prstGeom>
            <a:noFill/>
            <a:ln w="19050">
              <a:noFill/>
            </a:ln>
            <a:effectLst/>
            <a:extLst/>
          </p:spPr>
          <p:txBody>
            <a:bodyPr anchor="ctr" upright="1"/>
            <a:lstStyle/>
            <a:p>
              <a:pPr algn="ctr">
                <a:lnSpc>
                  <a:spcPts val="1000"/>
                </a:lnSpc>
                <a:defRPr/>
              </a:pPr>
              <a:r>
                <a:rPr lang="en-US" sz="1100" b="1" i="1" dirty="0" smtClean="0">
                  <a:solidFill>
                    <a:schemeClr val="bg1"/>
                  </a:solidFill>
                  <a:latin typeface="Calibri"/>
                  <a:ea typeface="Times New Roman"/>
                  <a:cs typeface="Times New Roman"/>
                  <a:sym typeface="Gill Sans" pitchFamily="-84" charset="0"/>
                </a:rPr>
                <a:t>AUTORREGULAR</a:t>
              </a:r>
              <a:endParaRPr lang="pt-BR" sz="1100" b="1" i="1" dirty="0">
                <a:solidFill>
                  <a:schemeClr val="bg1"/>
                </a:solidFill>
                <a:latin typeface="Calibri"/>
                <a:ea typeface="Times New Roman"/>
                <a:cs typeface="Times New Roman"/>
                <a:sym typeface="Gill Sans" pitchFamily="-84" charset="0"/>
              </a:endParaRPr>
            </a:p>
          </p:txBody>
        </p:sp>
      </p:grpSp>
      <p:sp>
        <p:nvSpPr>
          <p:cNvPr id="155" name="CaixaDeTexto 154"/>
          <p:cNvSpPr txBox="1"/>
          <p:nvPr/>
        </p:nvSpPr>
        <p:spPr>
          <a:xfrm rot="16200000">
            <a:off x="-907551" y="4070129"/>
            <a:ext cx="2987700" cy="338554"/>
          </a:xfrm>
          <a:prstGeom prst="rect">
            <a:avLst/>
          </a:prstGeom>
          <a:noFill/>
        </p:spPr>
        <p:txBody>
          <a:bodyPr wrap="square" rtlCol="0">
            <a:spAutoFit/>
          </a:bodyPr>
          <a:lstStyle/>
          <a:p>
            <a:pPr algn="ctr"/>
            <a:r>
              <a:rPr lang="pt-BR" sz="1600" dirty="0" smtClean="0">
                <a:solidFill>
                  <a:srgbClr val="525252"/>
                </a:solidFill>
              </a:rPr>
              <a:t>LEGITIMIDADE</a:t>
            </a:r>
            <a:endParaRPr lang="pt-BR" sz="1600" dirty="0">
              <a:solidFill>
                <a:srgbClr val="525252"/>
              </a:solidFill>
            </a:endParaRPr>
          </a:p>
        </p:txBody>
      </p:sp>
      <p:sp>
        <p:nvSpPr>
          <p:cNvPr id="64" name="Triângulo isósceles 200"/>
          <p:cNvSpPr/>
          <p:nvPr/>
        </p:nvSpPr>
        <p:spPr>
          <a:xfrm rot="10800000">
            <a:off x="4509302" y="3923149"/>
            <a:ext cx="144016" cy="12415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500"/>
          </a:p>
        </p:txBody>
      </p:sp>
    </p:spTree>
    <p:extLst>
      <p:ext uri="{BB962C8B-B14F-4D97-AF65-F5344CB8AC3E}">
        <p14:creationId xmlns:p14="http://schemas.microsoft.com/office/powerpoint/2010/main" val="421282253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200" fill="hold"/>
                                        <p:tgtEl>
                                          <p:spTgt spid="81"/>
                                        </p:tgtEl>
                                        <p:attrNameLst>
                                          <p:attrName>ppt_w</p:attrName>
                                        </p:attrNameLst>
                                      </p:cBhvr>
                                      <p:tavLst>
                                        <p:tav tm="0">
                                          <p:val>
                                            <p:fltVal val="0"/>
                                          </p:val>
                                        </p:tav>
                                        <p:tav tm="100000">
                                          <p:val>
                                            <p:strVal val="#ppt_w"/>
                                          </p:val>
                                        </p:tav>
                                      </p:tavLst>
                                    </p:anim>
                                    <p:anim calcmode="lin" valueType="num">
                                      <p:cBhvr>
                                        <p:cTn id="8" dur="200" fill="hold"/>
                                        <p:tgtEl>
                                          <p:spTgt spid="81"/>
                                        </p:tgtEl>
                                        <p:attrNameLst>
                                          <p:attrName>ppt_h</p:attrName>
                                        </p:attrNameLst>
                                      </p:cBhvr>
                                      <p:tavLst>
                                        <p:tav tm="0">
                                          <p:val>
                                            <p:fltVal val="0"/>
                                          </p:val>
                                        </p:tav>
                                        <p:tav tm="100000">
                                          <p:val>
                                            <p:strVal val="#ppt_h"/>
                                          </p:val>
                                        </p:tav>
                                      </p:tavLst>
                                    </p:anim>
                                  </p:childTnLst>
                                </p:cTn>
                              </p:par>
                              <p:par>
                                <p:cTn id="9" presetID="42" presetClass="entr" presetSubtype="0" fill="hold" nodeType="with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200"/>
                                        <p:tgtEl>
                                          <p:spTgt spid="77"/>
                                        </p:tgtEl>
                                      </p:cBhvr>
                                    </p:animEffect>
                                    <p:anim calcmode="lin" valueType="num">
                                      <p:cBhvr>
                                        <p:cTn id="12" dur="200" fill="hold"/>
                                        <p:tgtEl>
                                          <p:spTgt spid="77"/>
                                        </p:tgtEl>
                                        <p:attrNameLst>
                                          <p:attrName>ppt_x</p:attrName>
                                        </p:attrNameLst>
                                      </p:cBhvr>
                                      <p:tavLst>
                                        <p:tav tm="0">
                                          <p:val>
                                            <p:strVal val="#ppt_x"/>
                                          </p:val>
                                        </p:tav>
                                        <p:tav tm="100000">
                                          <p:val>
                                            <p:strVal val="#ppt_x"/>
                                          </p:val>
                                        </p:tav>
                                      </p:tavLst>
                                    </p:anim>
                                    <p:anim calcmode="lin" valueType="num">
                                      <p:cBhvr>
                                        <p:cTn id="13" dur="2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200"/>
                            </p:stCondLst>
                            <p:childTnLst>
                              <p:par>
                                <p:cTn id="15" presetID="22" presetClass="entr" presetSubtype="2" fill="hold" nodeType="after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wipe(right)">
                                      <p:cBhvr>
                                        <p:cTn id="17" dur="200"/>
                                        <p:tgtEl>
                                          <p:spTgt spid="80"/>
                                        </p:tgtEl>
                                      </p:cBhvr>
                                    </p:animEffect>
                                  </p:childTnLst>
                                </p:cTn>
                              </p:par>
                              <p:par>
                                <p:cTn id="18" presetID="42" presetClass="entr" presetSubtype="0" fill="hold" nodeType="with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200"/>
                                        <p:tgtEl>
                                          <p:spTgt spid="70"/>
                                        </p:tgtEl>
                                      </p:cBhvr>
                                    </p:animEffect>
                                    <p:anim calcmode="lin" valueType="num">
                                      <p:cBhvr>
                                        <p:cTn id="21" dur="200" fill="hold"/>
                                        <p:tgtEl>
                                          <p:spTgt spid="70"/>
                                        </p:tgtEl>
                                        <p:attrNameLst>
                                          <p:attrName>ppt_x</p:attrName>
                                        </p:attrNameLst>
                                      </p:cBhvr>
                                      <p:tavLst>
                                        <p:tav tm="0">
                                          <p:val>
                                            <p:strVal val="#ppt_x"/>
                                          </p:val>
                                        </p:tav>
                                        <p:tav tm="100000">
                                          <p:val>
                                            <p:strVal val="#ppt_x"/>
                                          </p:val>
                                        </p:tav>
                                      </p:tavLst>
                                    </p:anim>
                                    <p:anim calcmode="lin" valueType="num">
                                      <p:cBhvr>
                                        <p:cTn id="22" dur="200" fill="hold"/>
                                        <p:tgtEl>
                                          <p:spTgt spid="7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200"/>
                                        <p:tgtEl>
                                          <p:spTgt spid="73"/>
                                        </p:tgtEl>
                                      </p:cBhvr>
                                    </p:animEffect>
                                    <p:anim calcmode="lin" valueType="num">
                                      <p:cBhvr>
                                        <p:cTn id="26" dur="200" fill="hold"/>
                                        <p:tgtEl>
                                          <p:spTgt spid="73"/>
                                        </p:tgtEl>
                                        <p:attrNameLst>
                                          <p:attrName>ppt_x</p:attrName>
                                        </p:attrNameLst>
                                      </p:cBhvr>
                                      <p:tavLst>
                                        <p:tav tm="0">
                                          <p:val>
                                            <p:strVal val="#ppt_x"/>
                                          </p:val>
                                        </p:tav>
                                        <p:tav tm="100000">
                                          <p:val>
                                            <p:strVal val="#ppt_x"/>
                                          </p:val>
                                        </p:tav>
                                      </p:tavLst>
                                    </p:anim>
                                    <p:anim calcmode="lin" valueType="num">
                                      <p:cBhvr>
                                        <p:cTn id="27" dur="200" fill="hold"/>
                                        <p:tgtEl>
                                          <p:spTgt spid="73"/>
                                        </p:tgtEl>
                                        <p:attrNameLst>
                                          <p:attrName>ppt_y</p:attrName>
                                        </p:attrNameLst>
                                      </p:cBhvr>
                                      <p:tavLst>
                                        <p:tav tm="0">
                                          <p:val>
                                            <p:strVal val="#ppt_y+.1"/>
                                          </p:val>
                                        </p:tav>
                                        <p:tav tm="100000">
                                          <p:val>
                                            <p:strVal val="#ppt_y"/>
                                          </p:val>
                                        </p:tav>
                                      </p:tavLst>
                                    </p:anim>
                                  </p:childTnLst>
                                </p:cTn>
                              </p:par>
                              <p:par>
                                <p:cTn id="28" presetID="22" presetClass="entr" presetSubtype="8" fill="hold" nodeType="withEffect">
                                  <p:stCondLst>
                                    <p:cond delay="0"/>
                                  </p:stCondLst>
                                  <p:childTnLst>
                                    <p:set>
                                      <p:cBhvr>
                                        <p:cTn id="29" dur="1" fill="hold">
                                          <p:stCondLst>
                                            <p:cond delay="0"/>
                                          </p:stCondLst>
                                        </p:cTn>
                                        <p:tgtEl>
                                          <p:spTgt spid="87"/>
                                        </p:tgtEl>
                                        <p:attrNameLst>
                                          <p:attrName>style.visibility</p:attrName>
                                        </p:attrNameLst>
                                      </p:cBhvr>
                                      <p:to>
                                        <p:strVal val="visible"/>
                                      </p:to>
                                    </p:set>
                                    <p:animEffect transition="in" filter="wipe(left)">
                                      <p:cBhvr>
                                        <p:cTn id="30" dur="200"/>
                                        <p:tgtEl>
                                          <p:spTgt spid="87"/>
                                        </p:tgtEl>
                                      </p:cBhvr>
                                    </p:animEffect>
                                  </p:childTnLst>
                                </p:cTn>
                              </p:par>
                            </p:childTnLst>
                          </p:cTn>
                        </p:par>
                        <p:par>
                          <p:cTn id="31" fill="hold">
                            <p:stCondLst>
                              <p:cond delay="400"/>
                            </p:stCondLst>
                            <p:childTnLst>
                              <p:par>
                                <p:cTn id="32" presetID="47" presetClass="entr" presetSubtype="0" fill="hold" grpId="0" nodeType="afterEffect">
                                  <p:stCondLst>
                                    <p:cond delay="0"/>
                                  </p:stCondLst>
                                  <p:childTnLst>
                                    <p:set>
                                      <p:cBhvr>
                                        <p:cTn id="33" dur="1" fill="hold">
                                          <p:stCondLst>
                                            <p:cond delay="0"/>
                                          </p:stCondLst>
                                        </p:cTn>
                                        <p:tgtEl>
                                          <p:spTgt spid="95"/>
                                        </p:tgtEl>
                                        <p:attrNameLst>
                                          <p:attrName>style.visibility</p:attrName>
                                        </p:attrNameLst>
                                      </p:cBhvr>
                                      <p:to>
                                        <p:strVal val="visible"/>
                                      </p:to>
                                    </p:set>
                                    <p:animEffect transition="in" filter="fade">
                                      <p:cBhvr>
                                        <p:cTn id="34" dur="200"/>
                                        <p:tgtEl>
                                          <p:spTgt spid="95"/>
                                        </p:tgtEl>
                                      </p:cBhvr>
                                    </p:animEffect>
                                    <p:anim calcmode="lin" valueType="num">
                                      <p:cBhvr>
                                        <p:cTn id="35" dur="200" fill="hold"/>
                                        <p:tgtEl>
                                          <p:spTgt spid="95"/>
                                        </p:tgtEl>
                                        <p:attrNameLst>
                                          <p:attrName>ppt_x</p:attrName>
                                        </p:attrNameLst>
                                      </p:cBhvr>
                                      <p:tavLst>
                                        <p:tav tm="0">
                                          <p:val>
                                            <p:strVal val="#ppt_x"/>
                                          </p:val>
                                        </p:tav>
                                        <p:tav tm="100000">
                                          <p:val>
                                            <p:strVal val="#ppt_x"/>
                                          </p:val>
                                        </p:tav>
                                      </p:tavLst>
                                    </p:anim>
                                    <p:anim calcmode="lin" valueType="num">
                                      <p:cBhvr>
                                        <p:cTn id="36" dur="200" fill="hold"/>
                                        <p:tgtEl>
                                          <p:spTgt spid="95"/>
                                        </p:tgtEl>
                                        <p:attrNameLst>
                                          <p:attrName>ppt_y</p:attrName>
                                        </p:attrNameLst>
                                      </p:cBhvr>
                                      <p:tavLst>
                                        <p:tav tm="0">
                                          <p:val>
                                            <p:strVal val="#ppt_y-.1"/>
                                          </p:val>
                                        </p:tav>
                                        <p:tav tm="100000">
                                          <p:val>
                                            <p:strVal val="#ppt_y"/>
                                          </p:val>
                                        </p:tav>
                                      </p:tavLst>
                                    </p:anim>
                                  </p:childTnLst>
                                </p:cTn>
                              </p:par>
                            </p:childTnLst>
                          </p:cTn>
                        </p:par>
                        <p:par>
                          <p:cTn id="37" fill="hold">
                            <p:stCondLst>
                              <p:cond delay="600"/>
                            </p:stCondLst>
                            <p:childTnLst>
                              <p:par>
                                <p:cTn id="38" presetID="47" presetClass="entr" presetSubtype="0" fill="hold" grpId="0" nodeType="afterEffect">
                                  <p:stCondLst>
                                    <p:cond delay="0"/>
                                  </p:stCondLst>
                                  <p:childTnLst>
                                    <p:set>
                                      <p:cBhvr>
                                        <p:cTn id="39" dur="1" fill="hold">
                                          <p:stCondLst>
                                            <p:cond delay="0"/>
                                          </p:stCondLst>
                                        </p:cTn>
                                        <p:tgtEl>
                                          <p:spTgt spid="96"/>
                                        </p:tgtEl>
                                        <p:attrNameLst>
                                          <p:attrName>style.visibility</p:attrName>
                                        </p:attrNameLst>
                                      </p:cBhvr>
                                      <p:to>
                                        <p:strVal val="visible"/>
                                      </p:to>
                                    </p:set>
                                    <p:animEffect transition="in" filter="fade">
                                      <p:cBhvr>
                                        <p:cTn id="40" dur="200"/>
                                        <p:tgtEl>
                                          <p:spTgt spid="96"/>
                                        </p:tgtEl>
                                      </p:cBhvr>
                                    </p:animEffect>
                                    <p:anim calcmode="lin" valueType="num">
                                      <p:cBhvr>
                                        <p:cTn id="41" dur="200" fill="hold"/>
                                        <p:tgtEl>
                                          <p:spTgt spid="96"/>
                                        </p:tgtEl>
                                        <p:attrNameLst>
                                          <p:attrName>ppt_x</p:attrName>
                                        </p:attrNameLst>
                                      </p:cBhvr>
                                      <p:tavLst>
                                        <p:tav tm="0">
                                          <p:val>
                                            <p:strVal val="#ppt_x"/>
                                          </p:val>
                                        </p:tav>
                                        <p:tav tm="100000">
                                          <p:val>
                                            <p:strVal val="#ppt_x"/>
                                          </p:val>
                                        </p:tav>
                                      </p:tavLst>
                                    </p:anim>
                                    <p:anim calcmode="lin" valueType="num">
                                      <p:cBhvr>
                                        <p:cTn id="42" dur="200" fill="hold"/>
                                        <p:tgtEl>
                                          <p:spTgt spid="96"/>
                                        </p:tgtEl>
                                        <p:attrNameLst>
                                          <p:attrName>ppt_y</p:attrName>
                                        </p:attrNameLst>
                                      </p:cBhvr>
                                      <p:tavLst>
                                        <p:tav tm="0">
                                          <p:val>
                                            <p:strVal val="#ppt_y-.1"/>
                                          </p:val>
                                        </p:tav>
                                        <p:tav tm="100000">
                                          <p:val>
                                            <p:strVal val="#ppt_y"/>
                                          </p:val>
                                        </p:tav>
                                      </p:tavLst>
                                    </p:anim>
                                  </p:childTnLst>
                                </p:cTn>
                              </p:par>
                            </p:childTnLst>
                          </p:cTn>
                        </p:par>
                        <p:par>
                          <p:cTn id="43" fill="hold">
                            <p:stCondLst>
                              <p:cond delay="800"/>
                            </p:stCondLst>
                            <p:childTnLst>
                              <p:par>
                                <p:cTn id="44" presetID="47" presetClass="entr" presetSubtype="0" fill="hold" grpId="0" nodeType="afterEffect">
                                  <p:stCondLst>
                                    <p:cond delay="0"/>
                                  </p:stCondLst>
                                  <p:childTnLst>
                                    <p:set>
                                      <p:cBhvr>
                                        <p:cTn id="45" dur="1" fill="hold">
                                          <p:stCondLst>
                                            <p:cond delay="0"/>
                                          </p:stCondLst>
                                        </p:cTn>
                                        <p:tgtEl>
                                          <p:spTgt spid="129"/>
                                        </p:tgtEl>
                                        <p:attrNameLst>
                                          <p:attrName>style.visibility</p:attrName>
                                        </p:attrNameLst>
                                      </p:cBhvr>
                                      <p:to>
                                        <p:strVal val="visible"/>
                                      </p:to>
                                    </p:set>
                                    <p:animEffect transition="in" filter="fade">
                                      <p:cBhvr>
                                        <p:cTn id="46" dur="200"/>
                                        <p:tgtEl>
                                          <p:spTgt spid="129"/>
                                        </p:tgtEl>
                                      </p:cBhvr>
                                    </p:animEffect>
                                    <p:anim calcmode="lin" valueType="num">
                                      <p:cBhvr>
                                        <p:cTn id="47" dur="200" fill="hold"/>
                                        <p:tgtEl>
                                          <p:spTgt spid="129"/>
                                        </p:tgtEl>
                                        <p:attrNameLst>
                                          <p:attrName>ppt_x</p:attrName>
                                        </p:attrNameLst>
                                      </p:cBhvr>
                                      <p:tavLst>
                                        <p:tav tm="0">
                                          <p:val>
                                            <p:strVal val="#ppt_x"/>
                                          </p:val>
                                        </p:tav>
                                        <p:tav tm="100000">
                                          <p:val>
                                            <p:strVal val="#ppt_x"/>
                                          </p:val>
                                        </p:tav>
                                      </p:tavLst>
                                    </p:anim>
                                    <p:anim calcmode="lin" valueType="num">
                                      <p:cBhvr>
                                        <p:cTn id="48" dur="200" fill="hold"/>
                                        <p:tgtEl>
                                          <p:spTgt spid="129"/>
                                        </p:tgtEl>
                                        <p:attrNameLst>
                                          <p:attrName>ppt_y</p:attrName>
                                        </p:attrNameLst>
                                      </p:cBhvr>
                                      <p:tavLst>
                                        <p:tav tm="0">
                                          <p:val>
                                            <p:strVal val="#ppt_y-.1"/>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500"/>
                                        <p:tgtEl>
                                          <p:spTgt spid="136"/>
                                        </p:tgtEl>
                                      </p:cBhvr>
                                    </p:animEffect>
                                  </p:childTnLst>
                                </p:cTn>
                              </p:par>
                              <p:par>
                                <p:cTn id="52" presetID="37" presetClass="entr" presetSubtype="0" fill="hold" grpId="0" nodeType="withEffect">
                                  <p:stCondLst>
                                    <p:cond delay="500"/>
                                  </p:stCondLst>
                                  <p:childTnLst>
                                    <p:set>
                                      <p:cBhvr>
                                        <p:cTn id="53" dur="1" fill="hold">
                                          <p:stCondLst>
                                            <p:cond delay="0"/>
                                          </p:stCondLst>
                                        </p:cTn>
                                        <p:tgtEl>
                                          <p:spTgt spid="137"/>
                                        </p:tgtEl>
                                        <p:attrNameLst>
                                          <p:attrName>style.visibility</p:attrName>
                                        </p:attrNameLst>
                                      </p:cBhvr>
                                      <p:to>
                                        <p:strVal val="visible"/>
                                      </p:to>
                                    </p:set>
                                    <p:animEffect transition="in" filter="fade">
                                      <p:cBhvr>
                                        <p:cTn id="54" dur="500"/>
                                        <p:tgtEl>
                                          <p:spTgt spid="137"/>
                                        </p:tgtEl>
                                      </p:cBhvr>
                                    </p:animEffect>
                                    <p:anim calcmode="lin" valueType="num">
                                      <p:cBhvr>
                                        <p:cTn id="55" dur="500" fill="hold"/>
                                        <p:tgtEl>
                                          <p:spTgt spid="137"/>
                                        </p:tgtEl>
                                        <p:attrNameLst>
                                          <p:attrName>ppt_x</p:attrName>
                                        </p:attrNameLst>
                                      </p:cBhvr>
                                      <p:tavLst>
                                        <p:tav tm="0">
                                          <p:val>
                                            <p:strVal val="#ppt_x"/>
                                          </p:val>
                                        </p:tav>
                                        <p:tav tm="100000">
                                          <p:val>
                                            <p:strVal val="#ppt_x"/>
                                          </p:val>
                                        </p:tav>
                                      </p:tavLst>
                                    </p:anim>
                                    <p:anim calcmode="lin" valueType="num">
                                      <p:cBhvr>
                                        <p:cTn id="56" dur="450" decel="100000" fill="hold"/>
                                        <p:tgtEl>
                                          <p:spTgt spid="137"/>
                                        </p:tgtEl>
                                        <p:attrNameLst>
                                          <p:attrName>ppt_y</p:attrName>
                                        </p:attrNameLst>
                                      </p:cBhvr>
                                      <p:tavLst>
                                        <p:tav tm="0">
                                          <p:val>
                                            <p:strVal val="#ppt_y+1"/>
                                          </p:val>
                                        </p:tav>
                                        <p:tav tm="100000">
                                          <p:val>
                                            <p:strVal val="#ppt_y-.03"/>
                                          </p:val>
                                        </p:tav>
                                      </p:tavLst>
                                    </p:anim>
                                    <p:anim calcmode="lin" valueType="num">
                                      <p:cBhvr>
                                        <p:cTn id="57" dur="50" accel="100000" fill="hold">
                                          <p:stCondLst>
                                            <p:cond delay="450"/>
                                          </p:stCondLst>
                                        </p:cTn>
                                        <p:tgtEl>
                                          <p:spTgt spid="137"/>
                                        </p:tgtEl>
                                        <p:attrNameLst>
                                          <p:attrName>ppt_y</p:attrName>
                                        </p:attrNameLst>
                                      </p:cBhvr>
                                      <p:tavLst>
                                        <p:tav tm="0">
                                          <p:val>
                                            <p:strVal val="#ppt_y-.03"/>
                                          </p:val>
                                        </p:tav>
                                        <p:tav tm="100000">
                                          <p:val>
                                            <p:strVal val="#ppt_y"/>
                                          </p:val>
                                        </p:tav>
                                      </p:tavLst>
                                    </p:anim>
                                  </p:childTnLst>
                                </p:cTn>
                              </p:par>
                              <p:par>
                                <p:cTn id="58" presetID="7" presetClass="entr" presetSubtype="4" fill="hold" nodeType="withEffect">
                                  <p:stCondLst>
                                    <p:cond delay="0"/>
                                  </p:stCondLst>
                                  <p:childTnLst>
                                    <p:set>
                                      <p:cBhvr>
                                        <p:cTn id="59" dur="1" fill="hold">
                                          <p:stCondLst>
                                            <p:cond delay="0"/>
                                          </p:stCondLst>
                                        </p:cTn>
                                        <p:tgtEl>
                                          <p:spTgt spid="138"/>
                                        </p:tgtEl>
                                        <p:attrNameLst>
                                          <p:attrName>style.visibility</p:attrName>
                                        </p:attrNameLst>
                                      </p:cBhvr>
                                      <p:to>
                                        <p:strVal val="visible"/>
                                      </p:to>
                                    </p:set>
                                    <p:anim calcmode="lin" valueType="num">
                                      <p:cBhvr additive="base">
                                        <p:cTn id="60" dur="500" fill="hold"/>
                                        <p:tgtEl>
                                          <p:spTgt spid="138"/>
                                        </p:tgtEl>
                                        <p:attrNameLst>
                                          <p:attrName>ppt_x</p:attrName>
                                        </p:attrNameLst>
                                      </p:cBhvr>
                                      <p:tavLst>
                                        <p:tav tm="0">
                                          <p:val>
                                            <p:strVal val="#ppt_x"/>
                                          </p:val>
                                        </p:tav>
                                        <p:tav tm="100000">
                                          <p:val>
                                            <p:strVal val="#ppt_x"/>
                                          </p:val>
                                        </p:tav>
                                      </p:tavLst>
                                    </p:anim>
                                    <p:anim calcmode="lin" valueType="num">
                                      <p:cBhvr additive="base">
                                        <p:cTn id="61" dur="500" fill="hold"/>
                                        <p:tgtEl>
                                          <p:spTgt spid="138"/>
                                        </p:tgtEl>
                                        <p:attrNameLst>
                                          <p:attrName>ppt_y</p:attrName>
                                        </p:attrNameLst>
                                      </p:cBhvr>
                                      <p:tavLst>
                                        <p:tav tm="0">
                                          <p:val>
                                            <p:strVal val="1+#ppt_h/2"/>
                                          </p:val>
                                        </p:tav>
                                        <p:tav tm="100000">
                                          <p:val>
                                            <p:strVal val="#ppt_y"/>
                                          </p:val>
                                        </p:tav>
                                      </p:tavLst>
                                    </p:anim>
                                  </p:childTnLst>
                                </p:cTn>
                              </p:par>
                              <p:par>
                                <p:cTn id="62" presetID="7" presetClass="entr" presetSubtype="4" fill="hold" nodeType="withEffect">
                                  <p:stCondLst>
                                    <p:cond delay="0"/>
                                  </p:stCondLst>
                                  <p:childTnLst>
                                    <p:set>
                                      <p:cBhvr>
                                        <p:cTn id="63" dur="1" fill="hold">
                                          <p:stCondLst>
                                            <p:cond delay="0"/>
                                          </p:stCondLst>
                                        </p:cTn>
                                        <p:tgtEl>
                                          <p:spTgt spid="142"/>
                                        </p:tgtEl>
                                        <p:attrNameLst>
                                          <p:attrName>style.visibility</p:attrName>
                                        </p:attrNameLst>
                                      </p:cBhvr>
                                      <p:to>
                                        <p:strVal val="visible"/>
                                      </p:to>
                                    </p:set>
                                    <p:anim calcmode="lin" valueType="num">
                                      <p:cBhvr additive="base">
                                        <p:cTn id="64" dur="500" fill="hold"/>
                                        <p:tgtEl>
                                          <p:spTgt spid="142"/>
                                        </p:tgtEl>
                                        <p:attrNameLst>
                                          <p:attrName>ppt_x</p:attrName>
                                        </p:attrNameLst>
                                      </p:cBhvr>
                                      <p:tavLst>
                                        <p:tav tm="0">
                                          <p:val>
                                            <p:strVal val="#ppt_x"/>
                                          </p:val>
                                        </p:tav>
                                        <p:tav tm="100000">
                                          <p:val>
                                            <p:strVal val="#ppt_x"/>
                                          </p:val>
                                        </p:tav>
                                      </p:tavLst>
                                    </p:anim>
                                    <p:anim calcmode="lin" valueType="num">
                                      <p:cBhvr additive="base">
                                        <p:cTn id="65" dur="500" fill="hold"/>
                                        <p:tgtEl>
                                          <p:spTgt spid="142"/>
                                        </p:tgtEl>
                                        <p:attrNameLst>
                                          <p:attrName>ppt_y</p:attrName>
                                        </p:attrNameLst>
                                      </p:cBhvr>
                                      <p:tavLst>
                                        <p:tav tm="0">
                                          <p:val>
                                            <p:strVal val="1+#ppt_h/2"/>
                                          </p:val>
                                        </p:tav>
                                        <p:tav tm="100000">
                                          <p:val>
                                            <p:strVal val="#ppt_y"/>
                                          </p:val>
                                        </p:tav>
                                      </p:tavLst>
                                    </p:anim>
                                  </p:childTnLst>
                                </p:cTn>
                              </p:par>
                              <p:par>
                                <p:cTn id="66" presetID="7" presetClass="entr" presetSubtype="4" fill="hold" nodeType="withEffect">
                                  <p:stCondLst>
                                    <p:cond delay="0"/>
                                  </p:stCondLst>
                                  <p:childTnLst>
                                    <p:set>
                                      <p:cBhvr>
                                        <p:cTn id="67" dur="1" fill="hold">
                                          <p:stCondLst>
                                            <p:cond delay="0"/>
                                          </p:stCondLst>
                                        </p:cTn>
                                        <p:tgtEl>
                                          <p:spTgt spid="146"/>
                                        </p:tgtEl>
                                        <p:attrNameLst>
                                          <p:attrName>style.visibility</p:attrName>
                                        </p:attrNameLst>
                                      </p:cBhvr>
                                      <p:to>
                                        <p:strVal val="visible"/>
                                      </p:to>
                                    </p:set>
                                    <p:anim calcmode="lin" valueType="num">
                                      <p:cBhvr additive="base">
                                        <p:cTn id="68" dur="500" fill="hold"/>
                                        <p:tgtEl>
                                          <p:spTgt spid="146"/>
                                        </p:tgtEl>
                                        <p:attrNameLst>
                                          <p:attrName>ppt_x</p:attrName>
                                        </p:attrNameLst>
                                      </p:cBhvr>
                                      <p:tavLst>
                                        <p:tav tm="0">
                                          <p:val>
                                            <p:strVal val="#ppt_x"/>
                                          </p:val>
                                        </p:tav>
                                        <p:tav tm="100000">
                                          <p:val>
                                            <p:strVal val="#ppt_x"/>
                                          </p:val>
                                        </p:tav>
                                      </p:tavLst>
                                    </p:anim>
                                    <p:anim calcmode="lin" valueType="num">
                                      <p:cBhvr additive="base">
                                        <p:cTn id="69" dur="500" fill="hold"/>
                                        <p:tgtEl>
                                          <p:spTgt spid="146"/>
                                        </p:tgtEl>
                                        <p:attrNameLst>
                                          <p:attrName>ppt_y</p:attrName>
                                        </p:attrNameLst>
                                      </p:cBhvr>
                                      <p:tavLst>
                                        <p:tav tm="0">
                                          <p:val>
                                            <p:strVal val="1+#ppt_h/2"/>
                                          </p:val>
                                        </p:tav>
                                        <p:tav tm="100000">
                                          <p:val>
                                            <p:strVal val="#ppt_y"/>
                                          </p:val>
                                        </p:tav>
                                      </p:tavLst>
                                    </p:anim>
                                  </p:childTnLst>
                                </p:cTn>
                              </p:par>
                              <p:par>
                                <p:cTn id="70" presetID="7" presetClass="entr" presetSubtype="4" fill="hold" nodeType="withEffect">
                                  <p:stCondLst>
                                    <p:cond delay="0"/>
                                  </p:stCondLst>
                                  <p:childTnLst>
                                    <p:set>
                                      <p:cBhvr>
                                        <p:cTn id="71" dur="1" fill="hold">
                                          <p:stCondLst>
                                            <p:cond delay="0"/>
                                          </p:stCondLst>
                                        </p:cTn>
                                        <p:tgtEl>
                                          <p:spTgt spid="150"/>
                                        </p:tgtEl>
                                        <p:attrNameLst>
                                          <p:attrName>style.visibility</p:attrName>
                                        </p:attrNameLst>
                                      </p:cBhvr>
                                      <p:to>
                                        <p:strVal val="visible"/>
                                      </p:to>
                                    </p:set>
                                    <p:anim calcmode="lin" valueType="num">
                                      <p:cBhvr additive="base">
                                        <p:cTn id="72" dur="500" fill="hold"/>
                                        <p:tgtEl>
                                          <p:spTgt spid="150"/>
                                        </p:tgtEl>
                                        <p:attrNameLst>
                                          <p:attrName>ppt_x</p:attrName>
                                        </p:attrNameLst>
                                      </p:cBhvr>
                                      <p:tavLst>
                                        <p:tav tm="0">
                                          <p:val>
                                            <p:strVal val="#ppt_x"/>
                                          </p:val>
                                        </p:tav>
                                        <p:tav tm="100000">
                                          <p:val>
                                            <p:strVal val="#ppt_x"/>
                                          </p:val>
                                        </p:tav>
                                      </p:tavLst>
                                    </p:anim>
                                    <p:anim calcmode="lin" valueType="num">
                                      <p:cBhvr additive="base">
                                        <p:cTn id="73" dur="500" fill="hold"/>
                                        <p:tgtEl>
                                          <p:spTgt spid="150"/>
                                        </p:tgtEl>
                                        <p:attrNameLst>
                                          <p:attrName>ppt_y</p:attrName>
                                        </p:attrNameLst>
                                      </p:cBhvr>
                                      <p:tavLst>
                                        <p:tav tm="0">
                                          <p:val>
                                            <p:strVal val="1+#ppt_h/2"/>
                                          </p:val>
                                        </p:tav>
                                        <p:tav tm="100000">
                                          <p:val>
                                            <p:strVal val="#ppt_y"/>
                                          </p:val>
                                        </p:tav>
                                      </p:tavLst>
                                    </p:anim>
                                  </p:childTnLst>
                                </p:cTn>
                              </p:par>
                            </p:childTnLst>
                          </p:cTn>
                        </p:par>
                        <p:par>
                          <p:cTn id="74" fill="hold">
                            <p:stCondLst>
                              <p:cond delay="1800"/>
                            </p:stCondLst>
                            <p:childTnLst>
                              <p:par>
                                <p:cTn id="75" presetID="10" presetClass="entr" presetSubtype="0" fill="hold" grpId="0" nodeType="afterEffect">
                                  <p:stCondLst>
                                    <p:cond delay="0"/>
                                  </p:stCondLst>
                                  <p:childTnLst>
                                    <p:set>
                                      <p:cBhvr>
                                        <p:cTn id="76" dur="1" fill="hold">
                                          <p:stCondLst>
                                            <p:cond delay="0"/>
                                          </p:stCondLst>
                                        </p:cTn>
                                        <p:tgtEl>
                                          <p:spTgt spid="154"/>
                                        </p:tgtEl>
                                        <p:attrNameLst>
                                          <p:attrName>style.visibility</p:attrName>
                                        </p:attrNameLst>
                                      </p:cBhvr>
                                      <p:to>
                                        <p:strVal val="visible"/>
                                      </p:to>
                                    </p:set>
                                    <p:animEffect transition="in" filter="fade">
                                      <p:cBhvr>
                                        <p:cTn id="77" dur="500"/>
                                        <p:tgtEl>
                                          <p:spTgt spid="154"/>
                                        </p:tgtEl>
                                      </p:cBhvr>
                                    </p:animEffect>
                                  </p:childTnLst>
                                </p:cTn>
                              </p:par>
                              <p:par>
                                <p:cTn id="78" presetID="37" presetClass="entr" presetSubtype="0" fill="hold" grpId="0" nodeType="withEffect">
                                  <p:stCondLst>
                                    <p:cond delay="0"/>
                                  </p:stCondLst>
                                  <p:childTnLst>
                                    <p:set>
                                      <p:cBhvr>
                                        <p:cTn id="79" dur="1" fill="hold">
                                          <p:stCondLst>
                                            <p:cond delay="0"/>
                                          </p:stCondLst>
                                        </p:cTn>
                                        <p:tgtEl>
                                          <p:spTgt spid="155"/>
                                        </p:tgtEl>
                                        <p:attrNameLst>
                                          <p:attrName>style.visibility</p:attrName>
                                        </p:attrNameLst>
                                      </p:cBhvr>
                                      <p:to>
                                        <p:strVal val="visible"/>
                                      </p:to>
                                    </p:set>
                                    <p:animEffect transition="in" filter="fade">
                                      <p:cBhvr>
                                        <p:cTn id="80" dur="1000"/>
                                        <p:tgtEl>
                                          <p:spTgt spid="155"/>
                                        </p:tgtEl>
                                      </p:cBhvr>
                                    </p:animEffect>
                                    <p:anim calcmode="lin" valueType="num">
                                      <p:cBhvr>
                                        <p:cTn id="81" dur="1000" fill="hold"/>
                                        <p:tgtEl>
                                          <p:spTgt spid="155"/>
                                        </p:tgtEl>
                                        <p:attrNameLst>
                                          <p:attrName>ppt_x</p:attrName>
                                        </p:attrNameLst>
                                      </p:cBhvr>
                                      <p:tavLst>
                                        <p:tav tm="0">
                                          <p:val>
                                            <p:strVal val="#ppt_x"/>
                                          </p:val>
                                        </p:tav>
                                        <p:tav tm="100000">
                                          <p:val>
                                            <p:strVal val="#ppt_x"/>
                                          </p:val>
                                        </p:tav>
                                      </p:tavLst>
                                    </p:anim>
                                    <p:anim calcmode="lin" valueType="num">
                                      <p:cBhvr>
                                        <p:cTn id="82" dur="900" decel="100000" fill="hold"/>
                                        <p:tgtEl>
                                          <p:spTgt spid="15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55"/>
                                        </p:tgtEl>
                                        <p:attrNameLst>
                                          <p:attrName>ppt_y</p:attrName>
                                        </p:attrNameLst>
                                      </p:cBhvr>
                                      <p:tavLst>
                                        <p:tav tm="0">
                                          <p:val>
                                            <p:strVal val="#ppt_y-.03"/>
                                          </p:val>
                                        </p:tav>
                                        <p:tav tm="100000">
                                          <p:val>
                                            <p:strVal val="#ppt_y"/>
                                          </p:val>
                                        </p:tav>
                                      </p:tavLst>
                                    </p:anim>
                                  </p:childTnLst>
                                </p:cTn>
                              </p:par>
                            </p:childTnLst>
                          </p:cTn>
                        </p:par>
                        <p:par>
                          <p:cTn id="84" fill="hold">
                            <p:stCondLst>
                              <p:cond delay="2800"/>
                            </p:stCondLst>
                            <p:childTnLst>
                              <p:par>
                                <p:cTn id="85" presetID="47"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200"/>
                                        <p:tgtEl>
                                          <p:spTgt spid="64"/>
                                        </p:tgtEl>
                                      </p:cBhvr>
                                    </p:animEffect>
                                    <p:anim calcmode="lin" valueType="num">
                                      <p:cBhvr>
                                        <p:cTn id="88" dur="200" fill="hold"/>
                                        <p:tgtEl>
                                          <p:spTgt spid="64"/>
                                        </p:tgtEl>
                                        <p:attrNameLst>
                                          <p:attrName>ppt_x</p:attrName>
                                        </p:attrNameLst>
                                      </p:cBhvr>
                                      <p:tavLst>
                                        <p:tav tm="0">
                                          <p:val>
                                            <p:strVal val="#ppt_x"/>
                                          </p:val>
                                        </p:tav>
                                        <p:tav tm="100000">
                                          <p:val>
                                            <p:strVal val="#ppt_x"/>
                                          </p:val>
                                        </p:tav>
                                      </p:tavLst>
                                    </p:anim>
                                    <p:anim calcmode="lin" valueType="num">
                                      <p:cBhvr>
                                        <p:cTn id="89" dur="2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95" grpId="0" animBg="1"/>
      <p:bldP spid="96" grpId="0" animBg="1"/>
      <p:bldP spid="129" grpId="0" animBg="1"/>
      <p:bldP spid="136" grpId="0" animBg="1"/>
      <p:bldP spid="137" grpId="0"/>
      <p:bldP spid="155" grpId="0"/>
      <p:bldP spid="6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72606" y="188640"/>
            <a:ext cx="7539754" cy="448027"/>
          </a:xfrm>
          <a:prstGeom prst="rect">
            <a:avLst/>
          </a:prstGeom>
          <a:noFill/>
          <a:ln w="9525">
            <a:noFill/>
            <a:miter lim="800000"/>
            <a:headEnd/>
            <a:tailEnd/>
          </a:ln>
        </p:spPr>
        <p:txBody>
          <a:bodyPr wrap="square" lIns="77934" tIns="38967" rIns="77934" bIns="38967">
            <a:spAutoFit/>
          </a:bodyPr>
          <a:lstStyle/>
          <a:p>
            <a:r>
              <a:rPr lang="en-US" altLang="pt-BR" sz="2400" b="1" dirty="0" smtClean="0">
                <a:solidFill>
                  <a:srgbClr val="0095D8"/>
                </a:solidFill>
                <a:latin typeface="+mj-lt"/>
                <a:ea typeface="MS PGothic" pitchFamily="34" charset="-128"/>
                <a:sym typeface="Calibri Bold" charset="0"/>
              </a:rPr>
              <a:t>A ANBIMA</a:t>
            </a:r>
          </a:p>
        </p:txBody>
      </p:sp>
      <p:sp>
        <p:nvSpPr>
          <p:cNvPr id="17" name="Retângulo 16"/>
          <p:cNvSpPr/>
          <p:nvPr/>
        </p:nvSpPr>
        <p:spPr>
          <a:xfrm>
            <a:off x="1167265" y="1319539"/>
            <a:ext cx="7020773" cy="1869369"/>
          </a:xfrm>
          <a:prstGeom prst="rect">
            <a:avLst/>
          </a:prstGeom>
          <a:solidFill>
            <a:schemeClr val="bg1"/>
          </a:solidFill>
          <a:ln w="19050">
            <a:solidFill>
              <a:srgbClr val="7DC24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05750" algn="just">
              <a:spcAft>
                <a:spcPts val="1200"/>
              </a:spcAft>
              <a:buClr>
                <a:srgbClr val="1695D3"/>
              </a:buClr>
              <a:defRPr/>
            </a:pPr>
            <a:endParaRPr lang="pt-BR" sz="1600" dirty="0">
              <a:solidFill>
                <a:srgbClr val="383838"/>
              </a:solidFill>
            </a:endParaRPr>
          </a:p>
        </p:txBody>
      </p:sp>
      <p:sp>
        <p:nvSpPr>
          <p:cNvPr id="18" name="CaixaDeTexto 44"/>
          <p:cNvSpPr txBox="1">
            <a:spLocks noChangeArrowheads="1"/>
          </p:cNvSpPr>
          <p:nvPr/>
        </p:nvSpPr>
        <p:spPr bwMode="auto">
          <a:xfrm>
            <a:off x="1158304" y="1304262"/>
            <a:ext cx="6848665" cy="178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285750" indent="-179388" eaLnBrk="0" hangingPunct="0">
              <a:spcBef>
                <a:spcPct val="20000"/>
              </a:spcBef>
              <a:buChar char="•"/>
              <a:defRPr sz="3200">
                <a:solidFill>
                  <a:srgbClr val="404040"/>
                </a:solidFill>
                <a:latin typeface="Arial" charset="0"/>
                <a:ea typeface="ＭＳ Ｐゴシック" pitchFamily="34" charset="-128"/>
              </a:defRPr>
            </a:lvl1pPr>
            <a:lvl2pPr marL="742950" indent="-285750" eaLnBrk="0" hangingPunct="0">
              <a:spcBef>
                <a:spcPct val="20000"/>
              </a:spcBef>
              <a:buChar char="–"/>
              <a:defRPr sz="2800">
                <a:solidFill>
                  <a:srgbClr val="404040"/>
                </a:solidFill>
                <a:latin typeface="Arial" charset="0"/>
                <a:ea typeface="ＭＳ Ｐゴシック" pitchFamily="34" charset="-128"/>
              </a:defRPr>
            </a:lvl2pPr>
            <a:lvl3pPr marL="1143000" indent="-228600" eaLnBrk="0" hangingPunct="0">
              <a:spcBef>
                <a:spcPct val="20000"/>
              </a:spcBef>
              <a:buChar char="•"/>
              <a:defRPr sz="2400">
                <a:solidFill>
                  <a:srgbClr val="404040"/>
                </a:solidFill>
                <a:latin typeface="Arial" charset="0"/>
                <a:ea typeface="ＭＳ Ｐゴシック" pitchFamily="34" charset="-128"/>
              </a:defRPr>
            </a:lvl3pPr>
            <a:lvl4pPr marL="1600200" indent="-228600" eaLnBrk="0" hangingPunct="0">
              <a:spcBef>
                <a:spcPct val="20000"/>
              </a:spcBef>
              <a:buChar char="–"/>
              <a:defRPr sz="2000">
                <a:solidFill>
                  <a:srgbClr val="404040"/>
                </a:solidFill>
                <a:latin typeface="Arial" charset="0"/>
                <a:ea typeface="ＭＳ Ｐゴシック" pitchFamily="34" charset="-128"/>
              </a:defRPr>
            </a:lvl4pPr>
            <a:lvl5pPr marL="2057400" indent="-228600" eaLnBrk="0" hangingPunct="0">
              <a:spcBef>
                <a:spcPct val="20000"/>
              </a:spcBef>
              <a:buChar char="»"/>
              <a:defRPr sz="2000">
                <a:solidFill>
                  <a:srgbClr val="404040"/>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9pPr>
          </a:lstStyle>
          <a:p>
            <a:pPr algn="just" eaLnBrk="1" hangingPunct="1">
              <a:spcBef>
                <a:spcPct val="0"/>
              </a:spcBef>
              <a:buClr>
                <a:srgbClr val="1695D3"/>
              </a:buClr>
            </a:pPr>
            <a:r>
              <a:rPr lang="pt-BR" altLang="pt-BR" sz="1800" dirty="0">
                <a:solidFill>
                  <a:srgbClr val="383838"/>
                </a:solidFill>
                <a:latin typeface="Calibri" pitchFamily="34" charset="0"/>
              </a:rPr>
              <a:t>É uma </a:t>
            </a:r>
            <a:r>
              <a:rPr lang="pt-BR" altLang="pt-BR" sz="1800" dirty="0" err="1">
                <a:solidFill>
                  <a:srgbClr val="383838"/>
                </a:solidFill>
                <a:latin typeface="Calibri" pitchFamily="34" charset="0"/>
              </a:rPr>
              <a:t>autorregulação</a:t>
            </a:r>
            <a:r>
              <a:rPr lang="pt-BR" altLang="pt-BR" sz="1800" dirty="0">
                <a:solidFill>
                  <a:srgbClr val="383838"/>
                </a:solidFill>
                <a:latin typeface="Calibri" pitchFamily="34" charset="0"/>
              </a:rPr>
              <a:t> de base contratual, que decorre da iniciativa exclusiva e espontânea dos particulares, que aderem às regras voluntariamente;</a:t>
            </a:r>
          </a:p>
          <a:p>
            <a:pPr algn="just" eaLnBrk="1" hangingPunct="1">
              <a:spcBef>
                <a:spcPct val="0"/>
              </a:spcBef>
              <a:buClr>
                <a:srgbClr val="1695D3"/>
              </a:buClr>
            </a:pPr>
            <a:r>
              <a:rPr lang="pt-BR" altLang="pt-BR" sz="1800" dirty="0">
                <a:solidFill>
                  <a:srgbClr val="383838"/>
                </a:solidFill>
                <a:latin typeface="Calibri" pitchFamily="34" charset="0"/>
              </a:rPr>
              <a:t>Reside na esfera de autonomia privada das partes, age em âmbitos não regulados pelas lei, mas sem contrariar as normas cogentes.</a:t>
            </a:r>
          </a:p>
        </p:txBody>
      </p:sp>
      <p:grpSp>
        <p:nvGrpSpPr>
          <p:cNvPr id="25" name="Grupo 45"/>
          <p:cNvGrpSpPr>
            <a:grpSpLocks/>
          </p:cNvGrpSpPr>
          <p:nvPr/>
        </p:nvGrpSpPr>
        <p:grpSpPr bwMode="auto">
          <a:xfrm>
            <a:off x="1704393" y="707531"/>
            <a:ext cx="3397250" cy="799084"/>
            <a:chOff x="510394" y="1090845"/>
            <a:chExt cx="1368152" cy="538371"/>
          </a:xfrm>
        </p:grpSpPr>
        <p:sp>
          <p:nvSpPr>
            <p:cNvPr id="26" name="Pentágono 25"/>
            <p:cNvSpPr/>
            <p:nvPr/>
          </p:nvSpPr>
          <p:spPr>
            <a:xfrm rot="5400000">
              <a:off x="942108" y="735613"/>
              <a:ext cx="504723" cy="1282483"/>
            </a:xfrm>
            <a:prstGeom prst="homePlate">
              <a:avLst>
                <a:gd name="adj" fmla="val 26513"/>
              </a:avLst>
            </a:prstGeom>
            <a:solidFill>
              <a:srgbClr val="7DC2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600" b="1" dirty="0"/>
            </a:p>
          </p:txBody>
        </p:sp>
        <p:sp>
          <p:nvSpPr>
            <p:cNvPr id="27" name="CaixaDeTexto 47"/>
            <p:cNvSpPr txBox="1">
              <a:spLocks noChangeArrowheads="1"/>
            </p:cNvSpPr>
            <p:nvPr/>
          </p:nvSpPr>
          <p:spPr bwMode="auto">
            <a:xfrm>
              <a:off x="510394" y="1090845"/>
              <a:ext cx="1368152" cy="47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Arial" charset="0"/>
                  <a:ea typeface="ＭＳ Ｐゴシック" pitchFamily="34" charset="-128"/>
                </a:defRPr>
              </a:lvl1pPr>
              <a:lvl2pPr marL="742950" indent="-285750" eaLnBrk="0" hangingPunct="0">
                <a:spcBef>
                  <a:spcPct val="20000"/>
                </a:spcBef>
                <a:buChar char="–"/>
                <a:defRPr sz="2800">
                  <a:solidFill>
                    <a:srgbClr val="404040"/>
                  </a:solidFill>
                  <a:latin typeface="Arial" charset="0"/>
                  <a:ea typeface="ＭＳ Ｐゴシック" pitchFamily="34" charset="-128"/>
                </a:defRPr>
              </a:lvl2pPr>
              <a:lvl3pPr marL="1143000" indent="-228600" eaLnBrk="0" hangingPunct="0">
                <a:spcBef>
                  <a:spcPct val="20000"/>
                </a:spcBef>
                <a:buChar char="•"/>
                <a:defRPr sz="2400">
                  <a:solidFill>
                    <a:srgbClr val="404040"/>
                  </a:solidFill>
                  <a:latin typeface="Arial" charset="0"/>
                  <a:ea typeface="ＭＳ Ｐゴシック" pitchFamily="34" charset="-128"/>
                </a:defRPr>
              </a:lvl3pPr>
              <a:lvl4pPr marL="1600200" indent="-228600" eaLnBrk="0" hangingPunct="0">
                <a:spcBef>
                  <a:spcPct val="20000"/>
                </a:spcBef>
                <a:buChar char="–"/>
                <a:defRPr sz="2000">
                  <a:solidFill>
                    <a:srgbClr val="404040"/>
                  </a:solidFill>
                  <a:latin typeface="Arial" charset="0"/>
                  <a:ea typeface="ＭＳ Ｐゴシック" pitchFamily="34" charset="-128"/>
                </a:defRPr>
              </a:lvl4pPr>
              <a:lvl5pPr marL="2057400" indent="-228600" eaLnBrk="0" hangingPunct="0">
                <a:spcBef>
                  <a:spcPct val="20000"/>
                </a:spcBef>
                <a:buChar char="»"/>
                <a:defRPr sz="2000">
                  <a:solidFill>
                    <a:srgbClr val="404040"/>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9pPr>
            </a:lstStyle>
            <a:p>
              <a:pPr algn="ctr" eaLnBrk="1" hangingPunct="1">
                <a:spcBef>
                  <a:spcPct val="0"/>
                </a:spcBef>
                <a:buFontTx/>
                <a:buNone/>
              </a:pPr>
              <a:r>
                <a:rPr lang="pt-BR" altLang="pt-BR" sz="2000" b="1" dirty="0">
                  <a:solidFill>
                    <a:schemeClr val="bg1"/>
                  </a:solidFill>
                  <a:latin typeface="+mn-lt"/>
                </a:rPr>
                <a:t> Qual a natureza de sua </a:t>
              </a:r>
              <a:r>
                <a:rPr lang="pt-BR" altLang="pt-BR" sz="2000" b="1" dirty="0" err="1">
                  <a:solidFill>
                    <a:schemeClr val="bg1"/>
                  </a:solidFill>
                  <a:latin typeface="+mn-lt"/>
                </a:rPr>
                <a:t>Autorregulação</a:t>
              </a:r>
              <a:r>
                <a:rPr lang="pt-BR" altLang="pt-BR" sz="2000" b="1" dirty="0">
                  <a:solidFill>
                    <a:schemeClr val="bg1"/>
                  </a:solidFill>
                  <a:latin typeface="+mn-lt"/>
                </a:rPr>
                <a:t>?</a:t>
              </a:r>
            </a:p>
          </p:txBody>
        </p:sp>
      </p:grpSp>
      <p:graphicFrame>
        <p:nvGraphicFramePr>
          <p:cNvPr id="7" name="Diagrama 6"/>
          <p:cNvGraphicFramePr/>
          <p:nvPr>
            <p:extLst>
              <p:ext uri="{D42A27DB-BD31-4B8C-83A1-F6EECF244321}">
                <p14:modId xmlns:p14="http://schemas.microsoft.com/office/powerpoint/2010/main" val="551008532"/>
              </p:ext>
            </p:extLst>
          </p:nvPr>
        </p:nvGraphicFramePr>
        <p:xfrm>
          <a:off x="1749495" y="3355507"/>
          <a:ext cx="5856312" cy="3328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aixaDeTexto 9"/>
          <p:cNvSpPr txBox="1"/>
          <p:nvPr/>
        </p:nvSpPr>
        <p:spPr>
          <a:xfrm>
            <a:off x="6660232" y="4726885"/>
            <a:ext cx="1872208" cy="646331"/>
          </a:xfrm>
          <a:prstGeom prst="rect">
            <a:avLst/>
          </a:prstGeom>
          <a:noFill/>
        </p:spPr>
        <p:txBody>
          <a:bodyPr wrap="square" rtlCol="0" anchor="ctr">
            <a:spAutoFit/>
          </a:bodyPr>
          <a:lstStyle/>
          <a:p>
            <a:pPr algn="ctr"/>
            <a:r>
              <a:rPr lang="pt-BR" dirty="0" smtClean="0">
                <a:solidFill>
                  <a:srgbClr val="383838"/>
                </a:solidFill>
              </a:rPr>
              <a:t>BANCO CENTRAL</a:t>
            </a:r>
          </a:p>
          <a:p>
            <a:pPr algn="ctr"/>
            <a:r>
              <a:rPr lang="pt-BR" dirty="0" smtClean="0">
                <a:solidFill>
                  <a:srgbClr val="383838"/>
                </a:solidFill>
              </a:rPr>
              <a:t>CVM</a:t>
            </a:r>
            <a:endParaRPr lang="pt-BR" dirty="0">
              <a:solidFill>
                <a:srgbClr val="383838"/>
              </a:solidFill>
            </a:endParaRPr>
          </a:p>
        </p:txBody>
      </p:sp>
      <p:sp>
        <p:nvSpPr>
          <p:cNvPr id="52" name="CaixaDeTexto 51"/>
          <p:cNvSpPr txBox="1"/>
          <p:nvPr/>
        </p:nvSpPr>
        <p:spPr>
          <a:xfrm>
            <a:off x="3403017" y="3645024"/>
            <a:ext cx="520911" cy="369332"/>
          </a:xfrm>
          <a:prstGeom prst="rect">
            <a:avLst/>
          </a:prstGeom>
          <a:noFill/>
        </p:spPr>
        <p:txBody>
          <a:bodyPr wrap="square" rtlCol="0">
            <a:spAutoFit/>
          </a:bodyPr>
          <a:lstStyle/>
          <a:p>
            <a:r>
              <a:rPr lang="pt-BR" dirty="0" smtClean="0">
                <a:solidFill>
                  <a:srgbClr val="383838"/>
                </a:solidFill>
                <a:sym typeface="Wingdings"/>
              </a:rPr>
              <a:t></a:t>
            </a:r>
            <a:endParaRPr lang="pt-BR" dirty="0">
              <a:solidFill>
                <a:srgbClr val="383838"/>
              </a:solidFill>
            </a:endParaRPr>
          </a:p>
        </p:txBody>
      </p:sp>
      <p:sp>
        <p:nvSpPr>
          <p:cNvPr id="53" name="CaixaDeTexto 52"/>
          <p:cNvSpPr txBox="1"/>
          <p:nvPr/>
        </p:nvSpPr>
        <p:spPr>
          <a:xfrm>
            <a:off x="6228184" y="4797152"/>
            <a:ext cx="224206" cy="369332"/>
          </a:xfrm>
          <a:prstGeom prst="rect">
            <a:avLst/>
          </a:prstGeom>
          <a:noFill/>
        </p:spPr>
        <p:txBody>
          <a:bodyPr wrap="square" rtlCol="0">
            <a:spAutoFit/>
          </a:bodyPr>
          <a:lstStyle/>
          <a:p>
            <a:r>
              <a:rPr lang="pt-BR" dirty="0" smtClean="0">
                <a:sym typeface="Wingdings"/>
              </a:rPr>
              <a:t></a:t>
            </a:r>
            <a:endParaRPr lang="pt-BR" dirty="0"/>
          </a:p>
        </p:txBody>
      </p:sp>
      <p:sp>
        <p:nvSpPr>
          <p:cNvPr id="54" name="CaixaDeTexto 53"/>
          <p:cNvSpPr txBox="1"/>
          <p:nvPr/>
        </p:nvSpPr>
        <p:spPr>
          <a:xfrm>
            <a:off x="272606" y="5661248"/>
            <a:ext cx="1059034" cy="923330"/>
          </a:xfrm>
          <a:prstGeom prst="rect">
            <a:avLst/>
          </a:prstGeom>
          <a:noFill/>
        </p:spPr>
        <p:txBody>
          <a:bodyPr wrap="square" rtlCol="0">
            <a:spAutoFit/>
          </a:bodyPr>
          <a:lstStyle/>
          <a:p>
            <a:pPr algn="ctr"/>
            <a:r>
              <a:rPr lang="pt-BR" dirty="0" smtClean="0">
                <a:solidFill>
                  <a:srgbClr val="383838"/>
                </a:solidFill>
              </a:rPr>
              <a:t>ANBIMA</a:t>
            </a:r>
          </a:p>
          <a:p>
            <a:pPr algn="ctr"/>
            <a:r>
              <a:rPr lang="pt-BR" dirty="0" smtClean="0">
                <a:solidFill>
                  <a:srgbClr val="383838"/>
                </a:solidFill>
              </a:rPr>
              <a:t>BSM</a:t>
            </a:r>
          </a:p>
          <a:p>
            <a:pPr algn="ctr"/>
            <a:r>
              <a:rPr lang="pt-BR" dirty="0" smtClean="0">
                <a:solidFill>
                  <a:srgbClr val="383838"/>
                </a:solidFill>
              </a:rPr>
              <a:t>CETIP</a:t>
            </a:r>
            <a:endParaRPr lang="pt-BR" dirty="0">
              <a:solidFill>
                <a:srgbClr val="383838"/>
              </a:solidFill>
            </a:endParaRPr>
          </a:p>
        </p:txBody>
      </p:sp>
      <p:sp>
        <p:nvSpPr>
          <p:cNvPr id="55" name="CaixaDeTexto 54"/>
          <p:cNvSpPr txBox="1"/>
          <p:nvPr/>
        </p:nvSpPr>
        <p:spPr>
          <a:xfrm>
            <a:off x="1547664" y="5949280"/>
            <a:ext cx="432048" cy="369332"/>
          </a:xfrm>
          <a:prstGeom prst="rect">
            <a:avLst/>
          </a:prstGeom>
          <a:noFill/>
        </p:spPr>
        <p:txBody>
          <a:bodyPr wrap="square" rtlCol="0">
            <a:spAutoFit/>
          </a:bodyPr>
          <a:lstStyle/>
          <a:p>
            <a:r>
              <a:rPr lang="pt-BR" dirty="0" smtClean="0">
                <a:sym typeface="Wingdings"/>
              </a:rPr>
              <a:t></a:t>
            </a:r>
            <a:endParaRPr lang="pt-BR" dirty="0"/>
          </a:p>
        </p:txBody>
      </p:sp>
      <p:sp>
        <p:nvSpPr>
          <p:cNvPr id="15" name="CaixaDeTexto 14"/>
          <p:cNvSpPr txBox="1"/>
          <p:nvPr/>
        </p:nvSpPr>
        <p:spPr>
          <a:xfrm>
            <a:off x="907467" y="3506524"/>
            <a:ext cx="2571202" cy="646331"/>
          </a:xfrm>
          <a:prstGeom prst="rect">
            <a:avLst/>
          </a:prstGeom>
          <a:noFill/>
        </p:spPr>
        <p:txBody>
          <a:bodyPr wrap="square" rtlCol="0">
            <a:spAutoFit/>
          </a:bodyPr>
          <a:lstStyle/>
          <a:p>
            <a:pPr marL="0" lvl="1">
              <a:buClr>
                <a:srgbClr val="7DC244"/>
              </a:buClr>
            </a:pPr>
            <a:r>
              <a:rPr lang="pt-BR" dirty="0">
                <a:solidFill>
                  <a:srgbClr val="383838"/>
                </a:solidFill>
                <a:latin typeface="Calibri" pitchFamily="34" charset="0"/>
              </a:rPr>
              <a:t>CF/88: </a:t>
            </a:r>
            <a:r>
              <a:rPr lang="pt-BR" dirty="0" err="1">
                <a:solidFill>
                  <a:srgbClr val="383838"/>
                </a:solidFill>
                <a:latin typeface="Calibri" pitchFamily="34" charset="0"/>
              </a:rPr>
              <a:t>arts</a:t>
            </a:r>
            <a:r>
              <a:rPr lang="pt-BR" dirty="0">
                <a:solidFill>
                  <a:srgbClr val="383838"/>
                </a:solidFill>
                <a:latin typeface="Calibri" pitchFamily="34" charset="0"/>
              </a:rPr>
              <a:t>. 174 e </a:t>
            </a:r>
            <a:r>
              <a:rPr lang="pt-BR" dirty="0" smtClean="0">
                <a:solidFill>
                  <a:srgbClr val="383838"/>
                </a:solidFill>
                <a:latin typeface="Calibri" pitchFamily="34" charset="0"/>
              </a:rPr>
              <a:t>192</a:t>
            </a:r>
          </a:p>
          <a:p>
            <a:pPr marL="0" lvl="1">
              <a:buClr>
                <a:srgbClr val="7DC244"/>
              </a:buClr>
            </a:pPr>
            <a:r>
              <a:rPr lang="pt-BR" dirty="0" smtClean="0">
                <a:solidFill>
                  <a:srgbClr val="383838"/>
                </a:solidFill>
                <a:latin typeface="Calibri" pitchFamily="34" charset="0"/>
              </a:rPr>
              <a:t>Leis: 4.595/64 e </a:t>
            </a:r>
            <a:r>
              <a:rPr lang="pt-BR" dirty="0">
                <a:solidFill>
                  <a:srgbClr val="383838"/>
                </a:solidFill>
                <a:latin typeface="Calibri" pitchFamily="34" charset="0"/>
              </a:rPr>
              <a:t>6.385/76  </a:t>
            </a:r>
          </a:p>
        </p:txBody>
      </p:sp>
    </p:spTree>
    <p:extLst>
      <p:ext uri="{BB962C8B-B14F-4D97-AF65-F5344CB8AC3E}">
        <p14:creationId xmlns:p14="http://schemas.microsoft.com/office/powerpoint/2010/main" val="44445760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72606" y="188640"/>
            <a:ext cx="7539754" cy="448027"/>
          </a:xfrm>
          <a:prstGeom prst="rect">
            <a:avLst/>
          </a:prstGeom>
          <a:noFill/>
          <a:ln w="9525">
            <a:noFill/>
            <a:miter lim="800000"/>
            <a:headEnd/>
            <a:tailEnd/>
          </a:ln>
        </p:spPr>
        <p:txBody>
          <a:bodyPr wrap="square" lIns="77934" tIns="38967" rIns="77934" bIns="38967">
            <a:spAutoFit/>
          </a:bodyPr>
          <a:lstStyle/>
          <a:p>
            <a:r>
              <a:rPr lang="en-US" altLang="pt-BR" sz="2400" b="1" dirty="0" smtClean="0">
                <a:solidFill>
                  <a:srgbClr val="0095D8"/>
                </a:solidFill>
                <a:latin typeface="+mj-lt"/>
                <a:ea typeface="MS PGothic" pitchFamily="34" charset="-128"/>
              </a:rPr>
              <a:t>HISTÓRICO DA AUTORREGULAÇÃO</a:t>
            </a:r>
            <a:r>
              <a:rPr lang="en-US" altLang="pt-BR" sz="2400" b="1" dirty="0" smtClean="0">
                <a:solidFill>
                  <a:srgbClr val="0095D8"/>
                </a:solidFill>
                <a:latin typeface="+mj-lt"/>
                <a:ea typeface="MS PGothic" pitchFamily="34" charset="-128"/>
                <a:sym typeface="Calibri Bold" charset="0"/>
              </a:rPr>
              <a:t> ANBIMA</a:t>
            </a:r>
            <a:endParaRPr lang="en-US" altLang="pt-BR" sz="2400" b="1" dirty="0">
              <a:solidFill>
                <a:srgbClr val="0095D8"/>
              </a:solidFill>
              <a:latin typeface="+mj-lt"/>
              <a:ea typeface="MS PGothic" pitchFamily="34" charset="-128"/>
              <a:sym typeface="Calibri Bold" charset="0"/>
            </a:endParaRPr>
          </a:p>
        </p:txBody>
      </p:sp>
      <p:sp>
        <p:nvSpPr>
          <p:cNvPr id="11" name="Seta para a direita 10"/>
          <p:cNvSpPr/>
          <p:nvPr/>
        </p:nvSpPr>
        <p:spPr>
          <a:xfrm rot="5400000">
            <a:off x="-1013618" y="3642523"/>
            <a:ext cx="3970337" cy="142875"/>
          </a:xfrm>
          <a:prstGeom prst="rightArrow">
            <a:avLst>
              <a:gd name="adj1" fmla="val 50000"/>
              <a:gd name="adj2" fmla="val 6385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12" name="Grupo 4"/>
          <p:cNvGrpSpPr>
            <a:grpSpLocks/>
          </p:cNvGrpSpPr>
          <p:nvPr/>
        </p:nvGrpSpPr>
        <p:grpSpPr bwMode="auto">
          <a:xfrm>
            <a:off x="457200" y="1235079"/>
            <a:ext cx="992188" cy="504825"/>
            <a:chOff x="395536" y="1484785"/>
            <a:chExt cx="895004" cy="638610"/>
          </a:xfrm>
        </p:grpSpPr>
        <p:sp>
          <p:nvSpPr>
            <p:cNvPr id="13" name="Pentágono 12"/>
            <p:cNvSpPr/>
            <p:nvPr/>
          </p:nvSpPr>
          <p:spPr>
            <a:xfrm rot="5400000">
              <a:off x="523733" y="1356589"/>
              <a:ext cx="638610" cy="895004"/>
            </a:xfrm>
            <a:prstGeom prst="homePlate">
              <a:avLst>
                <a:gd name="adj" fmla="val 32875"/>
              </a:avLst>
            </a:prstGeom>
            <a:solidFill>
              <a:srgbClr val="7DC244"/>
            </a:solidFill>
            <a:ln>
              <a:no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8416" tIns="537925" rIns="18416" bIns="537924" spcCol="1270" anchor="ctr"/>
            <a:lstStyle/>
            <a:p>
              <a:pPr algn="ctr" defTabSz="1289050">
                <a:lnSpc>
                  <a:spcPct val="90000"/>
                </a:lnSpc>
                <a:spcAft>
                  <a:spcPct val="35000"/>
                </a:spcAft>
                <a:defRPr/>
              </a:pPr>
              <a:endParaRPr lang="pt-BR" dirty="0">
                <a:solidFill>
                  <a:prstClr val="white"/>
                </a:solidFill>
              </a:endParaRPr>
            </a:p>
          </p:txBody>
        </p:sp>
        <p:sp>
          <p:nvSpPr>
            <p:cNvPr id="14" name="CaixaDeTexto 6"/>
            <p:cNvSpPr txBox="1">
              <a:spLocks noChangeArrowheads="1"/>
            </p:cNvSpPr>
            <p:nvPr/>
          </p:nvSpPr>
          <p:spPr bwMode="auto">
            <a:xfrm>
              <a:off x="469767" y="1576829"/>
              <a:ext cx="701298" cy="467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Arial" charset="0"/>
                  <a:ea typeface="ＭＳ Ｐゴシック" pitchFamily="34" charset="-128"/>
                </a:defRPr>
              </a:lvl1pPr>
              <a:lvl2pPr marL="742950" indent="-285750" eaLnBrk="0" hangingPunct="0">
                <a:spcBef>
                  <a:spcPct val="20000"/>
                </a:spcBef>
                <a:buChar char="–"/>
                <a:defRPr sz="2800">
                  <a:solidFill>
                    <a:srgbClr val="404040"/>
                  </a:solidFill>
                  <a:latin typeface="Arial" charset="0"/>
                  <a:ea typeface="ＭＳ Ｐゴシック" pitchFamily="34" charset="-128"/>
                </a:defRPr>
              </a:lvl2pPr>
              <a:lvl3pPr marL="1143000" indent="-228600" eaLnBrk="0" hangingPunct="0">
                <a:spcBef>
                  <a:spcPct val="20000"/>
                </a:spcBef>
                <a:buChar char="•"/>
                <a:defRPr sz="2400">
                  <a:solidFill>
                    <a:srgbClr val="404040"/>
                  </a:solidFill>
                  <a:latin typeface="Arial" charset="0"/>
                  <a:ea typeface="ＭＳ Ｐゴシック" pitchFamily="34" charset="-128"/>
                </a:defRPr>
              </a:lvl3pPr>
              <a:lvl4pPr marL="1600200" indent="-228600" eaLnBrk="0" hangingPunct="0">
                <a:spcBef>
                  <a:spcPct val="20000"/>
                </a:spcBef>
                <a:buChar char="–"/>
                <a:defRPr sz="2000">
                  <a:solidFill>
                    <a:srgbClr val="404040"/>
                  </a:solidFill>
                  <a:latin typeface="Arial" charset="0"/>
                  <a:ea typeface="ＭＳ Ｐゴシック" pitchFamily="34" charset="-128"/>
                </a:defRPr>
              </a:lvl4pPr>
              <a:lvl5pPr marL="2057400" indent="-228600" eaLnBrk="0" hangingPunct="0">
                <a:spcBef>
                  <a:spcPct val="20000"/>
                </a:spcBef>
                <a:buChar char="»"/>
                <a:defRPr sz="2000">
                  <a:solidFill>
                    <a:srgbClr val="404040"/>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9pPr>
            </a:lstStyle>
            <a:p>
              <a:pPr eaLnBrk="1" hangingPunct="1">
                <a:spcBef>
                  <a:spcPct val="0"/>
                </a:spcBef>
                <a:buFontTx/>
                <a:buNone/>
              </a:pPr>
              <a:r>
                <a:rPr lang="pt-BR" altLang="pt-BR" sz="1800" b="1">
                  <a:solidFill>
                    <a:srgbClr val="FFFFFF"/>
                  </a:solidFill>
                </a:rPr>
                <a:t>1990</a:t>
              </a:r>
            </a:p>
          </p:txBody>
        </p:sp>
      </p:grpSp>
      <p:grpSp>
        <p:nvGrpSpPr>
          <p:cNvPr id="15" name="Grupo 7"/>
          <p:cNvGrpSpPr>
            <a:grpSpLocks/>
          </p:cNvGrpSpPr>
          <p:nvPr/>
        </p:nvGrpSpPr>
        <p:grpSpPr bwMode="auto">
          <a:xfrm>
            <a:off x="468313" y="3276604"/>
            <a:ext cx="1270000" cy="557213"/>
            <a:chOff x="519002" y="2373556"/>
            <a:chExt cx="986643" cy="557097"/>
          </a:xfrm>
        </p:grpSpPr>
        <p:sp>
          <p:nvSpPr>
            <p:cNvPr id="16" name="Forma livre 15"/>
            <p:cNvSpPr/>
            <p:nvPr/>
          </p:nvSpPr>
          <p:spPr>
            <a:xfrm>
              <a:off x="519002" y="2373556"/>
              <a:ext cx="772048" cy="557097"/>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rgbClr val="1695D3"/>
            </a:solidFill>
            <a:ln>
              <a:no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8416" tIns="537925" rIns="18416" bIns="537924" spcCol="1270" anchor="ctr"/>
            <a:lstStyle/>
            <a:p>
              <a:pPr algn="ctr" defTabSz="1289050">
                <a:lnSpc>
                  <a:spcPct val="90000"/>
                </a:lnSpc>
                <a:spcAft>
                  <a:spcPct val="35000"/>
                </a:spcAft>
                <a:defRPr/>
              </a:pPr>
              <a:endParaRPr lang="pt-BR" dirty="0">
                <a:solidFill>
                  <a:prstClr val="white"/>
                </a:solidFill>
              </a:endParaRPr>
            </a:p>
          </p:txBody>
        </p:sp>
        <p:sp>
          <p:nvSpPr>
            <p:cNvPr id="19" name="CaixaDeTexto 9"/>
            <p:cNvSpPr txBox="1">
              <a:spLocks noChangeArrowheads="1"/>
            </p:cNvSpPr>
            <p:nvPr/>
          </p:nvSpPr>
          <p:spPr bwMode="auto">
            <a:xfrm>
              <a:off x="610876" y="2492895"/>
              <a:ext cx="894769" cy="36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Arial" charset="0"/>
                  <a:ea typeface="ＭＳ Ｐゴシック" pitchFamily="34" charset="-128"/>
                </a:defRPr>
              </a:lvl1pPr>
              <a:lvl2pPr marL="742950" indent="-285750" eaLnBrk="0" hangingPunct="0">
                <a:spcBef>
                  <a:spcPct val="20000"/>
                </a:spcBef>
                <a:buChar char="–"/>
                <a:defRPr sz="2800">
                  <a:solidFill>
                    <a:srgbClr val="404040"/>
                  </a:solidFill>
                  <a:latin typeface="Arial" charset="0"/>
                  <a:ea typeface="ＭＳ Ｐゴシック" pitchFamily="34" charset="-128"/>
                </a:defRPr>
              </a:lvl2pPr>
              <a:lvl3pPr marL="1143000" indent="-228600" eaLnBrk="0" hangingPunct="0">
                <a:spcBef>
                  <a:spcPct val="20000"/>
                </a:spcBef>
                <a:buChar char="•"/>
                <a:defRPr sz="2400">
                  <a:solidFill>
                    <a:srgbClr val="404040"/>
                  </a:solidFill>
                  <a:latin typeface="Arial" charset="0"/>
                  <a:ea typeface="ＭＳ Ｐゴシック" pitchFamily="34" charset="-128"/>
                </a:defRPr>
              </a:lvl3pPr>
              <a:lvl4pPr marL="1600200" indent="-228600" eaLnBrk="0" hangingPunct="0">
                <a:spcBef>
                  <a:spcPct val="20000"/>
                </a:spcBef>
                <a:buChar char="–"/>
                <a:defRPr sz="2000">
                  <a:solidFill>
                    <a:srgbClr val="404040"/>
                  </a:solidFill>
                  <a:latin typeface="Arial" charset="0"/>
                  <a:ea typeface="ＭＳ Ｐゴシック" pitchFamily="34" charset="-128"/>
                </a:defRPr>
              </a:lvl4pPr>
              <a:lvl5pPr marL="2057400" indent="-228600" eaLnBrk="0" hangingPunct="0">
                <a:spcBef>
                  <a:spcPct val="20000"/>
                </a:spcBef>
                <a:buChar char="»"/>
                <a:defRPr sz="2000">
                  <a:solidFill>
                    <a:srgbClr val="404040"/>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9pPr>
            </a:lstStyle>
            <a:p>
              <a:pPr eaLnBrk="1" hangingPunct="1">
                <a:spcBef>
                  <a:spcPct val="0"/>
                </a:spcBef>
                <a:buFontTx/>
                <a:buNone/>
              </a:pPr>
              <a:r>
                <a:rPr lang="pt-BR" altLang="pt-BR" sz="1800" b="1" dirty="0" smtClean="0">
                  <a:solidFill>
                    <a:srgbClr val="FFFFFF"/>
                  </a:solidFill>
                </a:rPr>
                <a:t>2008</a:t>
              </a:r>
              <a:endParaRPr lang="pt-BR" altLang="pt-BR" sz="1800" b="1" dirty="0">
                <a:solidFill>
                  <a:srgbClr val="FFFFFF"/>
                </a:solidFill>
              </a:endParaRPr>
            </a:p>
          </p:txBody>
        </p:sp>
      </p:grpSp>
      <p:grpSp>
        <p:nvGrpSpPr>
          <p:cNvPr id="20" name="Grupo 10"/>
          <p:cNvGrpSpPr>
            <a:grpSpLocks/>
          </p:cNvGrpSpPr>
          <p:nvPr/>
        </p:nvGrpSpPr>
        <p:grpSpPr bwMode="auto">
          <a:xfrm>
            <a:off x="409575" y="3779842"/>
            <a:ext cx="1230313" cy="588962"/>
            <a:chOff x="478053" y="2373556"/>
            <a:chExt cx="967009" cy="588979"/>
          </a:xfrm>
        </p:grpSpPr>
        <p:sp>
          <p:nvSpPr>
            <p:cNvPr id="21" name="Forma livre 20"/>
            <p:cNvSpPr/>
            <p:nvPr/>
          </p:nvSpPr>
          <p:spPr>
            <a:xfrm>
              <a:off x="519229" y="2373556"/>
              <a:ext cx="771111" cy="588979"/>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rgbClr val="1695D3"/>
            </a:solidFill>
            <a:ln>
              <a:no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8416" tIns="537925" rIns="18416" bIns="537924" spcCol="1270" anchor="ctr"/>
            <a:lstStyle/>
            <a:p>
              <a:pPr algn="ctr" defTabSz="1289050">
                <a:lnSpc>
                  <a:spcPct val="90000"/>
                </a:lnSpc>
                <a:spcAft>
                  <a:spcPct val="35000"/>
                </a:spcAft>
                <a:defRPr/>
              </a:pPr>
              <a:endParaRPr lang="pt-BR" dirty="0">
                <a:solidFill>
                  <a:prstClr val="white"/>
                </a:solidFill>
              </a:endParaRPr>
            </a:p>
          </p:txBody>
        </p:sp>
        <p:sp>
          <p:nvSpPr>
            <p:cNvPr id="22" name="CaixaDeTexto 12"/>
            <p:cNvSpPr txBox="1">
              <a:spLocks noChangeArrowheads="1"/>
            </p:cNvSpPr>
            <p:nvPr/>
          </p:nvSpPr>
          <p:spPr bwMode="auto">
            <a:xfrm>
              <a:off x="478053" y="2535874"/>
              <a:ext cx="967009" cy="36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Arial" charset="0"/>
                  <a:ea typeface="ＭＳ Ｐゴシック" pitchFamily="34" charset="-128"/>
                </a:defRPr>
              </a:lvl1pPr>
              <a:lvl2pPr marL="742950" indent="-285750" eaLnBrk="0" hangingPunct="0">
                <a:spcBef>
                  <a:spcPct val="20000"/>
                </a:spcBef>
                <a:buChar char="–"/>
                <a:defRPr sz="2800">
                  <a:solidFill>
                    <a:srgbClr val="404040"/>
                  </a:solidFill>
                  <a:latin typeface="Arial" charset="0"/>
                  <a:ea typeface="ＭＳ Ｐゴシック" pitchFamily="34" charset="-128"/>
                </a:defRPr>
              </a:lvl2pPr>
              <a:lvl3pPr marL="1143000" indent="-228600" eaLnBrk="0" hangingPunct="0">
                <a:spcBef>
                  <a:spcPct val="20000"/>
                </a:spcBef>
                <a:buChar char="•"/>
                <a:defRPr sz="2400">
                  <a:solidFill>
                    <a:srgbClr val="404040"/>
                  </a:solidFill>
                  <a:latin typeface="Arial" charset="0"/>
                  <a:ea typeface="ＭＳ Ｐゴシック" pitchFamily="34" charset="-128"/>
                </a:defRPr>
              </a:lvl3pPr>
              <a:lvl4pPr marL="1600200" indent="-228600" eaLnBrk="0" hangingPunct="0">
                <a:spcBef>
                  <a:spcPct val="20000"/>
                </a:spcBef>
                <a:buChar char="–"/>
                <a:defRPr sz="2000">
                  <a:solidFill>
                    <a:srgbClr val="404040"/>
                  </a:solidFill>
                  <a:latin typeface="Arial" charset="0"/>
                  <a:ea typeface="ＭＳ Ｐゴシック" pitchFamily="34" charset="-128"/>
                </a:defRPr>
              </a:lvl4pPr>
              <a:lvl5pPr marL="2057400" indent="-228600" eaLnBrk="0" hangingPunct="0">
                <a:spcBef>
                  <a:spcPct val="20000"/>
                </a:spcBef>
                <a:buChar char="»"/>
                <a:defRPr sz="2000">
                  <a:solidFill>
                    <a:srgbClr val="404040"/>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9pPr>
            </a:lstStyle>
            <a:p>
              <a:pPr eaLnBrk="1" hangingPunct="1">
                <a:spcBef>
                  <a:spcPct val="0"/>
                </a:spcBef>
                <a:buFontTx/>
                <a:buNone/>
              </a:pPr>
              <a:r>
                <a:rPr lang="pt-BR" altLang="pt-BR" sz="1800" b="1" dirty="0">
                  <a:solidFill>
                    <a:srgbClr val="FFFFFF"/>
                  </a:solidFill>
                </a:rPr>
                <a:t>   </a:t>
              </a:r>
              <a:r>
                <a:rPr lang="pt-BR" altLang="pt-BR" sz="1800" b="1" dirty="0" smtClean="0">
                  <a:solidFill>
                    <a:srgbClr val="FFFFFF"/>
                  </a:solidFill>
                </a:rPr>
                <a:t>2009</a:t>
              </a:r>
              <a:endParaRPr lang="pt-BR" altLang="pt-BR" sz="1800" b="1" dirty="0">
                <a:solidFill>
                  <a:srgbClr val="FFFFFF"/>
                </a:solidFill>
              </a:endParaRPr>
            </a:p>
          </p:txBody>
        </p:sp>
      </p:grpSp>
      <p:grpSp>
        <p:nvGrpSpPr>
          <p:cNvPr id="23" name="Grupo 13"/>
          <p:cNvGrpSpPr>
            <a:grpSpLocks/>
          </p:cNvGrpSpPr>
          <p:nvPr/>
        </p:nvGrpSpPr>
        <p:grpSpPr bwMode="auto">
          <a:xfrm>
            <a:off x="447675" y="1739904"/>
            <a:ext cx="1270000" cy="557213"/>
            <a:chOff x="519002" y="2373556"/>
            <a:chExt cx="986643" cy="557097"/>
          </a:xfrm>
        </p:grpSpPr>
        <p:sp>
          <p:nvSpPr>
            <p:cNvPr id="24" name="Forma livre 23"/>
            <p:cNvSpPr/>
            <p:nvPr/>
          </p:nvSpPr>
          <p:spPr>
            <a:xfrm>
              <a:off x="519002" y="2373556"/>
              <a:ext cx="772048" cy="557097"/>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tx1">
                <a:lumMod val="50000"/>
                <a:lumOff val="50000"/>
              </a:schemeClr>
            </a:solidFill>
            <a:ln>
              <a:no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8416" tIns="537925" rIns="18416" bIns="537924" spcCol="1270" anchor="ctr"/>
            <a:lstStyle/>
            <a:p>
              <a:pPr algn="ctr" defTabSz="1289050">
                <a:lnSpc>
                  <a:spcPct val="90000"/>
                </a:lnSpc>
                <a:spcAft>
                  <a:spcPct val="35000"/>
                </a:spcAft>
                <a:defRPr/>
              </a:pPr>
              <a:endParaRPr lang="pt-BR" dirty="0">
                <a:solidFill>
                  <a:prstClr val="white"/>
                </a:solidFill>
              </a:endParaRPr>
            </a:p>
          </p:txBody>
        </p:sp>
        <p:sp>
          <p:nvSpPr>
            <p:cNvPr id="29" name="CaixaDeTexto 15"/>
            <p:cNvSpPr txBox="1">
              <a:spLocks noChangeArrowheads="1"/>
            </p:cNvSpPr>
            <p:nvPr/>
          </p:nvSpPr>
          <p:spPr bwMode="auto">
            <a:xfrm>
              <a:off x="610876" y="2517569"/>
              <a:ext cx="894769" cy="36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Arial" charset="0"/>
                  <a:ea typeface="ＭＳ Ｐゴシック" pitchFamily="34" charset="-128"/>
                </a:defRPr>
              </a:lvl1pPr>
              <a:lvl2pPr marL="742950" indent="-285750" eaLnBrk="0" hangingPunct="0">
                <a:spcBef>
                  <a:spcPct val="20000"/>
                </a:spcBef>
                <a:buChar char="–"/>
                <a:defRPr sz="2800">
                  <a:solidFill>
                    <a:srgbClr val="404040"/>
                  </a:solidFill>
                  <a:latin typeface="Arial" charset="0"/>
                  <a:ea typeface="ＭＳ Ｐゴシック" pitchFamily="34" charset="-128"/>
                </a:defRPr>
              </a:lvl2pPr>
              <a:lvl3pPr marL="1143000" indent="-228600" eaLnBrk="0" hangingPunct="0">
                <a:spcBef>
                  <a:spcPct val="20000"/>
                </a:spcBef>
                <a:buChar char="•"/>
                <a:defRPr sz="2400">
                  <a:solidFill>
                    <a:srgbClr val="404040"/>
                  </a:solidFill>
                  <a:latin typeface="Arial" charset="0"/>
                  <a:ea typeface="ＭＳ Ｐゴシック" pitchFamily="34" charset="-128"/>
                </a:defRPr>
              </a:lvl3pPr>
              <a:lvl4pPr marL="1600200" indent="-228600" eaLnBrk="0" hangingPunct="0">
                <a:spcBef>
                  <a:spcPct val="20000"/>
                </a:spcBef>
                <a:buChar char="–"/>
                <a:defRPr sz="2000">
                  <a:solidFill>
                    <a:srgbClr val="404040"/>
                  </a:solidFill>
                  <a:latin typeface="Arial" charset="0"/>
                  <a:ea typeface="ＭＳ Ｐゴシック" pitchFamily="34" charset="-128"/>
                </a:defRPr>
              </a:lvl4pPr>
              <a:lvl5pPr marL="2057400" indent="-228600" eaLnBrk="0" hangingPunct="0">
                <a:spcBef>
                  <a:spcPct val="20000"/>
                </a:spcBef>
                <a:buChar char="»"/>
                <a:defRPr sz="2000">
                  <a:solidFill>
                    <a:srgbClr val="404040"/>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9pPr>
            </a:lstStyle>
            <a:p>
              <a:pPr eaLnBrk="1" hangingPunct="1">
                <a:spcBef>
                  <a:spcPct val="0"/>
                </a:spcBef>
                <a:buFontTx/>
                <a:buNone/>
              </a:pPr>
              <a:r>
                <a:rPr lang="pt-BR" altLang="pt-BR" sz="1800" b="1">
                  <a:solidFill>
                    <a:srgbClr val="FFFFFF"/>
                  </a:solidFill>
                </a:rPr>
                <a:t>1998</a:t>
              </a:r>
            </a:p>
          </p:txBody>
        </p:sp>
      </p:grpSp>
      <p:grpSp>
        <p:nvGrpSpPr>
          <p:cNvPr id="30" name="Grupo 16"/>
          <p:cNvGrpSpPr>
            <a:grpSpLocks/>
          </p:cNvGrpSpPr>
          <p:nvPr/>
        </p:nvGrpSpPr>
        <p:grpSpPr bwMode="auto">
          <a:xfrm>
            <a:off x="468313" y="2268542"/>
            <a:ext cx="1270000" cy="557212"/>
            <a:chOff x="519002" y="2373556"/>
            <a:chExt cx="986643" cy="557097"/>
          </a:xfrm>
        </p:grpSpPr>
        <p:sp>
          <p:nvSpPr>
            <p:cNvPr id="31" name="Forma livre 30"/>
            <p:cNvSpPr/>
            <p:nvPr/>
          </p:nvSpPr>
          <p:spPr>
            <a:xfrm>
              <a:off x="519002" y="2373556"/>
              <a:ext cx="772048" cy="557097"/>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tx1">
                <a:lumMod val="50000"/>
                <a:lumOff val="50000"/>
              </a:schemeClr>
            </a:solidFill>
            <a:ln>
              <a:no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8416" tIns="537925" rIns="18416" bIns="537924" spcCol="1270" anchor="ctr"/>
            <a:lstStyle/>
            <a:p>
              <a:pPr algn="ctr" defTabSz="1289050">
                <a:lnSpc>
                  <a:spcPct val="90000"/>
                </a:lnSpc>
                <a:spcAft>
                  <a:spcPct val="35000"/>
                </a:spcAft>
                <a:defRPr/>
              </a:pPr>
              <a:endParaRPr lang="pt-BR" dirty="0">
                <a:solidFill>
                  <a:prstClr val="white"/>
                </a:solidFill>
              </a:endParaRPr>
            </a:p>
          </p:txBody>
        </p:sp>
        <p:sp>
          <p:nvSpPr>
            <p:cNvPr id="32" name="CaixaDeTexto 18"/>
            <p:cNvSpPr txBox="1">
              <a:spLocks noChangeArrowheads="1"/>
            </p:cNvSpPr>
            <p:nvPr/>
          </p:nvSpPr>
          <p:spPr bwMode="auto">
            <a:xfrm>
              <a:off x="610876" y="2492895"/>
              <a:ext cx="894769" cy="36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Arial" charset="0"/>
                  <a:ea typeface="ＭＳ Ｐゴシック" pitchFamily="34" charset="-128"/>
                </a:defRPr>
              </a:lvl1pPr>
              <a:lvl2pPr marL="742950" indent="-285750" eaLnBrk="0" hangingPunct="0">
                <a:spcBef>
                  <a:spcPct val="20000"/>
                </a:spcBef>
                <a:buChar char="–"/>
                <a:defRPr sz="2800">
                  <a:solidFill>
                    <a:srgbClr val="404040"/>
                  </a:solidFill>
                  <a:latin typeface="Arial" charset="0"/>
                  <a:ea typeface="ＭＳ Ｐゴシック" pitchFamily="34" charset="-128"/>
                </a:defRPr>
              </a:lvl2pPr>
              <a:lvl3pPr marL="1143000" indent="-228600" eaLnBrk="0" hangingPunct="0">
                <a:spcBef>
                  <a:spcPct val="20000"/>
                </a:spcBef>
                <a:buChar char="•"/>
                <a:defRPr sz="2400">
                  <a:solidFill>
                    <a:srgbClr val="404040"/>
                  </a:solidFill>
                  <a:latin typeface="Arial" charset="0"/>
                  <a:ea typeface="ＭＳ Ｐゴシック" pitchFamily="34" charset="-128"/>
                </a:defRPr>
              </a:lvl3pPr>
              <a:lvl4pPr marL="1600200" indent="-228600" eaLnBrk="0" hangingPunct="0">
                <a:spcBef>
                  <a:spcPct val="20000"/>
                </a:spcBef>
                <a:buChar char="–"/>
                <a:defRPr sz="2000">
                  <a:solidFill>
                    <a:srgbClr val="404040"/>
                  </a:solidFill>
                  <a:latin typeface="Arial" charset="0"/>
                  <a:ea typeface="ＭＳ Ｐゴシック" pitchFamily="34" charset="-128"/>
                </a:defRPr>
              </a:lvl4pPr>
              <a:lvl5pPr marL="2057400" indent="-228600" eaLnBrk="0" hangingPunct="0">
                <a:spcBef>
                  <a:spcPct val="20000"/>
                </a:spcBef>
                <a:buChar char="»"/>
                <a:defRPr sz="2000">
                  <a:solidFill>
                    <a:srgbClr val="404040"/>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9pPr>
            </a:lstStyle>
            <a:p>
              <a:pPr eaLnBrk="1" hangingPunct="1">
                <a:spcBef>
                  <a:spcPct val="0"/>
                </a:spcBef>
                <a:buFontTx/>
                <a:buNone/>
              </a:pPr>
              <a:r>
                <a:rPr lang="pt-BR" altLang="pt-BR" sz="1800" b="1">
                  <a:solidFill>
                    <a:srgbClr val="FFFFFF"/>
                  </a:solidFill>
                </a:rPr>
                <a:t>2000</a:t>
              </a:r>
            </a:p>
          </p:txBody>
        </p:sp>
      </p:grpSp>
      <p:grpSp>
        <p:nvGrpSpPr>
          <p:cNvPr id="33" name="Grupo 19"/>
          <p:cNvGrpSpPr>
            <a:grpSpLocks/>
          </p:cNvGrpSpPr>
          <p:nvPr/>
        </p:nvGrpSpPr>
        <p:grpSpPr bwMode="auto">
          <a:xfrm>
            <a:off x="468313" y="2771779"/>
            <a:ext cx="1150937" cy="557213"/>
            <a:chOff x="519002" y="2373556"/>
            <a:chExt cx="894769" cy="557097"/>
          </a:xfrm>
        </p:grpSpPr>
        <p:sp>
          <p:nvSpPr>
            <p:cNvPr id="34" name="Forma livre 33"/>
            <p:cNvSpPr/>
            <p:nvPr/>
          </p:nvSpPr>
          <p:spPr>
            <a:xfrm>
              <a:off x="519002" y="2373556"/>
              <a:ext cx="771353" cy="557097"/>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tx1">
                <a:lumMod val="50000"/>
                <a:lumOff val="50000"/>
              </a:schemeClr>
            </a:solidFill>
            <a:ln>
              <a:no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8416" tIns="537925" rIns="18416" bIns="537924" spcCol="1270" anchor="ctr"/>
            <a:lstStyle/>
            <a:p>
              <a:pPr algn="ctr" defTabSz="1289050">
                <a:lnSpc>
                  <a:spcPct val="90000"/>
                </a:lnSpc>
                <a:spcAft>
                  <a:spcPct val="35000"/>
                </a:spcAft>
                <a:defRPr/>
              </a:pPr>
              <a:endParaRPr lang="pt-BR" dirty="0">
                <a:solidFill>
                  <a:prstClr val="white"/>
                </a:solidFill>
              </a:endParaRPr>
            </a:p>
          </p:txBody>
        </p:sp>
        <p:sp>
          <p:nvSpPr>
            <p:cNvPr id="35" name="CaixaDeTexto 21"/>
            <p:cNvSpPr txBox="1">
              <a:spLocks noChangeArrowheads="1"/>
            </p:cNvSpPr>
            <p:nvPr/>
          </p:nvSpPr>
          <p:spPr bwMode="auto">
            <a:xfrm>
              <a:off x="519002" y="2492895"/>
              <a:ext cx="894769" cy="36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Arial" charset="0"/>
                  <a:ea typeface="ＭＳ Ｐゴシック" pitchFamily="34" charset="-128"/>
                </a:defRPr>
              </a:lvl1pPr>
              <a:lvl2pPr marL="742950" indent="-285750" eaLnBrk="0" hangingPunct="0">
                <a:spcBef>
                  <a:spcPct val="20000"/>
                </a:spcBef>
                <a:buChar char="–"/>
                <a:defRPr sz="2800">
                  <a:solidFill>
                    <a:srgbClr val="404040"/>
                  </a:solidFill>
                  <a:latin typeface="Arial" charset="0"/>
                  <a:ea typeface="ＭＳ Ｐゴシック" pitchFamily="34" charset="-128"/>
                </a:defRPr>
              </a:lvl2pPr>
              <a:lvl3pPr marL="1143000" indent="-228600" eaLnBrk="0" hangingPunct="0">
                <a:spcBef>
                  <a:spcPct val="20000"/>
                </a:spcBef>
                <a:buChar char="•"/>
                <a:defRPr sz="2400">
                  <a:solidFill>
                    <a:srgbClr val="404040"/>
                  </a:solidFill>
                  <a:latin typeface="Arial" charset="0"/>
                  <a:ea typeface="ＭＳ Ｐゴシック" pitchFamily="34" charset="-128"/>
                </a:defRPr>
              </a:lvl3pPr>
              <a:lvl4pPr marL="1600200" indent="-228600" eaLnBrk="0" hangingPunct="0">
                <a:spcBef>
                  <a:spcPct val="20000"/>
                </a:spcBef>
                <a:buChar char="–"/>
                <a:defRPr sz="2000">
                  <a:solidFill>
                    <a:srgbClr val="404040"/>
                  </a:solidFill>
                  <a:latin typeface="Arial" charset="0"/>
                  <a:ea typeface="ＭＳ Ｐゴシック" pitchFamily="34" charset="-128"/>
                </a:defRPr>
              </a:lvl4pPr>
              <a:lvl5pPr marL="2057400" indent="-228600" eaLnBrk="0" hangingPunct="0">
                <a:spcBef>
                  <a:spcPct val="20000"/>
                </a:spcBef>
                <a:buChar char="»"/>
                <a:defRPr sz="2000">
                  <a:solidFill>
                    <a:srgbClr val="404040"/>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9pPr>
            </a:lstStyle>
            <a:p>
              <a:pPr eaLnBrk="1" hangingPunct="1">
                <a:spcBef>
                  <a:spcPct val="0"/>
                </a:spcBef>
                <a:buFontTx/>
                <a:buNone/>
              </a:pPr>
              <a:r>
                <a:rPr lang="pt-BR" altLang="pt-BR" sz="1800" b="1">
                  <a:solidFill>
                    <a:srgbClr val="FFFFFF"/>
                  </a:solidFill>
                </a:rPr>
                <a:t>2002-06</a:t>
              </a:r>
            </a:p>
          </p:txBody>
        </p:sp>
      </p:grpSp>
      <p:grpSp>
        <p:nvGrpSpPr>
          <p:cNvPr id="36" name="Grupo 26"/>
          <p:cNvGrpSpPr>
            <a:grpSpLocks/>
          </p:cNvGrpSpPr>
          <p:nvPr/>
        </p:nvGrpSpPr>
        <p:grpSpPr bwMode="auto">
          <a:xfrm>
            <a:off x="468313" y="4860929"/>
            <a:ext cx="1150937" cy="557213"/>
            <a:chOff x="519002" y="2373556"/>
            <a:chExt cx="895059" cy="557097"/>
          </a:xfrm>
        </p:grpSpPr>
        <p:sp>
          <p:nvSpPr>
            <p:cNvPr id="37" name="Forma livre 36"/>
            <p:cNvSpPr/>
            <p:nvPr/>
          </p:nvSpPr>
          <p:spPr>
            <a:xfrm>
              <a:off x="519002" y="2373556"/>
              <a:ext cx="771603" cy="557097"/>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tx1">
                <a:lumMod val="50000"/>
                <a:lumOff val="50000"/>
              </a:schemeClr>
            </a:solidFill>
            <a:ln>
              <a:no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8416" tIns="537925" rIns="18416" bIns="537924" spcCol="1270" anchor="ctr"/>
            <a:lstStyle/>
            <a:p>
              <a:pPr algn="ctr" defTabSz="1289050">
                <a:lnSpc>
                  <a:spcPct val="90000"/>
                </a:lnSpc>
                <a:spcAft>
                  <a:spcPct val="35000"/>
                </a:spcAft>
                <a:defRPr/>
              </a:pPr>
              <a:endParaRPr lang="pt-BR" dirty="0">
                <a:solidFill>
                  <a:prstClr val="white"/>
                </a:solidFill>
              </a:endParaRPr>
            </a:p>
          </p:txBody>
        </p:sp>
        <p:sp>
          <p:nvSpPr>
            <p:cNvPr id="38" name="CaixaDeTexto 28"/>
            <p:cNvSpPr txBox="1">
              <a:spLocks noChangeArrowheads="1"/>
            </p:cNvSpPr>
            <p:nvPr/>
          </p:nvSpPr>
          <p:spPr bwMode="auto">
            <a:xfrm>
              <a:off x="519292" y="2483603"/>
              <a:ext cx="894769" cy="36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Arial" charset="0"/>
                  <a:ea typeface="ＭＳ Ｐゴシック" pitchFamily="34" charset="-128"/>
                </a:defRPr>
              </a:lvl1pPr>
              <a:lvl2pPr marL="742950" indent="-285750" eaLnBrk="0" hangingPunct="0">
                <a:spcBef>
                  <a:spcPct val="20000"/>
                </a:spcBef>
                <a:buChar char="–"/>
                <a:defRPr sz="2800">
                  <a:solidFill>
                    <a:srgbClr val="404040"/>
                  </a:solidFill>
                  <a:latin typeface="Arial" charset="0"/>
                  <a:ea typeface="ＭＳ Ｐゴシック" pitchFamily="34" charset="-128"/>
                </a:defRPr>
              </a:lvl2pPr>
              <a:lvl3pPr marL="1143000" indent="-228600" eaLnBrk="0" hangingPunct="0">
                <a:spcBef>
                  <a:spcPct val="20000"/>
                </a:spcBef>
                <a:buChar char="•"/>
                <a:defRPr sz="2400">
                  <a:solidFill>
                    <a:srgbClr val="404040"/>
                  </a:solidFill>
                  <a:latin typeface="Arial" charset="0"/>
                  <a:ea typeface="ＭＳ Ｐゴシック" pitchFamily="34" charset="-128"/>
                </a:defRPr>
              </a:lvl3pPr>
              <a:lvl4pPr marL="1600200" indent="-228600" eaLnBrk="0" hangingPunct="0">
                <a:spcBef>
                  <a:spcPct val="20000"/>
                </a:spcBef>
                <a:buChar char="–"/>
                <a:defRPr sz="2000">
                  <a:solidFill>
                    <a:srgbClr val="404040"/>
                  </a:solidFill>
                  <a:latin typeface="Arial" charset="0"/>
                  <a:ea typeface="ＭＳ Ｐゴシック" pitchFamily="34" charset="-128"/>
                </a:defRPr>
              </a:lvl4pPr>
              <a:lvl5pPr marL="2057400" indent="-228600" eaLnBrk="0" hangingPunct="0">
                <a:spcBef>
                  <a:spcPct val="20000"/>
                </a:spcBef>
                <a:buChar char="»"/>
                <a:defRPr sz="2000">
                  <a:solidFill>
                    <a:srgbClr val="404040"/>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9pPr>
            </a:lstStyle>
            <a:p>
              <a:pPr eaLnBrk="1" hangingPunct="1">
                <a:spcBef>
                  <a:spcPct val="0"/>
                </a:spcBef>
                <a:buFontTx/>
                <a:buNone/>
              </a:pPr>
              <a:r>
                <a:rPr lang="pt-BR" altLang="pt-BR" sz="1800" b="1">
                  <a:solidFill>
                    <a:srgbClr val="FFFFFF"/>
                  </a:solidFill>
                </a:rPr>
                <a:t>2011-15</a:t>
              </a:r>
            </a:p>
          </p:txBody>
        </p:sp>
      </p:grpSp>
      <p:grpSp>
        <p:nvGrpSpPr>
          <p:cNvPr id="39" name="Grupo 29"/>
          <p:cNvGrpSpPr>
            <a:grpSpLocks/>
          </p:cNvGrpSpPr>
          <p:nvPr/>
        </p:nvGrpSpPr>
        <p:grpSpPr bwMode="auto">
          <a:xfrm>
            <a:off x="468313" y="4332292"/>
            <a:ext cx="1295376" cy="555625"/>
            <a:chOff x="519002" y="2373556"/>
            <a:chExt cx="1006357" cy="557097"/>
          </a:xfrm>
        </p:grpSpPr>
        <p:sp>
          <p:nvSpPr>
            <p:cNvPr id="40" name="Forma livre 39"/>
            <p:cNvSpPr/>
            <p:nvPr/>
          </p:nvSpPr>
          <p:spPr>
            <a:xfrm>
              <a:off x="519002" y="2373556"/>
              <a:ext cx="772048" cy="557097"/>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rgbClr val="1695D3"/>
            </a:solidFill>
            <a:ln>
              <a:no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8416" tIns="537925" rIns="18416" bIns="537924" spcCol="1270" anchor="ctr"/>
            <a:lstStyle/>
            <a:p>
              <a:pPr algn="ctr" defTabSz="1289050">
                <a:lnSpc>
                  <a:spcPct val="90000"/>
                </a:lnSpc>
                <a:spcAft>
                  <a:spcPct val="35000"/>
                </a:spcAft>
                <a:defRPr/>
              </a:pPr>
              <a:endParaRPr lang="pt-BR" dirty="0">
                <a:solidFill>
                  <a:prstClr val="white"/>
                </a:solidFill>
              </a:endParaRPr>
            </a:p>
          </p:txBody>
        </p:sp>
        <p:sp>
          <p:nvSpPr>
            <p:cNvPr id="41" name="CaixaDeTexto 31"/>
            <p:cNvSpPr txBox="1">
              <a:spLocks noChangeArrowheads="1"/>
            </p:cNvSpPr>
            <p:nvPr/>
          </p:nvSpPr>
          <p:spPr bwMode="auto">
            <a:xfrm>
              <a:off x="630590" y="2517569"/>
              <a:ext cx="894769" cy="36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Arial" charset="0"/>
                  <a:ea typeface="ＭＳ Ｐゴシック" pitchFamily="34" charset="-128"/>
                </a:defRPr>
              </a:lvl1pPr>
              <a:lvl2pPr marL="742950" indent="-285750" eaLnBrk="0" hangingPunct="0">
                <a:spcBef>
                  <a:spcPct val="20000"/>
                </a:spcBef>
                <a:buChar char="–"/>
                <a:defRPr sz="2800">
                  <a:solidFill>
                    <a:srgbClr val="404040"/>
                  </a:solidFill>
                  <a:latin typeface="Arial" charset="0"/>
                  <a:ea typeface="ＭＳ Ｐゴシック" pitchFamily="34" charset="-128"/>
                </a:defRPr>
              </a:lvl2pPr>
              <a:lvl3pPr marL="1143000" indent="-228600" eaLnBrk="0" hangingPunct="0">
                <a:spcBef>
                  <a:spcPct val="20000"/>
                </a:spcBef>
                <a:buChar char="•"/>
                <a:defRPr sz="2400">
                  <a:solidFill>
                    <a:srgbClr val="404040"/>
                  </a:solidFill>
                  <a:latin typeface="Arial" charset="0"/>
                  <a:ea typeface="ＭＳ Ｐゴシック" pitchFamily="34" charset="-128"/>
                </a:defRPr>
              </a:lvl3pPr>
              <a:lvl4pPr marL="1600200" indent="-228600" eaLnBrk="0" hangingPunct="0">
                <a:spcBef>
                  <a:spcPct val="20000"/>
                </a:spcBef>
                <a:buChar char="–"/>
                <a:defRPr sz="2000">
                  <a:solidFill>
                    <a:srgbClr val="404040"/>
                  </a:solidFill>
                  <a:latin typeface="Arial" charset="0"/>
                  <a:ea typeface="ＭＳ Ｐゴシック" pitchFamily="34" charset="-128"/>
                </a:defRPr>
              </a:lvl4pPr>
              <a:lvl5pPr marL="2057400" indent="-228600" eaLnBrk="0" hangingPunct="0">
                <a:spcBef>
                  <a:spcPct val="20000"/>
                </a:spcBef>
                <a:buChar char="»"/>
                <a:defRPr sz="2000">
                  <a:solidFill>
                    <a:srgbClr val="404040"/>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9pPr>
            </a:lstStyle>
            <a:p>
              <a:pPr eaLnBrk="1" hangingPunct="1">
                <a:spcBef>
                  <a:spcPct val="0"/>
                </a:spcBef>
                <a:buFontTx/>
                <a:buNone/>
              </a:pPr>
              <a:r>
                <a:rPr lang="pt-BR" altLang="pt-BR" sz="1800" b="1" dirty="0" smtClean="0">
                  <a:solidFill>
                    <a:srgbClr val="FFFFFF"/>
                  </a:solidFill>
                </a:rPr>
                <a:t>2011</a:t>
              </a:r>
              <a:endParaRPr lang="pt-BR" altLang="pt-BR" sz="1800" b="1" dirty="0">
                <a:solidFill>
                  <a:srgbClr val="FFFFFF"/>
                </a:solidFill>
              </a:endParaRPr>
            </a:p>
          </p:txBody>
        </p:sp>
      </p:grpSp>
      <p:sp>
        <p:nvSpPr>
          <p:cNvPr id="42" name="Espaço Reservado para Conteúdo 32"/>
          <p:cNvSpPr>
            <a:spLocks noGrp="1"/>
          </p:cNvSpPr>
          <p:nvPr>
            <p:ph idx="4294967295"/>
          </p:nvPr>
        </p:nvSpPr>
        <p:spPr>
          <a:xfrm>
            <a:off x="1462088" y="1262534"/>
            <a:ext cx="7502400" cy="4830762"/>
          </a:xfrm>
          <a:custGeom>
            <a:avLst/>
            <a:gdLst>
              <a:gd name="connsiteX0" fmla="*/ 160804 w 964803"/>
              <a:gd name="connsiteY0" fmla="*/ 0 h 7529933"/>
              <a:gd name="connsiteX1" fmla="*/ 803999 w 964803"/>
              <a:gd name="connsiteY1" fmla="*/ 0 h 7529933"/>
              <a:gd name="connsiteX2" fmla="*/ 964803 w 964803"/>
              <a:gd name="connsiteY2" fmla="*/ 160804 h 7529933"/>
              <a:gd name="connsiteX3" fmla="*/ 964803 w 964803"/>
              <a:gd name="connsiteY3" fmla="*/ 7529933 h 7529933"/>
              <a:gd name="connsiteX4" fmla="*/ 964803 w 964803"/>
              <a:gd name="connsiteY4" fmla="*/ 7529933 h 7529933"/>
              <a:gd name="connsiteX5" fmla="*/ 0 w 964803"/>
              <a:gd name="connsiteY5" fmla="*/ 7529933 h 7529933"/>
              <a:gd name="connsiteX6" fmla="*/ 0 w 964803"/>
              <a:gd name="connsiteY6" fmla="*/ 7529933 h 7529933"/>
              <a:gd name="connsiteX7" fmla="*/ 0 w 964803"/>
              <a:gd name="connsiteY7" fmla="*/ 160804 h 7529933"/>
              <a:gd name="connsiteX8" fmla="*/ 160804 w 964803"/>
              <a:gd name="connsiteY8" fmla="*/ 0 h 752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803" h="7529933">
                <a:moveTo>
                  <a:pt x="964803" y="1255016"/>
                </a:moveTo>
                <a:lnTo>
                  <a:pt x="964803" y="6274917"/>
                </a:lnTo>
                <a:cubicBezTo>
                  <a:pt x="964803" y="6968046"/>
                  <a:pt x="955578" y="7529933"/>
                  <a:pt x="944199" y="7529933"/>
                </a:cubicBezTo>
                <a:lnTo>
                  <a:pt x="0" y="7529933"/>
                </a:lnTo>
                <a:lnTo>
                  <a:pt x="0" y="7529933"/>
                </a:lnTo>
                <a:lnTo>
                  <a:pt x="0" y="0"/>
                </a:lnTo>
                <a:lnTo>
                  <a:pt x="0" y="0"/>
                </a:lnTo>
                <a:lnTo>
                  <a:pt x="944199" y="0"/>
                </a:lnTo>
                <a:cubicBezTo>
                  <a:pt x="955578" y="0"/>
                  <a:pt x="964803" y="561887"/>
                  <a:pt x="964803" y="125501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lIns="106680" tIns="56624" rIns="56623" bIns="56624" spcCol="1270" anchor="ctr">
            <a:noAutofit/>
          </a:bodyPr>
          <a:lstStyle/>
          <a:p>
            <a:pPr marL="285750" indent="-285750" algn="just">
              <a:lnSpc>
                <a:spcPct val="150000"/>
              </a:lnSpc>
              <a:spcBef>
                <a:spcPts val="0"/>
              </a:spcBef>
              <a:buFont typeface="Arial" panose="020B0604020202020204" pitchFamily="34" charset="0"/>
              <a:buChar char="•"/>
              <a:defRPr/>
            </a:pPr>
            <a:r>
              <a:rPr lang="pt-BR" sz="1800" dirty="0" smtClean="0">
                <a:solidFill>
                  <a:srgbClr val="383838"/>
                </a:solidFill>
                <a:latin typeface="Calibri" panose="020F0502020204030204" pitchFamily="34" charset="0"/>
              </a:rPr>
              <a:t>Início das discussões sobre o tema</a:t>
            </a:r>
          </a:p>
          <a:p>
            <a:pPr marL="285750" indent="-285750" algn="just">
              <a:lnSpc>
                <a:spcPct val="150000"/>
              </a:lnSpc>
              <a:spcBef>
                <a:spcPts val="0"/>
              </a:spcBef>
              <a:buFont typeface="Arial" panose="020B0604020202020204" pitchFamily="34" charset="0"/>
              <a:buChar char="•"/>
              <a:defRPr/>
            </a:pPr>
            <a:r>
              <a:rPr lang="pt-BR" sz="1800" dirty="0" smtClean="0">
                <a:solidFill>
                  <a:srgbClr val="383838"/>
                </a:solidFill>
                <a:latin typeface="Calibri" panose="020F0502020204030204" pitchFamily="34" charset="0"/>
              </a:rPr>
              <a:t>Publicação do Código de Ofertas Públicas</a:t>
            </a:r>
          </a:p>
          <a:p>
            <a:pPr marL="285750" indent="-285750" algn="just">
              <a:lnSpc>
                <a:spcPct val="150000"/>
              </a:lnSpc>
              <a:spcBef>
                <a:spcPts val="0"/>
              </a:spcBef>
              <a:buFont typeface="Arial" panose="020B0604020202020204" pitchFamily="34" charset="0"/>
              <a:buChar char="•"/>
              <a:defRPr/>
            </a:pPr>
            <a:r>
              <a:rPr lang="pt-BR" sz="1800" dirty="0" smtClean="0">
                <a:solidFill>
                  <a:srgbClr val="383838"/>
                </a:solidFill>
                <a:latin typeface="Calibri" panose="020F0502020204030204" pitchFamily="34" charset="0"/>
              </a:rPr>
              <a:t>Publicação do </a:t>
            </a:r>
            <a:r>
              <a:rPr lang="pt-BR" sz="1800" dirty="0">
                <a:solidFill>
                  <a:srgbClr val="383838"/>
                </a:solidFill>
                <a:latin typeface="Calibri" panose="020F0502020204030204" pitchFamily="34" charset="0"/>
              </a:rPr>
              <a:t>Código de Fundos de </a:t>
            </a:r>
            <a:r>
              <a:rPr lang="pt-BR" sz="1800" dirty="0" smtClean="0">
                <a:solidFill>
                  <a:srgbClr val="383838"/>
                </a:solidFill>
                <a:latin typeface="Calibri" panose="020F0502020204030204" pitchFamily="34" charset="0"/>
              </a:rPr>
              <a:t>Investimento</a:t>
            </a:r>
            <a:endParaRPr lang="pt-BR" sz="1800" dirty="0">
              <a:solidFill>
                <a:srgbClr val="383838"/>
              </a:solidFill>
              <a:latin typeface="Calibri" panose="020F0502020204030204" pitchFamily="34" charset="0"/>
            </a:endParaRPr>
          </a:p>
          <a:p>
            <a:pPr marL="285750" indent="-285750" algn="just">
              <a:lnSpc>
                <a:spcPct val="150000"/>
              </a:lnSpc>
              <a:spcBef>
                <a:spcPts val="0"/>
              </a:spcBef>
              <a:buFont typeface="Arial" panose="020B0604020202020204" pitchFamily="34" charset="0"/>
              <a:buChar char="•"/>
              <a:defRPr/>
            </a:pPr>
            <a:r>
              <a:rPr lang="pt-BR" sz="1800" dirty="0" smtClean="0">
                <a:solidFill>
                  <a:srgbClr val="383838"/>
                </a:solidFill>
                <a:latin typeface="Calibri" panose="020F0502020204030204" pitchFamily="34" charset="0"/>
              </a:rPr>
              <a:t>Publicação dos </a:t>
            </a:r>
            <a:r>
              <a:rPr lang="pt-BR" sz="1800" dirty="0">
                <a:solidFill>
                  <a:srgbClr val="383838"/>
                </a:solidFill>
                <a:latin typeface="Calibri" panose="020F0502020204030204" pitchFamily="34" charset="0"/>
              </a:rPr>
              <a:t>Códigos de Certificação (2002), Serviços Qualificados (2004) e Private Banking (2006</a:t>
            </a:r>
            <a:r>
              <a:rPr lang="pt-BR" sz="1800" dirty="0" smtClean="0">
                <a:solidFill>
                  <a:srgbClr val="383838"/>
                </a:solidFill>
                <a:latin typeface="Calibri" panose="020F0502020204030204" pitchFamily="34" charset="0"/>
              </a:rPr>
              <a:t>)</a:t>
            </a:r>
            <a:endParaRPr lang="pt-BR" sz="1800" dirty="0">
              <a:solidFill>
                <a:srgbClr val="383838"/>
              </a:solidFill>
              <a:latin typeface="Calibri" panose="020F0502020204030204" pitchFamily="34" charset="0"/>
            </a:endParaRPr>
          </a:p>
          <a:p>
            <a:pPr marL="285750" indent="-285750" algn="just">
              <a:lnSpc>
                <a:spcPct val="150000"/>
              </a:lnSpc>
              <a:spcBef>
                <a:spcPts val="0"/>
              </a:spcBef>
              <a:buFont typeface="Arial" panose="020B0604020202020204" pitchFamily="34" charset="0"/>
              <a:buChar char="•"/>
              <a:defRPr/>
            </a:pPr>
            <a:r>
              <a:rPr lang="pt-BR" sz="1800" b="1" dirty="0" smtClean="0">
                <a:solidFill>
                  <a:srgbClr val="383838"/>
                </a:solidFill>
                <a:latin typeface="Calibri" panose="020F0502020204030204" pitchFamily="34" charset="0"/>
              </a:rPr>
              <a:t>Assinatura de convênios com a CVM para registro simplificado de ofertas e aplicação de sanções</a:t>
            </a:r>
            <a:endParaRPr lang="pt-BR" sz="1800" dirty="0" smtClean="0">
              <a:solidFill>
                <a:srgbClr val="383838"/>
              </a:solidFill>
              <a:latin typeface="Calibri" panose="020F0502020204030204" pitchFamily="34" charset="0"/>
            </a:endParaRPr>
          </a:p>
          <a:p>
            <a:pPr marL="285750" indent="-285750" algn="just">
              <a:lnSpc>
                <a:spcPct val="150000"/>
              </a:lnSpc>
              <a:spcBef>
                <a:spcPts val="0"/>
              </a:spcBef>
              <a:buFont typeface="Arial" panose="020B0604020202020204" pitchFamily="34" charset="0"/>
              <a:buChar char="•"/>
              <a:defRPr/>
            </a:pPr>
            <a:r>
              <a:rPr lang="pt-BR" sz="1800" dirty="0" smtClean="0">
                <a:solidFill>
                  <a:srgbClr val="383838"/>
                </a:solidFill>
                <a:latin typeface="Calibri" panose="020F0502020204030204" pitchFamily="34" charset="0"/>
              </a:rPr>
              <a:t>Publicação do Código ANBIMA/ABVCAP de FIP e FIEE</a:t>
            </a:r>
          </a:p>
          <a:p>
            <a:pPr marL="285750" indent="-285750" algn="just">
              <a:lnSpc>
                <a:spcPct val="150000"/>
              </a:lnSpc>
              <a:spcBef>
                <a:spcPts val="0"/>
              </a:spcBef>
              <a:defRPr/>
            </a:pPr>
            <a:r>
              <a:rPr lang="pt-BR" sz="1800" dirty="0">
                <a:solidFill>
                  <a:srgbClr val="383838"/>
                </a:solidFill>
                <a:latin typeface="Calibri" panose="020F0502020204030204" pitchFamily="34" charset="0"/>
              </a:rPr>
              <a:t>Publicação do Código de </a:t>
            </a:r>
            <a:r>
              <a:rPr lang="pt-BR" sz="1800" dirty="0" smtClean="0">
                <a:solidFill>
                  <a:srgbClr val="383838"/>
                </a:solidFill>
                <a:latin typeface="Calibri" panose="020F0502020204030204" pitchFamily="34" charset="0"/>
              </a:rPr>
              <a:t>Processos</a:t>
            </a:r>
            <a:endParaRPr lang="pt-BR" sz="1800" dirty="0">
              <a:solidFill>
                <a:srgbClr val="383838"/>
              </a:solidFill>
              <a:latin typeface="Calibri" panose="020F0502020204030204" pitchFamily="34" charset="0"/>
            </a:endParaRPr>
          </a:p>
          <a:p>
            <a:pPr marL="285750" indent="-285750" algn="just">
              <a:lnSpc>
                <a:spcPct val="150000"/>
              </a:lnSpc>
              <a:spcBef>
                <a:spcPts val="0"/>
              </a:spcBef>
              <a:buFont typeface="Arial" panose="020B0604020202020204" pitchFamily="34" charset="0"/>
              <a:buChar char="•"/>
              <a:defRPr/>
            </a:pPr>
            <a:r>
              <a:rPr lang="pt-BR" sz="1800" dirty="0" smtClean="0">
                <a:solidFill>
                  <a:srgbClr val="383838"/>
                </a:solidFill>
                <a:latin typeface="Calibri" panose="020F0502020204030204" pitchFamily="34" charset="0"/>
              </a:rPr>
              <a:t>Publicação dos Códigos de Gestão de Patrimônio (2011), Novo Mercado e Renda Fixa (2011), Distribuição no Varejo (2012), Negociação de Instrumentos Financeiros (2013) e Atividades Conveniadas (2015)</a:t>
            </a:r>
          </a:p>
        </p:txBody>
      </p:sp>
    </p:spTree>
    <p:extLst>
      <p:ext uri="{BB962C8B-B14F-4D97-AF65-F5344CB8AC3E}">
        <p14:creationId xmlns:p14="http://schemas.microsoft.com/office/powerpoint/2010/main" val="226281517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Conteúdo 2"/>
          <p:cNvSpPr>
            <a:spLocks noGrp="1"/>
          </p:cNvSpPr>
          <p:nvPr>
            <p:ph idx="4294967295"/>
          </p:nvPr>
        </p:nvSpPr>
        <p:spPr>
          <a:xfrm>
            <a:off x="395536" y="2276872"/>
            <a:ext cx="8280920" cy="4074962"/>
          </a:xfrm>
          <a:prstGeom prst="rect">
            <a:avLst/>
          </a:prstGeom>
          <a:noFill/>
        </p:spPr>
        <p:txBody>
          <a:bodyPr wrap="square" rtlCol="0" anchor="ctr">
            <a:spAutoFit/>
          </a:bodyPr>
          <a:lstStyle/>
          <a:p>
            <a:pPr marL="85725" indent="0" algn="ctr" fontAlgn="base">
              <a:spcBef>
                <a:spcPts val="0"/>
              </a:spcBef>
              <a:buClr>
                <a:srgbClr val="0095D8"/>
              </a:buClr>
              <a:buSzPct val="80000"/>
              <a:buNone/>
            </a:pPr>
            <a:r>
              <a:rPr lang="pt-BR" sz="2200" dirty="0" smtClean="0">
                <a:solidFill>
                  <a:srgbClr val="4C4D4F"/>
                </a:solidFill>
                <a:cs typeface="Arial" panose="020B0604020202020204" pitchFamily="34" charset="0"/>
              </a:rPr>
              <a:t>José </a:t>
            </a:r>
            <a:r>
              <a:rPr lang="pt-BR" sz="2200" dirty="0">
                <a:solidFill>
                  <a:srgbClr val="4C4D4F"/>
                </a:solidFill>
                <a:cs typeface="Arial" panose="020B0604020202020204" pitchFamily="34" charset="0"/>
              </a:rPr>
              <a:t>Carlos Doherty</a:t>
            </a:r>
          </a:p>
          <a:p>
            <a:pPr marL="85725" indent="0" algn="ctr" fontAlgn="base">
              <a:spcBef>
                <a:spcPts val="0"/>
              </a:spcBef>
              <a:spcAft>
                <a:spcPts val="1200"/>
              </a:spcAft>
              <a:buClr>
                <a:srgbClr val="0095D8"/>
              </a:buClr>
              <a:buSzPct val="80000"/>
              <a:buNone/>
            </a:pPr>
            <a:r>
              <a:rPr lang="pt-BR" sz="1600" dirty="0">
                <a:solidFill>
                  <a:srgbClr val="4C4D4F"/>
                </a:solidFill>
                <a:cs typeface="Arial" panose="020B0604020202020204" pitchFamily="34" charset="0"/>
              </a:rPr>
              <a:t>superintendente geral da ANBIMA </a:t>
            </a:r>
            <a:r>
              <a:rPr lang="pt-BR" sz="1600" dirty="0" smtClean="0">
                <a:solidFill>
                  <a:srgbClr val="4C4D4F"/>
                </a:solidFill>
                <a:cs typeface="Arial" panose="020B0604020202020204" pitchFamily="34" charset="0"/>
              </a:rPr>
              <a:t>/ Presidente do AMCC</a:t>
            </a:r>
          </a:p>
          <a:p>
            <a:pPr algn="just" fontAlgn="base">
              <a:spcBef>
                <a:spcPts val="1200"/>
              </a:spcBef>
              <a:spcAft>
                <a:spcPts val="1200"/>
              </a:spcAft>
              <a:buClr>
                <a:srgbClr val="383838"/>
              </a:buClr>
              <a:buSzPct val="80000"/>
              <a:tabLst>
                <a:tab pos="363538" algn="l"/>
              </a:tabLst>
            </a:pPr>
            <a:r>
              <a:rPr lang="pt-BR" sz="1800" dirty="0" smtClean="0">
                <a:solidFill>
                  <a:srgbClr val="383838"/>
                </a:solidFill>
              </a:rPr>
              <a:t>Desde 2012, a ANBIMA preside o Comitê Consultivo dos Membros Afiliados da IOSCO (AMCC)</a:t>
            </a:r>
          </a:p>
          <a:p>
            <a:pPr algn="just"/>
            <a:r>
              <a:rPr lang="pt-BR" sz="1800" dirty="0" smtClean="0">
                <a:solidFill>
                  <a:srgbClr val="383838"/>
                </a:solidFill>
              </a:rPr>
              <a:t>Desde junho de 2014, José Carlos Doherty é membro observador na Diretoria da IOSCO</a:t>
            </a:r>
          </a:p>
          <a:p>
            <a:pPr algn="just"/>
            <a:endParaRPr lang="pt-BR" sz="1800" i="1" dirty="0">
              <a:solidFill>
                <a:srgbClr val="383838"/>
              </a:solidFill>
            </a:endParaRPr>
          </a:p>
          <a:p>
            <a:pPr marL="0" indent="0" algn="just">
              <a:buNone/>
            </a:pPr>
            <a:r>
              <a:rPr lang="pt-BR" sz="1800" i="1" dirty="0" smtClean="0">
                <a:solidFill>
                  <a:srgbClr val="383838"/>
                </a:solidFill>
              </a:rPr>
              <a:t>A </a:t>
            </a:r>
            <a:r>
              <a:rPr lang="pt-BR" sz="1800" i="1" dirty="0">
                <a:solidFill>
                  <a:srgbClr val="383838"/>
                </a:solidFill>
              </a:rPr>
              <a:t>participação ativa da ANBIMA </a:t>
            </a:r>
            <a:r>
              <a:rPr lang="pt-BR" sz="1800" i="1" dirty="0" smtClean="0">
                <a:solidFill>
                  <a:srgbClr val="383838"/>
                </a:solidFill>
              </a:rPr>
              <a:t>no </a:t>
            </a:r>
            <a:r>
              <a:rPr lang="pt-BR" sz="1800" i="1" dirty="0">
                <a:solidFill>
                  <a:srgbClr val="383838"/>
                </a:solidFill>
              </a:rPr>
              <a:t>AMCC </a:t>
            </a:r>
            <a:r>
              <a:rPr lang="pt-BR" sz="1800" i="1" dirty="0" smtClean="0">
                <a:solidFill>
                  <a:srgbClr val="383838"/>
                </a:solidFill>
              </a:rPr>
              <a:t>e como </a:t>
            </a:r>
            <a:r>
              <a:rPr lang="pt-BR" sz="1800" i="1" dirty="0">
                <a:solidFill>
                  <a:srgbClr val="383838"/>
                </a:solidFill>
              </a:rPr>
              <a:t>membro </a:t>
            </a:r>
            <a:r>
              <a:rPr lang="pt-BR" sz="1800" i="1" dirty="0" smtClean="0">
                <a:solidFill>
                  <a:srgbClr val="383838"/>
                </a:solidFill>
              </a:rPr>
              <a:t>observador </a:t>
            </a:r>
            <a:r>
              <a:rPr lang="pt-BR" sz="1800" i="1" dirty="0">
                <a:solidFill>
                  <a:srgbClr val="383838"/>
                </a:solidFill>
              </a:rPr>
              <a:t>na </a:t>
            </a:r>
            <a:r>
              <a:rPr lang="pt-BR" sz="1800" i="1" dirty="0" smtClean="0">
                <a:solidFill>
                  <a:srgbClr val="383838"/>
                </a:solidFill>
              </a:rPr>
              <a:t>Diretoria </a:t>
            </a:r>
            <a:r>
              <a:rPr lang="pt-BR" sz="1800" i="1" dirty="0">
                <a:solidFill>
                  <a:srgbClr val="383838"/>
                </a:solidFill>
              </a:rPr>
              <a:t>da IOSCO tem contribuído muito </a:t>
            </a:r>
            <a:r>
              <a:rPr lang="pt-BR" sz="1800" i="1" dirty="0" smtClean="0">
                <a:solidFill>
                  <a:srgbClr val="383838"/>
                </a:solidFill>
              </a:rPr>
              <a:t>para visibilidade </a:t>
            </a:r>
            <a:r>
              <a:rPr lang="pt-BR" sz="1800" i="1" dirty="0">
                <a:solidFill>
                  <a:srgbClr val="383838"/>
                </a:solidFill>
              </a:rPr>
              <a:t>internacional </a:t>
            </a:r>
            <a:r>
              <a:rPr lang="pt-BR" sz="1800" i="1" dirty="0" smtClean="0">
                <a:solidFill>
                  <a:srgbClr val="383838"/>
                </a:solidFill>
              </a:rPr>
              <a:t>da Associação </a:t>
            </a:r>
            <a:r>
              <a:rPr lang="pt-BR" sz="1800" i="1" dirty="0">
                <a:solidFill>
                  <a:srgbClr val="383838"/>
                </a:solidFill>
              </a:rPr>
              <a:t>e </a:t>
            </a:r>
            <a:r>
              <a:rPr lang="pt-BR" sz="1800" i="1" dirty="0" smtClean="0">
                <a:solidFill>
                  <a:srgbClr val="383838"/>
                </a:solidFill>
              </a:rPr>
              <a:t>do </a:t>
            </a:r>
            <a:r>
              <a:rPr lang="pt-BR" sz="1800" i="1" dirty="0">
                <a:solidFill>
                  <a:srgbClr val="383838"/>
                </a:solidFill>
              </a:rPr>
              <a:t>mercado </a:t>
            </a:r>
            <a:r>
              <a:rPr lang="pt-BR" sz="1800" i="1" dirty="0" smtClean="0">
                <a:solidFill>
                  <a:srgbClr val="383838"/>
                </a:solidFill>
              </a:rPr>
              <a:t>de capitais brasileiro; </a:t>
            </a:r>
            <a:r>
              <a:rPr lang="pt-BR" sz="1800" i="1" dirty="0">
                <a:solidFill>
                  <a:srgbClr val="383838"/>
                </a:solidFill>
              </a:rPr>
              <a:t>além </a:t>
            </a:r>
            <a:r>
              <a:rPr lang="pt-BR" sz="1800" i="1" dirty="0" smtClean="0">
                <a:solidFill>
                  <a:srgbClr val="383838"/>
                </a:solidFill>
              </a:rPr>
              <a:t>de ajudar a </a:t>
            </a:r>
            <a:r>
              <a:rPr lang="pt-BR" sz="1800" i="1" dirty="0">
                <a:solidFill>
                  <a:srgbClr val="383838"/>
                </a:solidFill>
              </a:rPr>
              <a:t>fortalecer a pauta regulatória </a:t>
            </a:r>
            <a:r>
              <a:rPr lang="pt-BR" sz="1800" i="1" dirty="0" smtClean="0">
                <a:solidFill>
                  <a:srgbClr val="383838"/>
                </a:solidFill>
              </a:rPr>
              <a:t>doméstica </a:t>
            </a:r>
            <a:r>
              <a:rPr lang="pt-BR" sz="1800" i="1" dirty="0">
                <a:solidFill>
                  <a:srgbClr val="383838"/>
                </a:solidFill>
              </a:rPr>
              <a:t>e antecipar assuntos </a:t>
            </a:r>
            <a:r>
              <a:rPr lang="pt-BR" sz="1800" i="1" dirty="0" smtClean="0">
                <a:solidFill>
                  <a:srgbClr val="383838"/>
                </a:solidFill>
              </a:rPr>
              <a:t>discutidos internacionalmente</a:t>
            </a:r>
            <a:endParaRPr lang="pt-BR" sz="1800" dirty="0"/>
          </a:p>
          <a:p>
            <a:pPr fontAlgn="base">
              <a:spcBef>
                <a:spcPts val="0"/>
              </a:spcBef>
              <a:spcAft>
                <a:spcPts val="1200"/>
              </a:spcAft>
              <a:buClr>
                <a:srgbClr val="0095D8"/>
              </a:buClr>
              <a:buSzPct val="80000"/>
              <a:buFontTx/>
              <a:buChar char="-"/>
              <a:tabLst>
                <a:tab pos="363538" algn="l"/>
              </a:tabLst>
            </a:pPr>
            <a:endParaRPr lang="pt-BR" altLang="pt-BR" sz="1800" dirty="0">
              <a:solidFill>
                <a:srgbClr val="525252"/>
              </a:solidFill>
              <a:cs typeface="Arial" panose="020B0604020202020204" pitchFamily="34" charset="0"/>
            </a:endParaRPr>
          </a:p>
        </p:txBody>
      </p:sp>
      <p:sp>
        <p:nvSpPr>
          <p:cNvPr id="7" name="Rectangle 2"/>
          <p:cNvSpPr txBox="1">
            <a:spLocks noChangeArrowheads="1"/>
          </p:cNvSpPr>
          <p:nvPr/>
        </p:nvSpPr>
        <p:spPr bwMode="auto">
          <a:xfrm>
            <a:off x="251520" y="188640"/>
            <a:ext cx="7827786" cy="386472"/>
          </a:xfrm>
          <a:prstGeom prst="rect">
            <a:avLst/>
          </a:prstGeom>
          <a:noFill/>
          <a:ln w="9525">
            <a:noFill/>
            <a:miter lim="800000"/>
            <a:headEnd/>
            <a:tailEnd/>
          </a:ln>
        </p:spPr>
        <p:txBody>
          <a:bodyPr wrap="square" lIns="77934" tIns="38967" rIns="77934" bIns="38967">
            <a:spAutoFit/>
          </a:bodyPr>
          <a:lstStyle/>
          <a:p>
            <a:r>
              <a:rPr lang="pt-BR" altLang="pt-BR" sz="2000" b="1" dirty="0">
                <a:solidFill>
                  <a:srgbClr val="0095D8"/>
                </a:solidFill>
                <a:ea typeface="MS PGothic" pitchFamily="34" charset="-128"/>
                <a:sym typeface="Calibri Bold" charset="0"/>
              </a:rPr>
              <a:t>PARTICIPAÇÃO DA ANBIMA NA IOSCO</a:t>
            </a:r>
            <a:endParaRPr lang="en-US" altLang="pt-BR" sz="2000" b="1" dirty="0">
              <a:solidFill>
                <a:srgbClr val="0095D8"/>
              </a:solidFill>
              <a:ea typeface="MS PGothic" pitchFamily="34" charset="-128"/>
              <a:sym typeface="Calibri Bold" charset="0"/>
            </a:endParaRPr>
          </a:p>
        </p:txBody>
      </p:sp>
      <p:pic>
        <p:nvPicPr>
          <p:cNvPr id="8" name="Picture 2" descr="C:\Users\renata.nascimento\Downloads\logo_smal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340768"/>
            <a:ext cx="3240360" cy="793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37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72606" y="188640"/>
            <a:ext cx="7827786" cy="386472"/>
          </a:xfrm>
          <a:prstGeom prst="rect">
            <a:avLst/>
          </a:prstGeom>
          <a:noFill/>
          <a:ln w="9525">
            <a:noFill/>
            <a:miter lim="800000"/>
            <a:headEnd/>
            <a:tailEnd/>
          </a:ln>
        </p:spPr>
        <p:txBody>
          <a:bodyPr wrap="square" lIns="77934" tIns="38967" rIns="77934" bIns="38967">
            <a:spAutoFit/>
          </a:bodyPr>
          <a:lstStyle/>
          <a:p>
            <a:r>
              <a:rPr lang="pt-BR" altLang="pt-BR" sz="2000" b="1" dirty="0" smtClean="0">
                <a:solidFill>
                  <a:srgbClr val="0095D8"/>
                </a:solidFill>
                <a:ea typeface="MS PGothic" pitchFamily="34" charset="-128"/>
                <a:sym typeface="Calibri Bold" charset="0"/>
              </a:rPr>
              <a:t>PANORAMA GERAL DA AUTORREGULAÇÃO ANBIMA</a:t>
            </a:r>
            <a:endParaRPr lang="en-US" altLang="pt-BR" sz="2000" b="1" dirty="0">
              <a:solidFill>
                <a:srgbClr val="0095D8"/>
              </a:solidFill>
              <a:ea typeface="MS PGothic" pitchFamily="34" charset="-128"/>
              <a:sym typeface="Calibri Bold" charset="0"/>
            </a:endParaRPr>
          </a:p>
        </p:txBody>
      </p:sp>
      <p:sp>
        <p:nvSpPr>
          <p:cNvPr id="9" name="Rectangle 6"/>
          <p:cNvSpPr>
            <a:spLocks/>
          </p:cNvSpPr>
          <p:nvPr/>
        </p:nvSpPr>
        <p:spPr bwMode="auto">
          <a:xfrm>
            <a:off x="5434013" y="4112088"/>
            <a:ext cx="17081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spcBef>
                <a:spcPct val="20000"/>
              </a:spcBef>
              <a:buChar char="•"/>
              <a:defRPr sz="3200">
                <a:solidFill>
                  <a:srgbClr val="404040"/>
                </a:solidFill>
                <a:latin typeface="Arial" charset="0"/>
                <a:ea typeface="ＭＳ Ｐゴシック" pitchFamily="34" charset="-128"/>
              </a:defRPr>
            </a:lvl1pPr>
            <a:lvl2pPr marL="742950" indent="-285750" eaLnBrk="0" hangingPunct="0">
              <a:spcBef>
                <a:spcPct val="20000"/>
              </a:spcBef>
              <a:buChar char="–"/>
              <a:defRPr sz="2800">
                <a:solidFill>
                  <a:srgbClr val="404040"/>
                </a:solidFill>
                <a:latin typeface="Arial" charset="0"/>
                <a:ea typeface="ＭＳ Ｐゴシック" pitchFamily="34" charset="-128"/>
              </a:defRPr>
            </a:lvl2pPr>
            <a:lvl3pPr marL="1143000" indent="-228600" eaLnBrk="0" hangingPunct="0">
              <a:spcBef>
                <a:spcPct val="20000"/>
              </a:spcBef>
              <a:buChar char="•"/>
              <a:defRPr sz="2400">
                <a:solidFill>
                  <a:srgbClr val="404040"/>
                </a:solidFill>
                <a:latin typeface="Arial" charset="0"/>
                <a:ea typeface="ＭＳ Ｐゴシック" pitchFamily="34" charset="-128"/>
              </a:defRPr>
            </a:lvl3pPr>
            <a:lvl4pPr marL="1600200" indent="-228600" eaLnBrk="0" hangingPunct="0">
              <a:spcBef>
                <a:spcPct val="20000"/>
              </a:spcBef>
              <a:buChar char="–"/>
              <a:defRPr sz="2000">
                <a:solidFill>
                  <a:srgbClr val="404040"/>
                </a:solidFill>
                <a:latin typeface="Arial" charset="0"/>
                <a:ea typeface="ＭＳ Ｐゴシック" pitchFamily="34" charset="-128"/>
              </a:defRPr>
            </a:lvl4pPr>
            <a:lvl5pPr marL="2057400" indent="-228600" eaLnBrk="0" hangingPunct="0">
              <a:spcBef>
                <a:spcPct val="20000"/>
              </a:spcBef>
              <a:buChar char="»"/>
              <a:defRPr sz="2000">
                <a:solidFill>
                  <a:srgbClr val="404040"/>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9pPr>
          </a:lstStyle>
          <a:p>
            <a:pPr algn="ctr" eaLnBrk="1" hangingPunct="1">
              <a:spcBef>
                <a:spcPct val="0"/>
              </a:spcBef>
              <a:buSzPct val="125000"/>
              <a:buFontTx/>
              <a:buNone/>
            </a:pPr>
            <a:r>
              <a:rPr lang="pt-BR" altLang="pt-BR" sz="2000" b="1" i="1">
                <a:solidFill>
                  <a:srgbClr val="FFFFFF"/>
                </a:solidFill>
                <a:latin typeface="Calibri" pitchFamily="34" charset="0"/>
                <a:sym typeface="Calibri Italic" pitchFamily="34" charset="0"/>
              </a:rPr>
              <a:t>FORTALECER A </a:t>
            </a:r>
          </a:p>
          <a:p>
            <a:pPr algn="ctr" eaLnBrk="1" hangingPunct="1">
              <a:spcBef>
                <a:spcPct val="0"/>
              </a:spcBef>
              <a:buSzPct val="125000"/>
              <a:buFontTx/>
              <a:buNone/>
            </a:pPr>
            <a:r>
              <a:rPr lang="pt-BR" altLang="pt-BR" sz="2000" b="1" i="1">
                <a:solidFill>
                  <a:srgbClr val="FFFFFF"/>
                </a:solidFill>
                <a:latin typeface="Calibri" pitchFamily="34" charset="0"/>
                <a:sym typeface="Calibri Italic" pitchFamily="34" charset="0"/>
              </a:rPr>
              <a:t>OPONIBILIDADE</a:t>
            </a:r>
            <a:endParaRPr lang="en-US" altLang="pt-BR" sz="2000" b="1" i="1">
              <a:solidFill>
                <a:srgbClr val="FFFFFF"/>
              </a:solidFill>
              <a:latin typeface="Calibri" pitchFamily="34" charset="0"/>
              <a:sym typeface="Calibri Italic" pitchFamily="34" charset="0"/>
            </a:endParaRPr>
          </a:p>
        </p:txBody>
      </p:sp>
      <p:grpSp>
        <p:nvGrpSpPr>
          <p:cNvPr id="10" name="Grupo 9"/>
          <p:cNvGrpSpPr>
            <a:grpSpLocks/>
          </p:cNvGrpSpPr>
          <p:nvPr/>
        </p:nvGrpSpPr>
        <p:grpSpPr bwMode="auto">
          <a:xfrm>
            <a:off x="4633913" y="1472076"/>
            <a:ext cx="2967037" cy="1982787"/>
            <a:chOff x="4625399" y="1947705"/>
            <a:chExt cx="2070648" cy="1697319"/>
          </a:xfrm>
        </p:grpSpPr>
        <p:pic>
          <p:nvPicPr>
            <p:cNvPr id="12" name="Imagem 77" descr="balao_azul.png"/>
            <p:cNvPicPr>
              <a:picLocks noChangeAspect="1"/>
            </p:cNvPicPr>
            <p:nvPr/>
          </p:nvPicPr>
          <p:blipFill>
            <a:blip r:embed="rId2">
              <a:extLst>
                <a:ext uri="{28A0092B-C50C-407E-A947-70E740481C1C}">
                  <a14:useLocalDpi xmlns:a14="http://schemas.microsoft.com/office/drawing/2010/main" val="0"/>
                </a:ext>
              </a:extLst>
            </a:blip>
            <a:srcRect r="6554" b="18719"/>
            <a:stretch>
              <a:fillRect/>
            </a:stretch>
          </p:blipFill>
          <p:spPr bwMode="auto">
            <a:xfrm>
              <a:off x="4625399" y="1947705"/>
              <a:ext cx="2070648" cy="169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6"/>
            <p:cNvSpPr>
              <a:spLocks/>
            </p:cNvSpPr>
            <p:nvPr/>
          </p:nvSpPr>
          <p:spPr bwMode="auto">
            <a:xfrm>
              <a:off x="5195499" y="2856759"/>
              <a:ext cx="930456" cy="526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spcBef>
                  <a:spcPct val="20000"/>
                </a:spcBef>
                <a:buChar char="•"/>
                <a:defRPr sz="3200">
                  <a:solidFill>
                    <a:srgbClr val="404040"/>
                  </a:solidFill>
                  <a:latin typeface="Arial" charset="0"/>
                  <a:ea typeface="ＭＳ Ｐゴシック" pitchFamily="34" charset="-128"/>
                </a:defRPr>
              </a:lvl1pPr>
              <a:lvl2pPr marL="742950" indent="-285750" eaLnBrk="0" hangingPunct="0">
                <a:spcBef>
                  <a:spcPct val="20000"/>
                </a:spcBef>
                <a:buChar char="–"/>
                <a:defRPr sz="2800">
                  <a:solidFill>
                    <a:srgbClr val="404040"/>
                  </a:solidFill>
                  <a:latin typeface="Arial" charset="0"/>
                  <a:ea typeface="ＭＳ Ｐゴシック" pitchFamily="34" charset="-128"/>
                </a:defRPr>
              </a:lvl2pPr>
              <a:lvl3pPr marL="1143000" indent="-228600" eaLnBrk="0" hangingPunct="0">
                <a:spcBef>
                  <a:spcPct val="20000"/>
                </a:spcBef>
                <a:buChar char="•"/>
                <a:defRPr sz="2400">
                  <a:solidFill>
                    <a:srgbClr val="404040"/>
                  </a:solidFill>
                  <a:latin typeface="Arial" charset="0"/>
                  <a:ea typeface="ＭＳ Ｐゴシック" pitchFamily="34" charset="-128"/>
                </a:defRPr>
              </a:lvl3pPr>
              <a:lvl4pPr marL="1600200" indent="-228600" eaLnBrk="0" hangingPunct="0">
                <a:spcBef>
                  <a:spcPct val="20000"/>
                </a:spcBef>
                <a:buChar char="–"/>
                <a:defRPr sz="2000">
                  <a:solidFill>
                    <a:srgbClr val="404040"/>
                  </a:solidFill>
                  <a:latin typeface="Arial" charset="0"/>
                  <a:ea typeface="ＭＳ Ｐゴシック" pitchFamily="34" charset="-128"/>
                </a:defRPr>
              </a:lvl4pPr>
              <a:lvl5pPr marL="2057400" indent="-228600" eaLnBrk="0" hangingPunct="0">
                <a:spcBef>
                  <a:spcPct val="20000"/>
                </a:spcBef>
                <a:buChar char="»"/>
                <a:defRPr sz="2000">
                  <a:solidFill>
                    <a:srgbClr val="404040"/>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9pPr>
            </a:lstStyle>
            <a:p>
              <a:pPr algn="ctr" eaLnBrk="1" hangingPunct="1">
                <a:spcBef>
                  <a:spcPct val="0"/>
                </a:spcBef>
                <a:buSzPct val="125000"/>
                <a:buFontTx/>
                <a:buNone/>
              </a:pPr>
              <a:r>
                <a:rPr lang="pt-BR" altLang="pt-BR" sz="2000" b="1" i="1">
                  <a:solidFill>
                    <a:srgbClr val="FFFFFF"/>
                  </a:solidFill>
                  <a:latin typeface="Calibri" pitchFamily="34" charset="0"/>
                  <a:sym typeface="Calibri Italic" pitchFamily="34" charset="0"/>
                </a:rPr>
                <a:t>CONSELHOS </a:t>
              </a:r>
            </a:p>
            <a:p>
              <a:pPr algn="ctr" eaLnBrk="1" hangingPunct="1">
                <a:spcBef>
                  <a:spcPct val="0"/>
                </a:spcBef>
                <a:buSzPct val="125000"/>
                <a:buFontTx/>
                <a:buNone/>
              </a:pPr>
              <a:r>
                <a:rPr lang="pt-BR" altLang="pt-BR" sz="2000" b="1" i="1">
                  <a:solidFill>
                    <a:srgbClr val="FFFFFF"/>
                  </a:solidFill>
                  <a:latin typeface="Calibri" pitchFamily="34" charset="0"/>
                  <a:sym typeface="Calibri Italic" pitchFamily="34" charset="0"/>
                </a:rPr>
                <a:t>DECISÓRIOS</a:t>
              </a:r>
              <a:endParaRPr lang="en-US" altLang="pt-BR" sz="2000" b="1" i="1">
                <a:solidFill>
                  <a:srgbClr val="FFFFFF"/>
                </a:solidFill>
                <a:latin typeface="Calibri" pitchFamily="34" charset="0"/>
                <a:sym typeface="Calibri Italic" pitchFamily="34" charset="0"/>
              </a:endParaRPr>
            </a:p>
          </p:txBody>
        </p:sp>
      </p:grpSp>
      <p:grpSp>
        <p:nvGrpSpPr>
          <p:cNvPr id="18" name="Grupo 17"/>
          <p:cNvGrpSpPr/>
          <p:nvPr/>
        </p:nvGrpSpPr>
        <p:grpSpPr>
          <a:xfrm>
            <a:off x="1331640" y="1471396"/>
            <a:ext cx="2952328" cy="1982697"/>
            <a:chOff x="6658819" y="1735315"/>
            <a:chExt cx="2070648" cy="1428308"/>
          </a:xfrm>
          <a:effectLst>
            <a:outerShdw blurRad="50800" dist="38100" dir="2700000" algn="tl" rotWithShape="0">
              <a:prstClr val="black">
                <a:alpha val="40000"/>
              </a:prstClr>
            </a:outerShdw>
          </a:effectLst>
        </p:grpSpPr>
        <p:grpSp>
          <p:nvGrpSpPr>
            <p:cNvPr id="19" name="Grupo 18"/>
            <p:cNvGrpSpPr/>
            <p:nvPr/>
          </p:nvGrpSpPr>
          <p:grpSpPr>
            <a:xfrm>
              <a:off x="6658819" y="1735315"/>
              <a:ext cx="2070648" cy="1428308"/>
              <a:chOff x="267697" y="1947705"/>
              <a:chExt cx="2070648" cy="1697319"/>
            </a:xfrm>
          </p:grpSpPr>
          <p:pic>
            <p:nvPicPr>
              <p:cNvPr id="21" name="Imagem 20" descr="balao_azul.png"/>
              <p:cNvPicPr>
                <a:picLocks noChangeAspect="1"/>
              </p:cNvPicPr>
              <p:nvPr/>
            </p:nvPicPr>
            <p:blipFill rotWithShape="1">
              <a:blip r:embed="rId3" cstate="email"/>
              <a:srcRect t="-1" r="6554" b="18721"/>
              <a:stretch/>
            </p:blipFill>
            <p:spPr>
              <a:xfrm>
                <a:off x="267697" y="1947705"/>
                <a:ext cx="2070648" cy="1697319"/>
              </a:xfrm>
              <a:prstGeom prst="rect">
                <a:avLst/>
              </a:prstGeom>
            </p:spPr>
          </p:pic>
          <p:sp>
            <p:nvSpPr>
              <p:cNvPr id="22" name="Rectangle 4"/>
              <p:cNvSpPr>
                <a:spLocks/>
              </p:cNvSpPr>
              <p:nvPr/>
            </p:nvSpPr>
            <p:spPr bwMode="auto">
              <a:xfrm>
                <a:off x="335867" y="2856760"/>
                <a:ext cx="1944016" cy="526954"/>
              </a:xfrm>
              <a:prstGeom prst="rect">
                <a:avLst/>
              </a:prstGeom>
              <a:noFill/>
              <a:ln w="12700">
                <a:noFill/>
                <a:miter lim="800000"/>
                <a:headEnd/>
                <a:tailEnd/>
              </a:ln>
            </p:spPr>
            <p:txBody>
              <a:bodyPr lIns="0" tIns="0" rIns="0" bIns="0" anchor="ctr">
                <a:spAutoFit/>
              </a:bodyPr>
              <a:lstStyle/>
              <a:p>
                <a:pPr algn="ctr" fontAlgn="auto">
                  <a:spcBef>
                    <a:spcPts val="0"/>
                  </a:spcBef>
                  <a:spcAft>
                    <a:spcPts val="0"/>
                  </a:spcAft>
                  <a:buSzPct val="125000"/>
                  <a:defRPr/>
                </a:pPr>
                <a:r>
                  <a:rPr lang="en-US" altLang="pt-BR" sz="2000" b="1" i="1" dirty="0">
                    <a:solidFill>
                      <a:prstClr val="white"/>
                    </a:solidFill>
                    <a:latin typeface="Calibri"/>
                    <a:ea typeface="MS PGothic" pitchFamily="34" charset="-128"/>
                    <a:sym typeface="Calibri Italic" charset="0"/>
                  </a:rPr>
                  <a:t>CÓDIGOS DE AUTORREGULAÇÃO</a:t>
                </a:r>
              </a:p>
            </p:txBody>
          </p:sp>
        </p:grpSp>
        <p:sp>
          <p:nvSpPr>
            <p:cNvPr id="20" name="Elipse 19"/>
            <p:cNvSpPr/>
            <p:nvPr/>
          </p:nvSpPr>
          <p:spPr>
            <a:xfrm>
              <a:off x="7426318" y="1875939"/>
              <a:ext cx="535650" cy="53565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solidFill>
                  <a:prstClr val="white"/>
                </a:solidFill>
              </a:endParaRPr>
            </a:p>
          </p:txBody>
        </p:sp>
      </p:grpSp>
      <p:grpSp>
        <p:nvGrpSpPr>
          <p:cNvPr id="23" name="Grupo 22"/>
          <p:cNvGrpSpPr/>
          <p:nvPr/>
        </p:nvGrpSpPr>
        <p:grpSpPr>
          <a:xfrm>
            <a:off x="4634552" y="3711099"/>
            <a:ext cx="3897887" cy="2335283"/>
            <a:chOff x="7184836" y="2420888"/>
            <a:chExt cx="2246605" cy="2088231"/>
          </a:xfrm>
          <a:effectLst>
            <a:outerShdw blurRad="50800" dist="38100" dir="8100000" algn="tr" rotWithShape="0">
              <a:prstClr val="black">
                <a:alpha val="40000"/>
              </a:prstClr>
            </a:outerShdw>
          </a:effectLst>
        </p:grpSpPr>
        <p:pic>
          <p:nvPicPr>
            <p:cNvPr id="24" name="Imagem 23" descr="balao_azul.png"/>
            <p:cNvPicPr>
              <a:picLocks noChangeAspect="1"/>
            </p:cNvPicPr>
            <p:nvPr/>
          </p:nvPicPr>
          <p:blipFill>
            <a:blip r:embed="rId4" cstate="email"/>
            <a:stretch>
              <a:fillRect/>
            </a:stretch>
          </p:blipFill>
          <p:spPr>
            <a:xfrm>
              <a:off x="7215568" y="2420888"/>
              <a:ext cx="2215873" cy="2088231"/>
            </a:xfrm>
            <a:prstGeom prst="rect">
              <a:avLst/>
            </a:prstGeom>
          </p:spPr>
        </p:pic>
        <p:sp>
          <p:nvSpPr>
            <p:cNvPr id="25" name="Retângulo 24"/>
            <p:cNvSpPr/>
            <p:nvPr/>
          </p:nvSpPr>
          <p:spPr>
            <a:xfrm>
              <a:off x="7184836" y="2986678"/>
              <a:ext cx="1728192" cy="377618"/>
            </a:xfrm>
            <a:prstGeom prst="rect">
              <a:avLst/>
            </a:prstGeom>
          </p:spPr>
          <p:txBody>
            <a:bodyPr>
              <a:spAutoFit/>
            </a:bodyPr>
            <a:lstStyle/>
            <a:p>
              <a:pPr algn="ctr" fontAlgn="auto">
                <a:spcBef>
                  <a:spcPts val="0"/>
                </a:spcBef>
                <a:spcAft>
                  <a:spcPts val="0"/>
                </a:spcAft>
                <a:defRPr/>
              </a:pPr>
              <a:endParaRPr lang="en-US" altLang="pt-BR" sz="1600" b="1" dirty="0">
                <a:solidFill>
                  <a:prstClr val="white"/>
                </a:solidFill>
                <a:latin typeface="Calibri Italic" charset="0"/>
                <a:ea typeface="MS PGothic" pitchFamily="34" charset="-128"/>
                <a:sym typeface="Calibri Italic" charset="0"/>
              </a:endParaRPr>
            </a:p>
          </p:txBody>
        </p:sp>
      </p:grpSp>
      <p:sp>
        <p:nvSpPr>
          <p:cNvPr id="26" name="Rectangle 6"/>
          <p:cNvSpPr>
            <a:spLocks/>
          </p:cNvSpPr>
          <p:nvPr/>
        </p:nvSpPr>
        <p:spPr bwMode="auto">
          <a:xfrm>
            <a:off x="5402263" y="4688351"/>
            <a:ext cx="16271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spcBef>
                <a:spcPct val="20000"/>
              </a:spcBef>
              <a:buChar char="•"/>
              <a:defRPr sz="3200">
                <a:solidFill>
                  <a:srgbClr val="404040"/>
                </a:solidFill>
                <a:latin typeface="Arial" charset="0"/>
                <a:ea typeface="ＭＳ Ｐゴシック" pitchFamily="34" charset="-128"/>
              </a:defRPr>
            </a:lvl1pPr>
            <a:lvl2pPr marL="742950" indent="-285750" eaLnBrk="0" hangingPunct="0">
              <a:spcBef>
                <a:spcPct val="20000"/>
              </a:spcBef>
              <a:buChar char="–"/>
              <a:defRPr sz="2800">
                <a:solidFill>
                  <a:srgbClr val="404040"/>
                </a:solidFill>
                <a:latin typeface="Arial" charset="0"/>
                <a:ea typeface="ＭＳ Ｐゴシック" pitchFamily="34" charset="-128"/>
              </a:defRPr>
            </a:lvl2pPr>
            <a:lvl3pPr marL="1143000" indent="-228600" eaLnBrk="0" hangingPunct="0">
              <a:spcBef>
                <a:spcPct val="20000"/>
              </a:spcBef>
              <a:buChar char="•"/>
              <a:defRPr sz="2400">
                <a:solidFill>
                  <a:srgbClr val="404040"/>
                </a:solidFill>
                <a:latin typeface="Arial" charset="0"/>
                <a:ea typeface="ＭＳ Ｐゴシック" pitchFamily="34" charset="-128"/>
              </a:defRPr>
            </a:lvl3pPr>
            <a:lvl4pPr marL="1600200" indent="-228600" eaLnBrk="0" hangingPunct="0">
              <a:spcBef>
                <a:spcPct val="20000"/>
              </a:spcBef>
              <a:buChar char="–"/>
              <a:defRPr sz="2000">
                <a:solidFill>
                  <a:srgbClr val="404040"/>
                </a:solidFill>
                <a:latin typeface="Arial" charset="0"/>
                <a:ea typeface="ＭＳ Ｐゴシック" pitchFamily="34" charset="-128"/>
              </a:defRPr>
            </a:lvl4pPr>
            <a:lvl5pPr marL="2057400" indent="-228600" eaLnBrk="0" hangingPunct="0">
              <a:spcBef>
                <a:spcPct val="20000"/>
              </a:spcBef>
              <a:buChar char="»"/>
              <a:defRPr sz="2000">
                <a:solidFill>
                  <a:srgbClr val="404040"/>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9pPr>
          </a:lstStyle>
          <a:p>
            <a:pPr algn="ctr" eaLnBrk="1" hangingPunct="1">
              <a:spcBef>
                <a:spcPct val="0"/>
              </a:spcBef>
              <a:buSzPct val="125000"/>
              <a:buFontTx/>
              <a:buNone/>
            </a:pPr>
            <a:r>
              <a:rPr lang="pt-BR" altLang="pt-BR" sz="2000" b="1" i="1">
                <a:solidFill>
                  <a:srgbClr val="FFFFFF"/>
                </a:solidFill>
                <a:latin typeface="Calibri" pitchFamily="34" charset="0"/>
                <a:sym typeface="Calibri Italic" pitchFamily="34" charset="0"/>
              </a:rPr>
              <a:t>INSTITUIÇÕES </a:t>
            </a:r>
          </a:p>
          <a:p>
            <a:pPr algn="ctr" eaLnBrk="1" hangingPunct="1">
              <a:spcBef>
                <a:spcPct val="0"/>
              </a:spcBef>
              <a:buSzPct val="125000"/>
              <a:buFontTx/>
              <a:buNone/>
            </a:pPr>
            <a:r>
              <a:rPr lang="pt-BR" altLang="pt-BR" sz="2000" b="1" i="1">
                <a:solidFill>
                  <a:srgbClr val="FFFFFF"/>
                </a:solidFill>
                <a:latin typeface="Calibri" pitchFamily="34" charset="0"/>
                <a:sym typeface="Calibri Italic" pitchFamily="34" charset="0"/>
              </a:rPr>
              <a:t>PARTICIPANTES</a:t>
            </a:r>
            <a:endParaRPr lang="en-US" altLang="pt-BR" sz="2000" b="1" i="1">
              <a:solidFill>
                <a:srgbClr val="FFFFFF"/>
              </a:solidFill>
              <a:latin typeface="Calibri" pitchFamily="34" charset="0"/>
              <a:sym typeface="Calibri Italic" pitchFamily="34" charset="0"/>
            </a:endParaRPr>
          </a:p>
        </p:txBody>
      </p:sp>
      <p:grpSp>
        <p:nvGrpSpPr>
          <p:cNvPr id="27" name="Grupo 26"/>
          <p:cNvGrpSpPr/>
          <p:nvPr/>
        </p:nvGrpSpPr>
        <p:grpSpPr>
          <a:xfrm>
            <a:off x="1331640" y="3711099"/>
            <a:ext cx="2952328" cy="1903235"/>
            <a:chOff x="2446548" y="1947705"/>
            <a:chExt cx="2070648" cy="1697319"/>
          </a:xfrm>
          <a:effectLst>
            <a:outerShdw blurRad="50800" dist="38100" dir="8100000" algn="tr" rotWithShape="0">
              <a:prstClr val="black">
                <a:alpha val="40000"/>
              </a:prstClr>
            </a:outerShdw>
          </a:effectLst>
        </p:grpSpPr>
        <p:pic>
          <p:nvPicPr>
            <p:cNvPr id="28" name="Imagem 27" descr="balao_azul.png"/>
            <p:cNvPicPr>
              <a:picLocks noChangeAspect="1"/>
            </p:cNvPicPr>
            <p:nvPr/>
          </p:nvPicPr>
          <p:blipFill rotWithShape="1">
            <a:blip r:embed="rId5" cstate="email"/>
            <a:srcRect r="6554" b="18720"/>
            <a:stretch/>
          </p:blipFill>
          <p:spPr>
            <a:xfrm>
              <a:off x="2446548" y="1947705"/>
              <a:ext cx="2070648" cy="1697319"/>
            </a:xfrm>
            <a:prstGeom prst="rect">
              <a:avLst/>
            </a:prstGeom>
          </p:spPr>
        </p:pic>
        <p:sp>
          <p:nvSpPr>
            <p:cNvPr id="29" name="Rectangle 14"/>
            <p:cNvSpPr>
              <a:spLocks/>
            </p:cNvSpPr>
            <p:nvPr/>
          </p:nvSpPr>
          <p:spPr bwMode="auto">
            <a:xfrm>
              <a:off x="2505284" y="2780693"/>
              <a:ext cx="1944216" cy="548955"/>
            </a:xfrm>
            <a:prstGeom prst="rect">
              <a:avLst/>
            </a:prstGeom>
            <a:noFill/>
            <a:ln w="12700">
              <a:noFill/>
              <a:miter lim="800000"/>
              <a:headEnd/>
              <a:tailEnd/>
            </a:ln>
          </p:spPr>
          <p:txBody>
            <a:bodyPr lIns="0" tIns="0" rIns="0" bIns="0" anchor="ctr">
              <a:spAutoFit/>
            </a:bodyPr>
            <a:lstStyle/>
            <a:p>
              <a:pPr algn="ctr" fontAlgn="auto">
                <a:spcBef>
                  <a:spcPts val="0"/>
                </a:spcBef>
                <a:spcAft>
                  <a:spcPts val="0"/>
                </a:spcAft>
                <a:buSzPct val="125000"/>
                <a:defRPr/>
              </a:pPr>
              <a:r>
                <a:rPr lang="en-US" altLang="pt-BR" sz="2000" b="1" i="1" dirty="0">
                  <a:solidFill>
                    <a:prstClr val="white"/>
                  </a:solidFill>
                  <a:latin typeface="Calibri"/>
                  <a:ea typeface="MS PGothic" pitchFamily="34" charset="-128"/>
                  <a:sym typeface="Calibri Italic" charset="0"/>
                </a:rPr>
                <a:t>CÓDIGO DE </a:t>
              </a:r>
            </a:p>
            <a:p>
              <a:pPr algn="ctr" fontAlgn="auto">
                <a:spcBef>
                  <a:spcPts val="0"/>
                </a:spcBef>
                <a:spcAft>
                  <a:spcPts val="0"/>
                </a:spcAft>
                <a:buSzPct val="125000"/>
                <a:defRPr/>
              </a:pPr>
              <a:r>
                <a:rPr lang="en-US" altLang="pt-BR" sz="2000" b="1" i="1" dirty="0">
                  <a:solidFill>
                    <a:prstClr val="white"/>
                  </a:solidFill>
                  <a:latin typeface="Calibri"/>
                  <a:ea typeface="MS PGothic" pitchFamily="34" charset="-128"/>
                  <a:sym typeface="Calibri Italic" charset="0"/>
                </a:rPr>
                <a:t>PROCESSOS</a:t>
              </a:r>
              <a:endParaRPr lang="en-US" altLang="pt-BR" sz="2000" i="1" dirty="0">
                <a:solidFill>
                  <a:prstClr val="white"/>
                </a:solidFill>
                <a:latin typeface="Calibri"/>
                <a:ea typeface="MS PGothic" pitchFamily="34" charset="-128"/>
                <a:sym typeface="Calibri Italic" charset="0"/>
              </a:endParaRPr>
            </a:p>
          </p:txBody>
        </p:sp>
      </p:grpSp>
      <p:sp>
        <p:nvSpPr>
          <p:cNvPr id="30" name="Elipse 29"/>
          <p:cNvSpPr/>
          <p:nvPr/>
        </p:nvSpPr>
        <p:spPr>
          <a:xfrm>
            <a:off x="5735638" y="1638763"/>
            <a:ext cx="763587" cy="74453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solidFill>
                <a:prstClr val="white"/>
              </a:solidFill>
            </a:endParaRPr>
          </a:p>
        </p:txBody>
      </p:sp>
      <p:sp>
        <p:nvSpPr>
          <p:cNvPr id="31" name="Elipse 30"/>
          <p:cNvSpPr/>
          <p:nvPr/>
        </p:nvSpPr>
        <p:spPr>
          <a:xfrm>
            <a:off x="2440260" y="3861048"/>
            <a:ext cx="763588" cy="74295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solidFill>
                <a:prstClr val="white"/>
              </a:solidFill>
            </a:endParaRPr>
          </a:p>
        </p:txBody>
      </p:sp>
      <p:sp>
        <p:nvSpPr>
          <p:cNvPr id="32" name="Elipse 31"/>
          <p:cNvSpPr/>
          <p:nvPr/>
        </p:nvSpPr>
        <p:spPr>
          <a:xfrm>
            <a:off x="5713413" y="3821576"/>
            <a:ext cx="839787" cy="817562"/>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solidFill>
                <a:prstClr val="white"/>
              </a:solidFill>
            </a:endParaRPr>
          </a:p>
        </p:txBody>
      </p:sp>
      <p:sp>
        <p:nvSpPr>
          <p:cNvPr id="33" name="CaixaDeTexto 32"/>
          <p:cNvSpPr txBox="1"/>
          <p:nvPr/>
        </p:nvSpPr>
        <p:spPr>
          <a:xfrm>
            <a:off x="2425700" y="1665751"/>
            <a:ext cx="763588" cy="708025"/>
          </a:xfrm>
          <a:prstGeom prst="rect">
            <a:avLst/>
          </a:prstGeom>
          <a:noFill/>
        </p:spPr>
        <p:txBody>
          <a:bodyPr>
            <a:spAutoFit/>
          </a:bodyPr>
          <a:lstStyle/>
          <a:p>
            <a:pPr algn="ctr">
              <a:defRPr/>
            </a:pPr>
            <a:r>
              <a:rPr lang="pt-BR" sz="4000" dirty="0">
                <a:solidFill>
                  <a:schemeClr val="bg1"/>
                </a:solidFill>
                <a:latin typeface="+mn-lt"/>
              </a:rPr>
              <a:t>11</a:t>
            </a:r>
            <a:endParaRPr lang="pt-BR" dirty="0">
              <a:solidFill>
                <a:schemeClr val="bg1"/>
              </a:solidFill>
              <a:latin typeface="+mn-lt"/>
            </a:endParaRPr>
          </a:p>
        </p:txBody>
      </p:sp>
      <p:sp>
        <p:nvSpPr>
          <p:cNvPr id="34" name="CaixaDeTexto 33"/>
          <p:cNvSpPr txBox="1"/>
          <p:nvPr/>
        </p:nvSpPr>
        <p:spPr>
          <a:xfrm>
            <a:off x="2496170" y="3895973"/>
            <a:ext cx="639763" cy="708025"/>
          </a:xfrm>
          <a:prstGeom prst="rect">
            <a:avLst/>
          </a:prstGeom>
          <a:noFill/>
        </p:spPr>
        <p:txBody>
          <a:bodyPr>
            <a:spAutoFit/>
          </a:bodyPr>
          <a:lstStyle/>
          <a:p>
            <a:pPr algn="ctr">
              <a:defRPr/>
            </a:pPr>
            <a:r>
              <a:rPr lang="pt-BR" sz="4000" dirty="0">
                <a:solidFill>
                  <a:schemeClr val="bg1"/>
                </a:solidFill>
                <a:latin typeface="+mn-lt"/>
              </a:rPr>
              <a:t>1</a:t>
            </a:r>
            <a:endParaRPr lang="pt-BR" dirty="0">
              <a:solidFill>
                <a:schemeClr val="bg1"/>
              </a:solidFill>
              <a:latin typeface="+mn-lt"/>
            </a:endParaRPr>
          </a:p>
        </p:txBody>
      </p:sp>
      <p:sp>
        <p:nvSpPr>
          <p:cNvPr id="35" name="CaixaDeTexto 34"/>
          <p:cNvSpPr txBox="1"/>
          <p:nvPr/>
        </p:nvSpPr>
        <p:spPr>
          <a:xfrm>
            <a:off x="5796136" y="1665751"/>
            <a:ext cx="639763" cy="708025"/>
          </a:xfrm>
          <a:prstGeom prst="rect">
            <a:avLst/>
          </a:prstGeom>
          <a:noFill/>
        </p:spPr>
        <p:txBody>
          <a:bodyPr>
            <a:spAutoFit/>
          </a:bodyPr>
          <a:lstStyle/>
          <a:p>
            <a:pPr algn="ctr">
              <a:defRPr/>
            </a:pPr>
            <a:r>
              <a:rPr lang="pt-BR" sz="4000" dirty="0">
                <a:solidFill>
                  <a:schemeClr val="bg1"/>
                </a:solidFill>
                <a:latin typeface="+mn-lt"/>
              </a:rPr>
              <a:t>9</a:t>
            </a:r>
            <a:endParaRPr lang="pt-BR" dirty="0">
              <a:solidFill>
                <a:schemeClr val="bg1"/>
              </a:solidFill>
              <a:latin typeface="+mn-lt"/>
            </a:endParaRPr>
          </a:p>
        </p:txBody>
      </p:sp>
      <p:sp>
        <p:nvSpPr>
          <p:cNvPr id="36" name="CaixaDeTexto 100"/>
          <p:cNvSpPr txBox="1">
            <a:spLocks noChangeArrowheads="1"/>
          </p:cNvSpPr>
          <p:nvPr/>
        </p:nvSpPr>
        <p:spPr bwMode="auto">
          <a:xfrm>
            <a:off x="5673725" y="3886663"/>
            <a:ext cx="1201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Arial" charset="0"/>
                <a:ea typeface="ＭＳ Ｐゴシック" pitchFamily="34" charset="-128"/>
              </a:defRPr>
            </a:lvl1pPr>
            <a:lvl2pPr marL="742950" indent="-285750" eaLnBrk="0" hangingPunct="0">
              <a:spcBef>
                <a:spcPct val="20000"/>
              </a:spcBef>
              <a:buChar char="–"/>
              <a:defRPr sz="2800">
                <a:solidFill>
                  <a:srgbClr val="404040"/>
                </a:solidFill>
                <a:latin typeface="Arial" charset="0"/>
                <a:ea typeface="ＭＳ Ｐゴシック" pitchFamily="34" charset="-128"/>
              </a:defRPr>
            </a:lvl2pPr>
            <a:lvl3pPr marL="1143000" indent="-228600" eaLnBrk="0" hangingPunct="0">
              <a:spcBef>
                <a:spcPct val="20000"/>
              </a:spcBef>
              <a:buChar char="•"/>
              <a:defRPr sz="2400">
                <a:solidFill>
                  <a:srgbClr val="404040"/>
                </a:solidFill>
                <a:latin typeface="Arial" charset="0"/>
                <a:ea typeface="ＭＳ Ｐゴシック" pitchFamily="34" charset="-128"/>
              </a:defRPr>
            </a:lvl3pPr>
            <a:lvl4pPr marL="1600200" indent="-228600" eaLnBrk="0" hangingPunct="0">
              <a:spcBef>
                <a:spcPct val="20000"/>
              </a:spcBef>
              <a:buChar char="–"/>
              <a:defRPr sz="2000">
                <a:solidFill>
                  <a:srgbClr val="404040"/>
                </a:solidFill>
                <a:latin typeface="Arial" charset="0"/>
                <a:ea typeface="ＭＳ Ｐゴシック" pitchFamily="34" charset="-128"/>
              </a:defRPr>
            </a:lvl4pPr>
            <a:lvl5pPr marL="2057400" indent="-228600" eaLnBrk="0" hangingPunct="0">
              <a:spcBef>
                <a:spcPct val="20000"/>
              </a:spcBef>
              <a:buChar char="»"/>
              <a:defRPr sz="2000">
                <a:solidFill>
                  <a:srgbClr val="404040"/>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404040"/>
                </a:solidFill>
                <a:latin typeface="Arial" charset="0"/>
                <a:ea typeface="ＭＳ Ｐゴシック" pitchFamily="34" charset="-128"/>
              </a:defRPr>
            </a:lvl9pPr>
          </a:lstStyle>
          <a:p>
            <a:pPr eaLnBrk="1" hangingPunct="1">
              <a:spcBef>
                <a:spcPct val="0"/>
              </a:spcBef>
              <a:buFontTx/>
              <a:buNone/>
            </a:pPr>
            <a:r>
              <a:rPr lang="pt-BR" altLang="pt-BR" sz="4000">
                <a:solidFill>
                  <a:schemeClr val="bg1"/>
                </a:solidFill>
                <a:latin typeface="Calibri" pitchFamily="34" charset="0"/>
              </a:rPr>
              <a:t>980</a:t>
            </a:r>
            <a:endParaRPr lang="pt-BR" altLang="pt-BR" sz="1800">
              <a:solidFill>
                <a:schemeClr val="bg1"/>
              </a:solidFill>
              <a:latin typeface="Calibri" pitchFamily="34" charset="0"/>
            </a:endParaRPr>
          </a:p>
        </p:txBody>
      </p:sp>
    </p:spTree>
    <p:extLst>
      <p:ext uri="{BB962C8B-B14F-4D97-AF65-F5344CB8AC3E}">
        <p14:creationId xmlns:p14="http://schemas.microsoft.com/office/powerpoint/2010/main" val="2309212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72606" y="188640"/>
            <a:ext cx="7911224" cy="371083"/>
          </a:xfrm>
          <a:prstGeom prst="rect">
            <a:avLst/>
          </a:prstGeom>
          <a:noFill/>
          <a:ln w="9525">
            <a:noFill/>
            <a:miter lim="800000"/>
            <a:headEnd/>
            <a:tailEnd/>
          </a:ln>
        </p:spPr>
        <p:txBody>
          <a:bodyPr wrap="square" lIns="77934" tIns="38967" rIns="77934" bIns="38967">
            <a:spAutoFit/>
          </a:bodyPr>
          <a:lstStyle/>
          <a:p>
            <a:r>
              <a:rPr lang="en-US" altLang="pt-BR" sz="1900" b="1" dirty="0" smtClean="0">
                <a:solidFill>
                  <a:srgbClr val="0095D8"/>
                </a:solidFill>
                <a:latin typeface="Calibri Bold" charset="0"/>
                <a:ea typeface="MS PGothic" pitchFamily="34" charset="-128"/>
                <a:sym typeface="Calibri Bold" charset="0"/>
              </a:rPr>
              <a:t>ESTRUTURA DA AUTORREGULAÇÃO</a:t>
            </a:r>
            <a:endParaRPr lang="en-US" altLang="pt-BR" sz="1900" b="1" dirty="0">
              <a:solidFill>
                <a:srgbClr val="0095D8"/>
              </a:solidFill>
              <a:latin typeface="Calibri Bold" charset="0"/>
              <a:ea typeface="MS PGothic" pitchFamily="34" charset="-128"/>
              <a:sym typeface="Calibri Bold" charset="0"/>
            </a:endParaRPr>
          </a:p>
        </p:txBody>
      </p:sp>
      <p:sp>
        <p:nvSpPr>
          <p:cNvPr id="5" name="Rectangle 4"/>
          <p:cNvSpPr>
            <a:spLocks/>
          </p:cNvSpPr>
          <p:nvPr/>
        </p:nvSpPr>
        <p:spPr bwMode="auto">
          <a:xfrm>
            <a:off x="336376" y="404664"/>
            <a:ext cx="6179840" cy="791678"/>
          </a:xfrm>
          <a:prstGeom prst="rect">
            <a:avLst/>
          </a:prstGeom>
          <a:noFill/>
          <a:ln w="12700">
            <a:noFill/>
            <a:miter lim="800000"/>
            <a:headEnd/>
            <a:tailEnd/>
          </a:ln>
        </p:spPr>
        <p:txBody>
          <a:bodyPr lIns="0" tIns="0" rIns="0" bIns="0" anchor="ctr"/>
          <a:lstStyle/>
          <a:p>
            <a:r>
              <a:rPr lang="en-US" altLang="pt-BR" i="1" dirty="0" err="1" smtClean="0">
                <a:solidFill>
                  <a:srgbClr val="525252"/>
                </a:solidFill>
                <a:ea typeface="MS PGothic" pitchFamily="34" charset="-128"/>
                <a:sym typeface="Calibri Bold" charset="0"/>
              </a:rPr>
              <a:t>Regras</a:t>
            </a:r>
            <a:r>
              <a:rPr lang="en-US" altLang="pt-BR" i="1" dirty="0" smtClean="0">
                <a:solidFill>
                  <a:srgbClr val="525252"/>
                </a:solidFill>
                <a:ea typeface="MS PGothic" pitchFamily="34" charset="-128"/>
                <a:sym typeface="Calibri Bold" charset="0"/>
              </a:rPr>
              <a:t> </a:t>
            </a:r>
            <a:r>
              <a:rPr lang="en-US" altLang="pt-BR" i="1" dirty="0" err="1" smtClean="0">
                <a:solidFill>
                  <a:srgbClr val="525252"/>
                </a:solidFill>
                <a:ea typeface="MS PGothic" pitchFamily="34" charset="-128"/>
                <a:sym typeface="Calibri Bold" charset="0"/>
              </a:rPr>
              <a:t>elaboradas</a:t>
            </a:r>
            <a:r>
              <a:rPr lang="en-US" altLang="pt-BR" i="1" dirty="0" smtClean="0">
                <a:solidFill>
                  <a:srgbClr val="525252"/>
                </a:solidFill>
                <a:ea typeface="MS PGothic" pitchFamily="34" charset="-128"/>
                <a:sym typeface="Calibri Bold" charset="0"/>
              </a:rPr>
              <a:t> </a:t>
            </a:r>
            <a:r>
              <a:rPr lang="en-US" altLang="pt-BR" i="1" dirty="0" err="1" smtClean="0">
                <a:solidFill>
                  <a:srgbClr val="525252"/>
                </a:solidFill>
                <a:ea typeface="MS PGothic" pitchFamily="34" charset="-128"/>
                <a:sym typeface="Calibri Bold" charset="0"/>
              </a:rPr>
              <a:t>pelo</a:t>
            </a:r>
            <a:r>
              <a:rPr lang="en-US" altLang="pt-BR" i="1" dirty="0" smtClean="0">
                <a:solidFill>
                  <a:srgbClr val="525252"/>
                </a:solidFill>
                <a:ea typeface="MS PGothic" pitchFamily="34" charset="-128"/>
                <a:sym typeface="Calibri Bold" charset="0"/>
              </a:rPr>
              <a:t> </a:t>
            </a:r>
            <a:r>
              <a:rPr lang="en-US" altLang="pt-BR" i="1" dirty="0" err="1" smtClean="0">
                <a:solidFill>
                  <a:srgbClr val="525252"/>
                </a:solidFill>
                <a:ea typeface="MS PGothic" pitchFamily="34" charset="-128"/>
                <a:sym typeface="Calibri Bold" charset="0"/>
              </a:rPr>
              <a:t>mercado</a:t>
            </a:r>
            <a:r>
              <a:rPr lang="en-US" altLang="pt-BR" i="1" dirty="0" smtClean="0">
                <a:solidFill>
                  <a:srgbClr val="525252"/>
                </a:solidFill>
                <a:ea typeface="MS PGothic" pitchFamily="34" charset="-128"/>
                <a:sym typeface="Calibri Bold" charset="0"/>
              </a:rPr>
              <a:t>, </a:t>
            </a:r>
            <a:r>
              <a:rPr lang="en-US" altLang="pt-BR" i="1" dirty="0" err="1" smtClean="0">
                <a:solidFill>
                  <a:srgbClr val="525252"/>
                </a:solidFill>
                <a:ea typeface="MS PGothic" pitchFamily="34" charset="-128"/>
                <a:sym typeface="Calibri Bold" charset="0"/>
              </a:rPr>
              <a:t>cumpridas</a:t>
            </a:r>
            <a:r>
              <a:rPr lang="en-US" altLang="pt-BR" i="1" dirty="0" smtClean="0">
                <a:solidFill>
                  <a:srgbClr val="525252"/>
                </a:solidFill>
                <a:ea typeface="MS PGothic" pitchFamily="34" charset="-128"/>
                <a:sym typeface="Calibri Bold" charset="0"/>
              </a:rPr>
              <a:t> </a:t>
            </a:r>
            <a:r>
              <a:rPr lang="en-US" altLang="pt-BR" i="1" dirty="0" err="1" smtClean="0">
                <a:solidFill>
                  <a:srgbClr val="525252"/>
                </a:solidFill>
                <a:ea typeface="MS PGothic" pitchFamily="34" charset="-128"/>
                <a:sym typeface="Calibri Bold" charset="0"/>
              </a:rPr>
              <a:t>pelo</a:t>
            </a:r>
            <a:r>
              <a:rPr lang="en-US" altLang="pt-BR" i="1" dirty="0" smtClean="0">
                <a:solidFill>
                  <a:srgbClr val="525252"/>
                </a:solidFill>
                <a:ea typeface="MS PGothic" pitchFamily="34" charset="-128"/>
                <a:sym typeface="Calibri Bold" charset="0"/>
              </a:rPr>
              <a:t> </a:t>
            </a:r>
            <a:r>
              <a:rPr lang="en-US" altLang="pt-BR" i="1" dirty="0" err="1" smtClean="0">
                <a:solidFill>
                  <a:srgbClr val="525252"/>
                </a:solidFill>
                <a:ea typeface="MS PGothic" pitchFamily="34" charset="-128"/>
                <a:sym typeface="Calibri Bold" charset="0"/>
              </a:rPr>
              <a:t>mercado</a:t>
            </a:r>
            <a:r>
              <a:rPr lang="en-US" altLang="pt-BR" i="1" dirty="0" smtClean="0">
                <a:solidFill>
                  <a:srgbClr val="525252"/>
                </a:solidFill>
                <a:ea typeface="MS PGothic" pitchFamily="34" charset="-128"/>
                <a:sym typeface="Calibri Bold" charset="0"/>
              </a:rPr>
              <a:t>, </a:t>
            </a:r>
          </a:p>
          <a:p>
            <a:r>
              <a:rPr lang="en-US" altLang="pt-BR" i="1" dirty="0" err="1" smtClean="0">
                <a:solidFill>
                  <a:srgbClr val="525252"/>
                </a:solidFill>
                <a:ea typeface="MS PGothic" pitchFamily="34" charset="-128"/>
                <a:sym typeface="Calibri Bold" charset="0"/>
              </a:rPr>
              <a:t>retornando</a:t>
            </a:r>
            <a:r>
              <a:rPr lang="en-US" altLang="pt-BR" i="1" dirty="0" smtClean="0">
                <a:solidFill>
                  <a:srgbClr val="525252"/>
                </a:solidFill>
                <a:ea typeface="MS PGothic" pitchFamily="34" charset="-128"/>
                <a:sym typeface="Calibri Bold" charset="0"/>
              </a:rPr>
              <a:t> </a:t>
            </a:r>
            <a:r>
              <a:rPr lang="en-US" altLang="pt-BR" i="1" dirty="0" err="1" smtClean="0">
                <a:solidFill>
                  <a:srgbClr val="525252"/>
                </a:solidFill>
                <a:ea typeface="MS PGothic" pitchFamily="34" charset="-128"/>
                <a:sym typeface="Calibri Bold" charset="0"/>
              </a:rPr>
              <a:t>em</a:t>
            </a:r>
            <a:r>
              <a:rPr lang="en-US" altLang="pt-BR" i="1" dirty="0" smtClean="0">
                <a:solidFill>
                  <a:srgbClr val="525252"/>
                </a:solidFill>
                <a:ea typeface="MS PGothic" pitchFamily="34" charset="-128"/>
                <a:sym typeface="Calibri Bold" charset="0"/>
              </a:rPr>
              <a:t> favor do </a:t>
            </a:r>
            <a:r>
              <a:rPr lang="en-US" altLang="pt-BR" i="1" dirty="0" err="1" smtClean="0">
                <a:solidFill>
                  <a:srgbClr val="525252"/>
                </a:solidFill>
                <a:ea typeface="MS PGothic" pitchFamily="34" charset="-128"/>
                <a:sym typeface="Calibri Bold" charset="0"/>
              </a:rPr>
              <a:t>próprio</a:t>
            </a:r>
            <a:r>
              <a:rPr lang="en-US" altLang="pt-BR" i="1" dirty="0" smtClean="0">
                <a:solidFill>
                  <a:srgbClr val="525252"/>
                </a:solidFill>
                <a:ea typeface="MS PGothic" pitchFamily="34" charset="-128"/>
                <a:sym typeface="Calibri Bold" charset="0"/>
              </a:rPr>
              <a:t> </a:t>
            </a:r>
            <a:r>
              <a:rPr lang="en-US" altLang="pt-BR" i="1" dirty="0" err="1" smtClean="0">
                <a:solidFill>
                  <a:srgbClr val="525252"/>
                </a:solidFill>
                <a:ea typeface="MS PGothic" pitchFamily="34" charset="-128"/>
                <a:sym typeface="Calibri Bold" charset="0"/>
              </a:rPr>
              <a:t>mercado</a:t>
            </a:r>
            <a:endParaRPr lang="en-US" altLang="pt-BR" i="1" dirty="0">
              <a:solidFill>
                <a:srgbClr val="525252"/>
              </a:solidFill>
              <a:ea typeface="MS PGothic" pitchFamily="34" charset="-128"/>
              <a:sym typeface="Calibri Italic" charset="0"/>
            </a:endParaRPr>
          </a:p>
        </p:txBody>
      </p:sp>
      <p:grpSp>
        <p:nvGrpSpPr>
          <p:cNvPr id="17" name="Grupo 16"/>
          <p:cNvGrpSpPr/>
          <p:nvPr/>
        </p:nvGrpSpPr>
        <p:grpSpPr>
          <a:xfrm>
            <a:off x="323528" y="1774557"/>
            <a:ext cx="2808312" cy="3384376"/>
            <a:chOff x="323528" y="1268760"/>
            <a:chExt cx="2808312" cy="4050554"/>
          </a:xfrm>
        </p:grpSpPr>
        <p:pic>
          <p:nvPicPr>
            <p:cNvPr id="14" name="Imagem 13" descr="retangulo.png"/>
            <p:cNvPicPr>
              <a:picLocks noChangeAspect="1"/>
            </p:cNvPicPr>
            <p:nvPr/>
          </p:nvPicPr>
          <p:blipFill>
            <a:blip r:embed="rId3" cstate="print">
              <a:lum bright="10000"/>
            </a:blip>
            <a:srcRect l="26785" b="46737"/>
            <a:stretch>
              <a:fillRect/>
            </a:stretch>
          </p:blipFill>
          <p:spPr>
            <a:xfrm rot="10800000">
              <a:off x="323528" y="1268760"/>
              <a:ext cx="2808312" cy="733590"/>
            </a:xfrm>
            <a:prstGeom prst="rect">
              <a:avLst/>
            </a:prstGeom>
          </p:spPr>
        </p:pic>
        <p:sp>
          <p:nvSpPr>
            <p:cNvPr id="6" name="Retângulo 5"/>
            <p:cNvSpPr/>
            <p:nvPr/>
          </p:nvSpPr>
          <p:spPr>
            <a:xfrm>
              <a:off x="323528" y="1268760"/>
              <a:ext cx="2788060" cy="4050554"/>
            </a:xfrm>
            <a:prstGeom prst="rect">
              <a:avLst/>
            </a:prstGeom>
            <a:noFill/>
            <a:ln>
              <a:solidFill>
                <a:srgbClr val="7DC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22" name="Grupo 21"/>
          <p:cNvGrpSpPr/>
          <p:nvPr/>
        </p:nvGrpSpPr>
        <p:grpSpPr>
          <a:xfrm>
            <a:off x="3157718" y="1774556"/>
            <a:ext cx="2844000" cy="3384377"/>
            <a:chOff x="3157718" y="1268759"/>
            <a:chExt cx="2844000" cy="3384377"/>
          </a:xfrm>
        </p:grpSpPr>
        <p:pic>
          <p:nvPicPr>
            <p:cNvPr id="15" name="Imagem 14" descr="retangulo.png"/>
            <p:cNvPicPr>
              <a:picLocks noChangeAspect="1"/>
            </p:cNvPicPr>
            <p:nvPr/>
          </p:nvPicPr>
          <p:blipFill>
            <a:blip r:embed="rId3" cstate="print">
              <a:lum bright="10000"/>
            </a:blip>
            <a:srcRect l="26785" b="46737"/>
            <a:stretch>
              <a:fillRect/>
            </a:stretch>
          </p:blipFill>
          <p:spPr>
            <a:xfrm rot="10800000">
              <a:off x="3157718" y="1268760"/>
              <a:ext cx="2844000" cy="866025"/>
            </a:xfrm>
            <a:prstGeom prst="rect">
              <a:avLst/>
            </a:prstGeom>
          </p:spPr>
        </p:pic>
        <p:sp>
          <p:nvSpPr>
            <p:cNvPr id="7" name="Retângulo 6"/>
            <p:cNvSpPr/>
            <p:nvPr/>
          </p:nvSpPr>
          <p:spPr>
            <a:xfrm>
              <a:off x="3178227" y="1268759"/>
              <a:ext cx="2823491" cy="3384377"/>
            </a:xfrm>
            <a:prstGeom prst="rect">
              <a:avLst/>
            </a:prstGeom>
            <a:noFill/>
            <a:ln>
              <a:solidFill>
                <a:srgbClr val="FBAE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0" name="Retângulo 9"/>
          <p:cNvSpPr/>
          <p:nvPr/>
        </p:nvSpPr>
        <p:spPr>
          <a:xfrm>
            <a:off x="465046" y="1816933"/>
            <a:ext cx="2520280" cy="646331"/>
          </a:xfrm>
          <a:prstGeom prst="rect">
            <a:avLst/>
          </a:prstGeom>
        </p:spPr>
        <p:txBody>
          <a:bodyPr wrap="square">
            <a:spAutoFit/>
          </a:bodyPr>
          <a:lstStyle/>
          <a:p>
            <a:pPr algn="ctr">
              <a:spcBef>
                <a:spcPct val="0"/>
              </a:spcBef>
              <a:defRPr/>
            </a:pPr>
            <a:r>
              <a:rPr lang="en-US" b="1" dirty="0" smtClean="0">
                <a:solidFill>
                  <a:srgbClr val="7DC145"/>
                </a:solidFill>
                <a:latin typeface="Calibri" pitchFamily="34" charset="0"/>
              </a:rPr>
              <a:t>ELABORAÇÃO DE REGRAS</a:t>
            </a:r>
            <a:endParaRPr lang="en-US" b="1" dirty="0">
              <a:solidFill>
                <a:srgbClr val="7DC145"/>
              </a:solidFill>
              <a:latin typeface="Calibri" pitchFamily="34" charset="0"/>
            </a:endParaRPr>
          </a:p>
        </p:txBody>
      </p:sp>
      <p:sp>
        <p:nvSpPr>
          <p:cNvPr id="11" name="Retângulo 10"/>
          <p:cNvSpPr/>
          <p:nvPr/>
        </p:nvSpPr>
        <p:spPr>
          <a:xfrm>
            <a:off x="3304320" y="1816933"/>
            <a:ext cx="2531166" cy="646331"/>
          </a:xfrm>
          <a:prstGeom prst="rect">
            <a:avLst/>
          </a:prstGeom>
        </p:spPr>
        <p:txBody>
          <a:bodyPr wrap="square">
            <a:spAutoFit/>
          </a:bodyPr>
          <a:lstStyle/>
          <a:p>
            <a:pPr algn="ctr">
              <a:lnSpc>
                <a:spcPct val="100000"/>
              </a:lnSpc>
              <a:spcBef>
                <a:spcPct val="0"/>
              </a:spcBef>
              <a:buClrTx/>
              <a:buFont typeface="Arial" charset="0"/>
              <a:buNone/>
              <a:defRPr/>
            </a:pPr>
            <a:r>
              <a:rPr lang="pt-BR" b="1" cap="all" dirty="0" smtClean="0">
                <a:solidFill>
                  <a:srgbClr val="FBAE1F"/>
                </a:solidFill>
                <a:latin typeface="Calibri" pitchFamily="34" charset="0"/>
              </a:rPr>
              <a:t>SUPERVISÃO de mercados</a:t>
            </a:r>
          </a:p>
        </p:txBody>
      </p:sp>
      <p:sp>
        <p:nvSpPr>
          <p:cNvPr id="18" name="Retângulo 17"/>
          <p:cNvSpPr/>
          <p:nvPr/>
        </p:nvSpPr>
        <p:spPr>
          <a:xfrm>
            <a:off x="6048372" y="3026100"/>
            <a:ext cx="2808312" cy="1754326"/>
          </a:xfrm>
          <a:prstGeom prst="rect">
            <a:avLst/>
          </a:prstGeom>
        </p:spPr>
        <p:txBody>
          <a:bodyPr wrap="square">
            <a:spAutoFit/>
          </a:bodyPr>
          <a:lstStyle/>
          <a:p>
            <a:pPr algn="ctr">
              <a:lnSpc>
                <a:spcPct val="120000"/>
              </a:lnSpc>
              <a:spcBef>
                <a:spcPct val="0"/>
              </a:spcBef>
              <a:buClrTx/>
              <a:defRPr/>
            </a:pPr>
            <a:r>
              <a:rPr lang="pt-BR" dirty="0" smtClean="0">
                <a:solidFill>
                  <a:srgbClr val="7DC145"/>
                </a:solidFill>
                <a:latin typeface="Calibri" pitchFamily="34" charset="0"/>
              </a:rPr>
              <a:t>ASSOCIADOS</a:t>
            </a:r>
            <a:r>
              <a:rPr lang="pt-BR" dirty="0" smtClean="0">
                <a:solidFill>
                  <a:srgbClr val="0095D8"/>
                </a:solidFill>
                <a:latin typeface="Calibri" pitchFamily="34" charset="0"/>
              </a:rPr>
              <a:t> </a:t>
            </a:r>
          </a:p>
          <a:p>
            <a:pPr algn="ctr">
              <a:lnSpc>
                <a:spcPct val="120000"/>
              </a:lnSpc>
              <a:spcBef>
                <a:spcPct val="0"/>
              </a:spcBef>
              <a:buClrTx/>
              <a:defRPr/>
            </a:pPr>
            <a:r>
              <a:rPr lang="pt-BR" dirty="0" smtClean="0">
                <a:solidFill>
                  <a:srgbClr val="0095D8"/>
                </a:solidFill>
                <a:latin typeface="Calibri" pitchFamily="34" charset="0"/>
              </a:rPr>
              <a:t>+</a:t>
            </a:r>
          </a:p>
          <a:p>
            <a:pPr algn="ctr">
              <a:lnSpc>
                <a:spcPct val="120000"/>
              </a:lnSpc>
              <a:spcBef>
                <a:spcPct val="0"/>
              </a:spcBef>
              <a:defRPr/>
            </a:pPr>
            <a:r>
              <a:rPr lang="pt-BR" dirty="0" smtClean="0">
                <a:solidFill>
                  <a:srgbClr val="0095D8"/>
                </a:solidFill>
                <a:latin typeface="Calibri" pitchFamily="34" charset="0"/>
              </a:rPr>
              <a:t>OUTRAS ENTIDADES DO </a:t>
            </a:r>
            <a:r>
              <a:rPr lang="pt-BR" dirty="0">
                <a:solidFill>
                  <a:srgbClr val="0095D8"/>
                </a:solidFill>
                <a:latin typeface="Calibri" pitchFamily="34" charset="0"/>
              </a:rPr>
              <a:t>MERCADO (</a:t>
            </a:r>
            <a:r>
              <a:rPr lang="pt-BR" dirty="0" smtClean="0">
                <a:solidFill>
                  <a:srgbClr val="0095D8"/>
                </a:solidFill>
                <a:latin typeface="Calibri" pitchFamily="34" charset="0"/>
              </a:rPr>
              <a:t>MAIORIA)</a:t>
            </a:r>
            <a:endParaRPr lang="pt-BR" dirty="0">
              <a:solidFill>
                <a:srgbClr val="0095D8"/>
              </a:solidFill>
              <a:latin typeface="Calibri" pitchFamily="34" charset="0"/>
            </a:endParaRPr>
          </a:p>
          <a:p>
            <a:pPr algn="ctr">
              <a:lnSpc>
                <a:spcPct val="120000"/>
              </a:lnSpc>
              <a:spcBef>
                <a:spcPct val="0"/>
              </a:spcBef>
              <a:buClrTx/>
              <a:defRPr/>
            </a:pPr>
            <a:endParaRPr lang="pt-BR" dirty="0" smtClean="0">
              <a:solidFill>
                <a:srgbClr val="0095D8"/>
              </a:solidFill>
              <a:latin typeface="Calibri" pitchFamily="34" charset="0"/>
            </a:endParaRPr>
          </a:p>
        </p:txBody>
      </p:sp>
      <p:sp>
        <p:nvSpPr>
          <p:cNvPr id="19" name="Divisa 18"/>
          <p:cNvSpPr/>
          <p:nvPr/>
        </p:nvSpPr>
        <p:spPr>
          <a:xfrm>
            <a:off x="2999699" y="1918573"/>
            <a:ext cx="180020" cy="360040"/>
          </a:xfrm>
          <a:prstGeom prst="chevron">
            <a:avLst>
              <a:gd name="adj" fmla="val 7259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nvGrpSpPr>
          <p:cNvPr id="2" name="Grupo 23"/>
          <p:cNvGrpSpPr/>
          <p:nvPr/>
        </p:nvGrpSpPr>
        <p:grpSpPr>
          <a:xfrm>
            <a:off x="4283968" y="2565647"/>
            <a:ext cx="576064" cy="442571"/>
            <a:chOff x="2118530" y="1844823"/>
            <a:chExt cx="823207" cy="632442"/>
          </a:xfrm>
        </p:grpSpPr>
        <p:pic>
          <p:nvPicPr>
            <p:cNvPr id="25" name="Imagem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5776" y="1844823"/>
              <a:ext cx="385961" cy="632439"/>
            </a:xfrm>
            <a:prstGeom prst="rect">
              <a:avLst/>
            </a:prstGeom>
          </p:spPr>
        </p:pic>
        <p:pic>
          <p:nvPicPr>
            <p:cNvPr id="26" name="Imagem 25" descr="boneco_laranja.png"/>
            <p:cNvPicPr>
              <a:picLocks noChangeAspect="1"/>
            </p:cNvPicPr>
            <p:nvPr/>
          </p:nvPicPr>
          <p:blipFill>
            <a:blip r:embed="rId5" cstate="print"/>
            <a:stretch>
              <a:fillRect/>
            </a:stretch>
          </p:blipFill>
          <p:spPr>
            <a:xfrm flipH="1">
              <a:off x="2118530" y="1844825"/>
              <a:ext cx="385961" cy="632440"/>
            </a:xfrm>
            <a:prstGeom prst="rect">
              <a:avLst/>
            </a:prstGeom>
          </p:spPr>
        </p:pic>
      </p:grpSp>
      <p:grpSp>
        <p:nvGrpSpPr>
          <p:cNvPr id="3" name="Grupo 26"/>
          <p:cNvGrpSpPr/>
          <p:nvPr/>
        </p:nvGrpSpPr>
        <p:grpSpPr>
          <a:xfrm>
            <a:off x="7155650" y="2473991"/>
            <a:ext cx="652693" cy="568135"/>
            <a:chOff x="2118530" y="1753249"/>
            <a:chExt cx="932712" cy="811874"/>
          </a:xfrm>
        </p:grpSpPr>
        <p:pic>
          <p:nvPicPr>
            <p:cNvPr id="28" name="Imagem 27" descr="boneco_laranja.png"/>
            <p:cNvPicPr>
              <a:picLocks noChangeAspect="1"/>
            </p:cNvPicPr>
            <p:nvPr/>
          </p:nvPicPr>
          <p:blipFill>
            <a:blip r:embed="rId6" cstate="print"/>
            <a:stretch>
              <a:fillRect/>
            </a:stretch>
          </p:blipFill>
          <p:spPr>
            <a:xfrm>
              <a:off x="2555776" y="1753249"/>
              <a:ext cx="495466" cy="811874"/>
            </a:xfrm>
            <a:prstGeom prst="rect">
              <a:avLst/>
            </a:prstGeom>
          </p:spPr>
        </p:pic>
        <p:pic>
          <p:nvPicPr>
            <p:cNvPr id="29" name="Imagem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118530" y="1861028"/>
              <a:ext cx="385961" cy="632438"/>
            </a:xfrm>
            <a:prstGeom prst="rect">
              <a:avLst/>
            </a:prstGeom>
          </p:spPr>
        </p:pic>
      </p:grpSp>
      <p:sp>
        <p:nvSpPr>
          <p:cNvPr id="41" name="Retângulo 9"/>
          <p:cNvSpPr/>
          <p:nvPr/>
        </p:nvSpPr>
        <p:spPr>
          <a:xfrm>
            <a:off x="323528" y="3070701"/>
            <a:ext cx="2808312" cy="369332"/>
          </a:xfrm>
          <a:prstGeom prst="rect">
            <a:avLst/>
          </a:prstGeom>
        </p:spPr>
        <p:txBody>
          <a:bodyPr wrap="square">
            <a:spAutoFit/>
          </a:bodyPr>
          <a:lstStyle/>
          <a:p>
            <a:pPr algn="ctr">
              <a:spcBef>
                <a:spcPct val="0"/>
              </a:spcBef>
              <a:defRPr/>
            </a:pPr>
            <a:r>
              <a:rPr lang="en-US" dirty="0" smtClean="0">
                <a:solidFill>
                  <a:srgbClr val="7DC145"/>
                </a:solidFill>
                <a:latin typeface="Calibri" pitchFamily="34" charset="0"/>
              </a:rPr>
              <a:t>ASSOCIADOS</a:t>
            </a:r>
            <a:endParaRPr lang="en-US" dirty="0">
              <a:solidFill>
                <a:srgbClr val="7DC145"/>
              </a:solidFill>
              <a:latin typeface="Calibri" pitchFamily="34" charset="0"/>
            </a:endParaRPr>
          </a:p>
        </p:txBody>
      </p:sp>
      <p:grpSp>
        <p:nvGrpSpPr>
          <p:cNvPr id="9" name="Group 1"/>
          <p:cNvGrpSpPr/>
          <p:nvPr/>
        </p:nvGrpSpPr>
        <p:grpSpPr>
          <a:xfrm>
            <a:off x="1407920" y="2575698"/>
            <a:ext cx="558119" cy="442573"/>
            <a:chOff x="1475656" y="1772816"/>
            <a:chExt cx="558119" cy="442573"/>
          </a:xfrm>
        </p:grpSpPr>
        <p:pic>
          <p:nvPicPr>
            <p:cNvPr id="40" name="Imagem 25" descr="boneco_laranja.png"/>
            <p:cNvPicPr>
              <a:picLocks noChangeAspect="1"/>
            </p:cNvPicPr>
            <p:nvPr/>
          </p:nvPicPr>
          <p:blipFill>
            <a:blip r:embed="rId5" cstate="print"/>
            <a:stretch>
              <a:fillRect/>
            </a:stretch>
          </p:blipFill>
          <p:spPr>
            <a:xfrm flipH="1">
              <a:off x="1475656" y="1772819"/>
              <a:ext cx="270088" cy="442570"/>
            </a:xfrm>
            <a:prstGeom prst="rect">
              <a:avLst/>
            </a:prstGeom>
          </p:spPr>
        </p:pic>
        <p:pic>
          <p:nvPicPr>
            <p:cNvPr id="42" name="Imagem 25" descr="boneco_laranja.png"/>
            <p:cNvPicPr>
              <a:picLocks noChangeAspect="1"/>
            </p:cNvPicPr>
            <p:nvPr/>
          </p:nvPicPr>
          <p:blipFill>
            <a:blip r:embed="rId5" cstate="print"/>
            <a:stretch>
              <a:fillRect/>
            </a:stretch>
          </p:blipFill>
          <p:spPr>
            <a:xfrm flipH="1">
              <a:off x="1763687" y="1772816"/>
              <a:ext cx="270088" cy="442570"/>
            </a:xfrm>
            <a:prstGeom prst="rect">
              <a:avLst/>
            </a:prstGeom>
          </p:spPr>
        </p:pic>
      </p:grpSp>
      <p:sp>
        <p:nvSpPr>
          <p:cNvPr id="43" name="Retângulo 9"/>
          <p:cNvSpPr/>
          <p:nvPr/>
        </p:nvSpPr>
        <p:spPr>
          <a:xfrm>
            <a:off x="3203848" y="3070701"/>
            <a:ext cx="2808312" cy="1754326"/>
          </a:xfrm>
          <a:prstGeom prst="rect">
            <a:avLst/>
          </a:prstGeom>
        </p:spPr>
        <p:txBody>
          <a:bodyPr wrap="square">
            <a:spAutoFit/>
          </a:bodyPr>
          <a:lstStyle/>
          <a:p>
            <a:pPr algn="ctr">
              <a:spcBef>
                <a:spcPct val="0"/>
              </a:spcBef>
              <a:defRPr/>
            </a:pPr>
            <a:r>
              <a:rPr lang="en-US" dirty="0" smtClean="0">
                <a:solidFill>
                  <a:srgbClr val="FBAE1F"/>
                </a:solidFill>
                <a:latin typeface="Calibri" pitchFamily="34" charset="0"/>
              </a:rPr>
              <a:t>ÁREA TÉCNICA</a:t>
            </a:r>
          </a:p>
          <a:p>
            <a:pPr algn="ctr">
              <a:spcBef>
                <a:spcPct val="0"/>
              </a:spcBef>
              <a:defRPr/>
            </a:pPr>
            <a:r>
              <a:rPr lang="en-US" dirty="0" smtClean="0">
                <a:solidFill>
                  <a:srgbClr val="525252"/>
                </a:solidFill>
                <a:latin typeface="Calibri" pitchFamily="34" charset="0"/>
              </a:rPr>
              <a:t>(</a:t>
            </a:r>
            <a:r>
              <a:rPr lang="en-US" dirty="0" err="1" smtClean="0">
                <a:solidFill>
                  <a:srgbClr val="525252"/>
                </a:solidFill>
                <a:latin typeface="Calibri" pitchFamily="34" charset="0"/>
              </a:rPr>
              <a:t>Equipe</a:t>
            </a:r>
            <a:r>
              <a:rPr lang="en-US" dirty="0" smtClean="0">
                <a:solidFill>
                  <a:srgbClr val="525252"/>
                </a:solidFill>
                <a:latin typeface="Calibri" pitchFamily="34" charset="0"/>
              </a:rPr>
              <a:t> </a:t>
            </a:r>
            <a:r>
              <a:rPr lang="en-US" dirty="0" err="1" smtClean="0">
                <a:solidFill>
                  <a:srgbClr val="525252"/>
                </a:solidFill>
                <a:latin typeface="Calibri" pitchFamily="34" charset="0"/>
              </a:rPr>
              <a:t>Interna</a:t>
            </a:r>
            <a:r>
              <a:rPr lang="en-US" dirty="0" smtClean="0">
                <a:solidFill>
                  <a:srgbClr val="525252"/>
                </a:solidFill>
                <a:latin typeface="Calibri" pitchFamily="34" charset="0"/>
              </a:rPr>
              <a:t>) </a:t>
            </a:r>
          </a:p>
          <a:p>
            <a:pPr algn="ctr">
              <a:spcBef>
                <a:spcPct val="0"/>
              </a:spcBef>
              <a:defRPr/>
            </a:pPr>
            <a:r>
              <a:rPr lang="en-US" dirty="0" smtClean="0">
                <a:solidFill>
                  <a:srgbClr val="383838"/>
                </a:solidFill>
                <a:latin typeface="Calibri" pitchFamily="34" charset="0"/>
              </a:rPr>
              <a:t>+</a:t>
            </a:r>
          </a:p>
          <a:p>
            <a:pPr algn="ctr">
              <a:spcBef>
                <a:spcPct val="0"/>
              </a:spcBef>
              <a:defRPr/>
            </a:pPr>
            <a:r>
              <a:rPr lang="en-US" dirty="0" smtClean="0">
                <a:solidFill>
                  <a:srgbClr val="7DC145"/>
                </a:solidFill>
                <a:latin typeface="Calibri" pitchFamily="34" charset="0"/>
              </a:rPr>
              <a:t>ASSOCIADOS</a:t>
            </a:r>
          </a:p>
          <a:p>
            <a:pPr algn="ctr">
              <a:spcBef>
                <a:spcPct val="0"/>
              </a:spcBef>
              <a:defRPr/>
            </a:pPr>
            <a:r>
              <a:rPr lang="en-US" dirty="0" smtClean="0">
                <a:solidFill>
                  <a:srgbClr val="525252"/>
                </a:solidFill>
                <a:latin typeface="Calibri" pitchFamily="34" charset="0"/>
              </a:rPr>
              <a:t>(</a:t>
            </a:r>
            <a:r>
              <a:rPr lang="en-US" dirty="0" err="1" smtClean="0">
                <a:solidFill>
                  <a:srgbClr val="525252"/>
                </a:solidFill>
                <a:latin typeface="Calibri" pitchFamily="34" charset="0"/>
              </a:rPr>
              <a:t>Comissão</a:t>
            </a:r>
            <a:r>
              <a:rPr lang="en-US" dirty="0" smtClean="0">
                <a:solidFill>
                  <a:srgbClr val="525252"/>
                </a:solidFill>
                <a:latin typeface="Calibri" pitchFamily="34" charset="0"/>
              </a:rPr>
              <a:t> de </a:t>
            </a:r>
            <a:r>
              <a:rPr lang="en-US" dirty="0" err="1" smtClean="0">
                <a:solidFill>
                  <a:srgbClr val="525252"/>
                </a:solidFill>
                <a:latin typeface="Calibri" pitchFamily="34" charset="0"/>
              </a:rPr>
              <a:t>Acompanhamento</a:t>
            </a:r>
            <a:r>
              <a:rPr lang="en-US" dirty="0" smtClean="0">
                <a:solidFill>
                  <a:srgbClr val="525252"/>
                </a:solidFill>
                <a:latin typeface="Calibri" pitchFamily="34" charset="0"/>
              </a:rPr>
              <a:t>)</a:t>
            </a:r>
            <a:endParaRPr lang="en-US" dirty="0">
              <a:solidFill>
                <a:srgbClr val="525252"/>
              </a:solidFill>
              <a:latin typeface="Calibri" pitchFamily="34" charset="0"/>
            </a:endParaRPr>
          </a:p>
        </p:txBody>
      </p:sp>
      <p:grpSp>
        <p:nvGrpSpPr>
          <p:cNvPr id="23" name="Grupo 22"/>
          <p:cNvGrpSpPr/>
          <p:nvPr/>
        </p:nvGrpSpPr>
        <p:grpSpPr>
          <a:xfrm>
            <a:off x="6039319" y="1774557"/>
            <a:ext cx="2808312" cy="3384376"/>
            <a:chOff x="6039319" y="1268760"/>
            <a:chExt cx="2808312" cy="3384376"/>
          </a:xfrm>
        </p:grpSpPr>
        <p:pic>
          <p:nvPicPr>
            <p:cNvPr id="16" name="Imagem 15" descr="retangulo.png"/>
            <p:cNvPicPr>
              <a:picLocks noChangeAspect="1"/>
            </p:cNvPicPr>
            <p:nvPr/>
          </p:nvPicPr>
          <p:blipFill>
            <a:blip r:embed="rId3" cstate="print">
              <a:lum bright="10000"/>
            </a:blip>
            <a:srcRect l="26785" b="46737"/>
            <a:stretch>
              <a:fillRect/>
            </a:stretch>
          </p:blipFill>
          <p:spPr>
            <a:xfrm rot="10800000">
              <a:off x="6039319" y="1268760"/>
              <a:ext cx="2808312" cy="703396"/>
            </a:xfrm>
            <a:prstGeom prst="rect">
              <a:avLst/>
            </a:prstGeom>
          </p:spPr>
        </p:pic>
        <p:sp>
          <p:nvSpPr>
            <p:cNvPr id="8" name="Retângulo 7"/>
            <p:cNvSpPr/>
            <p:nvPr/>
          </p:nvSpPr>
          <p:spPr>
            <a:xfrm>
              <a:off x="6059571" y="1268760"/>
              <a:ext cx="2788060" cy="3384376"/>
            </a:xfrm>
            <a:prstGeom prst="rect">
              <a:avLst/>
            </a:prstGeom>
            <a:noFill/>
            <a:ln>
              <a:solidFill>
                <a:srgbClr val="009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tângulo 11"/>
          <p:cNvSpPr/>
          <p:nvPr/>
        </p:nvSpPr>
        <p:spPr>
          <a:xfrm>
            <a:off x="6039319" y="1801716"/>
            <a:ext cx="2808312" cy="646331"/>
          </a:xfrm>
          <a:prstGeom prst="rect">
            <a:avLst/>
          </a:prstGeom>
        </p:spPr>
        <p:txBody>
          <a:bodyPr wrap="square">
            <a:spAutoFit/>
          </a:bodyPr>
          <a:lstStyle/>
          <a:p>
            <a:pPr algn="ctr">
              <a:defRPr/>
            </a:pPr>
            <a:r>
              <a:rPr lang="pt-BR" b="1" cap="all" dirty="0" smtClean="0">
                <a:solidFill>
                  <a:srgbClr val="0095D8"/>
                </a:solidFill>
                <a:latin typeface="Calibri" pitchFamily="34" charset="0"/>
              </a:rPr>
              <a:t>Conselhos DE </a:t>
            </a:r>
            <a:endParaRPr lang="pt-BR" b="1" cap="all" dirty="0">
              <a:solidFill>
                <a:srgbClr val="0095D8"/>
              </a:solidFill>
              <a:latin typeface="Calibri" pitchFamily="34" charset="0"/>
            </a:endParaRPr>
          </a:p>
          <a:p>
            <a:pPr algn="ctr">
              <a:defRPr/>
            </a:pPr>
            <a:r>
              <a:rPr lang="pt-BR" b="1" cap="all" dirty="0" smtClean="0">
                <a:solidFill>
                  <a:srgbClr val="0095D8"/>
                </a:solidFill>
                <a:latin typeface="Calibri" pitchFamily="34" charset="0"/>
              </a:rPr>
              <a:t>AUTORREGULAÇÃO</a:t>
            </a:r>
          </a:p>
        </p:txBody>
      </p:sp>
      <p:sp>
        <p:nvSpPr>
          <p:cNvPr id="20" name="Divisa 19"/>
          <p:cNvSpPr/>
          <p:nvPr/>
        </p:nvSpPr>
        <p:spPr>
          <a:xfrm>
            <a:off x="5873996" y="1918573"/>
            <a:ext cx="180020" cy="360040"/>
          </a:xfrm>
          <a:prstGeom prst="chevron">
            <a:avLst>
              <a:gd name="adj" fmla="val 7259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33" name="Retângulo 32"/>
          <p:cNvSpPr/>
          <p:nvPr/>
        </p:nvSpPr>
        <p:spPr>
          <a:xfrm>
            <a:off x="358720" y="3574757"/>
            <a:ext cx="2736304" cy="1204432"/>
          </a:xfrm>
          <a:prstGeom prst="rect">
            <a:avLst/>
          </a:prstGeom>
        </p:spPr>
        <p:txBody>
          <a:bodyPr wrap="square">
            <a:spAutoFit/>
          </a:bodyPr>
          <a:lstStyle/>
          <a:p>
            <a:pPr algn="ctr">
              <a:lnSpc>
                <a:spcPts val="2200"/>
              </a:lnSpc>
              <a:spcBef>
                <a:spcPct val="0"/>
              </a:spcBef>
              <a:defRPr/>
            </a:pPr>
            <a:r>
              <a:rPr lang="pt-BR" sz="1600" dirty="0">
                <a:solidFill>
                  <a:srgbClr val="525252"/>
                </a:solidFill>
                <a:latin typeface="Calibri" pitchFamily="34" charset="0"/>
              </a:rPr>
              <a:t>Organismos de </a:t>
            </a:r>
            <a:r>
              <a:rPr lang="pt-BR" sz="1600" dirty="0" smtClean="0">
                <a:solidFill>
                  <a:srgbClr val="525252"/>
                </a:solidFill>
                <a:latin typeface="Calibri" pitchFamily="34" charset="0"/>
              </a:rPr>
              <a:t>Representação</a:t>
            </a:r>
            <a:endParaRPr lang="pt-BR" sz="1600" dirty="0">
              <a:solidFill>
                <a:srgbClr val="525252"/>
              </a:solidFill>
              <a:latin typeface="Calibri" pitchFamily="34" charset="0"/>
            </a:endParaRPr>
          </a:p>
          <a:p>
            <a:pPr algn="ctr">
              <a:lnSpc>
                <a:spcPts val="2200"/>
              </a:lnSpc>
              <a:spcBef>
                <a:spcPct val="0"/>
              </a:spcBef>
              <a:defRPr/>
            </a:pPr>
            <a:r>
              <a:rPr lang="pt-BR" sz="1600" dirty="0" smtClean="0">
                <a:solidFill>
                  <a:srgbClr val="525252"/>
                </a:solidFill>
                <a:latin typeface="Calibri" pitchFamily="34" charset="0"/>
              </a:rPr>
              <a:t>Diretoria</a:t>
            </a:r>
            <a:endParaRPr lang="pt-BR" sz="1600" dirty="0">
              <a:solidFill>
                <a:srgbClr val="525252"/>
              </a:solidFill>
              <a:latin typeface="Calibri" pitchFamily="34" charset="0"/>
            </a:endParaRPr>
          </a:p>
          <a:p>
            <a:pPr algn="ctr">
              <a:lnSpc>
                <a:spcPts val="2200"/>
              </a:lnSpc>
              <a:spcBef>
                <a:spcPct val="0"/>
              </a:spcBef>
              <a:defRPr/>
            </a:pPr>
            <a:r>
              <a:rPr lang="pt-BR" sz="1600" dirty="0">
                <a:solidFill>
                  <a:srgbClr val="525252"/>
                </a:solidFill>
                <a:latin typeface="Calibri" pitchFamily="34" charset="0"/>
              </a:rPr>
              <a:t>Audiência </a:t>
            </a:r>
            <a:r>
              <a:rPr lang="pt-BR" sz="1600" dirty="0" smtClean="0">
                <a:solidFill>
                  <a:srgbClr val="525252"/>
                </a:solidFill>
                <a:latin typeface="Calibri" pitchFamily="34" charset="0"/>
              </a:rPr>
              <a:t>Pública</a:t>
            </a:r>
            <a:endParaRPr lang="pt-BR" sz="1600" dirty="0">
              <a:solidFill>
                <a:srgbClr val="525252"/>
              </a:solidFill>
              <a:latin typeface="Calibri" pitchFamily="34" charset="0"/>
            </a:endParaRPr>
          </a:p>
          <a:p>
            <a:pPr algn="ctr">
              <a:lnSpc>
                <a:spcPts val="2200"/>
              </a:lnSpc>
              <a:defRPr/>
            </a:pPr>
            <a:r>
              <a:rPr lang="pt-BR" sz="1600" dirty="0" smtClean="0">
                <a:solidFill>
                  <a:srgbClr val="525252"/>
                </a:solidFill>
                <a:latin typeface="Calibri" pitchFamily="34" charset="0"/>
              </a:rPr>
              <a:t>Assembleia Geral</a:t>
            </a:r>
            <a:endParaRPr lang="pt-BR" sz="1600" dirty="0">
              <a:solidFill>
                <a:srgbClr val="525252"/>
              </a:solidFill>
              <a:latin typeface="Calibri" pitchFamily="34" charset="0"/>
            </a:endParaRPr>
          </a:p>
        </p:txBody>
      </p:sp>
    </p:spTree>
    <p:extLst>
      <p:ext uri="{BB962C8B-B14F-4D97-AF65-F5344CB8AC3E}">
        <p14:creationId xmlns:p14="http://schemas.microsoft.com/office/powerpoint/2010/main" val="2932060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50"/>
                                        <p:tgtEl>
                                          <p:spTgt spid="17"/>
                                        </p:tgtEl>
                                      </p:cBhvr>
                                    </p:animEffect>
                                  </p:childTnLst>
                                </p:cTn>
                              </p:par>
                            </p:childTnLst>
                          </p:cTn>
                        </p:par>
                        <p:par>
                          <p:cTn id="17" fill="hold">
                            <p:stCondLst>
                              <p:cond delay="1150"/>
                            </p:stCondLst>
                            <p:childTnLst>
                              <p:par>
                                <p:cTn id="18" presetID="2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50" fill="hold"/>
                                        <p:tgtEl>
                                          <p:spTgt spid="10"/>
                                        </p:tgtEl>
                                        <p:attrNameLst>
                                          <p:attrName>ppt_w</p:attrName>
                                        </p:attrNameLst>
                                      </p:cBhvr>
                                      <p:tavLst>
                                        <p:tav tm="0">
                                          <p:val>
                                            <p:fltVal val="0"/>
                                          </p:val>
                                        </p:tav>
                                        <p:tav tm="100000">
                                          <p:val>
                                            <p:strVal val="#ppt_w"/>
                                          </p:val>
                                        </p:tav>
                                      </p:tavLst>
                                    </p:anim>
                                    <p:anim calcmode="lin" valueType="num">
                                      <p:cBhvr>
                                        <p:cTn id="21" dur="150" fill="hold"/>
                                        <p:tgtEl>
                                          <p:spTgt spid="10"/>
                                        </p:tgtEl>
                                        <p:attrNameLst>
                                          <p:attrName>ppt_h</p:attrName>
                                        </p:attrNameLst>
                                      </p:cBhvr>
                                      <p:tavLst>
                                        <p:tav tm="0">
                                          <p:val>
                                            <p:fltVal val="0"/>
                                          </p:val>
                                        </p:tav>
                                        <p:tav tm="100000">
                                          <p:val>
                                            <p:strVal val="#ppt_h"/>
                                          </p:val>
                                        </p:tav>
                                      </p:tavLst>
                                    </p:anim>
                                  </p:childTnLst>
                                </p:cTn>
                              </p:par>
                            </p:childTnLst>
                          </p:cTn>
                        </p:par>
                        <p:par>
                          <p:cTn id="22" fill="hold">
                            <p:stCondLst>
                              <p:cond delay="13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50"/>
                                        <p:tgtEl>
                                          <p:spTgt spid="9"/>
                                        </p:tgtEl>
                                      </p:cBhvr>
                                    </p:animEffect>
                                    <p:anim calcmode="lin" valueType="num">
                                      <p:cBhvr>
                                        <p:cTn id="26" dur="150" fill="hold"/>
                                        <p:tgtEl>
                                          <p:spTgt spid="9"/>
                                        </p:tgtEl>
                                        <p:attrNameLst>
                                          <p:attrName>ppt_x</p:attrName>
                                        </p:attrNameLst>
                                      </p:cBhvr>
                                      <p:tavLst>
                                        <p:tav tm="0">
                                          <p:val>
                                            <p:strVal val="#ppt_x"/>
                                          </p:val>
                                        </p:tav>
                                        <p:tav tm="100000">
                                          <p:val>
                                            <p:strVal val="#ppt_x"/>
                                          </p:val>
                                        </p:tav>
                                      </p:tavLst>
                                    </p:anim>
                                    <p:anim calcmode="lin" valueType="num">
                                      <p:cBhvr>
                                        <p:cTn id="27" dur="15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1450"/>
                            </p:stCondLst>
                            <p:childTnLst>
                              <p:par>
                                <p:cTn id="29" presetID="23" presetClass="entr" presetSubtype="16"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150" fill="hold"/>
                                        <p:tgtEl>
                                          <p:spTgt spid="41"/>
                                        </p:tgtEl>
                                        <p:attrNameLst>
                                          <p:attrName>ppt_w</p:attrName>
                                        </p:attrNameLst>
                                      </p:cBhvr>
                                      <p:tavLst>
                                        <p:tav tm="0">
                                          <p:val>
                                            <p:fltVal val="0"/>
                                          </p:val>
                                        </p:tav>
                                        <p:tav tm="100000">
                                          <p:val>
                                            <p:strVal val="#ppt_w"/>
                                          </p:val>
                                        </p:tav>
                                      </p:tavLst>
                                    </p:anim>
                                    <p:anim calcmode="lin" valueType="num">
                                      <p:cBhvr>
                                        <p:cTn id="32" dur="150" fill="hold"/>
                                        <p:tgtEl>
                                          <p:spTgt spid="41"/>
                                        </p:tgtEl>
                                        <p:attrNameLst>
                                          <p:attrName>ppt_h</p:attrName>
                                        </p:attrNameLst>
                                      </p:cBhvr>
                                      <p:tavLst>
                                        <p:tav tm="0">
                                          <p:val>
                                            <p:fltVal val="0"/>
                                          </p:val>
                                        </p:tav>
                                        <p:tav tm="100000">
                                          <p:val>
                                            <p:strVal val="#ppt_h"/>
                                          </p:val>
                                        </p:tav>
                                      </p:tavLst>
                                    </p:anim>
                                  </p:childTnLst>
                                </p:cTn>
                              </p:par>
                            </p:childTnLst>
                          </p:cTn>
                        </p:par>
                        <p:par>
                          <p:cTn id="33" fill="hold">
                            <p:stCondLst>
                              <p:cond delay="1600"/>
                            </p:stCondLst>
                            <p:childTnLst>
                              <p:par>
                                <p:cTn id="34" presetID="10" presetClass="entr" presetSubtype="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50"/>
                                        <p:tgtEl>
                                          <p:spTgt spid="33"/>
                                        </p:tgtEl>
                                      </p:cBhvr>
                                    </p:animEffect>
                                  </p:childTnLst>
                                </p:cTn>
                              </p:par>
                            </p:childTnLst>
                          </p:cTn>
                        </p:par>
                        <p:par>
                          <p:cTn id="37" fill="hold">
                            <p:stCondLst>
                              <p:cond delay="1750"/>
                            </p:stCondLst>
                            <p:childTnLst>
                              <p:par>
                                <p:cTn id="38" presetID="22" presetClass="entr" presetSubtype="8"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15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50"/>
                                        <p:tgtEl>
                                          <p:spTgt spid="22"/>
                                        </p:tgtEl>
                                      </p:cBhvr>
                                    </p:animEffect>
                                  </p:childTnLst>
                                </p:cTn>
                              </p:par>
                            </p:childTnLst>
                          </p:cTn>
                        </p:par>
                        <p:par>
                          <p:cTn id="44" fill="hold">
                            <p:stCondLst>
                              <p:cond delay="1900"/>
                            </p:stCondLst>
                            <p:childTnLst>
                              <p:par>
                                <p:cTn id="45" presetID="2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50" fill="hold"/>
                                        <p:tgtEl>
                                          <p:spTgt spid="11"/>
                                        </p:tgtEl>
                                        <p:attrNameLst>
                                          <p:attrName>ppt_w</p:attrName>
                                        </p:attrNameLst>
                                      </p:cBhvr>
                                      <p:tavLst>
                                        <p:tav tm="0">
                                          <p:val>
                                            <p:fltVal val="0"/>
                                          </p:val>
                                        </p:tav>
                                        <p:tav tm="100000">
                                          <p:val>
                                            <p:strVal val="#ppt_w"/>
                                          </p:val>
                                        </p:tav>
                                      </p:tavLst>
                                    </p:anim>
                                    <p:anim calcmode="lin" valueType="num">
                                      <p:cBhvr>
                                        <p:cTn id="48" dur="150" fill="hold"/>
                                        <p:tgtEl>
                                          <p:spTgt spid="11"/>
                                        </p:tgtEl>
                                        <p:attrNameLst>
                                          <p:attrName>ppt_h</p:attrName>
                                        </p:attrNameLst>
                                      </p:cBhvr>
                                      <p:tavLst>
                                        <p:tav tm="0">
                                          <p:val>
                                            <p:fltVal val="0"/>
                                          </p:val>
                                        </p:tav>
                                        <p:tav tm="100000">
                                          <p:val>
                                            <p:strVal val="#ppt_h"/>
                                          </p:val>
                                        </p:tav>
                                      </p:tavLst>
                                    </p:anim>
                                  </p:childTnLst>
                                </p:cTn>
                              </p:par>
                            </p:childTnLst>
                          </p:cTn>
                        </p:par>
                        <p:par>
                          <p:cTn id="49" fill="hold">
                            <p:stCondLst>
                              <p:cond delay="2050"/>
                            </p:stCondLst>
                            <p:childTnLst>
                              <p:par>
                                <p:cTn id="50" presetID="42" presetClass="entr" presetSubtype="0"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150"/>
                                        <p:tgtEl>
                                          <p:spTgt spid="2"/>
                                        </p:tgtEl>
                                      </p:cBhvr>
                                    </p:animEffect>
                                    <p:anim calcmode="lin" valueType="num">
                                      <p:cBhvr>
                                        <p:cTn id="53" dur="150" fill="hold"/>
                                        <p:tgtEl>
                                          <p:spTgt spid="2"/>
                                        </p:tgtEl>
                                        <p:attrNameLst>
                                          <p:attrName>ppt_x</p:attrName>
                                        </p:attrNameLst>
                                      </p:cBhvr>
                                      <p:tavLst>
                                        <p:tav tm="0">
                                          <p:val>
                                            <p:strVal val="#ppt_x"/>
                                          </p:val>
                                        </p:tav>
                                        <p:tav tm="100000">
                                          <p:val>
                                            <p:strVal val="#ppt_x"/>
                                          </p:val>
                                        </p:tav>
                                      </p:tavLst>
                                    </p:anim>
                                    <p:anim calcmode="lin" valueType="num">
                                      <p:cBhvr>
                                        <p:cTn id="54" dur="150" fill="hold"/>
                                        <p:tgtEl>
                                          <p:spTgt spid="2"/>
                                        </p:tgtEl>
                                        <p:attrNameLst>
                                          <p:attrName>ppt_y</p:attrName>
                                        </p:attrNameLst>
                                      </p:cBhvr>
                                      <p:tavLst>
                                        <p:tav tm="0">
                                          <p:val>
                                            <p:strVal val="#ppt_y+.1"/>
                                          </p:val>
                                        </p:tav>
                                        <p:tav tm="100000">
                                          <p:val>
                                            <p:strVal val="#ppt_y"/>
                                          </p:val>
                                        </p:tav>
                                      </p:tavLst>
                                    </p:anim>
                                  </p:childTnLst>
                                </p:cTn>
                              </p:par>
                            </p:childTnLst>
                          </p:cTn>
                        </p:par>
                        <p:par>
                          <p:cTn id="55" fill="hold">
                            <p:stCondLst>
                              <p:cond delay="2200"/>
                            </p:stCondLst>
                            <p:childTnLst>
                              <p:par>
                                <p:cTn id="56" presetID="23" presetClass="entr" presetSubtype="16" fill="hold" grpId="0"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150" fill="hold"/>
                                        <p:tgtEl>
                                          <p:spTgt spid="43"/>
                                        </p:tgtEl>
                                        <p:attrNameLst>
                                          <p:attrName>ppt_w</p:attrName>
                                        </p:attrNameLst>
                                      </p:cBhvr>
                                      <p:tavLst>
                                        <p:tav tm="0">
                                          <p:val>
                                            <p:fltVal val="0"/>
                                          </p:val>
                                        </p:tav>
                                        <p:tav tm="100000">
                                          <p:val>
                                            <p:strVal val="#ppt_w"/>
                                          </p:val>
                                        </p:tav>
                                      </p:tavLst>
                                    </p:anim>
                                    <p:anim calcmode="lin" valueType="num">
                                      <p:cBhvr>
                                        <p:cTn id="59" dur="150" fill="hold"/>
                                        <p:tgtEl>
                                          <p:spTgt spid="43"/>
                                        </p:tgtEl>
                                        <p:attrNameLst>
                                          <p:attrName>ppt_h</p:attrName>
                                        </p:attrNameLst>
                                      </p:cBhvr>
                                      <p:tavLst>
                                        <p:tav tm="0">
                                          <p:val>
                                            <p:fltVal val="0"/>
                                          </p:val>
                                        </p:tav>
                                        <p:tav tm="100000">
                                          <p:val>
                                            <p:strVal val="#ppt_h"/>
                                          </p:val>
                                        </p:tav>
                                      </p:tavLst>
                                    </p:anim>
                                  </p:childTnLst>
                                </p:cTn>
                              </p:par>
                            </p:childTnLst>
                          </p:cTn>
                        </p:par>
                        <p:par>
                          <p:cTn id="60" fill="hold">
                            <p:stCondLst>
                              <p:cond delay="2350"/>
                            </p:stCondLst>
                            <p:childTnLst>
                              <p:par>
                                <p:cTn id="61" presetID="22" presetClass="entr" presetSubtype="8"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150"/>
                                        <p:tgtEl>
                                          <p:spTgt spid="20"/>
                                        </p:tgtEl>
                                      </p:cBhvr>
                                    </p:animEffect>
                                  </p:childTnLst>
                                </p:cTn>
                              </p:par>
                              <p:par>
                                <p:cTn id="64" presetID="10" presetClass="entr" presetSubtype="0" fill="hold"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50"/>
                                        <p:tgtEl>
                                          <p:spTgt spid="23"/>
                                        </p:tgtEl>
                                      </p:cBhvr>
                                    </p:animEffect>
                                  </p:childTnLst>
                                </p:cTn>
                              </p:par>
                            </p:childTnLst>
                          </p:cTn>
                        </p:par>
                        <p:par>
                          <p:cTn id="67" fill="hold">
                            <p:stCondLst>
                              <p:cond delay="2500"/>
                            </p:stCondLst>
                            <p:childTnLst>
                              <p:par>
                                <p:cTn id="68" presetID="23" presetClass="entr" presetSubtype="16"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150" fill="hold"/>
                                        <p:tgtEl>
                                          <p:spTgt spid="12"/>
                                        </p:tgtEl>
                                        <p:attrNameLst>
                                          <p:attrName>ppt_w</p:attrName>
                                        </p:attrNameLst>
                                      </p:cBhvr>
                                      <p:tavLst>
                                        <p:tav tm="0">
                                          <p:val>
                                            <p:fltVal val="0"/>
                                          </p:val>
                                        </p:tav>
                                        <p:tav tm="100000">
                                          <p:val>
                                            <p:strVal val="#ppt_w"/>
                                          </p:val>
                                        </p:tav>
                                      </p:tavLst>
                                    </p:anim>
                                    <p:anim calcmode="lin" valueType="num">
                                      <p:cBhvr>
                                        <p:cTn id="71" dur="150" fill="hold"/>
                                        <p:tgtEl>
                                          <p:spTgt spid="12"/>
                                        </p:tgtEl>
                                        <p:attrNameLst>
                                          <p:attrName>ppt_h</p:attrName>
                                        </p:attrNameLst>
                                      </p:cBhvr>
                                      <p:tavLst>
                                        <p:tav tm="0">
                                          <p:val>
                                            <p:fltVal val="0"/>
                                          </p:val>
                                        </p:tav>
                                        <p:tav tm="100000">
                                          <p:val>
                                            <p:strVal val="#ppt_h"/>
                                          </p:val>
                                        </p:tav>
                                      </p:tavLst>
                                    </p:anim>
                                  </p:childTnLst>
                                </p:cTn>
                              </p:par>
                            </p:childTnLst>
                          </p:cTn>
                        </p:par>
                        <p:par>
                          <p:cTn id="72" fill="hold">
                            <p:stCondLst>
                              <p:cond delay="2650"/>
                            </p:stCondLst>
                            <p:childTnLst>
                              <p:par>
                                <p:cTn id="73" presetID="42" presetClass="entr" presetSubtype="0" fill="hold" nodeType="after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fade">
                                      <p:cBhvr>
                                        <p:cTn id="75" dur="150"/>
                                        <p:tgtEl>
                                          <p:spTgt spid="3"/>
                                        </p:tgtEl>
                                      </p:cBhvr>
                                    </p:animEffect>
                                    <p:anim calcmode="lin" valueType="num">
                                      <p:cBhvr>
                                        <p:cTn id="76" dur="150" fill="hold"/>
                                        <p:tgtEl>
                                          <p:spTgt spid="3"/>
                                        </p:tgtEl>
                                        <p:attrNameLst>
                                          <p:attrName>ppt_x</p:attrName>
                                        </p:attrNameLst>
                                      </p:cBhvr>
                                      <p:tavLst>
                                        <p:tav tm="0">
                                          <p:val>
                                            <p:strVal val="#ppt_x"/>
                                          </p:val>
                                        </p:tav>
                                        <p:tav tm="100000">
                                          <p:val>
                                            <p:strVal val="#ppt_x"/>
                                          </p:val>
                                        </p:tav>
                                      </p:tavLst>
                                    </p:anim>
                                    <p:anim calcmode="lin" valueType="num">
                                      <p:cBhvr>
                                        <p:cTn id="77" dur="150" fill="hold"/>
                                        <p:tgtEl>
                                          <p:spTgt spid="3"/>
                                        </p:tgtEl>
                                        <p:attrNameLst>
                                          <p:attrName>ppt_y</p:attrName>
                                        </p:attrNameLst>
                                      </p:cBhvr>
                                      <p:tavLst>
                                        <p:tav tm="0">
                                          <p:val>
                                            <p:strVal val="#ppt_y+.1"/>
                                          </p:val>
                                        </p:tav>
                                        <p:tav tm="100000">
                                          <p:val>
                                            <p:strVal val="#ppt_y"/>
                                          </p:val>
                                        </p:tav>
                                      </p:tavLst>
                                    </p:anim>
                                  </p:childTnLst>
                                </p:cTn>
                              </p:par>
                            </p:childTnLst>
                          </p:cTn>
                        </p:par>
                        <p:par>
                          <p:cTn id="78" fill="hold">
                            <p:stCondLst>
                              <p:cond delay="2800"/>
                            </p:stCondLst>
                            <p:childTnLst>
                              <p:par>
                                <p:cTn id="79" presetID="10" presetClass="entr" presetSubtype="0"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1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8" grpId="0"/>
      <p:bldP spid="19" grpId="0" animBg="1"/>
      <p:bldP spid="41" grpId="0"/>
      <p:bldP spid="43" grpId="0"/>
      <p:bldP spid="12" grpId="0"/>
      <p:bldP spid="20" grpId="0" animBg="1"/>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Conteúdo 2"/>
          <p:cNvSpPr>
            <a:spLocks noGrp="1"/>
          </p:cNvSpPr>
          <p:nvPr>
            <p:ph idx="4294967295"/>
          </p:nvPr>
        </p:nvSpPr>
        <p:spPr>
          <a:xfrm>
            <a:off x="3347864" y="1844824"/>
            <a:ext cx="5328592" cy="3000821"/>
          </a:xfrm>
          <a:prstGeom prst="rect">
            <a:avLst/>
          </a:prstGeom>
          <a:noFill/>
        </p:spPr>
        <p:txBody>
          <a:bodyPr wrap="square" rtlCol="0" anchor="ctr">
            <a:spAutoFit/>
          </a:bodyPr>
          <a:lstStyle/>
          <a:p>
            <a:pPr marL="0" indent="0" algn="just" fontAlgn="base">
              <a:spcBef>
                <a:spcPts val="0"/>
              </a:spcBef>
              <a:spcAft>
                <a:spcPts val="500"/>
              </a:spcAft>
              <a:buClr>
                <a:srgbClr val="0095D9"/>
              </a:buClr>
              <a:buSzPct val="80000"/>
              <a:buNone/>
            </a:pPr>
            <a:r>
              <a:rPr lang="pt-BR" altLang="pt-BR" sz="2000" dirty="0" smtClean="0">
                <a:solidFill>
                  <a:srgbClr val="4C4D4F"/>
                </a:solidFill>
                <a:cs typeface="Arial" panose="020B0604020202020204" pitchFamily="34" charset="0"/>
              </a:rPr>
              <a:t>Celebrado em 2008,  nos termos da ICVM 471, e aditado em 2012 e em 2014. </a:t>
            </a:r>
            <a:r>
              <a:rPr lang="pt-BR" altLang="pt-BR" sz="1400" i="1" dirty="0" smtClean="0">
                <a:solidFill>
                  <a:srgbClr val="0095D8"/>
                </a:solidFill>
                <a:cs typeface="Arial" panose="020B0604020202020204" pitchFamily="34" charset="0"/>
              </a:rPr>
              <a:t>(ampliação para CRI e Letras Financeiras e posterior ampliação para Cotas de FII)</a:t>
            </a:r>
            <a:endParaRPr lang="pt-BR" altLang="pt-BR" sz="2000" i="1" dirty="0" smtClean="0">
              <a:solidFill>
                <a:srgbClr val="0095D8"/>
              </a:solidFill>
              <a:cs typeface="Arial" panose="020B0604020202020204" pitchFamily="34" charset="0"/>
            </a:endParaRPr>
          </a:p>
          <a:p>
            <a:pPr marL="0" indent="0" algn="just" fontAlgn="base">
              <a:spcBef>
                <a:spcPts val="0"/>
              </a:spcBef>
              <a:spcAft>
                <a:spcPts val="500"/>
              </a:spcAft>
              <a:buClr>
                <a:srgbClr val="0095D9"/>
              </a:buClr>
              <a:buSzPct val="80000"/>
              <a:buNone/>
            </a:pPr>
            <a:endParaRPr lang="pt-BR" altLang="pt-BR" sz="2000" dirty="0" smtClean="0">
              <a:solidFill>
                <a:srgbClr val="4C4D4F"/>
              </a:solidFill>
              <a:cs typeface="Arial" panose="020B0604020202020204" pitchFamily="34" charset="0"/>
            </a:endParaRPr>
          </a:p>
          <a:p>
            <a:pPr marL="0" indent="0" algn="just">
              <a:spcBef>
                <a:spcPts val="800"/>
              </a:spcBef>
              <a:buClr>
                <a:srgbClr val="4C4D4F"/>
              </a:buClr>
              <a:buSzPct val="80000"/>
              <a:buNone/>
            </a:pPr>
            <a:r>
              <a:rPr lang="pt-BR" altLang="pt-BR" sz="2000" dirty="0" smtClean="0">
                <a:solidFill>
                  <a:srgbClr val="4C4D4F"/>
                </a:solidFill>
                <a:cs typeface="Arial" panose="020B0604020202020204" pitchFamily="34" charset="0"/>
              </a:rPr>
              <a:t>Permitir </a:t>
            </a:r>
            <a:r>
              <a:rPr lang="pt-BR" altLang="pt-BR" sz="2000" dirty="0">
                <a:solidFill>
                  <a:srgbClr val="4C4D4F"/>
                </a:solidFill>
                <a:cs typeface="Arial" panose="020B0604020202020204" pitchFamily="34" charset="0"/>
              </a:rPr>
              <a:t>maior celeridade na obtenção de registro das ofertas públicas de valores mobiliários possibilitando que as oportunidades de mercado sejam melhor aproveitadas pelas Instituições Participantes</a:t>
            </a:r>
            <a:r>
              <a:rPr lang="pt-BR" altLang="pt-BR" sz="2000" dirty="0" smtClean="0">
                <a:solidFill>
                  <a:srgbClr val="4C4D4F"/>
                </a:solidFill>
                <a:cs typeface="Arial" panose="020B0604020202020204" pitchFamily="34" charset="0"/>
              </a:rPr>
              <a:t>.</a:t>
            </a:r>
            <a:endParaRPr lang="pt-BR" altLang="pt-BR" sz="2000" dirty="0">
              <a:solidFill>
                <a:srgbClr val="525252"/>
              </a:solidFill>
              <a:cs typeface="Arial" panose="020B0604020202020204" pitchFamily="34" charset="0"/>
            </a:endParaRPr>
          </a:p>
        </p:txBody>
      </p:sp>
      <p:pic>
        <p:nvPicPr>
          <p:cNvPr id="5" name="Imagem 4"/>
          <p:cNvPicPr>
            <a:picLocks noChangeAspect="1"/>
          </p:cNvPicPr>
          <p:nvPr/>
        </p:nvPicPr>
        <p:blipFill rotWithShape="1">
          <a:blip r:embed="rId3" cstate="print">
            <a:extLst>
              <a:ext uri="{28A0092B-C50C-407E-A947-70E740481C1C}">
                <a14:useLocalDpi xmlns:a14="http://schemas.microsoft.com/office/drawing/2010/main" val="0"/>
              </a:ext>
            </a:extLst>
          </a:blip>
          <a:srcRect l="234" t="214" r="656" b="823"/>
          <a:stretch/>
        </p:blipFill>
        <p:spPr>
          <a:xfrm>
            <a:off x="424630" y="1564285"/>
            <a:ext cx="2619375" cy="3698082"/>
          </a:xfrm>
          <a:prstGeom prst="rect">
            <a:avLst/>
          </a:prstGeom>
          <a:ln>
            <a:solidFill>
              <a:srgbClr val="808080"/>
            </a:solidFill>
          </a:ln>
          <a:effectLst/>
        </p:spPr>
      </p:pic>
      <p:sp>
        <p:nvSpPr>
          <p:cNvPr id="6" name="CaixaDeTexto 5"/>
          <p:cNvSpPr txBox="1"/>
          <p:nvPr/>
        </p:nvSpPr>
        <p:spPr>
          <a:xfrm>
            <a:off x="251520" y="476672"/>
            <a:ext cx="5688632" cy="369332"/>
          </a:xfrm>
          <a:prstGeom prst="rect">
            <a:avLst/>
          </a:prstGeom>
          <a:noFill/>
        </p:spPr>
        <p:txBody>
          <a:bodyPr wrap="square" rtlCol="0">
            <a:spAutoFit/>
          </a:bodyPr>
          <a:lstStyle/>
          <a:p>
            <a:r>
              <a:rPr lang="pt-BR" i="1" dirty="0" smtClean="0">
                <a:solidFill>
                  <a:srgbClr val="525252"/>
                </a:solidFill>
              </a:rPr>
              <a:t>Procedimento Simplificado de Ofertas Públicas</a:t>
            </a:r>
            <a:endParaRPr lang="pt-BR" i="1" dirty="0">
              <a:solidFill>
                <a:srgbClr val="525252"/>
              </a:solidFill>
            </a:endParaRPr>
          </a:p>
        </p:txBody>
      </p:sp>
      <p:sp>
        <p:nvSpPr>
          <p:cNvPr id="7" name="Rectangle 2"/>
          <p:cNvSpPr txBox="1">
            <a:spLocks noChangeArrowheads="1"/>
          </p:cNvSpPr>
          <p:nvPr/>
        </p:nvSpPr>
        <p:spPr bwMode="auto">
          <a:xfrm>
            <a:off x="251520" y="188640"/>
            <a:ext cx="7827786" cy="386472"/>
          </a:xfrm>
          <a:prstGeom prst="rect">
            <a:avLst/>
          </a:prstGeom>
          <a:noFill/>
          <a:ln w="9525">
            <a:noFill/>
            <a:miter lim="800000"/>
            <a:headEnd/>
            <a:tailEnd/>
          </a:ln>
        </p:spPr>
        <p:txBody>
          <a:bodyPr wrap="square" lIns="77934" tIns="38967" rIns="77934" bIns="38967">
            <a:spAutoFit/>
          </a:bodyPr>
          <a:lstStyle/>
          <a:p>
            <a:r>
              <a:rPr lang="en-US" altLang="pt-BR" sz="2000" b="1" dirty="0" smtClean="0">
                <a:solidFill>
                  <a:srgbClr val="0095D8"/>
                </a:solidFill>
                <a:latin typeface="+mj-lt"/>
                <a:ea typeface="MS PGothic" pitchFamily="34" charset="-128"/>
                <a:sym typeface="Calibri Bold" charset="0"/>
              </a:rPr>
              <a:t>CONVÊNIO CVM/ANBIMA</a:t>
            </a:r>
            <a:endParaRPr lang="en-US" altLang="pt-BR" sz="2000" b="1" dirty="0">
              <a:solidFill>
                <a:srgbClr val="0095D8"/>
              </a:solidFill>
              <a:latin typeface="+mj-lt"/>
              <a:ea typeface="MS PGothic" pitchFamily="34" charset="-128"/>
              <a:sym typeface="Calibri Bold" charset="0"/>
            </a:endParaRPr>
          </a:p>
        </p:txBody>
      </p:sp>
    </p:spTree>
    <p:extLst>
      <p:ext uri="{BB962C8B-B14F-4D97-AF65-F5344CB8AC3E}">
        <p14:creationId xmlns:p14="http://schemas.microsoft.com/office/powerpoint/2010/main" val="209509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Personalizada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C4D4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12845</TotalTime>
  <Words>834</Words>
  <Application>Microsoft Office PowerPoint</Application>
  <PresentationFormat>Apresentação na tela (4:3)</PresentationFormat>
  <Paragraphs>160</Paragraphs>
  <Slides>12</Slides>
  <Notes>7</Notes>
  <HiddenSlides>0</HiddenSlides>
  <MMClips>0</MMClips>
  <ScaleCrop>false</ScaleCrop>
  <HeadingPairs>
    <vt:vector size="4" baseType="variant">
      <vt:variant>
        <vt:lpstr>Tema</vt:lpstr>
      </vt:variant>
      <vt:variant>
        <vt:i4>1</vt:i4>
      </vt:variant>
      <vt:variant>
        <vt:lpstr>Títulos de slides</vt:lpstr>
      </vt:variant>
      <vt:variant>
        <vt:i4>12</vt:i4>
      </vt:variant>
    </vt:vector>
  </HeadingPairs>
  <TitlesOfParts>
    <vt:vector size="13"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gabi</dc:creator>
  <cp:lastModifiedBy>Andressa Paranhos Guimarães</cp:lastModifiedBy>
  <cp:revision>1498</cp:revision>
  <cp:lastPrinted>2015-06-03T14:06:28Z</cp:lastPrinted>
  <dcterms:created xsi:type="dcterms:W3CDTF">2013-11-28T13:09:06Z</dcterms:created>
  <dcterms:modified xsi:type="dcterms:W3CDTF">2015-10-14T15:35:51Z</dcterms:modified>
</cp:coreProperties>
</file>