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288" r:id="rId11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28787E73-8A70-4011-B5B0-ECDE7EF441F3}">
  <a:tblStyle styleId="{28787E73-8A70-4011-B5B0-ECDE7EF441F3}" styleName="Table_0"/>
  <a:tblStyle styleId="{EB804380-5F37-4DF5-933A-C4BAD77BE2F3}" styleName="Table_1"/>
  <a:tblStyle styleId="{805EB058-923D-4C50-BDE8-8339D046A5EF}" styleName="Table_2"/>
  <a:tblStyle styleId="{BFA1C3D6-E36D-4A01-93DD-21C7A74C5C14}" styleName="Table_3"/>
  <a:tblStyle styleId="{94575F19-BA04-4A87-9B49-4B68C95F1468}" styleName="Table_4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8" d="100"/>
          <a:sy n="88" d="100"/>
        </p:scale>
        <p:origin x="-1286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200" b="0" i="0" u="none" strike="noStrike" cap="none" baseline="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085522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6629651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Shape 4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25" name="Shape 4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22695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351561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56162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228837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75438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05285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89196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0169483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283955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Calibri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Calibri"/>
              <a:buNone/>
              <a:defRPr sz="28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Calibri"/>
              <a:buNone/>
              <a:defRPr sz="24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2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3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43200" marR="0" lvl="6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00400" marR="0" lvl="7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0" marR="0" lvl="8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2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3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43200" marR="0" lvl="6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00400" marR="0" lvl="7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0" marR="0" lvl="8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2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3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43200" marR="0" lvl="6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00400" marR="0" lvl="7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0" marR="0" lvl="8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 sz="4000" b="1" cap="small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2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3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43200" marR="0" lvl="6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00400" marR="0" lvl="7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0" marR="0" lvl="8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2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3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43200" marR="0" lvl="6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00400" marR="0" lvl="7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0" marR="0" lvl="8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2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3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43200" marR="0" lvl="6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00400" marR="0" lvl="7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0" marR="0" lvl="8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2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3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43200" marR="0" lvl="6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00400" marR="0" lvl="7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0" marR="0" lvl="8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 sz="2000" b="1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 sz="2800"/>
            </a:lvl2pPr>
            <a:lvl3pPr rtl="0">
              <a:spcBef>
                <a:spcPts val="0"/>
              </a:spcBef>
              <a:defRPr sz="2400"/>
            </a:lvl3pPr>
            <a:lvl4pPr rtl="0">
              <a:spcBef>
                <a:spcPts val="0"/>
              </a:spcBef>
              <a:defRPr sz="2000"/>
            </a:lvl4pPr>
            <a:lvl5pPr rtl="0">
              <a:spcBef>
                <a:spcPts val="0"/>
              </a:spcBef>
              <a:defRPr sz="2000"/>
            </a:lvl5pPr>
            <a:lvl6pPr rtl="0">
              <a:spcBef>
                <a:spcPts val="0"/>
              </a:spcBef>
              <a:defRPr sz="2000"/>
            </a:lvl6pPr>
            <a:lvl7pPr rtl="0">
              <a:spcBef>
                <a:spcPts val="0"/>
              </a:spcBef>
              <a:defRPr sz="2000"/>
            </a:lvl7pPr>
            <a:lvl8pPr rtl="0">
              <a:spcBef>
                <a:spcPts val="0"/>
              </a:spcBef>
              <a:defRPr sz="2000"/>
            </a:lvl8pPr>
            <a:lvl9pPr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 sz="1400"/>
            </a:lvl1pPr>
            <a:lvl2pPr marL="457200" indent="0" rtl="0">
              <a:spcBef>
                <a:spcPts val="0"/>
              </a:spcBef>
              <a:buFont typeface="Calibri"/>
              <a:buNone/>
              <a:defRPr sz="1200"/>
            </a:lvl2pPr>
            <a:lvl3pPr marL="914400" indent="0" rtl="0">
              <a:spcBef>
                <a:spcPts val="0"/>
              </a:spcBef>
              <a:buFont typeface="Calibri"/>
              <a:buNone/>
              <a:defRPr sz="1000"/>
            </a:lvl3pPr>
            <a:lvl4pPr marL="1371600" indent="0" rtl="0">
              <a:spcBef>
                <a:spcPts val="0"/>
              </a:spcBef>
              <a:buFont typeface="Calibri"/>
              <a:buNone/>
              <a:defRPr sz="900"/>
            </a:lvl4pPr>
            <a:lvl5pPr marL="1828800" indent="0" rtl="0">
              <a:spcBef>
                <a:spcPts val="0"/>
              </a:spcBef>
              <a:buFont typeface="Calibri"/>
              <a:buNone/>
              <a:defRPr sz="900"/>
            </a:lvl5pPr>
            <a:lvl6pPr marL="2286000" indent="0" rtl="0">
              <a:spcBef>
                <a:spcPts val="0"/>
              </a:spcBef>
              <a:buFont typeface="Calibri"/>
              <a:buNone/>
              <a:defRPr sz="900"/>
            </a:lvl6pPr>
            <a:lvl7pPr marL="2743200" indent="0" rtl="0">
              <a:spcBef>
                <a:spcPts val="0"/>
              </a:spcBef>
              <a:buFont typeface="Calibri"/>
              <a:buNone/>
              <a:defRPr sz="900"/>
            </a:lvl7pPr>
            <a:lvl8pPr marL="3200400" indent="0" rtl="0">
              <a:spcBef>
                <a:spcPts val="0"/>
              </a:spcBef>
              <a:buFont typeface="Calibri"/>
              <a:buNone/>
              <a:defRPr sz="900"/>
            </a:lvl8pPr>
            <a:lvl9pPr marL="3657600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2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3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43200" marR="0" lvl="6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00400" marR="0" lvl="7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0" marR="0" lvl="8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 sz="2000" b="1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 sz="1400"/>
            </a:lvl1pPr>
            <a:lvl2pPr marL="457200" indent="0" rtl="0">
              <a:spcBef>
                <a:spcPts val="0"/>
              </a:spcBef>
              <a:buFont typeface="Calibri"/>
              <a:buNone/>
              <a:defRPr sz="1200"/>
            </a:lvl2pPr>
            <a:lvl3pPr marL="914400" indent="0" rtl="0">
              <a:spcBef>
                <a:spcPts val="0"/>
              </a:spcBef>
              <a:buFont typeface="Calibri"/>
              <a:buNone/>
              <a:defRPr sz="1000"/>
            </a:lvl3pPr>
            <a:lvl4pPr marL="1371600" indent="0" rtl="0">
              <a:spcBef>
                <a:spcPts val="0"/>
              </a:spcBef>
              <a:buFont typeface="Calibri"/>
              <a:buNone/>
              <a:defRPr sz="900"/>
            </a:lvl4pPr>
            <a:lvl5pPr marL="1828800" indent="0" rtl="0">
              <a:spcBef>
                <a:spcPts val="0"/>
              </a:spcBef>
              <a:buFont typeface="Calibri"/>
              <a:buNone/>
              <a:defRPr sz="900"/>
            </a:lvl5pPr>
            <a:lvl6pPr marL="2286000" indent="0" rtl="0">
              <a:spcBef>
                <a:spcPts val="0"/>
              </a:spcBef>
              <a:buFont typeface="Calibri"/>
              <a:buNone/>
              <a:defRPr sz="900"/>
            </a:lvl6pPr>
            <a:lvl7pPr marL="2743200" indent="0" rtl="0">
              <a:spcBef>
                <a:spcPts val="0"/>
              </a:spcBef>
              <a:buFont typeface="Calibri"/>
              <a:buNone/>
              <a:defRPr sz="900"/>
            </a:lvl7pPr>
            <a:lvl8pPr marL="3200400" indent="0" rtl="0">
              <a:spcBef>
                <a:spcPts val="0"/>
              </a:spcBef>
              <a:buFont typeface="Calibri"/>
              <a:buNone/>
              <a:defRPr sz="900"/>
            </a:lvl8pPr>
            <a:lvl9pPr marL="3657600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2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3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43200" marR="0" lvl="6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00400" marR="0" lvl="7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0" marR="0" lvl="8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2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3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43200" marR="0" lvl="6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00400" marR="0" lvl="7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0" marR="0" lvl="8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●"/>
              <a:defRPr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●"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●"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-88900" algn="r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2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marR="0" lvl="3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828800" marR="0" lvl="4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0" marR="0" lvl="5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743200" marR="0" lvl="6" indent="-88900" algn="l" rt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200400" marR="0" lvl="7" indent="-88900" algn="l" rt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657600" marR="0" lvl="8" indent="-88900" algn="l" rt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 sz="1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" name="Shape 14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2699791" y="2780927"/>
            <a:ext cx="4571999" cy="231933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da@cade.gov.br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8C8C8C">
                  <a:alpha val="80000"/>
                </a:srgbClr>
              </a:gs>
              <a:gs pos="8000">
                <a:srgbClr val="8C8C8C">
                  <a:alpha val="80000"/>
                </a:srgbClr>
              </a:gs>
              <a:gs pos="50000">
                <a:srgbClr val="CBCBCB"/>
              </a:gs>
              <a:gs pos="100000">
                <a:srgbClr val="F3F3F3"/>
              </a:gs>
            </a:gsLst>
            <a:lin ang="16200000" scaled="0"/>
          </a:gradFill>
          <a:ln w="9525" cap="flat" cmpd="sng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ctrTitle"/>
          </p:nvPr>
        </p:nvSpPr>
        <p:spPr>
          <a:xfrm>
            <a:off x="395536" y="3573016"/>
            <a:ext cx="8204448" cy="147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BR" sz="3600" b="0" i="0" u="none" strike="noStrike" cap="none" baseline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2400" b="0" i="0" u="none" strike="noStrike" cap="none" baseline="0" dirty="0" smtClean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Cláusulas de Raio em</a:t>
            </a:r>
            <a:r>
              <a:rPr lang="pt-BR" sz="2400" b="0" i="0" u="none" strike="noStrike" cap="none" dirty="0" smtClean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Shopping Centers</a:t>
            </a:r>
            <a:br>
              <a:rPr lang="pt-BR" sz="2400" b="0" i="0" u="none" strike="noStrike" cap="none" dirty="0" smtClean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t-BR" sz="240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pt-BR" sz="240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t-BR" sz="2000" dirty="0" smtClean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Luiz A. Esteves</a:t>
            </a:r>
            <a:br>
              <a:rPr lang="pt-BR" sz="2000" dirty="0" smtClean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t-BR" sz="2000" dirty="0" smtClean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(Economista-Chefe do CADE)</a:t>
            </a:r>
            <a:endParaRPr lang="pt-BR" sz="2000" b="1" i="0" u="none" strike="noStrike" cap="none" baseline="0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ubTitle" idx="1"/>
          </p:nvPr>
        </p:nvSpPr>
        <p:spPr>
          <a:xfrm>
            <a:off x="615143" y="5517232"/>
            <a:ext cx="8262850" cy="91365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640"/>
              </a:spcBef>
              <a:buClr>
                <a:srgbClr val="888888"/>
              </a:buClr>
              <a:buSzPct val="25000"/>
              <a:buFont typeface="Calibri"/>
              <a:buNone/>
            </a:pPr>
            <a:r>
              <a:rPr lang="pt-BR" sz="2000" b="0" i="0" u="none" strike="noStrike" cap="none" baseline="0" dirty="0" smtClean="0">
                <a:solidFill>
                  <a:srgbClr val="262626"/>
                </a:solidFill>
                <a:sym typeface="Calibri"/>
              </a:rPr>
              <a:t>20 </a:t>
            </a:r>
            <a:r>
              <a:rPr lang="pt-BR" sz="2000" b="0" i="0" u="none" strike="noStrike" cap="none" baseline="0" dirty="0">
                <a:solidFill>
                  <a:srgbClr val="262626"/>
                </a:solidFill>
                <a:sym typeface="Calibri"/>
              </a:rPr>
              <a:t>de </a:t>
            </a:r>
            <a:r>
              <a:rPr lang="pt-BR" sz="2000" b="0" i="0" u="none" strike="noStrike" cap="none" baseline="0" dirty="0" smtClean="0">
                <a:solidFill>
                  <a:srgbClr val="262626"/>
                </a:solidFill>
                <a:sym typeface="Calibri"/>
              </a:rPr>
              <a:t>outubro </a:t>
            </a:r>
            <a:r>
              <a:rPr lang="pt-BR" sz="2000" b="0" i="0" u="none" strike="noStrike" cap="none" baseline="0" dirty="0">
                <a:solidFill>
                  <a:srgbClr val="262626"/>
                </a:solidFill>
                <a:sym typeface="Calibri"/>
              </a:rPr>
              <a:t>de </a:t>
            </a:r>
            <a:r>
              <a:rPr lang="pt-BR" sz="2000" b="0" i="0" u="none" strike="noStrike" cap="none" baseline="0" dirty="0" smtClean="0">
                <a:solidFill>
                  <a:srgbClr val="262626"/>
                </a:solidFill>
                <a:sym typeface="Calibri"/>
              </a:rPr>
              <a:t>2015</a:t>
            </a:r>
            <a:endParaRPr lang="pt-BR" sz="2000" b="0" i="0" u="none" strike="noStrike" cap="none" baseline="0" dirty="0">
              <a:solidFill>
                <a:srgbClr val="262626"/>
              </a:solidFill>
              <a:sym typeface="Calibri"/>
            </a:endParaRPr>
          </a:p>
        </p:txBody>
      </p:sp>
      <p:pic>
        <p:nvPicPr>
          <p:cNvPr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31640" y="908721"/>
            <a:ext cx="6049697" cy="2998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spcBef>
                <a:spcPts val="640"/>
              </a:spcBef>
              <a:buClr>
                <a:schemeClr val="dk1"/>
              </a:buClr>
              <a:buFont typeface="Calibri"/>
              <a:buNone/>
            </a:pPr>
            <a:endParaRPr sz="3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spcBef>
                <a:spcPts val="640"/>
              </a:spcBef>
              <a:buClr>
                <a:schemeClr val="dk1"/>
              </a:buClr>
              <a:buFont typeface="Calibri"/>
              <a:buNone/>
            </a:pPr>
            <a:endParaRPr sz="3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spcBef>
                <a:spcPts val="10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pt-BR" sz="5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Obrigado!</a:t>
            </a:r>
            <a:endParaRPr lang="pt-BR" sz="54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pt-BR" sz="3200" b="0" i="0" u="sng" strike="noStrike" cap="none" baseline="0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Dúvidas:</a:t>
            </a:r>
            <a:r>
              <a:rPr lang="pt-BR" sz="3200" b="0" i="0" u="sng" strike="noStrike" cap="none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 </a:t>
            </a:r>
            <a:r>
              <a:rPr lang="pt-BR" sz="3200" b="0" i="0" u="sng" strike="noStrike" cap="none" baseline="0" dirty="0" smtClean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dee@cade.gov.br</a:t>
            </a:r>
            <a:endParaRPr lang="pt-BR" sz="3200" b="0" i="0" u="sng" strike="noStrike" cap="none" baseline="0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  <a:hlinkClick r:id="rId3"/>
            </a:endParaRPr>
          </a:p>
          <a:p>
            <a:pPr marL="342900" marR="0" lvl="0" indent="-342900" algn="ctr" rtl="0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pt-BR" sz="32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3221-8409</a:t>
            </a:r>
            <a:r>
              <a:rPr lang="pt-BR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</a:p>
        </p:txBody>
      </p:sp>
      <p:grpSp>
        <p:nvGrpSpPr>
          <p:cNvPr id="417" name="Shape 417"/>
          <p:cNvGrpSpPr/>
          <p:nvPr/>
        </p:nvGrpSpPr>
        <p:grpSpPr>
          <a:xfrm>
            <a:off x="-36511" y="-27385"/>
            <a:ext cx="9180512" cy="6885385"/>
            <a:chOff x="-36511" y="-27385"/>
            <a:chExt cx="9180512" cy="6885385"/>
          </a:xfrm>
        </p:grpSpPr>
        <p:sp>
          <p:nvSpPr>
            <p:cNvPr id="418" name="Shape 418"/>
            <p:cNvSpPr/>
            <p:nvPr/>
          </p:nvSpPr>
          <p:spPr>
            <a:xfrm>
              <a:off x="0" y="0"/>
              <a:ext cx="9144000" cy="1196752"/>
            </a:xfrm>
            <a:prstGeom prst="rect">
              <a:avLst/>
            </a:prstGeom>
            <a:gradFill>
              <a:gsLst>
                <a:gs pos="0">
                  <a:srgbClr val="6F6F6F"/>
                </a:gs>
                <a:gs pos="50000">
                  <a:srgbClr val="A0A0A0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9" name="Shape 419"/>
            <p:cNvSpPr/>
            <p:nvPr/>
          </p:nvSpPr>
          <p:spPr>
            <a:xfrm>
              <a:off x="0" y="6381328"/>
              <a:ext cx="9144000" cy="476671"/>
            </a:xfrm>
            <a:prstGeom prst="rect">
              <a:avLst/>
            </a:prstGeom>
            <a:gradFill>
              <a:gsLst>
                <a:gs pos="0">
                  <a:srgbClr val="7F7F7F"/>
                </a:gs>
                <a:gs pos="50000">
                  <a:srgbClr val="CBCBCB"/>
                </a:gs>
                <a:gs pos="100000">
                  <a:srgbClr val="F2F2F2"/>
                </a:gs>
              </a:gsLst>
              <a:lin ang="162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pic>
          <p:nvPicPr>
            <p:cNvPr id="420" name="Shape 420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-36511" y="-27385"/>
              <a:ext cx="2304255" cy="116892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21" name="Shape 421"/>
          <p:cNvSpPr txBox="1">
            <a:spLocks noGrp="1"/>
          </p:cNvSpPr>
          <p:nvPr>
            <p:ph type="title"/>
          </p:nvPr>
        </p:nvSpPr>
        <p:spPr>
          <a:xfrm>
            <a:off x="2267743" y="274637"/>
            <a:ext cx="6419056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Shape 93"/>
          <p:cNvGrpSpPr/>
          <p:nvPr/>
        </p:nvGrpSpPr>
        <p:grpSpPr>
          <a:xfrm>
            <a:off x="-36512" y="-27385"/>
            <a:ext cx="9180512" cy="6885385"/>
            <a:chOff x="-36511" y="-27385"/>
            <a:chExt cx="9180512" cy="6885385"/>
          </a:xfrm>
        </p:grpSpPr>
        <p:sp>
          <p:nvSpPr>
            <p:cNvPr id="94" name="Shape 94"/>
            <p:cNvSpPr/>
            <p:nvPr/>
          </p:nvSpPr>
          <p:spPr>
            <a:xfrm>
              <a:off x="0" y="0"/>
              <a:ext cx="9144000" cy="1196752"/>
            </a:xfrm>
            <a:prstGeom prst="rect">
              <a:avLst/>
            </a:prstGeom>
            <a:gradFill>
              <a:gsLst>
                <a:gs pos="0">
                  <a:srgbClr val="6F6F6F"/>
                </a:gs>
                <a:gs pos="50000">
                  <a:srgbClr val="A0A0A0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0" y="6381328"/>
              <a:ext cx="9144000" cy="476671"/>
            </a:xfrm>
            <a:prstGeom prst="rect">
              <a:avLst/>
            </a:prstGeom>
            <a:gradFill>
              <a:gsLst>
                <a:gs pos="0">
                  <a:srgbClr val="7F7F7F"/>
                </a:gs>
                <a:gs pos="50000">
                  <a:srgbClr val="CBCBCB"/>
                </a:gs>
                <a:gs pos="100000">
                  <a:srgbClr val="F2F2F2"/>
                </a:gs>
              </a:gsLst>
              <a:lin ang="162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pic>
          <p:nvPicPr>
            <p:cNvPr id="96" name="Shape 9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36511" y="-27385"/>
              <a:ext cx="2304255" cy="116892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123727" y="274637"/>
            <a:ext cx="6563072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BR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Sumário</a:t>
            </a:r>
            <a:endParaRPr lang="pt-BR" sz="4400" b="0" i="0" u="none" strike="noStrike" cap="none" baseline="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70937" y="1124744"/>
            <a:ext cx="8384874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Motivação</a:t>
            </a:r>
          </a:p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Entendimento Antitruste</a:t>
            </a:r>
          </a:p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Enquadramento Legal</a:t>
            </a:r>
          </a:p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O caso Shopping Center Iguatemi (P.A. 08012.006636/1997-43)</a:t>
            </a:r>
          </a:p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O caso Shopping Center Norte (P.A. 08012.002841/2001-13)</a:t>
            </a:r>
          </a:p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O caso North Shopping (I.A. 08700.004938/2014-27);</a:t>
            </a:r>
          </a:p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Considerações Finais</a:t>
            </a:r>
          </a:p>
        </p:txBody>
      </p:sp>
    </p:spTree>
    <p:extLst>
      <p:ext uri="{BB962C8B-B14F-4D97-AF65-F5344CB8AC3E}">
        <p14:creationId xmlns:p14="http://schemas.microsoft.com/office/powerpoint/2010/main" val="86563640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Shape 93"/>
          <p:cNvGrpSpPr/>
          <p:nvPr/>
        </p:nvGrpSpPr>
        <p:grpSpPr>
          <a:xfrm>
            <a:off x="-36512" y="-27385"/>
            <a:ext cx="9180512" cy="6885385"/>
            <a:chOff x="-36511" y="-27385"/>
            <a:chExt cx="9180512" cy="6885385"/>
          </a:xfrm>
        </p:grpSpPr>
        <p:sp>
          <p:nvSpPr>
            <p:cNvPr id="94" name="Shape 94"/>
            <p:cNvSpPr/>
            <p:nvPr/>
          </p:nvSpPr>
          <p:spPr>
            <a:xfrm>
              <a:off x="0" y="0"/>
              <a:ext cx="9144000" cy="1196752"/>
            </a:xfrm>
            <a:prstGeom prst="rect">
              <a:avLst/>
            </a:prstGeom>
            <a:gradFill>
              <a:gsLst>
                <a:gs pos="0">
                  <a:srgbClr val="6F6F6F"/>
                </a:gs>
                <a:gs pos="50000">
                  <a:srgbClr val="A0A0A0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0" y="6381328"/>
              <a:ext cx="9144000" cy="476671"/>
            </a:xfrm>
            <a:prstGeom prst="rect">
              <a:avLst/>
            </a:prstGeom>
            <a:gradFill>
              <a:gsLst>
                <a:gs pos="0">
                  <a:srgbClr val="7F7F7F"/>
                </a:gs>
                <a:gs pos="50000">
                  <a:srgbClr val="CBCBCB"/>
                </a:gs>
                <a:gs pos="100000">
                  <a:srgbClr val="F2F2F2"/>
                </a:gs>
              </a:gsLst>
              <a:lin ang="162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pic>
          <p:nvPicPr>
            <p:cNvPr id="96" name="Shape 9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36511" y="-27385"/>
              <a:ext cx="2304255" cy="116892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123727" y="274637"/>
            <a:ext cx="6563072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buSzPct val="25000"/>
            </a:pPr>
            <a:r>
              <a:rPr lang="pt-BR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Motivação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70937" y="1124744"/>
            <a:ext cx="8384874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/>
              <a:t>“DEBATER O PL 4.447, DE 2012, que acrescenta novo § 2º ao art. 17 da Lei nº 8.245, de 18 de outubro de 1991, que dispõe sobre as locações dos imóveis urbanos e os procedimentos a ela pertinentes, para disciplinar a cobrança de aluguel em centros comerciais (Shopping centers)”.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34141139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Shape 93"/>
          <p:cNvGrpSpPr/>
          <p:nvPr/>
        </p:nvGrpSpPr>
        <p:grpSpPr>
          <a:xfrm>
            <a:off x="-36512" y="-27385"/>
            <a:ext cx="9180512" cy="6885385"/>
            <a:chOff x="-36511" y="-27385"/>
            <a:chExt cx="9180512" cy="6885385"/>
          </a:xfrm>
        </p:grpSpPr>
        <p:sp>
          <p:nvSpPr>
            <p:cNvPr id="94" name="Shape 94"/>
            <p:cNvSpPr/>
            <p:nvPr/>
          </p:nvSpPr>
          <p:spPr>
            <a:xfrm>
              <a:off x="0" y="0"/>
              <a:ext cx="9144000" cy="1196752"/>
            </a:xfrm>
            <a:prstGeom prst="rect">
              <a:avLst/>
            </a:prstGeom>
            <a:gradFill>
              <a:gsLst>
                <a:gs pos="0">
                  <a:srgbClr val="6F6F6F"/>
                </a:gs>
                <a:gs pos="50000">
                  <a:srgbClr val="A0A0A0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0" y="6381328"/>
              <a:ext cx="9144000" cy="476671"/>
            </a:xfrm>
            <a:prstGeom prst="rect">
              <a:avLst/>
            </a:prstGeom>
            <a:gradFill>
              <a:gsLst>
                <a:gs pos="0">
                  <a:srgbClr val="7F7F7F"/>
                </a:gs>
                <a:gs pos="50000">
                  <a:srgbClr val="CBCBCB"/>
                </a:gs>
                <a:gs pos="100000">
                  <a:srgbClr val="F2F2F2"/>
                </a:gs>
              </a:gsLst>
              <a:lin ang="162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pic>
          <p:nvPicPr>
            <p:cNvPr id="96" name="Shape 9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36511" y="-27385"/>
              <a:ext cx="2304255" cy="116892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123727" y="274637"/>
            <a:ext cx="6563072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buSzPct val="25000"/>
            </a:pPr>
            <a:r>
              <a:rPr lang="pt-BR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Entendimento Antitruste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70937" y="1124744"/>
            <a:ext cx="8384874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A utilização de cláusulas de raio em contratos de locação em shopping centers não é uma conduta </a:t>
            </a:r>
            <a:r>
              <a:rPr lang="pt-BR" sz="2400" dirty="0" err="1" smtClean="0"/>
              <a:t>anticompetitiva</a:t>
            </a:r>
            <a:r>
              <a:rPr lang="pt-BR" sz="2400" dirty="0" smtClean="0"/>
              <a:t> </a:t>
            </a:r>
            <a:r>
              <a:rPr lang="pt-BR" sz="2400" i="1" dirty="0" smtClean="0"/>
              <a:t>per se </a:t>
            </a:r>
            <a:r>
              <a:rPr lang="pt-BR" sz="2400" dirty="0" smtClean="0"/>
              <a:t>e deve ser analisada sob a ótica da </a:t>
            </a:r>
            <a:r>
              <a:rPr lang="pt-BR" sz="2400" i="1" dirty="0" smtClean="0"/>
              <a:t>regra da razão</a:t>
            </a:r>
            <a:r>
              <a:rPr lang="pt-BR" sz="2400" dirty="0" smtClean="0"/>
              <a:t>;</a:t>
            </a:r>
          </a:p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Tal compreensão encontra amparo na jurisprudência nacional e internacional;</a:t>
            </a:r>
          </a:p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Reconhecimento de que a relação comercial entre shopping centers e lojistas não é de mero caráter locatício, mas de cooperação estratégia e partilha de riscos;</a:t>
            </a:r>
          </a:p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Shopping centers operam como plataformas em mercados de dois lados (</a:t>
            </a:r>
            <a:r>
              <a:rPr lang="pt-BR" sz="2400" i="1" dirty="0" err="1" smtClean="0"/>
              <a:t>two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sided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markets</a:t>
            </a:r>
            <a:r>
              <a:rPr lang="pt-BR" sz="2400" dirty="0" smtClean="0"/>
              <a:t>);  </a:t>
            </a:r>
          </a:p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Análise </a:t>
            </a:r>
            <a:r>
              <a:rPr lang="pt-BR" sz="2400" dirty="0" err="1" smtClean="0"/>
              <a:t>contrafactual</a:t>
            </a:r>
            <a:r>
              <a:rPr lang="pt-BR" sz="2400" dirty="0" smtClean="0"/>
              <a:t> e de custo e benefício;</a:t>
            </a:r>
          </a:p>
        </p:txBody>
      </p:sp>
    </p:spTree>
    <p:extLst>
      <p:ext uri="{BB962C8B-B14F-4D97-AF65-F5344CB8AC3E}">
        <p14:creationId xmlns:p14="http://schemas.microsoft.com/office/powerpoint/2010/main" val="194781039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Shape 93"/>
          <p:cNvGrpSpPr/>
          <p:nvPr/>
        </p:nvGrpSpPr>
        <p:grpSpPr>
          <a:xfrm>
            <a:off x="-36512" y="-27385"/>
            <a:ext cx="9180512" cy="6885385"/>
            <a:chOff x="-36511" y="-27385"/>
            <a:chExt cx="9180512" cy="6885385"/>
          </a:xfrm>
        </p:grpSpPr>
        <p:sp>
          <p:nvSpPr>
            <p:cNvPr id="94" name="Shape 94"/>
            <p:cNvSpPr/>
            <p:nvPr/>
          </p:nvSpPr>
          <p:spPr>
            <a:xfrm>
              <a:off x="0" y="0"/>
              <a:ext cx="9144000" cy="1196752"/>
            </a:xfrm>
            <a:prstGeom prst="rect">
              <a:avLst/>
            </a:prstGeom>
            <a:gradFill>
              <a:gsLst>
                <a:gs pos="0">
                  <a:srgbClr val="6F6F6F"/>
                </a:gs>
                <a:gs pos="50000">
                  <a:srgbClr val="A0A0A0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0" y="6381328"/>
              <a:ext cx="9144000" cy="476671"/>
            </a:xfrm>
            <a:prstGeom prst="rect">
              <a:avLst/>
            </a:prstGeom>
            <a:gradFill>
              <a:gsLst>
                <a:gs pos="0">
                  <a:srgbClr val="7F7F7F"/>
                </a:gs>
                <a:gs pos="50000">
                  <a:srgbClr val="CBCBCB"/>
                </a:gs>
                <a:gs pos="100000">
                  <a:srgbClr val="F2F2F2"/>
                </a:gs>
              </a:gsLst>
              <a:lin ang="162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pic>
          <p:nvPicPr>
            <p:cNvPr id="96" name="Shape 9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36511" y="-27385"/>
              <a:ext cx="2304255" cy="116892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123727" y="274637"/>
            <a:ext cx="6563072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buSzPct val="25000"/>
            </a:pPr>
            <a:r>
              <a:rPr lang="pt-BR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Enquadramento Legal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70937" y="1124744"/>
            <a:ext cx="8384874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A cláusula de raio deve ser economicamente justificada e não ser abusiva, seja no aspecto geográfico como no aspecto temporal;</a:t>
            </a:r>
          </a:p>
          <a:p>
            <a:pPr indent="-342900" algn="just">
              <a:spcBef>
                <a:spcPts val="400"/>
              </a:spcBef>
              <a:buSzPct val="60000"/>
            </a:pPr>
            <a:r>
              <a:rPr lang="pt-BR" sz="2400" dirty="0" smtClean="0"/>
              <a:t>O não atendimento destes requisitos tem sido interpretado como infração à ordem econômica nos termos do artigo 36, I e IV; e inciso terceiro, III e IV da Lei 12.529/11, ou seja: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limitar</a:t>
            </a:r>
            <a:r>
              <a:rPr lang="pt-BR" sz="2000" dirty="0"/>
              <a:t>, falsear ou de qualquer forma prejudicar a livre concorrência ou a livre iniciativa; </a:t>
            </a:r>
            <a:endParaRPr lang="pt-BR" sz="2000" dirty="0" smtClean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exercer </a:t>
            </a:r>
            <a:r>
              <a:rPr lang="pt-BR" sz="2000" dirty="0"/>
              <a:t>de forma abusiva posição </a:t>
            </a:r>
            <a:r>
              <a:rPr lang="pt-BR" sz="2000" dirty="0" smtClean="0"/>
              <a:t>dominante;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/>
              <a:t>limitar ou impedir o acesso de novas empresas ao mercado; </a:t>
            </a:r>
            <a:endParaRPr lang="pt-BR" sz="2000" dirty="0" smtClean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/>
              <a:t>criar dificuldades à constituição, ao funcionamento ou ao desenvolvimento de empresa concorrente ou de fornecedor, adquirente ou financiador de bens ou serviços;</a:t>
            </a: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44548624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Shape 93"/>
          <p:cNvGrpSpPr/>
          <p:nvPr/>
        </p:nvGrpSpPr>
        <p:grpSpPr>
          <a:xfrm>
            <a:off x="-36512" y="-27385"/>
            <a:ext cx="9180512" cy="6885385"/>
            <a:chOff x="-36511" y="-27385"/>
            <a:chExt cx="9180512" cy="6885385"/>
          </a:xfrm>
        </p:grpSpPr>
        <p:sp>
          <p:nvSpPr>
            <p:cNvPr id="94" name="Shape 94"/>
            <p:cNvSpPr/>
            <p:nvPr/>
          </p:nvSpPr>
          <p:spPr>
            <a:xfrm>
              <a:off x="0" y="0"/>
              <a:ext cx="9144000" cy="1196752"/>
            </a:xfrm>
            <a:prstGeom prst="rect">
              <a:avLst/>
            </a:prstGeom>
            <a:gradFill>
              <a:gsLst>
                <a:gs pos="0">
                  <a:srgbClr val="6F6F6F"/>
                </a:gs>
                <a:gs pos="50000">
                  <a:srgbClr val="A0A0A0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0" y="6381328"/>
              <a:ext cx="9144000" cy="476671"/>
            </a:xfrm>
            <a:prstGeom prst="rect">
              <a:avLst/>
            </a:prstGeom>
            <a:gradFill>
              <a:gsLst>
                <a:gs pos="0">
                  <a:srgbClr val="7F7F7F"/>
                </a:gs>
                <a:gs pos="50000">
                  <a:srgbClr val="CBCBCB"/>
                </a:gs>
                <a:gs pos="100000">
                  <a:srgbClr val="F2F2F2"/>
                </a:gs>
              </a:gsLst>
              <a:lin ang="162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pic>
          <p:nvPicPr>
            <p:cNvPr id="96" name="Shape 9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36511" y="-27385"/>
              <a:ext cx="2304255" cy="116892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123727" y="274637"/>
            <a:ext cx="6563072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buSzPct val="25000"/>
            </a:pPr>
            <a:r>
              <a:rPr lang="pt-BR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Caso Iguatemi </a:t>
            </a:r>
            <a:endParaRPr lang="pt-BR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70937" y="1124744"/>
            <a:ext cx="8384874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 algn="just">
              <a:spcBef>
                <a:spcPts val="400"/>
              </a:spcBef>
              <a:buSzPct val="60000"/>
            </a:pPr>
            <a:r>
              <a:rPr lang="pt-BR" sz="2000" dirty="0" smtClean="0"/>
              <a:t>Trechos Voto Conselheiro-Relator Luiz Fernando </a:t>
            </a:r>
            <a:r>
              <a:rPr lang="pt-BR" sz="2000" dirty="0" err="1" smtClean="0"/>
              <a:t>Rigato</a:t>
            </a:r>
            <a:r>
              <a:rPr lang="pt-BR" sz="2000" dirty="0" smtClean="0"/>
              <a:t> Vasconcellos: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“Em resumo, </a:t>
            </a:r>
            <a:r>
              <a:rPr lang="pt-BR" sz="2000" u="sng" dirty="0" smtClean="0"/>
              <a:t>deve-se considerar o contexto em que a Representada utiliza as cláusulas de raio</a:t>
            </a:r>
            <a:r>
              <a:rPr lang="pt-BR" sz="2000" dirty="0" smtClean="0"/>
              <a:t>. </a:t>
            </a:r>
            <a:r>
              <a:rPr lang="pt-BR" sz="2000" u="sng" dirty="0" smtClean="0"/>
              <a:t>E, nesse contexto, se inserem, além de outros fatores, também as cláusulas de exclusividade já condenadas por esse Conselho</a:t>
            </a:r>
            <a:r>
              <a:rPr lang="pt-BR" sz="2000" dirty="0" smtClean="0"/>
              <a:t>, e ainda em vigor” (Voto Relator pg. 22 e 23);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“Em síntese, considerando o exposto ao longo desse voto, </a:t>
            </a:r>
            <a:r>
              <a:rPr lang="pt-BR" sz="2000" u="sng" dirty="0" smtClean="0"/>
              <a:t>conclui-se que a análise da cláusula de raio, para o caso concreto, não se afigura razoável, nem lícita</a:t>
            </a:r>
            <a:r>
              <a:rPr lang="pt-BR" sz="2000" dirty="0" smtClean="0"/>
              <a:t>. Inicialmente, por não haver livre concorrência fora do raio. Além disso, por não ter razoabilidade quanto à inclusão de shopping concorrentes em sua abrangência. Finalmente, por </a:t>
            </a:r>
            <a:r>
              <a:rPr lang="pt-BR" sz="2000" u="sng" dirty="0" smtClean="0"/>
              <a:t>não haver demonstração por parte da Representada, de que os efeitos negativos ao ambiente concorrencial sejam compensados por efeitos positivos</a:t>
            </a:r>
            <a:r>
              <a:rPr lang="pt-BR" sz="2000" dirty="0" smtClean="0"/>
              <a:t> não restritos à sua esfera </a:t>
            </a:r>
            <a:r>
              <a:rPr lang="pt-BR" sz="2000" dirty="0"/>
              <a:t>privada” (Voto Relator pg. </a:t>
            </a:r>
            <a:r>
              <a:rPr lang="pt-BR" sz="2000" dirty="0" smtClean="0"/>
              <a:t>32);   </a:t>
            </a:r>
          </a:p>
        </p:txBody>
      </p:sp>
    </p:spTree>
    <p:extLst>
      <p:ext uri="{BB962C8B-B14F-4D97-AF65-F5344CB8AC3E}">
        <p14:creationId xmlns:p14="http://schemas.microsoft.com/office/powerpoint/2010/main" val="109878961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Shape 93"/>
          <p:cNvGrpSpPr/>
          <p:nvPr/>
        </p:nvGrpSpPr>
        <p:grpSpPr>
          <a:xfrm>
            <a:off x="-36512" y="-27385"/>
            <a:ext cx="9180512" cy="6885385"/>
            <a:chOff x="-36511" y="-27385"/>
            <a:chExt cx="9180512" cy="6885385"/>
          </a:xfrm>
        </p:grpSpPr>
        <p:sp>
          <p:nvSpPr>
            <p:cNvPr id="94" name="Shape 94"/>
            <p:cNvSpPr/>
            <p:nvPr/>
          </p:nvSpPr>
          <p:spPr>
            <a:xfrm>
              <a:off x="0" y="0"/>
              <a:ext cx="9144000" cy="1196752"/>
            </a:xfrm>
            <a:prstGeom prst="rect">
              <a:avLst/>
            </a:prstGeom>
            <a:gradFill>
              <a:gsLst>
                <a:gs pos="0">
                  <a:srgbClr val="6F6F6F"/>
                </a:gs>
                <a:gs pos="50000">
                  <a:srgbClr val="A0A0A0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0" y="6381328"/>
              <a:ext cx="9144000" cy="476671"/>
            </a:xfrm>
            <a:prstGeom prst="rect">
              <a:avLst/>
            </a:prstGeom>
            <a:gradFill>
              <a:gsLst>
                <a:gs pos="0">
                  <a:srgbClr val="7F7F7F"/>
                </a:gs>
                <a:gs pos="50000">
                  <a:srgbClr val="CBCBCB"/>
                </a:gs>
                <a:gs pos="100000">
                  <a:srgbClr val="F2F2F2"/>
                </a:gs>
              </a:gsLst>
              <a:lin ang="162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pic>
          <p:nvPicPr>
            <p:cNvPr id="96" name="Shape 9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36511" y="-27385"/>
              <a:ext cx="2304255" cy="116892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123727" y="274637"/>
            <a:ext cx="6563072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buSzPct val="25000"/>
            </a:pPr>
            <a:r>
              <a:rPr lang="pt-BR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Caso Center Norte  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70937" y="1124744"/>
            <a:ext cx="8384874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 algn="just">
              <a:spcBef>
                <a:spcPts val="400"/>
              </a:spcBef>
              <a:buSzPct val="60000"/>
            </a:pPr>
            <a:r>
              <a:rPr lang="pt-BR" sz="2000" dirty="0" smtClean="0"/>
              <a:t>Considerações no Voto Conselheiro-Relator Roberto Augusto Castellanos Pfeiffer: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Seção IV.4 – Da Inexistência de Justificativa </a:t>
            </a:r>
            <a:r>
              <a:rPr lang="pt-BR" sz="2000" dirty="0"/>
              <a:t>Econômica </a:t>
            </a:r>
            <a:r>
              <a:rPr lang="pt-BR" sz="2000" dirty="0" smtClean="0"/>
              <a:t>(</a:t>
            </a:r>
            <a:r>
              <a:rPr lang="pt-BR" sz="2000" dirty="0"/>
              <a:t>Voto Relator pg. </a:t>
            </a:r>
            <a:r>
              <a:rPr lang="pt-BR" sz="2000" dirty="0" smtClean="0"/>
              <a:t>33-38);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Seção IV.5 – Do Modo de Execução </a:t>
            </a:r>
            <a:r>
              <a:rPr lang="pt-BR" sz="2000" dirty="0"/>
              <a:t>da Cláusula (Voto Relator pg. </a:t>
            </a:r>
            <a:r>
              <a:rPr lang="pt-BR" sz="2000" dirty="0" smtClean="0"/>
              <a:t>38-39);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Seção IV.6 – Da Ausência de </a:t>
            </a:r>
            <a:r>
              <a:rPr lang="pt-BR" sz="2000" dirty="0"/>
              <a:t>Limitação Temporal (Voto Relator pg. </a:t>
            </a:r>
            <a:r>
              <a:rPr lang="pt-BR" sz="2000" dirty="0" smtClean="0"/>
              <a:t>39-40);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Seção IV.7 – Da Excessiva Abrangência da </a:t>
            </a:r>
            <a:r>
              <a:rPr lang="pt-BR" sz="2000" dirty="0"/>
              <a:t>Cláusula (Voto Relator pg. </a:t>
            </a:r>
            <a:r>
              <a:rPr lang="pt-BR" sz="2000" dirty="0" smtClean="0"/>
              <a:t>40);</a:t>
            </a:r>
            <a:endParaRPr lang="pt-BR" sz="2000" dirty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pt-BR" sz="1600" dirty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pt-BR" sz="1600" dirty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pt-BR" sz="1600" dirty="0" smtClean="0"/>
          </a:p>
        </p:txBody>
      </p:sp>
    </p:spTree>
    <p:extLst>
      <p:ext uri="{BB962C8B-B14F-4D97-AF65-F5344CB8AC3E}">
        <p14:creationId xmlns:p14="http://schemas.microsoft.com/office/powerpoint/2010/main" val="17734614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Shape 93"/>
          <p:cNvGrpSpPr/>
          <p:nvPr/>
        </p:nvGrpSpPr>
        <p:grpSpPr>
          <a:xfrm>
            <a:off x="-36512" y="-27385"/>
            <a:ext cx="9180512" cy="6885385"/>
            <a:chOff x="-36511" y="-27385"/>
            <a:chExt cx="9180512" cy="6885385"/>
          </a:xfrm>
        </p:grpSpPr>
        <p:sp>
          <p:nvSpPr>
            <p:cNvPr id="94" name="Shape 94"/>
            <p:cNvSpPr/>
            <p:nvPr/>
          </p:nvSpPr>
          <p:spPr>
            <a:xfrm>
              <a:off x="0" y="0"/>
              <a:ext cx="9144000" cy="1196752"/>
            </a:xfrm>
            <a:prstGeom prst="rect">
              <a:avLst/>
            </a:prstGeom>
            <a:gradFill>
              <a:gsLst>
                <a:gs pos="0">
                  <a:srgbClr val="6F6F6F"/>
                </a:gs>
                <a:gs pos="50000">
                  <a:srgbClr val="A0A0A0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0" y="6381328"/>
              <a:ext cx="9144000" cy="476671"/>
            </a:xfrm>
            <a:prstGeom prst="rect">
              <a:avLst/>
            </a:prstGeom>
            <a:gradFill>
              <a:gsLst>
                <a:gs pos="0">
                  <a:srgbClr val="7F7F7F"/>
                </a:gs>
                <a:gs pos="50000">
                  <a:srgbClr val="CBCBCB"/>
                </a:gs>
                <a:gs pos="100000">
                  <a:srgbClr val="F2F2F2"/>
                </a:gs>
              </a:gsLst>
              <a:lin ang="162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pic>
          <p:nvPicPr>
            <p:cNvPr id="96" name="Shape 9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36511" y="-27385"/>
              <a:ext cx="2304255" cy="116892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123727" y="274637"/>
            <a:ext cx="6563072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buSzPct val="25000"/>
            </a:pPr>
            <a:r>
              <a:rPr lang="pt-BR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Caso North Shopping 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70937" y="1124744"/>
            <a:ext cx="8384874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indent="-342900" algn="just">
              <a:spcBef>
                <a:spcPts val="400"/>
              </a:spcBef>
              <a:buSzPct val="60000"/>
            </a:pPr>
            <a:r>
              <a:rPr lang="pt-BR" sz="2000" dirty="0" smtClean="0"/>
              <a:t>Considerações da Nota Técnica da Superintendência Geral do CADE (SG/CADE):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“esta Superintendência entende ser razoável aceitação de cláusulas de até 2 km” (NT SG/CADE pg. 7);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“Raios com extensão entre 2 a 5 km poderão ser aceitos em algumas ocasiões se houverem características especiais no mercado que justifiquem um raio maior, utilizando-se a regra da </a:t>
            </a:r>
            <a:r>
              <a:rPr lang="pt-BR" sz="2000" dirty="0"/>
              <a:t>razão” (NT SG/CADE pg. 7);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“No que tange ao aspecto temporal, uma vez que a cláusula visa proteger o investimento realizado pelo shopping, deve estar limitada ao tempo necessário para recuperá-lo, não podendo ser aceitas cláusulas </a:t>
            </a:r>
            <a:r>
              <a:rPr lang="pt-BR" sz="2000" i="1" dirty="0" smtClean="0"/>
              <a:t>ad </a:t>
            </a:r>
            <a:r>
              <a:rPr lang="pt-BR" sz="2000" i="1" dirty="0" err="1" smtClean="0"/>
              <a:t>eternum</a:t>
            </a:r>
            <a:r>
              <a:rPr lang="pt-BR" sz="2000" i="1" dirty="0" smtClean="0"/>
              <a:t> </a:t>
            </a:r>
            <a:r>
              <a:rPr lang="pt-BR" sz="2000" dirty="0" smtClean="0"/>
              <a:t>ou injustificadamente longas</a:t>
            </a:r>
            <a:r>
              <a:rPr lang="pt-BR" sz="2000" dirty="0"/>
              <a:t>” (NT SG/CADE pg. 7);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“cláusulas de raio de até cinco anos devem </a:t>
            </a:r>
            <a:r>
              <a:rPr lang="pt-BR" sz="2000" dirty="0"/>
              <a:t>ser aceitas” (NT SG/CADE pg. </a:t>
            </a:r>
            <a:r>
              <a:rPr lang="pt-BR" sz="2000" dirty="0" smtClean="0"/>
              <a:t>8);</a:t>
            </a:r>
            <a:endParaRPr lang="pt-BR" sz="2000" dirty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pt-BR" sz="1600" dirty="0" smtClean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pt-BR" sz="1600" dirty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pt-BR" sz="1600" dirty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pt-BR" sz="1600" dirty="0" smtClean="0"/>
          </a:p>
        </p:txBody>
      </p:sp>
    </p:spTree>
    <p:extLst>
      <p:ext uri="{BB962C8B-B14F-4D97-AF65-F5344CB8AC3E}">
        <p14:creationId xmlns:p14="http://schemas.microsoft.com/office/powerpoint/2010/main" val="92127970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Shape 93"/>
          <p:cNvGrpSpPr/>
          <p:nvPr/>
        </p:nvGrpSpPr>
        <p:grpSpPr>
          <a:xfrm>
            <a:off x="-36512" y="-27385"/>
            <a:ext cx="9180512" cy="6885385"/>
            <a:chOff x="-36511" y="-27385"/>
            <a:chExt cx="9180512" cy="6885385"/>
          </a:xfrm>
        </p:grpSpPr>
        <p:sp>
          <p:nvSpPr>
            <p:cNvPr id="94" name="Shape 94"/>
            <p:cNvSpPr/>
            <p:nvPr/>
          </p:nvSpPr>
          <p:spPr>
            <a:xfrm>
              <a:off x="0" y="0"/>
              <a:ext cx="9144000" cy="1196752"/>
            </a:xfrm>
            <a:prstGeom prst="rect">
              <a:avLst/>
            </a:prstGeom>
            <a:gradFill>
              <a:gsLst>
                <a:gs pos="0">
                  <a:srgbClr val="6F6F6F"/>
                </a:gs>
                <a:gs pos="50000">
                  <a:srgbClr val="A0A0A0"/>
                </a:gs>
                <a:gs pos="100000">
                  <a:schemeClr val="lt1"/>
                </a:gs>
              </a:gsLst>
              <a:lin ang="54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0" y="6381328"/>
              <a:ext cx="9144000" cy="476671"/>
            </a:xfrm>
            <a:prstGeom prst="rect">
              <a:avLst/>
            </a:prstGeom>
            <a:gradFill>
              <a:gsLst>
                <a:gs pos="0">
                  <a:srgbClr val="7F7F7F"/>
                </a:gs>
                <a:gs pos="50000">
                  <a:srgbClr val="CBCBCB"/>
                </a:gs>
                <a:gs pos="100000">
                  <a:srgbClr val="F2F2F2"/>
                </a:gs>
              </a:gsLst>
              <a:lin ang="162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pic>
          <p:nvPicPr>
            <p:cNvPr id="96" name="Shape 9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-36511" y="-27385"/>
              <a:ext cx="2304255" cy="116892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123727" y="274637"/>
            <a:ext cx="6563072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buSzPct val="25000"/>
            </a:pPr>
            <a:r>
              <a:rPr lang="pt-BR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Considerações Finais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70937" y="1124744"/>
            <a:ext cx="8384874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As autoridades antitruste ao redor do mundo tem considerado as cláusulas de raio como objeto de análise sob a </a:t>
            </a:r>
            <a:r>
              <a:rPr lang="pt-BR" sz="2000" i="1" dirty="0" smtClean="0"/>
              <a:t>regra da razão</a:t>
            </a:r>
            <a:r>
              <a:rPr lang="pt-BR" sz="2000" dirty="0" smtClean="0"/>
              <a:t>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Tal tipo de análise reconhece explicitamente que a conduta envolve custos e benefícios concorrenciais as consumidores;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Portanto, a conduta será considerada um ilícito antitruste quando esta se mostrar economicamente injustificável e/ou economicamente abusiva;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No presente momento existem três casos envolvendo cláusulas de raio em contratos de </a:t>
            </a:r>
            <a:r>
              <a:rPr lang="pt-BR" sz="2000" i="1" dirty="0" smtClean="0"/>
              <a:t>shopping centers</a:t>
            </a:r>
            <a:r>
              <a:rPr lang="pt-BR" sz="2000" dirty="0" smtClean="0"/>
              <a:t> aguardando manifestação e julgamento pelo Tribunal do CADE;</a:t>
            </a:r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pt-BR" sz="2000" dirty="0" smtClean="0"/>
              <a:t>Tais manifestações/julgamentos podem ou não corroborar as recomendações da nota técnica da Superintendência do CADE para o “</a:t>
            </a:r>
            <a:r>
              <a:rPr lang="en-US" sz="2000" dirty="0" err="1" smtClean="0"/>
              <a:t>Caso</a:t>
            </a:r>
            <a:r>
              <a:rPr lang="en-US" sz="2000" dirty="0" smtClean="0"/>
              <a:t> </a:t>
            </a:r>
            <a:r>
              <a:rPr lang="en-US" sz="2000" dirty="0"/>
              <a:t>North </a:t>
            </a:r>
            <a:r>
              <a:rPr lang="en-US" sz="2000" dirty="0" smtClean="0"/>
              <a:t>Shopping” </a:t>
            </a:r>
            <a:r>
              <a:rPr lang="en-US" sz="2000" dirty="0"/>
              <a:t>(I.A. 08700.004938/2014-27</a:t>
            </a:r>
            <a:r>
              <a:rPr lang="en-US" sz="2000" dirty="0" smtClean="0"/>
              <a:t>), </a:t>
            </a:r>
            <a:r>
              <a:rPr lang="en-US" sz="2000" dirty="0" err="1" smtClean="0"/>
              <a:t>reportadas</a:t>
            </a:r>
            <a:r>
              <a:rPr lang="en-US" sz="2000" dirty="0" smtClean="0"/>
              <a:t> no slide anterior;</a:t>
            </a:r>
            <a:endParaRPr lang="pt-BR" sz="2000" dirty="0" smtClean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pt-BR" sz="1600" dirty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pt-BR" sz="1600" dirty="0"/>
          </a:p>
          <a:p>
            <a:pPr lvl="1" indent="-342900" algn="just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pt-BR" sz="1600" dirty="0" smtClean="0"/>
          </a:p>
        </p:txBody>
      </p:sp>
    </p:spTree>
    <p:extLst>
      <p:ext uri="{BB962C8B-B14F-4D97-AF65-F5344CB8AC3E}">
        <p14:creationId xmlns:p14="http://schemas.microsoft.com/office/powerpoint/2010/main" val="18658837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Them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820</Words>
  <Application>Microsoft Office PowerPoint</Application>
  <PresentationFormat>Apresentação na tela (4:3)</PresentationFormat>
  <Paragraphs>57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Custom Theme</vt:lpstr>
      <vt:lpstr> Cláusulas de Raio em Shopping Centers  Luiz A. Esteves (Economista-Chefe do CADE)</vt:lpstr>
      <vt:lpstr>Sumário</vt:lpstr>
      <vt:lpstr>Motivação</vt:lpstr>
      <vt:lpstr>Entendimento Antitruste</vt:lpstr>
      <vt:lpstr>Enquadramento Legal</vt:lpstr>
      <vt:lpstr>Caso Iguatemi </vt:lpstr>
      <vt:lpstr>Caso Center Norte  </vt:lpstr>
      <vt:lpstr>Caso North Shopping </vt:lpstr>
      <vt:lpstr>Considerações Finais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BALANÇO – 100 PRIMEIROS DIAS DO PÓS TRANSIÇÃO</dc:title>
  <dc:creator>Simone Maciel Cuiabano</dc:creator>
  <cp:lastModifiedBy>Andressa Paranhos Guimarães</cp:lastModifiedBy>
  <cp:revision>76</cp:revision>
  <dcterms:modified xsi:type="dcterms:W3CDTF">2015-10-19T18:08:00Z</dcterms:modified>
</cp:coreProperties>
</file>