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www.infraware.co.kr/2012/infrawarePen" Target="docProps/infrawarePe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72" r:id="rId4"/>
    <p:sldId id="274" r:id="rId5"/>
    <p:sldId id="273" r:id="rId6"/>
    <p:sldId id="275" r:id="rId7"/>
  </p:sldIdLst>
  <p:sldSz cx="9906000" cy="6858000" type="A4"/>
  <p:notesSz cx="6805613" cy="994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1">
          <p15:clr>
            <a:srgbClr val="A4A3A4"/>
          </p15:clr>
        </p15:guide>
        <p15:guide id="2" pos="2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2AE39"/>
    <a:srgbClr val="DDE7CC"/>
    <a:srgbClr val="00CC66"/>
    <a:srgbClr val="9D9139"/>
    <a:srgbClr val="003300"/>
    <a:srgbClr val="2C0E9A"/>
    <a:srgbClr val="581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60"/>
  </p:normalViewPr>
  <p:slideViewPr>
    <p:cSldViewPr snapToGrid="0">
      <p:cViewPr varScale="1">
        <p:scale>
          <a:sx n="94" d="100"/>
          <a:sy n="94" d="100"/>
        </p:scale>
        <p:origin x="-1236" y="-102"/>
      </p:cViewPr>
      <p:guideLst>
        <p:guide orient="horz" pos="971"/>
        <p:guide pos="21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E949E-D669-410B-80F9-58A4664685C9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ED8EE-1EFF-4102-99BA-CB924EDCC7D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203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9AB84-20C5-4205-BD79-A280A7C869A4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6125"/>
            <a:ext cx="53848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FBD9C-4D7C-4396-8B43-F6A43378DC5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22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BD9C-4D7C-4396-8B43-F6A43378DC5B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82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Lei 10.978/2004</a:t>
            </a:r>
            <a:r>
              <a:rPr lang="pt-BR" baseline="0" dirty="0" smtClean="0"/>
              <a:t> – Cria o Programa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Modernização do Parque Industrial Nacional - </a:t>
            </a:r>
            <a:r>
              <a:rPr lang="pt-B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Modermaq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BD9C-4D7C-4396-8B43-F6A43378DC5B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418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Lei do Bem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BD9C-4D7C-4396-8B43-F6A43378DC5B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712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Ambiente regulatório:</a:t>
            </a:r>
            <a:r>
              <a:rPr lang="pt-BR" sz="1200" baseline="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Proteção de Dados Pessoais; Código do Consumidor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FBD9C-4D7C-4396-8B43-F6A43378DC5B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82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7581653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99012" y="3838699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6456" y="6381328"/>
            <a:ext cx="2311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5023261" y="0"/>
            <a:ext cx="1995055" cy="878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5023261" y="0"/>
            <a:ext cx="1995055" cy="878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6456" y="6381328"/>
            <a:ext cx="2311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4841823" y="0"/>
            <a:ext cx="3117954" cy="884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B636ECB0-C62F-4D8C-9376-CF0571986093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455" y="44624"/>
            <a:ext cx="6926235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794" y="1243941"/>
            <a:ext cx="82924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56456" y="6381328"/>
            <a:ext cx="2311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224273C2-4710-4A5A-A763-0287100CE9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228" y="1872545"/>
            <a:ext cx="8420100" cy="1362075"/>
          </a:xfrm>
        </p:spPr>
        <p:txBody>
          <a:bodyPr/>
          <a:lstStyle/>
          <a:p>
            <a:r>
              <a:rPr lang="pt-BR" sz="28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planos de produção e estímulo à modernização de indústrias nacionais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91325" y="6206425"/>
            <a:ext cx="8420100" cy="4000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Brasília, 27 de outubro de 2015</a:t>
            </a:r>
          </a:p>
        </p:txBody>
      </p:sp>
      <p:sp>
        <p:nvSpPr>
          <p:cNvPr id="5" name="Retângulo 3"/>
          <p:cNvSpPr>
            <a:spLocks noChangeArrowheads="1"/>
          </p:cNvSpPr>
          <p:nvPr/>
        </p:nvSpPr>
        <p:spPr bwMode="auto">
          <a:xfrm>
            <a:off x="495362" y="4726237"/>
            <a:ext cx="457358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Unidade</a:t>
            </a:r>
            <a:r>
              <a:rPr lang="pt-BR" altLang="pt-BR" sz="2000" b="1" dirty="0" smtClean="0">
                <a:latin typeface="Trebuchet MS" panose="020B0603020202020204" pitchFamily="34" charset="0"/>
                <a:cs typeface="Arial" charset="0"/>
              </a:rPr>
              <a:t> </a:t>
            </a:r>
            <a:r>
              <a:rPr lang="pt-BR" altLang="pt-BR" sz="18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Política Industrial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pt-BR" altLang="pt-BR" sz="18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Diretoria de Desenvolvimento Industrial </a:t>
            </a:r>
          </a:p>
        </p:txBody>
      </p:sp>
    </p:spTree>
    <p:extLst>
      <p:ext uri="{BB962C8B-B14F-4D97-AF65-F5344CB8AC3E}">
        <p14:creationId xmlns:p14="http://schemas.microsoft.com/office/powerpoint/2010/main" val="47600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-879364" y="250154"/>
            <a:ext cx="8915400" cy="84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pt-BR" sz="24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Parque Industrial e sua modernização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337478" y="1818783"/>
            <a:ext cx="2383285" cy="1622166"/>
            <a:chOff x="1371600" y="677409"/>
            <a:chExt cx="1663700" cy="1776755"/>
          </a:xfrm>
        </p:grpSpPr>
        <p:cxnSp>
          <p:nvCxnSpPr>
            <p:cNvPr id="10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tângulo 11"/>
          <p:cNvSpPr/>
          <p:nvPr/>
        </p:nvSpPr>
        <p:spPr>
          <a:xfrm>
            <a:off x="609287" y="1646010"/>
            <a:ext cx="1661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EMPRESARIAL</a:t>
            </a:r>
            <a:endParaRPr lang="pt-BR" dirty="0">
              <a:solidFill>
                <a:srgbClr val="006600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1835696" y="4009778"/>
            <a:ext cx="2762711" cy="1742200"/>
            <a:chOff x="1371600" y="677409"/>
            <a:chExt cx="1663700" cy="1776755"/>
          </a:xfrm>
        </p:grpSpPr>
        <p:cxnSp>
          <p:nvCxnSpPr>
            <p:cNvPr id="14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tângulo 15"/>
          <p:cNvSpPr/>
          <p:nvPr/>
        </p:nvSpPr>
        <p:spPr>
          <a:xfrm>
            <a:off x="600214" y="2012055"/>
            <a:ext cx="39981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 o baixo nível dos investimentos ao longo das últimas décadas, o parque industrial brasileiro conta com máquinas e equipamentos com idade média superior a 15 anos.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1983" y="4304656"/>
            <a:ext cx="39916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Reforçar programas de incentivos à renovação do parque industrial, envolvendo estímulos fiscais e financiamento, priorizando bens de capital nacionais.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22914" y="3834329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7302020" y="2022893"/>
            <a:ext cx="1348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800"/>
              </a:spcBef>
            </a:pPr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IMPACTOS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158596" y="2441353"/>
            <a:ext cx="3676645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renovação natural do parque industrial além de contribuir para o aumento da produtividade da indústria, geraria uma demanda adicional de bens de capital fabricados no Brasil de </a:t>
            </a:r>
            <a:b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600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R$ 23 bilhões por ano.</a:t>
            </a:r>
          </a:p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Faz-se necessária a ampliação dos mecanismos de financiamento de máquinas e equipamentos.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 flipH="1">
            <a:off x="5072332" y="2210244"/>
            <a:ext cx="2190743" cy="2688847"/>
            <a:chOff x="1371600" y="677409"/>
            <a:chExt cx="1663700" cy="1776755"/>
          </a:xfrm>
        </p:grpSpPr>
        <p:cxnSp>
          <p:nvCxnSpPr>
            <p:cNvPr id="22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12"/>
          <p:cNvGrpSpPr/>
          <p:nvPr/>
        </p:nvGrpSpPr>
        <p:grpSpPr>
          <a:xfrm>
            <a:off x="2078969" y="3360763"/>
            <a:ext cx="6616457" cy="1742200"/>
            <a:chOff x="1371600" y="677409"/>
            <a:chExt cx="1663700" cy="1776755"/>
          </a:xfrm>
        </p:grpSpPr>
        <p:cxnSp>
          <p:nvCxnSpPr>
            <p:cNvPr id="14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ângulo 16"/>
          <p:cNvSpPr/>
          <p:nvPr/>
        </p:nvSpPr>
        <p:spPr>
          <a:xfrm>
            <a:off x="534838" y="3523002"/>
            <a:ext cx="79597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Fomentar a incorporação de tecnologia digital, eletrônica embarcada, microprocessadores com código fonte e/ou software dedicados desenvolvidos no Brasil; </a:t>
            </a:r>
          </a:p>
          <a:p>
            <a:pPr algn="just">
              <a:spcBef>
                <a:spcPts val="12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Aprimoramento da Lei do Bem;</a:t>
            </a:r>
          </a:p>
          <a:p>
            <a:pPr algn="just">
              <a:spcBef>
                <a:spcPts val="12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Usar o poder de compra do Estado; </a:t>
            </a:r>
          </a:p>
          <a:p>
            <a:pPr algn="just">
              <a:spcBef>
                <a:spcPts val="12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Aperfeiçoar  e conjugar as políticas públicas visando o desenvolvimento de serviços tecnológicos no País, evitando retrocessos;</a:t>
            </a:r>
          </a:p>
          <a:p>
            <a:pPr algn="just">
              <a:spcBef>
                <a:spcPts val="12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Evitar retrocessos quanto à Lei de Propriedade Industrial.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27258" y="3153670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>
            <a:off x="1886216" y="1598528"/>
            <a:ext cx="3781339" cy="1270490"/>
            <a:chOff x="1371600" y="677409"/>
            <a:chExt cx="1663700" cy="1776755"/>
          </a:xfrm>
        </p:grpSpPr>
        <p:cxnSp>
          <p:nvCxnSpPr>
            <p:cNvPr id="24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tângulo 25"/>
          <p:cNvSpPr/>
          <p:nvPr/>
        </p:nvSpPr>
        <p:spPr>
          <a:xfrm>
            <a:off x="158024" y="1425755"/>
            <a:ext cx="16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EMPRESARIAL</a:t>
            </a:r>
            <a:endParaRPr lang="pt-BR" dirty="0">
              <a:solidFill>
                <a:srgbClr val="006600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>
            <a:off x="252464" y="1791800"/>
            <a:ext cx="53288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estimular investimentos em P,D&amp;I  é necessário que os instrumentos de apoio estejam alinhados com as necessidades das empresas e com as estratégias de desenvolvimento.</a:t>
            </a:r>
            <a:endParaRPr lang="pt-BR" sz="1600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pt-BR" sz="24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Estimular investimentos em P,D&amp;I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0" y="1102149"/>
            <a:ext cx="8915400" cy="84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kumimoji="0" lang="pt-BR" sz="2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upo 8"/>
          <p:cNvGrpSpPr/>
          <p:nvPr/>
        </p:nvGrpSpPr>
        <p:grpSpPr>
          <a:xfrm>
            <a:off x="1993094" y="1667303"/>
            <a:ext cx="2673909" cy="1279943"/>
            <a:chOff x="1371600" y="677409"/>
            <a:chExt cx="1663700" cy="1776755"/>
          </a:xfrm>
        </p:grpSpPr>
        <p:cxnSp>
          <p:nvCxnSpPr>
            <p:cNvPr id="10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tângulo 11"/>
          <p:cNvSpPr/>
          <p:nvPr/>
        </p:nvSpPr>
        <p:spPr>
          <a:xfrm>
            <a:off x="264902" y="1494530"/>
            <a:ext cx="16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EMPRESARIAL</a:t>
            </a:r>
            <a:endParaRPr lang="pt-BR" dirty="0">
              <a:solidFill>
                <a:srgbClr val="006600"/>
              </a:solidFill>
            </a:endParaRPr>
          </a:p>
        </p:txBody>
      </p:sp>
      <p:grpSp>
        <p:nvGrpSpPr>
          <p:cNvPr id="4" name="Grupo 12"/>
          <p:cNvGrpSpPr/>
          <p:nvPr/>
        </p:nvGrpSpPr>
        <p:grpSpPr>
          <a:xfrm>
            <a:off x="2446317" y="4185429"/>
            <a:ext cx="6335374" cy="1742200"/>
            <a:chOff x="1371600" y="677409"/>
            <a:chExt cx="1663700" cy="1776755"/>
          </a:xfrm>
        </p:grpSpPr>
        <p:cxnSp>
          <p:nvCxnSpPr>
            <p:cNvPr id="14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tângulo 15"/>
          <p:cNvSpPr/>
          <p:nvPr/>
        </p:nvSpPr>
        <p:spPr>
          <a:xfrm>
            <a:off x="178195" y="1869201"/>
            <a:ext cx="44943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indústria nacional enfrenta desvantagem competitiva quando os projetos básicos e de engenharia são realizados fora do País.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429484" y="4433811"/>
            <a:ext cx="827512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Incentivar a concepção e o desenvolvimento dos projetos de engenharia por empresas ou consórcios de empresas nacionais, com financiamento competitivo; </a:t>
            </a:r>
          </a:p>
          <a:p>
            <a:pPr algn="just">
              <a:spcAft>
                <a:spcPts val="600"/>
              </a:spcAft>
            </a:pP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a </a:t>
            </a: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estrutura de capital das empresas nacionais de engenharia para a contratação de projetos de grande porte; </a:t>
            </a:r>
          </a:p>
          <a:p>
            <a:pPr algn="just">
              <a:spcAft>
                <a:spcPts val="600"/>
              </a:spcAft>
            </a:pP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Utilizar o </a:t>
            </a: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poder de compra do governo para o fortalecimento da engenharia 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nacional.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969163" y="4009980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850758" y="1812036"/>
            <a:ext cx="1348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800"/>
              </a:spcBef>
            </a:pPr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IMPACTOS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4857567" y="2170114"/>
            <a:ext cx="39974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fortalecimento das empresas de engenharia nacional pode resultar em ampliação do conteúdo nacional inovador,  redução de custos  com o aumento da competitividade da indústria nacional no mercado interno e externo.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upo 20"/>
          <p:cNvGrpSpPr/>
          <p:nvPr/>
        </p:nvGrpSpPr>
        <p:grpSpPr>
          <a:xfrm flipH="1">
            <a:off x="4795590" y="1999387"/>
            <a:ext cx="2016223" cy="1895719"/>
            <a:chOff x="1371600" y="677409"/>
            <a:chExt cx="1663700" cy="1776755"/>
          </a:xfrm>
        </p:grpSpPr>
        <p:cxnSp>
          <p:nvCxnSpPr>
            <p:cNvPr id="22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56455" y="217144"/>
            <a:ext cx="6926235" cy="720080"/>
          </a:xfrm>
        </p:spPr>
        <p:txBody>
          <a:bodyPr/>
          <a:lstStyle/>
          <a:p>
            <a:r>
              <a:rPr lang="pt-BR" sz="24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Fortalecer a engenharia nacional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0" y="971520"/>
            <a:ext cx="8915400" cy="84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pt-BR" sz="2200" b="1" dirty="0" smtClean="0"/>
          </a:p>
        </p:txBody>
      </p:sp>
      <p:grpSp>
        <p:nvGrpSpPr>
          <p:cNvPr id="2" name="Grupo 8"/>
          <p:cNvGrpSpPr/>
          <p:nvPr/>
        </p:nvGrpSpPr>
        <p:grpSpPr>
          <a:xfrm>
            <a:off x="1969344" y="1816915"/>
            <a:ext cx="5026680" cy="1353797"/>
            <a:chOff x="1371600" y="677409"/>
            <a:chExt cx="1663700" cy="1776755"/>
          </a:xfrm>
        </p:grpSpPr>
        <p:cxnSp>
          <p:nvCxnSpPr>
            <p:cNvPr id="10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tângulo 11"/>
          <p:cNvSpPr/>
          <p:nvPr/>
        </p:nvSpPr>
        <p:spPr>
          <a:xfrm>
            <a:off x="241151" y="1743912"/>
            <a:ext cx="16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EMPRESARIAL</a:t>
            </a:r>
            <a:endParaRPr lang="pt-BR" dirty="0">
              <a:solidFill>
                <a:srgbClr val="006600"/>
              </a:solidFill>
            </a:endParaRPr>
          </a:p>
        </p:txBody>
      </p:sp>
      <p:grpSp>
        <p:nvGrpSpPr>
          <p:cNvPr id="4" name="Grupo 12"/>
          <p:cNvGrpSpPr/>
          <p:nvPr/>
        </p:nvGrpSpPr>
        <p:grpSpPr>
          <a:xfrm>
            <a:off x="1835695" y="3597516"/>
            <a:ext cx="6726413" cy="1742200"/>
            <a:chOff x="1371600" y="677409"/>
            <a:chExt cx="1663700" cy="1776755"/>
          </a:xfrm>
        </p:grpSpPr>
        <p:cxnSp>
          <p:nvCxnSpPr>
            <p:cNvPr id="14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tângulo 15"/>
          <p:cNvSpPr/>
          <p:nvPr/>
        </p:nvSpPr>
        <p:spPr>
          <a:xfrm>
            <a:off x="232079" y="2109957"/>
            <a:ext cx="6229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Fomentar constante atualização tecnológica é essencial para ganhos de produtividade e de competitividade da indústria brasileira.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1982" y="3785519"/>
            <a:ext cx="819200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Elaborar e implementar agendas tecnológicas para os setores estratégicos; </a:t>
            </a:r>
          </a:p>
          <a:p>
            <a:pPr algn="just">
              <a:spcBef>
                <a:spcPts val="6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Identificar as </a:t>
            </a: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tecnologias que serão necessárias no futuro, para que o 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Poder Público possa </a:t>
            </a: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apoiá-las desde a sua 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concepção;</a:t>
            </a:r>
          </a:p>
          <a:p>
            <a:pPr algn="just">
              <a:spcBef>
                <a:spcPts val="6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Criar sistema de promoção e intercâmbio de tecnologia inovadoras, novas soluções e tendências, de forma a situar nossos pesquisadores na fronteira do conhecimento; </a:t>
            </a:r>
          </a:p>
          <a:p>
            <a:pPr algn="just">
              <a:spcBef>
                <a:spcPts val="6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Fomentar o desenvolvimento de fornecedores locais para a eliminação das lacunas tecnológicas e de suprimento</a:t>
            </a:r>
            <a:r>
              <a:rPr lang="pt-BR" sz="1600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pt-BR" sz="1600" dirty="0" smtClean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Fomentar e aperfeiçoar os mecanismos aplicados para P&amp;DI nas empresas.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22914" y="3422067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PROPOSTA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-392097" y="268900"/>
            <a:ext cx="7810836" cy="720080"/>
          </a:xfrm>
        </p:spPr>
        <p:txBody>
          <a:bodyPr/>
          <a:lstStyle/>
          <a:p>
            <a:r>
              <a:rPr lang="pt-BR" sz="23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fronteiras e atualização tecnológica </a:t>
            </a:r>
            <a:r>
              <a:rPr lang="pt-BR" sz="2300" b="1" dirty="0"/>
              <a:t/>
            </a:r>
            <a:br>
              <a:rPr lang="pt-BR" sz="2300" b="1" dirty="0"/>
            </a:br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8"/>
          <p:cNvGrpSpPr/>
          <p:nvPr/>
        </p:nvGrpSpPr>
        <p:grpSpPr>
          <a:xfrm>
            <a:off x="2028952" y="1339652"/>
            <a:ext cx="2460153" cy="1622166"/>
            <a:chOff x="1371600" y="677409"/>
            <a:chExt cx="1663700" cy="1776755"/>
          </a:xfrm>
        </p:grpSpPr>
        <p:cxnSp>
          <p:nvCxnSpPr>
            <p:cNvPr id="10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tângulo 11"/>
          <p:cNvSpPr/>
          <p:nvPr/>
        </p:nvSpPr>
        <p:spPr>
          <a:xfrm>
            <a:off x="300760" y="1166879"/>
            <a:ext cx="16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EMPRESARIAL</a:t>
            </a:r>
            <a:endParaRPr lang="pt-BR" dirty="0">
              <a:solidFill>
                <a:srgbClr val="006600"/>
              </a:solidFill>
            </a:endParaRPr>
          </a:p>
        </p:txBody>
      </p:sp>
      <p:grpSp>
        <p:nvGrpSpPr>
          <p:cNvPr id="4" name="Grupo 12"/>
          <p:cNvGrpSpPr/>
          <p:nvPr/>
        </p:nvGrpSpPr>
        <p:grpSpPr>
          <a:xfrm>
            <a:off x="1657799" y="3523598"/>
            <a:ext cx="6952045" cy="1742200"/>
            <a:chOff x="1371600" y="677409"/>
            <a:chExt cx="1663700" cy="1776755"/>
          </a:xfrm>
        </p:grpSpPr>
        <p:cxnSp>
          <p:nvCxnSpPr>
            <p:cNvPr id="14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tângulo 15"/>
          <p:cNvSpPr/>
          <p:nvPr/>
        </p:nvSpPr>
        <p:spPr>
          <a:xfrm>
            <a:off x="291688" y="1532924"/>
            <a:ext cx="41974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nome Industria 4.0 faz referência a 4º revolução industrial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que aborda as ferramentas de controle automatizado, de integração de modos fabris e sistemas virtuais de planejamento e de controle de produção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204086" y="3664101"/>
            <a:ext cx="825137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Geração de Oferta: empresas produzindo máquinas, equipamentos e projetos industriais com características especificas;</a:t>
            </a:r>
          </a:p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Geração de Demanda: o Estado como indutor do uso de novas tecnologias (Ex.: Cidades Inteligentes) e as empresas utilizando essas tecnologias na produção (automoção de sistemas);</a:t>
            </a:r>
          </a:p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Ambiente regulatório adequado e atualizado que confira segurança jurídica à indústria 4.0;</a:t>
            </a:r>
          </a:p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Segurança de Informações (Ex.: Defesa contra </a:t>
            </a:r>
            <a:r>
              <a:rPr lang="pt-BR" sz="1600" dirty="0" err="1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hackeamentos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Investimento em infraestrutura de Banda Larga;</a:t>
            </a:r>
          </a:p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Investimento em infraestrutura de distribuição de energia elétrica (</a:t>
            </a:r>
            <a:r>
              <a:rPr lang="pt-BR" sz="1600" dirty="0" err="1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600" dirty="0" err="1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Grid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600"/>
              </a:spcAft>
            </a:pP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52419" y="3348149"/>
            <a:ext cx="124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DESAFIOS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6815365" y="1365631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800"/>
              </a:spcBef>
            </a:pPr>
            <a:r>
              <a:rPr lang="pt-BR" b="1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SISTÊMICA</a:t>
            </a:r>
            <a:endParaRPr lang="pt-BR" b="1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4744539" y="1653466"/>
            <a:ext cx="41310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Processo atrelado a outras transformações, como: digitalização da economia, Cidades Inteligentes, </a:t>
            </a:r>
            <a:r>
              <a:rPr lang="pt-BR" sz="1600" dirty="0" err="1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TICs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Internet das Coisas, Computação em Nuvem , </a:t>
            </a:r>
            <a:r>
              <a:rPr lang="pt-BR" sz="1600" dirty="0" err="1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lang="pt-BR" sz="1600" dirty="0" smtClean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pt-BR" sz="1600" dirty="0">
              <a:solidFill>
                <a:srgbClr val="0066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upo 20"/>
          <p:cNvGrpSpPr/>
          <p:nvPr/>
        </p:nvGrpSpPr>
        <p:grpSpPr>
          <a:xfrm flipH="1">
            <a:off x="4699815" y="1552983"/>
            <a:ext cx="2016223" cy="1753216"/>
            <a:chOff x="1371600" y="677409"/>
            <a:chExt cx="1663700" cy="1776755"/>
          </a:xfrm>
        </p:grpSpPr>
        <p:cxnSp>
          <p:nvCxnSpPr>
            <p:cNvPr id="22" name="Conexão reta 35"/>
            <p:cNvCxnSpPr/>
            <p:nvPr/>
          </p:nvCxnSpPr>
          <p:spPr>
            <a:xfrm>
              <a:off x="1371600" y="677409"/>
              <a:ext cx="1663700" cy="0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xão reta 37"/>
            <p:cNvCxnSpPr/>
            <p:nvPr/>
          </p:nvCxnSpPr>
          <p:spPr>
            <a:xfrm flipH="1">
              <a:off x="3035300" y="677409"/>
              <a:ext cx="0" cy="1776755"/>
            </a:xfrm>
            <a:prstGeom prst="line">
              <a:avLst/>
            </a:prstGeom>
            <a:ln w="3175">
              <a:solidFill>
                <a:srgbClr val="3737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300" b="1" dirty="0">
                <a:solidFill>
                  <a:srgbClr val="0066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Indústria 4.0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Pages>8</Pages>
  <Words>636</Words>
  <Characters>0</Characters>
  <Application>Microsoft Office PowerPoint</Application>
  <DocSecurity>0</DocSecurity>
  <PresentationFormat>Papel A4 (210 x 297 mm)</PresentationFormat>
  <Lines>0</Lines>
  <Paragraphs>58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planos de produção e estímulo à modernização de indústrias nacionais</vt:lpstr>
      <vt:lpstr>Apresentação do PowerPoint</vt:lpstr>
      <vt:lpstr>Estimular investimentos em P,D&amp;I</vt:lpstr>
      <vt:lpstr>Fortalecer a engenharia nacional </vt:lpstr>
      <vt:lpstr>Identificar fronteiras e atualização tecnológica  </vt:lpstr>
      <vt:lpstr>Indústria 4.0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daniela.carneiro</dc:creator>
  <cp:lastModifiedBy>Câmara dos Deputados</cp:lastModifiedBy>
  <cp:revision>69</cp:revision>
  <dcterms:modified xsi:type="dcterms:W3CDTF">2015-10-28T19:09:47Z</dcterms:modified>
</cp:coreProperties>
</file>

<file path=docProps/infrawarePen.xml><?xml version="1.0" encoding="utf-8"?>
<InfrawarePenDraw xmlns="http://www.infraware.co.kr/2012/penmode"/>
</file>