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sldIdLst>
    <p:sldId id="256" r:id="rId2"/>
    <p:sldId id="292" r:id="rId3"/>
    <p:sldId id="286" r:id="rId4"/>
    <p:sldId id="287" r:id="rId5"/>
    <p:sldId id="288" r:id="rId6"/>
    <p:sldId id="270" r:id="rId7"/>
    <p:sldId id="289" r:id="rId8"/>
    <p:sldId id="267" r:id="rId9"/>
    <p:sldId id="279" r:id="rId10"/>
    <p:sldId id="283" r:id="rId11"/>
    <p:sldId id="290" r:id="rId12"/>
    <p:sldId id="291" r:id="rId13"/>
    <p:sldId id="263" r:id="rId1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7CB"/>
    <a:srgbClr val="B6790A"/>
    <a:srgbClr val="035CDF"/>
    <a:srgbClr val="559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88" d="100"/>
          <a:sy n="88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Documents%20and%20Settings\dnyko\Desktop\2G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Documents%20and%20Settings\dnyko\Desktop\2G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t-BR" sz="1600" dirty="0" smtClean="0"/>
              <a:t>Produção Estimada de Etanol Celulósico para 2015 </a:t>
            </a:r>
            <a:r>
              <a:rPr lang="pt-BR" sz="1600" baseline="0" dirty="0" smtClean="0"/>
              <a:t>(em milhões de litros)*</a:t>
            </a:r>
            <a:endParaRPr lang="pt-BR" sz="16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Inglês!$D$23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strRef>
              <c:f>Inglês!$C$24:$C$25</c:f>
              <c:strCache>
                <c:ptCount val="2"/>
                <c:pt idx="0">
                  <c:v>After PAISS</c:v>
                </c:pt>
                <c:pt idx="1">
                  <c:v>Before PAISS*</c:v>
                </c:pt>
              </c:strCache>
            </c:strRef>
          </c:cat>
          <c:val>
            <c:numRef>
              <c:f>Inglês!$D$24:$D$25</c:f>
              <c:numCache>
                <c:formatCode>_(* #,##0_);_(* \(#,##0\);_(* "-"??_);_(@_)</c:formatCode>
                <c:ptCount val="2"/>
                <c:pt idx="0">
                  <c:v>168.2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Inglês!$E$23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Inglês!$C$24:$C$25</c:f>
              <c:strCache>
                <c:ptCount val="2"/>
                <c:pt idx="0">
                  <c:v>After PAISS</c:v>
                </c:pt>
                <c:pt idx="1">
                  <c:v>Before PAISS*</c:v>
                </c:pt>
              </c:strCache>
            </c:strRef>
          </c:cat>
          <c:val>
            <c:numRef>
              <c:f>Inglês!$E$24:$E$25</c:f>
              <c:numCache>
                <c:formatCode>_(* #,##0_);_(* \(#,##0\);_(* "-"??_);_(@_)</c:formatCode>
                <c:ptCount val="2"/>
                <c:pt idx="0">
                  <c:v>113.94000000000003</c:v>
                </c:pt>
                <c:pt idx="1">
                  <c:v>167.62</c:v>
                </c:pt>
              </c:numCache>
            </c:numRef>
          </c:val>
        </c:ser>
        <c:ser>
          <c:idx val="2"/>
          <c:order val="2"/>
          <c:tx>
            <c:strRef>
              <c:f>Inglês!$F$23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cat>
            <c:strRef>
              <c:f>Inglês!$C$24:$C$25</c:f>
              <c:strCache>
                <c:ptCount val="2"/>
                <c:pt idx="0">
                  <c:v>After PAISS</c:v>
                </c:pt>
                <c:pt idx="1">
                  <c:v>Before PAISS*</c:v>
                </c:pt>
              </c:strCache>
            </c:strRef>
          </c:cat>
          <c:val>
            <c:numRef>
              <c:f>Inglês!$F$24:$F$25</c:f>
              <c:numCache>
                <c:formatCode>_(* #,##0_);_(* \(#,##0\);_(* "-"??_);_(@_)</c:formatCode>
                <c:ptCount val="2"/>
                <c:pt idx="0">
                  <c:v>834.49</c:v>
                </c:pt>
                <c:pt idx="1">
                  <c:v>2114.7199999999998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603904"/>
        <c:axId val="114605440"/>
      </c:barChart>
      <c:catAx>
        <c:axId val="11460390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Calibri" pitchFamily="34" charset="0"/>
                <a:cs typeface="Calibri" pitchFamily="34" charset="0"/>
              </a:defRPr>
            </a:pPr>
            <a:endParaRPr lang="pt-BR"/>
          </a:p>
        </c:txPr>
        <c:crossAx val="114605440"/>
        <c:crosses val="autoZero"/>
        <c:auto val="1"/>
        <c:lblAlgn val="ctr"/>
        <c:lblOffset val="100"/>
        <c:noMultiLvlLbl val="0"/>
      </c:catAx>
      <c:valAx>
        <c:axId val="11460544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crossAx val="1146039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noProof="0" dirty="0" smtClean="0">
                <a:solidFill>
                  <a:schemeClr val="bg1"/>
                </a:solidFill>
              </a:rPr>
              <a:t>Estimates of cellulosic ethanol production for 2015</a:t>
            </a:r>
          </a:p>
          <a:p>
            <a:pPr>
              <a:defRPr sz="1600"/>
            </a:pPr>
            <a:r>
              <a:rPr lang="en-US" sz="1600" baseline="0" noProof="0" dirty="0" smtClean="0">
                <a:solidFill>
                  <a:schemeClr val="bg1"/>
                </a:solidFill>
              </a:rPr>
              <a:t>(million liters)*</a:t>
            </a:r>
            <a:endParaRPr lang="en-US" sz="1600" noProof="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6875786740756624"/>
          <c:y val="0.10325912633835414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Inglês!$D$23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</c:spPr>
          </c:dPt>
          <c:cat>
            <c:strRef>
              <c:f>Inglês!$C$24:$C$25</c:f>
              <c:strCache>
                <c:ptCount val="2"/>
                <c:pt idx="0">
                  <c:v>After PAISS</c:v>
                </c:pt>
                <c:pt idx="1">
                  <c:v>Before PAISS*</c:v>
                </c:pt>
              </c:strCache>
            </c:strRef>
          </c:cat>
          <c:val>
            <c:numRef>
              <c:f>Inglês!$D$24:$D$25</c:f>
              <c:numCache>
                <c:formatCode>_(* #,##0_);_(* \(#,##0\);_(* "-"??_);_(@_)</c:formatCode>
                <c:ptCount val="2"/>
                <c:pt idx="0">
                  <c:v>168.2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Inglês!$E$23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</c:spPr>
          </c:dPt>
          <c:cat>
            <c:strRef>
              <c:f>Inglês!$C$24:$C$25</c:f>
              <c:strCache>
                <c:ptCount val="2"/>
                <c:pt idx="0">
                  <c:v>After PAISS</c:v>
                </c:pt>
                <c:pt idx="1">
                  <c:v>Before PAISS*</c:v>
                </c:pt>
              </c:strCache>
            </c:strRef>
          </c:cat>
          <c:val>
            <c:numRef>
              <c:f>Inglês!$E$24:$E$25</c:f>
              <c:numCache>
                <c:formatCode>_(* #,##0_);_(* \(#,##0\);_(* "-"??_);_(@_)</c:formatCode>
                <c:ptCount val="2"/>
                <c:pt idx="0">
                  <c:v>113.94000000000003</c:v>
                </c:pt>
                <c:pt idx="1">
                  <c:v>167.62</c:v>
                </c:pt>
              </c:numCache>
            </c:numRef>
          </c:val>
        </c:ser>
        <c:ser>
          <c:idx val="2"/>
          <c:order val="2"/>
          <c:tx>
            <c:strRef>
              <c:f>Inglês!$F$23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</c:spPr>
          </c:dPt>
          <c:cat>
            <c:strRef>
              <c:f>Inglês!$C$24:$C$25</c:f>
              <c:strCache>
                <c:ptCount val="2"/>
                <c:pt idx="0">
                  <c:v>After PAISS</c:v>
                </c:pt>
                <c:pt idx="1">
                  <c:v>Before PAISS*</c:v>
                </c:pt>
              </c:strCache>
            </c:strRef>
          </c:cat>
          <c:val>
            <c:numRef>
              <c:f>Inglês!$F$24:$F$25</c:f>
              <c:numCache>
                <c:formatCode>_(* #,##0_);_(* \(#,##0\);_(* "-"??_);_(@_)</c:formatCode>
                <c:ptCount val="2"/>
                <c:pt idx="0">
                  <c:v>834.49</c:v>
                </c:pt>
                <c:pt idx="1">
                  <c:v>2114.7199999999998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519040"/>
        <c:axId val="114529024"/>
      </c:barChart>
      <c:catAx>
        <c:axId val="11451904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Calibri" pitchFamily="34" charset="0"/>
                <a:cs typeface="Calibri" pitchFamily="34" charset="0"/>
              </a:defRPr>
            </a:pPr>
            <a:endParaRPr lang="pt-BR"/>
          </a:p>
        </c:txPr>
        <c:crossAx val="114529024"/>
        <c:crosses val="autoZero"/>
        <c:auto val="1"/>
        <c:lblAlgn val="ctr"/>
        <c:lblOffset val="100"/>
        <c:noMultiLvlLbl val="0"/>
      </c:catAx>
      <c:valAx>
        <c:axId val="114529024"/>
        <c:scaling>
          <c:orientation val="minMax"/>
        </c:scaling>
        <c:delete val="1"/>
        <c:axPos val="b"/>
        <c:numFmt formatCode="#,##0" sourceLinked="0"/>
        <c:majorTickMark val="none"/>
        <c:minorTickMark val="none"/>
        <c:tickLblPos val="nextTo"/>
        <c:crossAx val="114519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8453600913854"/>
          <c:y val="0.1154455060548828"/>
          <c:w val="0.69499454330646582"/>
          <c:h val="0.58186348859788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0033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4623660044946518E-3"/>
                  <c:y val="2.300469030011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311830022473259E-3"/>
                  <c:y val="0.3374021244016365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Calibri" pitchFamily="34" charset="0"/>
                    <a:cs typeface="Calibri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Until 2011</c:v>
                </c:pt>
                <c:pt idx="1">
                  <c:v>2012-2013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71</c:v>
                </c:pt>
                <c:pt idx="1">
                  <c:v>583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327872"/>
        <c:axId val="195329408"/>
      </c:barChart>
      <c:catAx>
        <c:axId val="195327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95329408"/>
        <c:crosses val="autoZero"/>
        <c:auto val="1"/>
        <c:lblAlgn val="ctr"/>
        <c:lblOffset val="100"/>
        <c:noMultiLvlLbl val="0"/>
      </c:catAx>
      <c:valAx>
        <c:axId val="195329408"/>
        <c:scaling>
          <c:orientation val="minMax"/>
          <c:max val="6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95327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1ED72-E9DF-4287-B99F-3CAD4DABBF00}" type="doc">
      <dgm:prSet loTypeId="urn:microsoft.com/office/officeart/2005/8/layout/funnel1" loCatId="relationship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181E1230-F9C0-4615-B600-F2393A257E1B}">
      <dgm:prSet phldrT="[Texto]" custT="1"/>
      <dgm:spPr>
        <a:gradFill rotWithShape="0">
          <a:gsLst>
            <a:gs pos="81000">
              <a:srgbClr val="6FB31A"/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pt-BR" sz="1300" b="1" dirty="0" smtClean="0">
              <a:solidFill>
                <a:schemeClr val="tx1"/>
              </a:solidFill>
              <a:latin typeface="Optimum" pitchFamily="2" charset="0"/>
            </a:rPr>
            <a:t>BNDES</a:t>
          </a:r>
          <a:endParaRPr lang="pt-BR" sz="1300" b="1" dirty="0">
            <a:solidFill>
              <a:schemeClr val="tx1"/>
            </a:solidFill>
            <a:latin typeface="Optimum" pitchFamily="2" charset="0"/>
          </a:endParaRPr>
        </a:p>
      </dgm:t>
    </dgm:pt>
    <dgm:pt modelId="{4E0430CB-EAFE-4833-8DBC-7500D45CA926}" type="parTrans" cxnId="{CB452F39-3D4E-4BA4-97A3-49141F9DCBAC}">
      <dgm:prSet/>
      <dgm:spPr/>
      <dgm:t>
        <a:bodyPr/>
        <a:lstStyle/>
        <a:p>
          <a:endParaRPr lang="pt-BR"/>
        </a:p>
      </dgm:t>
    </dgm:pt>
    <dgm:pt modelId="{40286A4E-7149-494C-8019-5124A04AE8EB}" type="sibTrans" cxnId="{CB452F39-3D4E-4BA4-97A3-49141F9DCBAC}">
      <dgm:prSet/>
      <dgm:spPr/>
      <dgm:t>
        <a:bodyPr/>
        <a:lstStyle/>
        <a:p>
          <a:endParaRPr lang="pt-BR"/>
        </a:p>
      </dgm:t>
    </dgm:pt>
    <dgm:pt modelId="{DBDB1C9E-B564-49B8-B474-80D6184DBE8F}">
      <dgm:prSet phldrT="[Texto]" custT="1"/>
      <dgm:spPr>
        <a:gradFill rotWithShape="0">
          <a:gsLst>
            <a:gs pos="81000">
              <a:srgbClr val="6FB31A"/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pt-BR" sz="1500" b="1" dirty="0" smtClean="0">
              <a:solidFill>
                <a:schemeClr val="tx1"/>
              </a:solidFill>
              <a:latin typeface="Optimum" pitchFamily="2" charset="0"/>
            </a:rPr>
            <a:t>FINEP</a:t>
          </a:r>
          <a:endParaRPr lang="pt-BR" sz="1500" b="1" dirty="0">
            <a:solidFill>
              <a:schemeClr val="tx1"/>
            </a:solidFill>
            <a:latin typeface="Optimum" pitchFamily="2" charset="0"/>
          </a:endParaRPr>
        </a:p>
      </dgm:t>
    </dgm:pt>
    <dgm:pt modelId="{8050C577-CD50-49F2-88B9-11BE0EBDE961}" type="parTrans" cxnId="{C1E34347-C58F-4E10-93F4-15D2B4FFC500}">
      <dgm:prSet/>
      <dgm:spPr/>
      <dgm:t>
        <a:bodyPr/>
        <a:lstStyle/>
        <a:p>
          <a:endParaRPr lang="pt-BR"/>
        </a:p>
      </dgm:t>
    </dgm:pt>
    <dgm:pt modelId="{A39080AE-3AA5-4EFE-BE8E-3B652192ADD3}" type="sibTrans" cxnId="{C1E34347-C58F-4E10-93F4-15D2B4FFC500}">
      <dgm:prSet/>
      <dgm:spPr/>
      <dgm:t>
        <a:bodyPr/>
        <a:lstStyle/>
        <a:p>
          <a:endParaRPr lang="pt-BR"/>
        </a:p>
      </dgm:t>
    </dgm:pt>
    <dgm:pt modelId="{497D6A27-1EE9-4A90-A4FB-3EEE5F3B4BD3}">
      <dgm:prSet phldrT="[Texto]" custT="1"/>
      <dgm:spPr>
        <a:gradFill rotWithShape="0">
          <a:gsLst>
            <a:gs pos="81000">
              <a:srgbClr val="6FB31A"/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pt-BR" sz="1000" b="1" dirty="0" smtClean="0">
              <a:solidFill>
                <a:schemeClr val="tx1"/>
              </a:solidFill>
              <a:latin typeface="Optimum" pitchFamily="2" charset="0"/>
            </a:rPr>
            <a:t>OUTROS</a:t>
          </a:r>
          <a:endParaRPr lang="pt-BR" sz="1000" b="1" dirty="0">
            <a:solidFill>
              <a:schemeClr val="tx1"/>
            </a:solidFill>
            <a:latin typeface="Optimum" pitchFamily="2" charset="0"/>
          </a:endParaRPr>
        </a:p>
      </dgm:t>
    </dgm:pt>
    <dgm:pt modelId="{59889527-62BE-415D-BDA0-82CA7DA82526}" type="parTrans" cxnId="{A84B97E5-0FE1-4286-9639-DC826FE55900}">
      <dgm:prSet/>
      <dgm:spPr/>
      <dgm:t>
        <a:bodyPr/>
        <a:lstStyle/>
        <a:p>
          <a:endParaRPr lang="pt-BR"/>
        </a:p>
      </dgm:t>
    </dgm:pt>
    <dgm:pt modelId="{8B946BAA-1F0A-405D-ABA7-A4E43B71626C}" type="sibTrans" cxnId="{A84B97E5-0FE1-4286-9639-DC826FE55900}">
      <dgm:prSet/>
      <dgm:spPr/>
      <dgm:t>
        <a:bodyPr/>
        <a:lstStyle/>
        <a:p>
          <a:endParaRPr lang="pt-BR"/>
        </a:p>
      </dgm:t>
    </dgm:pt>
    <dgm:pt modelId="{DEF356DB-3398-4A5B-9114-85B5634E5D24}">
      <dgm:prSet phldrT="[Texto]"/>
      <dgm:spPr/>
      <dgm:t>
        <a:bodyPr/>
        <a:lstStyle/>
        <a:p>
          <a:endParaRPr lang="pt-BR" dirty="0"/>
        </a:p>
      </dgm:t>
    </dgm:pt>
    <dgm:pt modelId="{0BA9D90A-16D6-4705-9DB9-DB0DB19A8600}" type="sibTrans" cxnId="{5A96C375-4665-4117-B9F7-28A6FA03C914}">
      <dgm:prSet/>
      <dgm:spPr/>
      <dgm:t>
        <a:bodyPr/>
        <a:lstStyle/>
        <a:p>
          <a:endParaRPr lang="pt-BR"/>
        </a:p>
      </dgm:t>
    </dgm:pt>
    <dgm:pt modelId="{924FA6FE-12BE-4583-A3B2-B3CE116C9825}" type="parTrans" cxnId="{5A96C375-4665-4117-B9F7-28A6FA03C914}">
      <dgm:prSet/>
      <dgm:spPr/>
      <dgm:t>
        <a:bodyPr/>
        <a:lstStyle/>
        <a:p>
          <a:endParaRPr lang="pt-BR"/>
        </a:p>
      </dgm:t>
    </dgm:pt>
    <dgm:pt modelId="{C015FE96-8530-47AF-8844-AD3AE36FC260}" type="pres">
      <dgm:prSet presAssocID="{28B1ED72-E9DF-4287-B99F-3CAD4DABBF0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A1E4E5-7288-4716-BB5C-9EFA7BDDFCB1}" type="pres">
      <dgm:prSet presAssocID="{28B1ED72-E9DF-4287-B99F-3CAD4DABBF00}" presName="ellipse" presStyleLbl="trBgShp" presStyleIdx="0" presStyleCnt="1"/>
      <dgm:spPr/>
    </dgm:pt>
    <dgm:pt modelId="{51DBBB86-75E3-4000-98AF-5611CC32FEDA}" type="pres">
      <dgm:prSet presAssocID="{28B1ED72-E9DF-4287-B99F-3CAD4DABBF00}" presName="arrow1" presStyleLbl="fgShp" presStyleIdx="0" presStyleCnt="1"/>
      <dgm:spPr/>
    </dgm:pt>
    <dgm:pt modelId="{FAFDC106-37B9-4877-BD9E-87FD42DF5203}" type="pres">
      <dgm:prSet presAssocID="{28B1ED72-E9DF-4287-B99F-3CAD4DABBF00}" presName="rectangle" presStyleLbl="revTx" presStyleIdx="0" presStyleCnt="1" custScaleX="165373" custScaleY="8344" custLinFactX="100000" custLinFactY="100000" custLinFactNeighborX="116205" custLinFactNeighborY="1495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06908B-DCF4-4989-9889-3DD7A3A4641E}" type="pres">
      <dgm:prSet presAssocID="{DBDB1C9E-B564-49B8-B474-80D6184DBE8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C04CFA-CEE1-4002-BB3D-FCF02261EA4E}" type="pres">
      <dgm:prSet presAssocID="{497D6A27-1EE9-4A90-A4FB-3EEE5F3B4BD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382583-2B91-4CE8-8B5F-E7FC6070961B}" type="pres">
      <dgm:prSet presAssocID="{DEF356DB-3398-4A5B-9114-85B5634E5D2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D44C91-32F9-43AC-921C-32FFB657D9FD}" type="pres">
      <dgm:prSet presAssocID="{28B1ED72-E9DF-4287-B99F-3CAD4DABBF00}" presName="funnel" presStyleLbl="trAlignAcc1" presStyleIdx="0" presStyleCnt="1" custLinFactNeighborX="-3107" custLinFactNeighborY="8912"/>
      <dgm:spPr/>
    </dgm:pt>
  </dgm:ptLst>
  <dgm:cxnLst>
    <dgm:cxn modelId="{A84B97E5-0FE1-4286-9639-DC826FE55900}" srcId="{28B1ED72-E9DF-4287-B99F-3CAD4DABBF00}" destId="{497D6A27-1EE9-4A90-A4FB-3EEE5F3B4BD3}" srcOrd="2" destOrd="0" parTransId="{59889527-62BE-415D-BDA0-82CA7DA82526}" sibTransId="{8B946BAA-1F0A-405D-ABA7-A4E43B71626C}"/>
    <dgm:cxn modelId="{30567797-7785-429A-85B0-46BEE3902F74}" type="presOf" srcId="{DBDB1C9E-B564-49B8-B474-80D6184DBE8F}" destId="{C7C04CFA-CEE1-4002-BB3D-FCF02261EA4E}" srcOrd="0" destOrd="0" presId="urn:microsoft.com/office/officeart/2005/8/layout/funnel1"/>
    <dgm:cxn modelId="{ED7FC545-3FDC-4F6F-A76E-B9D4604171CA}" type="presOf" srcId="{181E1230-F9C0-4615-B600-F2393A257E1B}" destId="{D9382583-2B91-4CE8-8B5F-E7FC6070961B}" srcOrd="0" destOrd="0" presId="urn:microsoft.com/office/officeart/2005/8/layout/funnel1"/>
    <dgm:cxn modelId="{C1E34347-C58F-4E10-93F4-15D2B4FFC500}" srcId="{28B1ED72-E9DF-4287-B99F-3CAD4DABBF00}" destId="{DBDB1C9E-B564-49B8-B474-80D6184DBE8F}" srcOrd="1" destOrd="0" parTransId="{8050C577-CD50-49F2-88B9-11BE0EBDE961}" sibTransId="{A39080AE-3AA5-4EFE-BE8E-3B652192ADD3}"/>
    <dgm:cxn modelId="{CB452F39-3D4E-4BA4-97A3-49141F9DCBAC}" srcId="{28B1ED72-E9DF-4287-B99F-3CAD4DABBF00}" destId="{181E1230-F9C0-4615-B600-F2393A257E1B}" srcOrd="0" destOrd="0" parTransId="{4E0430CB-EAFE-4833-8DBC-7500D45CA926}" sibTransId="{40286A4E-7149-494C-8019-5124A04AE8EB}"/>
    <dgm:cxn modelId="{2A8A07DC-D323-4A56-9747-CB2F22E2FB53}" type="presOf" srcId="{DEF356DB-3398-4A5B-9114-85B5634E5D24}" destId="{FAFDC106-37B9-4877-BD9E-87FD42DF5203}" srcOrd="0" destOrd="0" presId="urn:microsoft.com/office/officeart/2005/8/layout/funnel1"/>
    <dgm:cxn modelId="{5A96C375-4665-4117-B9F7-28A6FA03C914}" srcId="{28B1ED72-E9DF-4287-B99F-3CAD4DABBF00}" destId="{DEF356DB-3398-4A5B-9114-85B5634E5D24}" srcOrd="3" destOrd="0" parTransId="{924FA6FE-12BE-4583-A3B2-B3CE116C9825}" sibTransId="{0BA9D90A-16D6-4705-9DB9-DB0DB19A8600}"/>
    <dgm:cxn modelId="{07C9FC5E-2F2C-466B-B363-586A62DB9AC2}" type="presOf" srcId="{28B1ED72-E9DF-4287-B99F-3CAD4DABBF00}" destId="{C015FE96-8530-47AF-8844-AD3AE36FC260}" srcOrd="0" destOrd="0" presId="urn:microsoft.com/office/officeart/2005/8/layout/funnel1"/>
    <dgm:cxn modelId="{5202697D-EDD7-4ED8-8210-A7DE00D2C692}" type="presOf" srcId="{497D6A27-1EE9-4A90-A4FB-3EEE5F3B4BD3}" destId="{8F06908B-DCF4-4989-9889-3DD7A3A4641E}" srcOrd="0" destOrd="0" presId="urn:microsoft.com/office/officeart/2005/8/layout/funnel1"/>
    <dgm:cxn modelId="{293782F8-5343-459B-A7A5-568FA8DDDE94}" type="presParOf" srcId="{C015FE96-8530-47AF-8844-AD3AE36FC260}" destId="{DDA1E4E5-7288-4716-BB5C-9EFA7BDDFCB1}" srcOrd="0" destOrd="0" presId="urn:microsoft.com/office/officeart/2005/8/layout/funnel1"/>
    <dgm:cxn modelId="{2466830A-6995-4F8B-A18D-C8AD3083E671}" type="presParOf" srcId="{C015FE96-8530-47AF-8844-AD3AE36FC260}" destId="{51DBBB86-75E3-4000-98AF-5611CC32FEDA}" srcOrd="1" destOrd="0" presId="urn:microsoft.com/office/officeart/2005/8/layout/funnel1"/>
    <dgm:cxn modelId="{ED388D03-1905-43EC-A765-90D254B1F1F2}" type="presParOf" srcId="{C015FE96-8530-47AF-8844-AD3AE36FC260}" destId="{FAFDC106-37B9-4877-BD9E-87FD42DF5203}" srcOrd="2" destOrd="0" presId="urn:microsoft.com/office/officeart/2005/8/layout/funnel1"/>
    <dgm:cxn modelId="{43E0EFA2-FC6C-4AE5-9627-45178EF9D908}" type="presParOf" srcId="{C015FE96-8530-47AF-8844-AD3AE36FC260}" destId="{8F06908B-DCF4-4989-9889-3DD7A3A4641E}" srcOrd="3" destOrd="0" presId="urn:microsoft.com/office/officeart/2005/8/layout/funnel1"/>
    <dgm:cxn modelId="{3F48F957-624E-4704-885A-7FBEA0C698A8}" type="presParOf" srcId="{C015FE96-8530-47AF-8844-AD3AE36FC260}" destId="{C7C04CFA-CEE1-4002-BB3D-FCF02261EA4E}" srcOrd="4" destOrd="0" presId="urn:microsoft.com/office/officeart/2005/8/layout/funnel1"/>
    <dgm:cxn modelId="{A6780C47-5A06-4603-B28F-1AE1BED3E832}" type="presParOf" srcId="{C015FE96-8530-47AF-8844-AD3AE36FC260}" destId="{D9382583-2B91-4CE8-8B5F-E7FC6070961B}" srcOrd="5" destOrd="0" presId="urn:microsoft.com/office/officeart/2005/8/layout/funnel1"/>
    <dgm:cxn modelId="{8D7B83FC-0E11-4B3C-847B-6D64030D805A}" type="presParOf" srcId="{C015FE96-8530-47AF-8844-AD3AE36FC260}" destId="{32D44C91-32F9-43AC-921C-32FFB657D9F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4CFE5-9089-412C-8F82-F997D8BC0BA8}" type="doc">
      <dgm:prSet loTypeId="urn:microsoft.com/office/officeart/2005/8/layout/gear1" loCatId="process" qsTypeId="urn:microsoft.com/office/officeart/2005/8/quickstyle/simple1#2" qsCatId="simple" csTypeId="urn:microsoft.com/office/officeart/2005/8/colors/accent1_5" csCatId="accent1" phldr="1"/>
      <dgm:spPr/>
    </dgm:pt>
    <dgm:pt modelId="{3C05526A-C127-4DE8-ACC2-D091870BA087}" type="pres">
      <dgm:prSet presAssocID="{F3F4CFE5-9089-412C-8F82-F997D8BC0BA8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3F1D6E46-0246-4C6D-A323-E0D587CB38B4}" type="presOf" srcId="{F3F4CFE5-9089-412C-8F82-F997D8BC0BA8}" destId="{3C05526A-C127-4DE8-ACC2-D091870BA087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B25C59-8C6F-4379-8D0D-FA393594627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558DD4B-00E5-4B32-BCC7-9C4E57B8A4A5}">
      <dgm:prSet phldrT="[Texto]" custT="1"/>
      <dgm:spPr>
        <a:solidFill>
          <a:srgbClr val="006600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BR" sz="1500" dirty="0">
            <a:latin typeface="Calibri" pitchFamily="34" charset="0"/>
            <a:cs typeface="Calibri" pitchFamily="34" charset="0"/>
          </a:endParaRPr>
        </a:p>
      </dgm:t>
    </dgm:pt>
    <dgm:pt modelId="{3F75E6B8-27BE-4D87-AFC6-FDBCF330FBBF}" type="parTrans" cxnId="{BCD3FA29-82ED-4B96-8C42-FE71E41DC15D}">
      <dgm:prSet/>
      <dgm:spPr/>
      <dgm:t>
        <a:bodyPr/>
        <a:lstStyle/>
        <a:p>
          <a:endParaRPr lang="pt-BR"/>
        </a:p>
      </dgm:t>
    </dgm:pt>
    <dgm:pt modelId="{0CE76BBC-7164-497D-878A-AD15A5EA0EB5}" type="sibTrans" cxnId="{BCD3FA29-82ED-4B96-8C42-FE71E41DC15D}">
      <dgm:prSet custT="1"/>
      <dgm:spPr>
        <a:solidFill>
          <a:srgbClr val="69905E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BR" sz="1500" dirty="0">
            <a:latin typeface="Calibri" pitchFamily="34" charset="0"/>
            <a:cs typeface="Calibri" pitchFamily="34" charset="0"/>
          </a:endParaRPr>
        </a:p>
      </dgm:t>
    </dgm:pt>
    <dgm:pt modelId="{D8C4D14D-97A9-4BC5-BCBE-319DCD957CC8}">
      <dgm:prSet phldrT="[Texto]" custT="1"/>
      <dgm:spPr>
        <a:solidFill>
          <a:srgbClr val="0033CC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BR" sz="1500" dirty="0">
            <a:latin typeface="Calibri" pitchFamily="34" charset="0"/>
            <a:cs typeface="Calibri" pitchFamily="34" charset="0"/>
          </a:endParaRPr>
        </a:p>
      </dgm:t>
    </dgm:pt>
    <dgm:pt modelId="{B40AACD4-E9DC-408A-A124-10A89008B85C}" type="sibTrans" cxnId="{C05DF8DE-84D1-44B2-80AC-EC4E9F75F43D}">
      <dgm:prSet/>
      <dgm:spPr>
        <a:noFill/>
        <a:ln>
          <a:noFill/>
        </a:ln>
      </dgm:spPr>
      <dgm:t>
        <a:bodyPr/>
        <a:lstStyle/>
        <a:p>
          <a:endParaRPr lang="pt-BR"/>
        </a:p>
      </dgm:t>
    </dgm:pt>
    <dgm:pt modelId="{C00AC70B-4B3E-4C93-9B31-1405DB1915EB}" type="parTrans" cxnId="{C05DF8DE-84D1-44B2-80AC-EC4E9F75F43D}">
      <dgm:prSet/>
      <dgm:spPr/>
      <dgm:t>
        <a:bodyPr/>
        <a:lstStyle/>
        <a:p>
          <a:endParaRPr lang="pt-BR"/>
        </a:p>
      </dgm:t>
    </dgm:pt>
    <dgm:pt modelId="{9B5AFB84-1B1E-4E85-B9B6-9AFDDA3D2072}" type="pres">
      <dgm:prSet presAssocID="{FBB25C59-8C6F-4379-8D0D-FA393594627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4B8A2E76-FE62-486B-B1D7-DD2867A2212B}" type="pres">
      <dgm:prSet presAssocID="{D8C4D14D-97A9-4BC5-BCBE-319DCD957CC8}" presName="composite" presStyleCnt="0"/>
      <dgm:spPr/>
    </dgm:pt>
    <dgm:pt modelId="{306BE6DB-3447-42B8-8981-8605B80BA815}" type="pres">
      <dgm:prSet presAssocID="{D8C4D14D-97A9-4BC5-BCBE-319DCD957CC8}" presName="Parent1" presStyleLbl="node1" presStyleIdx="0" presStyleCnt="4" custScaleX="136557" custScaleY="80876" custLinFactNeighborX="25075" custLinFactNeighborY="161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15B7E3-7569-4FA1-B186-712F60A68D0D}" type="pres">
      <dgm:prSet presAssocID="{D8C4D14D-97A9-4BC5-BCBE-319DCD957CC8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A9D9F361-0150-4017-B7A6-C4ABBDE59255}" type="pres">
      <dgm:prSet presAssocID="{D8C4D14D-97A9-4BC5-BCBE-319DCD957CC8}" presName="BalanceSpacing" presStyleCnt="0"/>
      <dgm:spPr/>
    </dgm:pt>
    <dgm:pt modelId="{06BC8A08-AE50-4A90-847D-E959C2571504}" type="pres">
      <dgm:prSet presAssocID="{D8C4D14D-97A9-4BC5-BCBE-319DCD957CC8}" presName="BalanceSpacing1" presStyleCnt="0"/>
      <dgm:spPr/>
    </dgm:pt>
    <dgm:pt modelId="{C9AD4211-9610-4C45-AEC9-FD6FBACAAF64}" type="pres">
      <dgm:prSet presAssocID="{B40AACD4-E9DC-408A-A124-10A89008B85C}" presName="Accent1Text" presStyleLbl="node1" presStyleIdx="1" presStyleCnt="4"/>
      <dgm:spPr/>
      <dgm:t>
        <a:bodyPr/>
        <a:lstStyle/>
        <a:p>
          <a:endParaRPr lang="pt-BR"/>
        </a:p>
      </dgm:t>
    </dgm:pt>
    <dgm:pt modelId="{9B6EAF66-B304-4B03-9F6B-B9A9C434EC0A}" type="pres">
      <dgm:prSet presAssocID="{B40AACD4-E9DC-408A-A124-10A89008B85C}" presName="spaceBetweenRectangles" presStyleCnt="0"/>
      <dgm:spPr/>
    </dgm:pt>
    <dgm:pt modelId="{D4CD5B7F-EAA0-4497-AD20-9C48C49DF6C6}" type="pres">
      <dgm:prSet presAssocID="{F558DD4B-00E5-4B32-BCC7-9C4E57B8A4A5}" presName="composite" presStyleCnt="0"/>
      <dgm:spPr/>
    </dgm:pt>
    <dgm:pt modelId="{DEE0B038-B136-4AF4-AFF5-3A3D8D21D4B0}" type="pres">
      <dgm:prSet presAssocID="{F558DD4B-00E5-4B32-BCC7-9C4E57B8A4A5}" presName="Parent1" presStyleLbl="node1" presStyleIdx="2" presStyleCnt="4" custScaleX="136557" custScaleY="80876" custLinFactNeighborX="7995" custLinFactNeighborY="-92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E2D55-8FFB-4536-96D2-6AF637B5292C}" type="pres">
      <dgm:prSet presAssocID="{F558DD4B-00E5-4B32-BCC7-9C4E57B8A4A5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26A5850-CAA1-47FA-B991-322C1CDF1FC3}" type="pres">
      <dgm:prSet presAssocID="{F558DD4B-00E5-4B32-BCC7-9C4E57B8A4A5}" presName="BalanceSpacing" presStyleCnt="0"/>
      <dgm:spPr/>
    </dgm:pt>
    <dgm:pt modelId="{D900EDCC-39D3-491F-BB22-C4AAC49383C7}" type="pres">
      <dgm:prSet presAssocID="{F558DD4B-00E5-4B32-BCC7-9C4E57B8A4A5}" presName="BalanceSpacing1" presStyleCnt="0"/>
      <dgm:spPr/>
    </dgm:pt>
    <dgm:pt modelId="{FFA2DEDB-191A-4BFD-B4E6-5BBC50B0C631}" type="pres">
      <dgm:prSet presAssocID="{0CE76BBC-7164-497D-878A-AD15A5EA0EB5}" presName="Accent1Text" presStyleLbl="node1" presStyleIdx="3" presStyleCnt="4" custScaleX="136557" custScaleY="80876" custLinFactNeighborX="32145" custLinFactNeighborY="-9217"/>
      <dgm:spPr/>
      <dgm:t>
        <a:bodyPr/>
        <a:lstStyle/>
        <a:p>
          <a:endParaRPr lang="pt-BR"/>
        </a:p>
      </dgm:t>
    </dgm:pt>
  </dgm:ptLst>
  <dgm:cxnLst>
    <dgm:cxn modelId="{934B6A3A-CDDD-4A4D-BFA0-17B08BB4E635}" type="presOf" srcId="{FBB25C59-8C6F-4379-8D0D-FA3935946278}" destId="{9B5AFB84-1B1E-4E85-B9B6-9AFDDA3D2072}" srcOrd="0" destOrd="0" presId="urn:microsoft.com/office/officeart/2008/layout/AlternatingHexagons"/>
    <dgm:cxn modelId="{2A060575-A274-45DB-90D5-CD932F8AB44A}" type="presOf" srcId="{D8C4D14D-97A9-4BC5-BCBE-319DCD957CC8}" destId="{306BE6DB-3447-42B8-8981-8605B80BA815}" srcOrd="0" destOrd="0" presId="urn:microsoft.com/office/officeart/2008/layout/AlternatingHexagons"/>
    <dgm:cxn modelId="{E70CF23D-93D1-46DE-BBC5-AE96C149654E}" type="presOf" srcId="{0CE76BBC-7164-497D-878A-AD15A5EA0EB5}" destId="{FFA2DEDB-191A-4BFD-B4E6-5BBC50B0C631}" srcOrd="0" destOrd="0" presId="urn:microsoft.com/office/officeart/2008/layout/AlternatingHexagons"/>
    <dgm:cxn modelId="{F09BEFC9-9CD7-47F3-8B97-960C72B2CEBE}" type="presOf" srcId="{F558DD4B-00E5-4B32-BCC7-9C4E57B8A4A5}" destId="{DEE0B038-B136-4AF4-AFF5-3A3D8D21D4B0}" srcOrd="0" destOrd="0" presId="urn:microsoft.com/office/officeart/2008/layout/AlternatingHexagons"/>
    <dgm:cxn modelId="{C05DF8DE-84D1-44B2-80AC-EC4E9F75F43D}" srcId="{FBB25C59-8C6F-4379-8D0D-FA3935946278}" destId="{D8C4D14D-97A9-4BC5-BCBE-319DCD957CC8}" srcOrd="0" destOrd="0" parTransId="{C00AC70B-4B3E-4C93-9B31-1405DB1915EB}" sibTransId="{B40AACD4-E9DC-408A-A124-10A89008B85C}"/>
    <dgm:cxn modelId="{40DB2DE8-2EE0-482C-9356-B2BE17775265}" type="presOf" srcId="{B40AACD4-E9DC-408A-A124-10A89008B85C}" destId="{C9AD4211-9610-4C45-AEC9-FD6FBACAAF64}" srcOrd="0" destOrd="0" presId="urn:microsoft.com/office/officeart/2008/layout/AlternatingHexagons"/>
    <dgm:cxn modelId="{BCD3FA29-82ED-4B96-8C42-FE71E41DC15D}" srcId="{FBB25C59-8C6F-4379-8D0D-FA3935946278}" destId="{F558DD4B-00E5-4B32-BCC7-9C4E57B8A4A5}" srcOrd="1" destOrd="0" parTransId="{3F75E6B8-27BE-4D87-AFC6-FDBCF330FBBF}" sibTransId="{0CE76BBC-7164-497D-878A-AD15A5EA0EB5}"/>
    <dgm:cxn modelId="{D8DC4725-DEF4-4912-A3FB-65FCF52DCD53}" type="presParOf" srcId="{9B5AFB84-1B1E-4E85-B9B6-9AFDDA3D2072}" destId="{4B8A2E76-FE62-486B-B1D7-DD2867A2212B}" srcOrd="0" destOrd="0" presId="urn:microsoft.com/office/officeart/2008/layout/AlternatingHexagons"/>
    <dgm:cxn modelId="{46AB565C-6EE6-4C05-9EB0-9DDC7BFC9245}" type="presParOf" srcId="{4B8A2E76-FE62-486B-B1D7-DD2867A2212B}" destId="{306BE6DB-3447-42B8-8981-8605B80BA815}" srcOrd="0" destOrd="0" presId="urn:microsoft.com/office/officeart/2008/layout/AlternatingHexagons"/>
    <dgm:cxn modelId="{CDA44FD4-5E97-408A-9166-73A0A48EC9CB}" type="presParOf" srcId="{4B8A2E76-FE62-486B-B1D7-DD2867A2212B}" destId="{E315B7E3-7569-4FA1-B186-712F60A68D0D}" srcOrd="1" destOrd="0" presId="urn:microsoft.com/office/officeart/2008/layout/AlternatingHexagons"/>
    <dgm:cxn modelId="{8FC9470E-9F89-4F35-8AB3-85289400B111}" type="presParOf" srcId="{4B8A2E76-FE62-486B-B1D7-DD2867A2212B}" destId="{A9D9F361-0150-4017-B7A6-C4ABBDE59255}" srcOrd="2" destOrd="0" presId="urn:microsoft.com/office/officeart/2008/layout/AlternatingHexagons"/>
    <dgm:cxn modelId="{8A8110BE-286C-4FA4-904A-38A24FAAF382}" type="presParOf" srcId="{4B8A2E76-FE62-486B-B1D7-DD2867A2212B}" destId="{06BC8A08-AE50-4A90-847D-E959C2571504}" srcOrd="3" destOrd="0" presId="urn:microsoft.com/office/officeart/2008/layout/AlternatingHexagons"/>
    <dgm:cxn modelId="{6ED95418-2AB7-4D73-A56C-7601D02F3613}" type="presParOf" srcId="{4B8A2E76-FE62-486B-B1D7-DD2867A2212B}" destId="{C9AD4211-9610-4C45-AEC9-FD6FBACAAF64}" srcOrd="4" destOrd="0" presId="urn:microsoft.com/office/officeart/2008/layout/AlternatingHexagons"/>
    <dgm:cxn modelId="{1A2B7200-9398-49E4-86F4-D68B60CFADF8}" type="presParOf" srcId="{9B5AFB84-1B1E-4E85-B9B6-9AFDDA3D2072}" destId="{9B6EAF66-B304-4B03-9F6B-B9A9C434EC0A}" srcOrd="1" destOrd="0" presId="urn:microsoft.com/office/officeart/2008/layout/AlternatingHexagons"/>
    <dgm:cxn modelId="{F9FCA99D-C753-4F43-B588-58262D8E841D}" type="presParOf" srcId="{9B5AFB84-1B1E-4E85-B9B6-9AFDDA3D2072}" destId="{D4CD5B7F-EAA0-4497-AD20-9C48C49DF6C6}" srcOrd="2" destOrd="0" presId="urn:microsoft.com/office/officeart/2008/layout/AlternatingHexagons"/>
    <dgm:cxn modelId="{AC178292-3E0A-44C1-8215-68C75ADEB42E}" type="presParOf" srcId="{D4CD5B7F-EAA0-4497-AD20-9C48C49DF6C6}" destId="{DEE0B038-B136-4AF4-AFF5-3A3D8D21D4B0}" srcOrd="0" destOrd="0" presId="urn:microsoft.com/office/officeart/2008/layout/AlternatingHexagons"/>
    <dgm:cxn modelId="{F9D260CA-B46B-4B7B-AF09-7D43FC9221F5}" type="presParOf" srcId="{D4CD5B7F-EAA0-4497-AD20-9C48C49DF6C6}" destId="{A5DE2D55-8FFB-4536-96D2-6AF637B5292C}" srcOrd="1" destOrd="0" presId="urn:microsoft.com/office/officeart/2008/layout/AlternatingHexagons"/>
    <dgm:cxn modelId="{EB999581-6CB5-409B-ADB8-5709C52FF4D5}" type="presParOf" srcId="{D4CD5B7F-EAA0-4497-AD20-9C48C49DF6C6}" destId="{826A5850-CAA1-47FA-B991-322C1CDF1FC3}" srcOrd="2" destOrd="0" presId="urn:microsoft.com/office/officeart/2008/layout/AlternatingHexagons"/>
    <dgm:cxn modelId="{9394D028-82E0-4161-BD86-696FE638A8E0}" type="presParOf" srcId="{D4CD5B7F-EAA0-4497-AD20-9C48C49DF6C6}" destId="{D900EDCC-39D3-491F-BB22-C4AAC49383C7}" srcOrd="3" destOrd="0" presId="urn:microsoft.com/office/officeart/2008/layout/AlternatingHexagons"/>
    <dgm:cxn modelId="{2BE9BB98-4E96-45E4-BE14-B40D888FAD8C}" type="presParOf" srcId="{D4CD5B7F-EAA0-4497-AD20-9C48C49DF6C6}" destId="{FFA2DEDB-191A-4BFD-B4E6-5BBC50B0C63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1E4E5-7288-4716-BB5C-9EFA7BDDFCB1}">
      <dsp:nvSpPr>
        <dsp:cNvPr id="0" name=""/>
        <dsp:cNvSpPr/>
      </dsp:nvSpPr>
      <dsp:spPr>
        <a:xfrm>
          <a:off x="797557" y="233052"/>
          <a:ext cx="2247892" cy="78066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BBB86-75E3-4000-98AF-5611CC32FEDA}">
      <dsp:nvSpPr>
        <dsp:cNvPr id="0" name=""/>
        <dsp:cNvSpPr/>
      </dsp:nvSpPr>
      <dsp:spPr>
        <a:xfrm>
          <a:off x="1707169" y="2144632"/>
          <a:ext cx="435638" cy="27880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FDC106-37B9-4877-BD9E-87FD42DF5203}">
      <dsp:nvSpPr>
        <dsp:cNvPr id="0" name=""/>
        <dsp:cNvSpPr/>
      </dsp:nvSpPr>
      <dsp:spPr>
        <a:xfrm>
          <a:off x="391924" y="2744464"/>
          <a:ext cx="3458053" cy="43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391924" y="2744464"/>
        <a:ext cx="3458053" cy="43619"/>
      </dsp:txXfrm>
    </dsp:sp>
    <dsp:sp modelId="{8F06908B-DCF4-4989-9889-3DD7A3A4641E}">
      <dsp:nvSpPr>
        <dsp:cNvPr id="0" name=""/>
        <dsp:cNvSpPr/>
      </dsp:nvSpPr>
      <dsp:spPr>
        <a:xfrm>
          <a:off x="1614814" y="1074008"/>
          <a:ext cx="784148" cy="784148"/>
        </a:xfrm>
        <a:prstGeom prst="ellipse">
          <a:avLst/>
        </a:prstGeom>
        <a:gradFill rotWithShape="0">
          <a:gsLst>
            <a:gs pos="81000">
              <a:srgbClr val="6FB31A"/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tx1"/>
              </a:solidFill>
              <a:latin typeface="Optimum" pitchFamily="2" charset="0"/>
            </a:rPr>
            <a:t>OUTROS</a:t>
          </a:r>
          <a:endParaRPr lang="pt-BR" sz="1000" b="1" kern="1200" dirty="0">
            <a:solidFill>
              <a:schemeClr val="tx1"/>
            </a:solidFill>
            <a:latin typeface="Optimum" pitchFamily="2" charset="0"/>
          </a:endParaRPr>
        </a:p>
      </dsp:txBody>
      <dsp:txXfrm>
        <a:off x="1729650" y="1188844"/>
        <a:ext cx="554476" cy="554476"/>
      </dsp:txXfrm>
    </dsp:sp>
    <dsp:sp modelId="{C7C04CFA-CEE1-4002-BB3D-FCF02261EA4E}">
      <dsp:nvSpPr>
        <dsp:cNvPr id="0" name=""/>
        <dsp:cNvSpPr/>
      </dsp:nvSpPr>
      <dsp:spPr>
        <a:xfrm>
          <a:off x="1053712" y="485722"/>
          <a:ext cx="784148" cy="784148"/>
        </a:xfrm>
        <a:prstGeom prst="ellipse">
          <a:avLst/>
        </a:prstGeom>
        <a:gradFill rotWithShape="0">
          <a:gsLst>
            <a:gs pos="81000">
              <a:srgbClr val="6FB31A"/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  <a:latin typeface="Optimum" pitchFamily="2" charset="0"/>
            </a:rPr>
            <a:t>FINEP</a:t>
          </a:r>
          <a:endParaRPr lang="pt-BR" sz="1500" b="1" kern="1200" dirty="0">
            <a:solidFill>
              <a:schemeClr val="tx1"/>
            </a:solidFill>
            <a:latin typeface="Optimum" pitchFamily="2" charset="0"/>
          </a:endParaRPr>
        </a:p>
      </dsp:txBody>
      <dsp:txXfrm>
        <a:off x="1168548" y="600558"/>
        <a:ext cx="554476" cy="554476"/>
      </dsp:txXfrm>
    </dsp:sp>
    <dsp:sp modelId="{D9382583-2B91-4CE8-8B5F-E7FC6070961B}">
      <dsp:nvSpPr>
        <dsp:cNvPr id="0" name=""/>
        <dsp:cNvSpPr/>
      </dsp:nvSpPr>
      <dsp:spPr>
        <a:xfrm>
          <a:off x="1855286" y="296132"/>
          <a:ext cx="784148" cy="784148"/>
        </a:xfrm>
        <a:prstGeom prst="ellipse">
          <a:avLst/>
        </a:prstGeom>
        <a:gradFill rotWithShape="0">
          <a:gsLst>
            <a:gs pos="81000">
              <a:srgbClr val="6FB31A"/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solidFill>
                <a:schemeClr val="tx1"/>
              </a:solidFill>
              <a:latin typeface="Optimum" pitchFamily="2" charset="0"/>
            </a:rPr>
            <a:t>BNDES</a:t>
          </a:r>
          <a:endParaRPr lang="pt-BR" sz="1300" b="1" kern="1200" dirty="0">
            <a:solidFill>
              <a:schemeClr val="tx1"/>
            </a:solidFill>
            <a:latin typeface="Optimum" pitchFamily="2" charset="0"/>
          </a:endParaRPr>
        </a:p>
      </dsp:txBody>
      <dsp:txXfrm>
        <a:off x="1970122" y="410968"/>
        <a:ext cx="554476" cy="554476"/>
      </dsp:txXfrm>
    </dsp:sp>
    <dsp:sp modelId="{32D44C91-32F9-43AC-921C-32FFB657D9FD}">
      <dsp:nvSpPr>
        <dsp:cNvPr id="0" name=""/>
        <dsp:cNvSpPr/>
      </dsp:nvSpPr>
      <dsp:spPr>
        <a:xfrm>
          <a:off x="629404" y="311143"/>
          <a:ext cx="2439573" cy="195165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BE6DB-3447-42B8-8981-8605B80BA815}">
      <dsp:nvSpPr>
        <dsp:cNvPr id="0" name=""/>
        <dsp:cNvSpPr/>
      </dsp:nvSpPr>
      <dsp:spPr>
        <a:xfrm rot="5400000">
          <a:off x="2446485" y="249646"/>
          <a:ext cx="1077461" cy="1582760"/>
        </a:xfrm>
        <a:prstGeom prst="hexagon">
          <a:avLst>
            <a:gd name="adj" fmla="val 25000"/>
            <a:gd name="vf" fmla="val 115470"/>
          </a:avLst>
        </a:prstGeom>
        <a:solidFill>
          <a:srgbClr val="0033CC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 dirty="0">
            <a:latin typeface="Calibri" pitchFamily="34" charset="0"/>
            <a:cs typeface="Calibri" pitchFamily="34" charset="0"/>
          </a:endParaRPr>
        </a:p>
      </dsp:txBody>
      <dsp:txXfrm rot="-5400000">
        <a:off x="2457629" y="681872"/>
        <a:ext cx="1055174" cy="718307"/>
      </dsp:txXfrm>
    </dsp:sp>
    <dsp:sp modelId="{E315B7E3-7569-4FA1-B186-712F60A68D0D}">
      <dsp:nvSpPr>
        <dsp:cNvPr id="0" name=""/>
        <dsp:cNvSpPr/>
      </dsp:nvSpPr>
      <dsp:spPr>
        <a:xfrm>
          <a:off x="3309280" y="426544"/>
          <a:ext cx="1486777" cy="79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D4211-9610-4C45-AEC9-FD6FBACAAF64}">
      <dsp:nvSpPr>
        <dsp:cNvPr id="0" name=""/>
        <dsp:cNvSpPr/>
      </dsp:nvSpPr>
      <dsp:spPr>
        <a:xfrm rot="5400000">
          <a:off x="776694" y="246692"/>
          <a:ext cx="1332238" cy="1159047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1043907" y="367704"/>
        <a:ext cx="797811" cy="917024"/>
      </dsp:txXfrm>
    </dsp:sp>
    <dsp:sp modelId="{DEE0B038-B136-4AF4-AFF5-3A3D8D21D4B0}">
      <dsp:nvSpPr>
        <dsp:cNvPr id="0" name=""/>
        <dsp:cNvSpPr/>
      </dsp:nvSpPr>
      <dsp:spPr>
        <a:xfrm rot="5400000">
          <a:off x="1620236" y="1042847"/>
          <a:ext cx="1077461" cy="1582760"/>
        </a:xfrm>
        <a:prstGeom prst="hexagon">
          <a:avLst>
            <a:gd name="adj" fmla="val 25000"/>
            <a:gd name="vf" fmla="val 115470"/>
          </a:avLst>
        </a:prstGeom>
        <a:solidFill>
          <a:srgbClr val="006600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 dirty="0">
            <a:latin typeface="Calibri" pitchFamily="34" charset="0"/>
            <a:cs typeface="Calibri" pitchFamily="34" charset="0"/>
          </a:endParaRPr>
        </a:p>
      </dsp:txBody>
      <dsp:txXfrm rot="-5400000">
        <a:off x="1631380" y="1475073"/>
        <a:ext cx="1055174" cy="718307"/>
      </dsp:txXfrm>
    </dsp:sp>
    <dsp:sp modelId="{A5DE2D55-8FFB-4536-96D2-6AF637B5292C}">
      <dsp:nvSpPr>
        <dsp:cNvPr id="0" name=""/>
        <dsp:cNvSpPr/>
      </dsp:nvSpPr>
      <dsp:spPr>
        <a:xfrm>
          <a:off x="0" y="1557348"/>
          <a:ext cx="1438817" cy="79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2DEDB-191A-4BFD-B4E6-5BBC50B0C631}">
      <dsp:nvSpPr>
        <dsp:cNvPr id="0" name=""/>
        <dsp:cNvSpPr/>
      </dsp:nvSpPr>
      <dsp:spPr>
        <a:xfrm rot="5400000">
          <a:off x="3151918" y="1042847"/>
          <a:ext cx="1077461" cy="1582760"/>
        </a:xfrm>
        <a:prstGeom prst="hexagon">
          <a:avLst>
            <a:gd name="adj" fmla="val 25000"/>
            <a:gd name="vf" fmla="val 115470"/>
          </a:avLst>
        </a:prstGeom>
        <a:solidFill>
          <a:srgbClr val="69905E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 dirty="0">
            <a:latin typeface="Calibri" pitchFamily="34" charset="0"/>
            <a:cs typeface="Calibri" pitchFamily="34" charset="0"/>
          </a:endParaRPr>
        </a:p>
      </dsp:txBody>
      <dsp:txXfrm rot="-5400000">
        <a:off x="3163062" y="1475073"/>
        <a:ext cx="1055174" cy="718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0.49616</cdr:x>
      <cdr:y>0.60993</cdr:y>
    </cdr:from>
    <cdr:to>
      <cdr:x>0.56778</cdr:x>
      <cdr:y>0.69727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223657" y="3001070"/>
          <a:ext cx="609601" cy="42971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0.42839</cdr:x>
      <cdr:y>0.62168</cdr:y>
    </cdr:from>
    <cdr:to>
      <cdr:x>0.5</cdr:x>
      <cdr:y>0.6792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3646715" y="3058887"/>
          <a:ext cx="609600" cy="283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b="1" dirty="0" smtClean="0">
              <a:latin typeface="Calibri" pitchFamily="34" charset="0"/>
              <a:cs typeface="Calibri" pitchFamily="34" charset="0"/>
            </a:rPr>
            <a:t>834</a:t>
          </a:r>
          <a:endParaRPr lang="pt-BR" sz="18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0.18611</cdr:x>
      <cdr:y>0.70944</cdr:y>
    </cdr:from>
    <cdr:to>
      <cdr:x>0.25772</cdr:x>
      <cdr:y>0.76696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1584243" y="3490687"/>
          <a:ext cx="609600" cy="283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latin typeface="Calibri" pitchFamily="34" charset="0"/>
              <a:cs typeface="Calibri" pitchFamily="34" charset="0"/>
            </a:rPr>
            <a:t>114</a:t>
          </a:r>
          <a:endParaRPr lang="pt-BR" sz="18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0.21253</cdr:x>
      <cdr:y>0.79277</cdr:y>
    </cdr:from>
    <cdr:to>
      <cdr:x>0.28414</cdr:x>
      <cdr:y>0.8503</cdr:y>
    </cdr:to>
    <cdr:sp macro="" textlink="">
      <cdr:nvSpPr>
        <cdr:cNvPr id="7" name="CaixaDeTexto 1"/>
        <cdr:cNvSpPr txBox="1"/>
      </cdr:nvSpPr>
      <cdr:spPr>
        <a:xfrm xmlns:a="http://schemas.openxmlformats.org/drawingml/2006/main">
          <a:off x="1809215" y="3900716"/>
          <a:ext cx="609600" cy="283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 smtClean="0">
              <a:latin typeface="Calibri" pitchFamily="34" charset="0"/>
              <a:cs typeface="Calibri" pitchFamily="34" charset="0"/>
            </a:rPr>
            <a:t>168</a:t>
          </a:r>
          <a:endParaRPr lang="pt-BR" sz="18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0.24781</cdr:x>
      <cdr:y>0.70133</cdr:y>
    </cdr:from>
    <cdr:to>
      <cdr:x>0.32141</cdr:x>
      <cdr:y>0.78319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109517" y="3450772"/>
          <a:ext cx="626552" cy="40277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0.28585</cdr:x>
      <cdr:y>0.78693</cdr:y>
    </cdr:from>
    <cdr:to>
      <cdr:x>0.36445</cdr:x>
      <cdr:y>0.88222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2433328" y="3871978"/>
          <a:ext cx="669101" cy="46886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0.84433</cdr:x>
      <cdr:y>0.22222</cdr:y>
    </cdr:from>
    <cdr:to>
      <cdr:x>0.93799</cdr:x>
      <cdr:y>0.30839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966855" y="1066800"/>
          <a:ext cx="772885" cy="413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b="1" dirty="0" smtClean="0">
              <a:latin typeface="Calibri" pitchFamily="34" charset="0"/>
              <a:cs typeface="Calibri" pitchFamily="34" charset="0"/>
            </a:rPr>
            <a:t>2.115</a:t>
          </a:r>
          <a:endParaRPr lang="pt-BR" sz="18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0.19747</cdr:x>
      <cdr:y>0.30964</cdr:y>
    </cdr:from>
    <cdr:to>
      <cdr:x>0.26923</cdr:x>
      <cdr:y>0.3958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681021" y="1523516"/>
          <a:ext cx="610793" cy="423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pt-BR" sz="1800" b="1" dirty="0" smtClean="0">
              <a:latin typeface="Calibri" pitchFamily="34" charset="0"/>
              <a:cs typeface="Calibri" pitchFamily="34" charset="0"/>
            </a:rPr>
            <a:t>168</a:t>
          </a:r>
          <a:endParaRPr lang="pt-BR" sz="18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0.15987</cdr:x>
      <cdr:y>0.39672</cdr:y>
    </cdr:from>
    <cdr:to>
      <cdr:x>0.25354</cdr:x>
      <cdr:y>0.48289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1360953" y="1951999"/>
          <a:ext cx="797356" cy="423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b="1" dirty="0" smtClean="0">
              <a:latin typeface="Calibri" pitchFamily="34" charset="0"/>
              <a:cs typeface="Calibri" pitchFamily="34" charset="0"/>
            </a:rPr>
            <a:t>0</a:t>
          </a:r>
          <a:endParaRPr lang="pt-BR" sz="1800" b="1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A2151-E98E-434F-AE1B-CB0D44B4214F}" type="datetimeFigureOut">
              <a:rPr lang="pt-BR" smtClean="0"/>
              <a:t>28/10/2015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2308C-0278-415D-8118-56464C18AA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44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72F41EC-1093-4A7A-9810-A9CD69701221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762000" eaLnBrk="1" hangingPunct="1"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pt-BR" sz="1800" b="1" dirty="0" smtClean="0">
                <a:latin typeface="Calibri" pitchFamily="34" charset="0"/>
              </a:rPr>
              <a:t>Plano Inova Empresa: </a:t>
            </a:r>
            <a:r>
              <a:rPr lang="pt-BR" sz="1800" dirty="0" smtClean="0">
                <a:latin typeface="Calibri" pitchFamily="34" charset="0"/>
              </a:rPr>
              <a:t>lançado no dia 14 de março de 2013 pelo ministro da Ciência, Tecnologia e Inovação, Marco </a:t>
            </a:r>
            <a:r>
              <a:rPr lang="pt-BR" sz="1800" dirty="0" err="1" smtClean="0">
                <a:latin typeface="Calibri" pitchFamily="34" charset="0"/>
              </a:rPr>
              <a:t>Antonio</a:t>
            </a:r>
            <a:r>
              <a:rPr lang="pt-BR" sz="1800" dirty="0" smtClean="0">
                <a:latin typeface="Calibri" pitchFamily="34" charset="0"/>
              </a:rPr>
              <a:t> Raupp.</a:t>
            </a:r>
          </a:p>
          <a:p>
            <a:pPr defTabSz="762000" eaLnBrk="1" hangingPunct="1">
              <a:lnSpc>
                <a:spcPct val="200000"/>
              </a:lnSpc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pt-BR" sz="1800" b="1" dirty="0" smtClean="0">
                <a:latin typeface="Calibri" pitchFamily="34" charset="0"/>
              </a:rPr>
              <a:t>Principais Benefícios Esperados:</a:t>
            </a:r>
          </a:p>
          <a:p>
            <a:pPr marL="609600" lvl="1" indent="-266700" defTabSz="762000" eaLnBrk="1" hangingPunct="1">
              <a:lnSpc>
                <a:spcPct val="120000"/>
              </a:lnSpc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ð"/>
              <a:defRPr/>
            </a:pPr>
            <a:r>
              <a:rPr lang="pt-BR" sz="1600" b="1" dirty="0" smtClean="0">
                <a:latin typeface="Calibri" pitchFamily="34" charset="0"/>
              </a:rPr>
              <a:t>Esforços coordenados </a:t>
            </a:r>
            <a:r>
              <a:rPr lang="pt-BR" sz="1600" dirty="0" smtClean="0">
                <a:latin typeface="Calibri" pitchFamily="34" charset="0"/>
              </a:rPr>
              <a:t>entre governo, empresas e instituições tecnológicas (</a:t>
            </a:r>
            <a:r>
              <a:rPr lang="pt-BR" sz="1600" dirty="0" err="1" smtClean="0">
                <a:latin typeface="Calibri" pitchFamily="34" charset="0"/>
              </a:rPr>
              <a:t>ICTs</a:t>
            </a:r>
            <a:r>
              <a:rPr lang="pt-BR" sz="1600" dirty="0" smtClean="0">
                <a:latin typeface="Calibri" pitchFamily="34" charset="0"/>
              </a:rPr>
              <a:t>) em torno de um desafio central.</a:t>
            </a:r>
          </a:p>
          <a:p>
            <a:pPr marL="609600" lvl="1" indent="-266700" defTabSz="762000" eaLnBrk="1" hangingPunct="1">
              <a:lnSpc>
                <a:spcPct val="120000"/>
              </a:lnSpc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ð"/>
              <a:defRPr/>
            </a:pPr>
            <a:r>
              <a:rPr lang="pt-BR" sz="1600" dirty="0" smtClean="0">
                <a:latin typeface="Calibri" pitchFamily="34" charset="0"/>
              </a:rPr>
              <a:t>Estímulo à </a:t>
            </a:r>
            <a:r>
              <a:rPr lang="pt-BR" sz="1600" b="1" dirty="0" smtClean="0">
                <a:latin typeface="Calibri" pitchFamily="34" charset="0"/>
              </a:rPr>
              <a:t>cooperação empresarial </a:t>
            </a:r>
            <a:r>
              <a:rPr lang="pt-BR" sz="1600" dirty="0" smtClean="0">
                <a:latin typeface="Calibri" pitchFamily="34" charset="0"/>
              </a:rPr>
              <a:t>e cooperação </a:t>
            </a:r>
            <a:r>
              <a:rPr lang="pt-BR" sz="1600" b="1" dirty="0" smtClean="0">
                <a:latin typeface="Calibri" pitchFamily="34" charset="0"/>
              </a:rPr>
              <a:t>empresas-</a:t>
            </a:r>
            <a:r>
              <a:rPr lang="pt-BR" sz="1600" b="1" dirty="0" err="1" smtClean="0">
                <a:latin typeface="Calibri" pitchFamily="34" charset="0"/>
              </a:rPr>
              <a:t>ICTs</a:t>
            </a:r>
            <a:r>
              <a:rPr lang="pt-BR" sz="1600" b="1" dirty="0" smtClean="0">
                <a:latin typeface="Calibri" pitchFamily="34" charset="0"/>
              </a:rPr>
              <a:t>,</a:t>
            </a:r>
            <a:r>
              <a:rPr lang="pt-BR" sz="1600" dirty="0" smtClean="0">
                <a:latin typeface="Calibri" pitchFamily="34" charset="0"/>
              </a:rPr>
              <a:t> podendo resultar em relacionamento com empresas sem histórico de projetos de inovação com as instituições de fomento, atração de novos players, aceleração de estratégias e eventualmente a criação de empresas brasileiras.</a:t>
            </a:r>
          </a:p>
          <a:p>
            <a:pPr marL="609600" lvl="1" indent="-266700" defTabSz="762000" eaLnBrk="1" hangingPunct="1">
              <a:lnSpc>
                <a:spcPct val="120000"/>
              </a:lnSpc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ð"/>
              <a:defRPr/>
            </a:pPr>
            <a:r>
              <a:rPr lang="pt-BR" sz="1600" b="1" dirty="0" smtClean="0">
                <a:latin typeface="Calibri" pitchFamily="34" charset="0"/>
              </a:rPr>
              <a:t>Unificação do “guichê” </a:t>
            </a:r>
            <a:r>
              <a:rPr lang="pt-BR" sz="1600" dirty="0" smtClean="0">
                <a:latin typeface="Calibri" pitchFamily="34" charset="0"/>
              </a:rPr>
              <a:t>de BNDES, Finep e outras instituições públicas, evitando sobreposição.</a:t>
            </a:r>
          </a:p>
          <a:p>
            <a:pPr marL="609600" lvl="1" indent="-266700" defTabSz="762000" eaLnBrk="1" hangingPunct="1">
              <a:lnSpc>
                <a:spcPct val="120000"/>
              </a:lnSpc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ð"/>
              <a:defRPr/>
            </a:pPr>
            <a:r>
              <a:rPr lang="pt-BR" sz="1600" dirty="0" smtClean="0">
                <a:latin typeface="Calibri" pitchFamily="34" charset="0"/>
              </a:rPr>
              <a:t>Há expectativa de </a:t>
            </a:r>
            <a:r>
              <a:rPr lang="pt-BR" sz="1600" b="1" dirty="0" smtClean="0">
                <a:latin typeface="Calibri" pitchFamily="34" charset="0"/>
              </a:rPr>
              <a:t>melhoria da qualidade dos projetos</a:t>
            </a:r>
            <a:r>
              <a:rPr lang="pt-BR" sz="1600" dirty="0" smtClean="0">
                <a:latin typeface="Calibri" pitchFamily="34" charset="0"/>
              </a:rPr>
              <a:t>, com possibilidade de induzir adequação das iniciativas a interesses pré-definidos.</a:t>
            </a:r>
          </a:p>
          <a:p>
            <a:pPr marL="609600" lvl="1" indent="-266700" defTabSz="762000" eaLnBrk="1" hangingPunct="1">
              <a:lnSpc>
                <a:spcPct val="120000"/>
              </a:lnSpc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ð"/>
              <a:defRPr/>
            </a:pPr>
            <a:r>
              <a:rPr lang="pt-BR" sz="1600" dirty="0" smtClean="0">
                <a:latin typeface="Calibri" pitchFamily="34" charset="0"/>
              </a:rPr>
              <a:t>Modelo de Plano de Negócio permite mudança no foco de negociação com as empresas ao </a:t>
            </a:r>
            <a:r>
              <a:rPr lang="pt-BR" sz="1600" b="1" dirty="0" smtClean="0">
                <a:latin typeface="Calibri" pitchFamily="34" charset="0"/>
              </a:rPr>
              <a:t>privilegiar a análise da estratégia </a:t>
            </a:r>
            <a:r>
              <a:rPr lang="pt-BR" sz="1600" dirty="0" smtClean="0">
                <a:latin typeface="Calibri" pitchFamily="34" charset="0"/>
              </a:rPr>
              <a:t>e, a partir dela, se definem os instrumentos de apoio financeiro mais adequados.</a:t>
            </a:r>
          </a:p>
          <a:p>
            <a:pPr marL="266700" indent="-266700" defTabSz="762000">
              <a:lnSpc>
                <a:spcPct val="120000"/>
              </a:lnSpc>
              <a:defRPr/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6861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F86CC41-175E-4061-B874-38F556F5C779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92356" y="749669"/>
            <a:ext cx="5411390" cy="3710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pt-B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/>
          </p:nvPr>
        </p:nvSpPr>
        <p:spPr>
          <a:xfrm>
            <a:off x="907931" y="4716877"/>
            <a:ext cx="4977093" cy="446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itchFamily="34" charset="0"/>
            </a:endParaRPr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265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265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265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265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0D72102-2275-420C-8171-91FA51590662}" type="slidenum">
              <a:rPr lang="pt-BR" altLang="pt-BR" sz="1200" smtClean="0"/>
              <a:pPr eaLnBrk="1" hangingPunct="1"/>
              <a:t>9</a:t>
            </a:fld>
            <a:endParaRPr lang="pt-BR" altLang="pt-BR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72707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84E7FB2-C6F5-433D-8FFB-F010BEABB9AA}" type="slidenum">
              <a:rPr lang="pt-BR" smtClean="0"/>
              <a:pPr/>
              <a:t>12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3660775"/>
            <a:ext cx="9144000" cy="3224213"/>
          </a:xfrm>
          <a:prstGeom prst="rect">
            <a:avLst/>
          </a:prstGeom>
          <a:solidFill>
            <a:srgbClr val="009933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3444875"/>
            <a:ext cx="9144000" cy="215900"/>
          </a:xfrm>
          <a:prstGeom prst="rect">
            <a:avLst/>
          </a:prstGeom>
          <a:solidFill>
            <a:srgbClr val="6FB31A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pic>
        <p:nvPicPr>
          <p:cNvPr id="6" name="Picture 10" descr="BNDES_Branco_TagHo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884738"/>
            <a:ext cx="40322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941388"/>
            <a:ext cx="6821488" cy="722312"/>
          </a:xfrm>
        </p:spPr>
        <p:txBody>
          <a:bodyPr anchor="ctr"/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1590675"/>
            <a:ext cx="6007100" cy="5746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409700" y="2592388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31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7FE6-8C17-47F2-9A80-87998A9267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33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1788" y="158750"/>
            <a:ext cx="2038350" cy="54371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6738" y="158750"/>
            <a:ext cx="5962650" cy="54371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55A90-EE07-4130-89F4-8919663E36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787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0E244-941A-43F6-8309-59E8FA5E47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0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6946B-0AB4-4E77-911C-659B709CAE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422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200" y="158750"/>
            <a:ext cx="6292850" cy="4762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66738" y="1557338"/>
            <a:ext cx="4000500" cy="4038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19638" y="1557338"/>
            <a:ext cx="4000500" cy="4038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69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6946B-0AB4-4E77-911C-659B709CAE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112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31DAB-A1A5-4AF6-8305-64FC369A7B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24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99C4E-70C4-4FA7-A120-EA25546966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16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6738" y="1557338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19638" y="1557338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DDF83-9EAA-4805-B66E-8101301081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35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B7165-D5ED-478E-914A-ADB3EB89CE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22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D962E-A139-40FF-B29E-23B83B9E59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56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5CE44-08E9-4092-BD18-7FEF490923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04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A17AC-74B3-44B6-B0DD-2EC02F5D70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17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F9010-8D75-463C-8390-8547A55D6F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06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-11113"/>
            <a:ext cx="9144000" cy="908051"/>
          </a:xfrm>
          <a:prstGeom prst="rect">
            <a:avLst/>
          </a:prstGeom>
          <a:solidFill>
            <a:srgbClr val="009933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7" name="Rectangle 14"/>
          <p:cNvSpPr>
            <a:spLocks noChangeArrowheads="1"/>
          </p:cNvSpPr>
          <p:nvPr userDrawn="1"/>
        </p:nvSpPr>
        <p:spPr bwMode="auto">
          <a:xfrm>
            <a:off x="0" y="836613"/>
            <a:ext cx="9144000" cy="144462"/>
          </a:xfrm>
          <a:prstGeom prst="rect">
            <a:avLst/>
          </a:prstGeom>
          <a:solidFill>
            <a:srgbClr val="6FB31A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pic>
        <p:nvPicPr>
          <p:cNvPr id="1028" name="Picture 15" descr="BNDES_Branco peq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257175"/>
            <a:ext cx="13716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58750"/>
            <a:ext cx="6292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da apresentação</a:t>
            </a:r>
          </a:p>
        </p:txBody>
      </p:sp>
      <p:sp>
        <p:nvSpPr>
          <p:cNvPr id="1030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57338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ADF20E66-E4AB-4CC7-98E0-702B9FB4B8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69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60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image" Target="../media/image16.png"/><Relationship Id="rId5" Type="http://schemas.openxmlformats.org/officeDocument/2006/relationships/chart" Target="../charts/chart2.xml"/><Relationship Id="rId10" Type="http://schemas.openxmlformats.org/officeDocument/2006/relationships/oleObject" Target="../embeddings/Microsoft_Excel_97-2003_Worksheet1.xls"/><Relationship Id="rId4" Type="http://schemas.openxmlformats.org/officeDocument/2006/relationships/chart" Target="../charts/chart1.xml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diagramQuickStyle" Target="../diagrams/quickStyle3.xml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17" Type="http://schemas.openxmlformats.org/officeDocument/2006/relationships/diagramLayout" Target="../diagrams/layout3.xml"/><Relationship Id="rId2" Type="http://schemas.openxmlformats.org/officeDocument/2006/relationships/image" Target="../media/image28.jpeg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5" Type="http://schemas.openxmlformats.org/officeDocument/2006/relationships/chart" Target="../charts/chart3.xml"/><Relationship Id="rId10" Type="http://schemas.openxmlformats.org/officeDocument/2006/relationships/image" Target="../media/image36.jpeg"/><Relationship Id="rId19" Type="http://schemas.openxmlformats.org/officeDocument/2006/relationships/diagramColors" Target="../diagrams/colors3.xml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>
          <a:xfrm>
            <a:off x="3978696" y="980728"/>
            <a:ext cx="5165304" cy="722312"/>
          </a:xfrm>
        </p:spPr>
        <p:txBody>
          <a:bodyPr/>
          <a:lstStyle/>
          <a:p>
            <a:r>
              <a:rPr lang="pt-BR" sz="1800" dirty="0" smtClean="0">
                <a:latin typeface="Calibri" panose="020F0502020204030204" pitchFamily="34" charset="0"/>
              </a:rPr>
              <a:t>Audiência Pública - </a:t>
            </a:r>
            <a:r>
              <a:rPr lang="pt-BR" sz="1800" b="0" dirty="0">
                <a:latin typeface="Calibri" panose="020F0502020204030204" pitchFamily="34" charset="0"/>
              </a:rPr>
              <a:t>Comissão de Desenvolvimento Econômico, Indústria e Comércio</a:t>
            </a:r>
            <a:r>
              <a:rPr lang="pt-BR" sz="1800" dirty="0" smtClean="0">
                <a:latin typeface="Calibri" panose="020F0502020204030204" pitchFamily="34" charset="0"/>
              </a:rPr>
              <a:t> </a:t>
            </a:r>
            <a:br>
              <a:rPr lang="pt-BR" sz="1800" dirty="0" smtClean="0">
                <a:latin typeface="Calibri" panose="020F0502020204030204" pitchFamily="34" charset="0"/>
              </a:rPr>
            </a:br>
            <a:r>
              <a:rPr lang="pt-BR" sz="1800" dirty="0">
                <a:latin typeface="Calibri" panose="020F0502020204030204" pitchFamily="34" charset="0"/>
              </a:rPr>
              <a:t/>
            </a:r>
            <a:br>
              <a:rPr lang="pt-BR" sz="1800" dirty="0">
                <a:latin typeface="Calibri" panose="020F0502020204030204" pitchFamily="34" charset="0"/>
              </a:rPr>
            </a:br>
            <a:r>
              <a:rPr lang="pt-BR" sz="1800" dirty="0">
                <a:latin typeface="Calibri" panose="020F0502020204030204" pitchFamily="34" charset="0"/>
              </a:rPr>
              <a:t>“Discutir e apresentar planos de produção e estímulo à modernização de indústrias nacionais”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2708920"/>
            <a:ext cx="5237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7A5A"/>
                </a:solidFill>
                <a:latin typeface="Arial" pitchFamily="34" charset="0"/>
              </a:rPr>
              <a:t>Mauricio Neves</a:t>
            </a:r>
          </a:p>
          <a:p>
            <a:r>
              <a:rPr lang="pt-BR" b="1" dirty="0" smtClean="0">
                <a:solidFill>
                  <a:srgbClr val="007A5A"/>
                </a:solidFill>
                <a:latin typeface="Arial" pitchFamily="34" charset="0"/>
              </a:rPr>
              <a:t>Superintendente da Área Industrial do BNDES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1550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6872288" y="1484313"/>
            <a:ext cx="2236787" cy="3097212"/>
          </a:xfrm>
          <a:prstGeom prst="roundRect">
            <a:avLst>
              <a:gd name="adj" fmla="val 2273"/>
            </a:avLst>
          </a:prstGeom>
          <a:solidFill>
            <a:schemeClr val="bg1">
              <a:lumMod val="75000"/>
              <a:alpha val="70195"/>
            </a:schemeClr>
          </a:solidFill>
          <a:ln>
            <a:noFill/>
          </a:ln>
          <a:extLst/>
        </p:spPr>
        <p:txBody>
          <a:bodyPr/>
          <a:lstStyle/>
          <a:p>
            <a:pPr marL="285750" indent="-285750">
              <a:spcBef>
                <a:spcPts val="600"/>
              </a:spcBef>
              <a:buClr>
                <a:srgbClr val="339933"/>
              </a:buClr>
              <a:buFont typeface="Wingdings" pitchFamily="2" charset="2"/>
              <a:buChar char="§"/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9933"/>
              </a:buClr>
              <a:buFont typeface="Wingdings" pitchFamily="2" charset="2"/>
              <a:buChar char="§"/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9933"/>
              </a:buClr>
              <a:buFont typeface="Wingdings" pitchFamily="2" charset="2"/>
              <a:buChar char="§"/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9933"/>
              </a:buClr>
              <a:buFont typeface="Wingdings" pitchFamily="2" charset="2"/>
              <a:buChar char="§"/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9933"/>
              </a:buClr>
              <a:buFont typeface="Wingdings" pitchFamily="2" charset="2"/>
              <a:buChar char="§"/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9933"/>
              </a:buClr>
              <a:buFont typeface="Wingdings" pitchFamily="2" charset="2"/>
              <a:buChar char="§"/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9933"/>
              </a:buClr>
              <a:buFont typeface="Wingdings" pitchFamily="2" charset="2"/>
              <a:buChar char="§"/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 algn="ctr">
              <a:spcBef>
                <a:spcPts val="600"/>
              </a:spcBef>
              <a:buClr>
                <a:srgbClr val="339933"/>
              </a:buClr>
              <a:defRPr/>
            </a:pPr>
            <a:endParaRPr lang="pt-BR" altLang="pt-BR" sz="700" dirty="0">
              <a:solidFill>
                <a:srgbClr val="006600"/>
              </a:solidFill>
              <a:latin typeface="Arial" pitchFamily="34" charset="0"/>
            </a:endParaRPr>
          </a:p>
          <a:p>
            <a:pPr algn="ctr">
              <a:spcBef>
                <a:spcPts val="600"/>
              </a:spcBef>
              <a:buClr>
                <a:srgbClr val="339933"/>
              </a:buClr>
              <a:defRPr/>
            </a:pPr>
            <a:r>
              <a:rPr lang="pt-BR" altLang="pt-BR" sz="1600" dirty="0">
                <a:solidFill>
                  <a:srgbClr val="006600"/>
                </a:solidFill>
                <a:latin typeface="Arial" pitchFamily="34" charset="0"/>
              </a:rPr>
              <a:t>4 fabricantes validados</a:t>
            </a: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4592638" y="1484313"/>
            <a:ext cx="2236787" cy="3097212"/>
          </a:xfrm>
          <a:prstGeom prst="roundRect">
            <a:avLst>
              <a:gd name="adj" fmla="val 2273"/>
            </a:avLst>
          </a:prstGeom>
          <a:solidFill>
            <a:schemeClr val="bg1">
              <a:lumMod val="75000"/>
              <a:alpha val="70195"/>
            </a:schemeClr>
          </a:solidFill>
          <a:ln>
            <a:noFill/>
          </a:ln>
          <a:extLst/>
        </p:spPr>
        <p:txBody>
          <a:bodyPr/>
          <a:lstStyle/>
          <a:p>
            <a:pPr marL="285750" indent="-285750">
              <a:spcBef>
                <a:spcPts val="600"/>
              </a:spcBef>
              <a:buClr>
                <a:srgbClr val="339933"/>
              </a:buClr>
              <a:buFont typeface="Wingdings" pitchFamily="2" charset="2"/>
              <a:buChar char="§"/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9933"/>
              </a:buClr>
              <a:buFont typeface="Wingdings" pitchFamily="2" charset="2"/>
              <a:buChar char="§"/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9933"/>
              </a:buClr>
              <a:buFont typeface="Wingdings" pitchFamily="2" charset="2"/>
              <a:buChar char="§"/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9933"/>
              </a:buClr>
              <a:buFont typeface="Wingdings" pitchFamily="2" charset="2"/>
              <a:buChar char="§"/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9933"/>
              </a:buClr>
              <a:buFont typeface="Wingdings" pitchFamily="2" charset="2"/>
              <a:buChar char="§"/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9933"/>
              </a:buClr>
              <a:buFont typeface="Wingdings" pitchFamily="2" charset="2"/>
              <a:buChar char="§"/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>
              <a:spcBef>
                <a:spcPts val="600"/>
              </a:spcBef>
              <a:buClr>
                <a:srgbClr val="339933"/>
              </a:buClr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 algn="ctr">
              <a:spcBef>
                <a:spcPts val="600"/>
              </a:spcBef>
              <a:buClr>
                <a:srgbClr val="339933"/>
              </a:buClr>
              <a:defRPr/>
            </a:pPr>
            <a:r>
              <a:rPr lang="pt-BR" altLang="pt-BR" sz="1600" dirty="0">
                <a:solidFill>
                  <a:srgbClr val="006600"/>
                </a:solidFill>
                <a:latin typeface="Arial" pitchFamily="34" charset="0"/>
              </a:rPr>
              <a:t>1 empresa credenciada e 2 validadas</a:t>
            </a:r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2328863" y="1484313"/>
            <a:ext cx="2236787" cy="3097212"/>
          </a:xfrm>
          <a:prstGeom prst="roundRect">
            <a:avLst>
              <a:gd name="adj" fmla="val 2273"/>
            </a:avLst>
          </a:prstGeom>
          <a:solidFill>
            <a:schemeClr val="bg1">
              <a:lumMod val="75000"/>
              <a:alpha val="70195"/>
            </a:schemeClr>
          </a:solidFill>
          <a:ln>
            <a:noFill/>
          </a:ln>
          <a:extLst/>
        </p:spPr>
        <p:txBody>
          <a:bodyPr/>
          <a:lstStyle/>
          <a:p>
            <a:pPr marL="285750" indent="-285750">
              <a:spcBef>
                <a:spcPts val="600"/>
              </a:spcBef>
              <a:buClr>
                <a:srgbClr val="339933"/>
              </a:buClr>
              <a:buFont typeface="Wingdings" pitchFamily="2" charset="2"/>
              <a:buChar char="§"/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9933"/>
              </a:buClr>
              <a:buFont typeface="Wingdings" pitchFamily="2" charset="2"/>
              <a:buChar char="§"/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9933"/>
              </a:buClr>
              <a:buFont typeface="Wingdings" pitchFamily="2" charset="2"/>
              <a:buChar char="§"/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9933"/>
              </a:buClr>
              <a:buFont typeface="Wingdings" pitchFamily="2" charset="2"/>
              <a:buChar char="§"/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9933"/>
              </a:buClr>
              <a:buFont typeface="Wingdings" pitchFamily="2" charset="2"/>
              <a:buChar char="§"/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9933"/>
              </a:buClr>
              <a:buFont typeface="Wingdings" pitchFamily="2" charset="2"/>
              <a:buChar char="§"/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339933"/>
              </a:buClr>
              <a:buFont typeface="Wingdings" pitchFamily="2" charset="2"/>
              <a:buChar char="§"/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 algn="ctr">
              <a:spcBef>
                <a:spcPts val="600"/>
              </a:spcBef>
              <a:buClr>
                <a:srgbClr val="339933"/>
              </a:buClr>
              <a:defRPr/>
            </a:pPr>
            <a:endParaRPr lang="pt-BR" altLang="pt-BR" sz="800" dirty="0">
              <a:solidFill>
                <a:srgbClr val="006600"/>
              </a:solidFill>
              <a:latin typeface="Arial" pitchFamily="34" charset="0"/>
            </a:endParaRPr>
          </a:p>
          <a:p>
            <a:pPr algn="ctr">
              <a:spcBef>
                <a:spcPts val="600"/>
              </a:spcBef>
              <a:buClr>
                <a:srgbClr val="339933"/>
              </a:buClr>
              <a:defRPr/>
            </a:pPr>
            <a:r>
              <a:rPr lang="pt-BR" altLang="pt-BR" sz="1600" dirty="0">
                <a:solidFill>
                  <a:srgbClr val="006600"/>
                </a:solidFill>
                <a:latin typeface="Arial" pitchFamily="34" charset="0"/>
              </a:rPr>
              <a:t>4 fabricantes credenciados</a:t>
            </a:r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34925" y="1484313"/>
            <a:ext cx="2236788" cy="3097212"/>
          </a:xfrm>
          <a:prstGeom prst="roundRect">
            <a:avLst>
              <a:gd name="adj" fmla="val 2273"/>
            </a:avLst>
          </a:prstGeom>
          <a:solidFill>
            <a:schemeClr val="bg1">
              <a:lumMod val="75000"/>
              <a:alpha val="70195"/>
            </a:schemeClr>
          </a:solidFill>
          <a:ln>
            <a:noFill/>
          </a:ln>
          <a:extLst/>
        </p:spPr>
        <p:txBody>
          <a:bodyPr/>
          <a:lstStyle/>
          <a:p>
            <a:pPr marL="285750" indent="-285750">
              <a:spcBef>
                <a:spcPts val="600"/>
              </a:spcBef>
              <a:buClr>
                <a:srgbClr val="339933"/>
              </a:buClr>
              <a:buFont typeface="Wingdings" pitchFamily="2" charset="2"/>
              <a:buChar char="§"/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>
              <a:spcBef>
                <a:spcPts val="600"/>
              </a:spcBef>
              <a:buClr>
                <a:srgbClr val="339933"/>
              </a:buClr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>
              <a:spcBef>
                <a:spcPts val="600"/>
              </a:spcBef>
              <a:buClr>
                <a:srgbClr val="339933"/>
              </a:buClr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>
              <a:spcBef>
                <a:spcPts val="600"/>
              </a:spcBef>
              <a:buClr>
                <a:srgbClr val="339933"/>
              </a:buClr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>
              <a:spcBef>
                <a:spcPts val="600"/>
              </a:spcBef>
              <a:buClr>
                <a:srgbClr val="339933"/>
              </a:buClr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>
              <a:spcBef>
                <a:spcPts val="600"/>
              </a:spcBef>
              <a:buClr>
                <a:srgbClr val="339933"/>
              </a:buClr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>
              <a:spcBef>
                <a:spcPts val="600"/>
              </a:spcBef>
              <a:buClr>
                <a:srgbClr val="339933"/>
              </a:buClr>
              <a:defRPr/>
            </a:pPr>
            <a:endParaRPr lang="pt-BR" altLang="pt-BR" sz="1600" dirty="0">
              <a:solidFill>
                <a:srgbClr val="006600"/>
              </a:solidFill>
              <a:latin typeface="Arial" pitchFamily="34" charset="0"/>
            </a:endParaRPr>
          </a:p>
          <a:p>
            <a:pPr algn="ctr">
              <a:spcBef>
                <a:spcPts val="600"/>
              </a:spcBef>
              <a:buClr>
                <a:srgbClr val="339933"/>
              </a:buClr>
              <a:defRPr/>
            </a:pPr>
            <a:endParaRPr lang="pt-BR" altLang="pt-BR" sz="700" dirty="0">
              <a:solidFill>
                <a:srgbClr val="006600"/>
              </a:solidFill>
              <a:latin typeface="Arial" pitchFamily="34" charset="0"/>
            </a:endParaRPr>
          </a:p>
          <a:p>
            <a:pPr algn="ctr">
              <a:spcBef>
                <a:spcPts val="600"/>
              </a:spcBef>
              <a:buClr>
                <a:srgbClr val="339933"/>
              </a:buClr>
              <a:defRPr/>
            </a:pPr>
            <a:r>
              <a:rPr lang="pt-BR" altLang="pt-BR" sz="1600" dirty="0">
                <a:solidFill>
                  <a:srgbClr val="006600"/>
                </a:solidFill>
                <a:latin typeface="Arial" pitchFamily="34" charset="0"/>
              </a:rPr>
              <a:t>5 fabricantes credenciados</a:t>
            </a:r>
          </a:p>
        </p:txBody>
      </p:sp>
      <p:sp>
        <p:nvSpPr>
          <p:cNvPr id="13318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3B3D2C-50C7-40BB-A172-3539AEB6912A}" type="slidenum">
              <a:rPr lang="pt-BR" altLang="pt-BR" smtClean="0"/>
              <a:pPr eaLnBrk="1" hangingPunct="1"/>
              <a:t>10</a:t>
            </a:fld>
            <a:endParaRPr lang="pt-BR" altLang="pt-BR" smtClean="0"/>
          </a:p>
        </p:txBody>
      </p:sp>
      <p:sp>
        <p:nvSpPr>
          <p:cNvPr id="13319" name="Retângulo 5"/>
          <p:cNvSpPr>
            <a:spLocks noChangeArrowheads="1"/>
          </p:cNvSpPr>
          <p:nvPr/>
        </p:nvSpPr>
        <p:spPr bwMode="auto">
          <a:xfrm>
            <a:off x="34925" y="1484313"/>
            <a:ext cx="2236788" cy="431800"/>
          </a:xfrm>
          <a:prstGeom prst="rect">
            <a:avLst/>
          </a:prstGeom>
          <a:solidFill>
            <a:srgbClr val="00007E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61200" rIns="162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1600" b="1">
                <a:solidFill>
                  <a:srgbClr val="FFFFFF"/>
                </a:solidFill>
              </a:rPr>
              <a:t>Módulo Fotovoltaico</a:t>
            </a:r>
          </a:p>
        </p:txBody>
      </p:sp>
      <p:sp>
        <p:nvSpPr>
          <p:cNvPr id="13320" name="Retângulo 7"/>
          <p:cNvSpPr>
            <a:spLocks noChangeArrowheads="1"/>
          </p:cNvSpPr>
          <p:nvPr/>
        </p:nvSpPr>
        <p:spPr bwMode="auto">
          <a:xfrm>
            <a:off x="34925" y="1052513"/>
            <a:ext cx="9074150" cy="338137"/>
          </a:xfrm>
          <a:prstGeom prst="rect">
            <a:avLst/>
          </a:prstGeom>
          <a:solidFill>
            <a:srgbClr val="00007E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61200" rIns="162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1600" b="1">
                <a:solidFill>
                  <a:srgbClr val="FFFFFF"/>
                </a:solidFill>
              </a:rPr>
              <a:t>SISTEMA FOTOVOLTAICO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48676"/>
            <a:ext cx="1650032" cy="1659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85" y="2148675"/>
            <a:ext cx="1769800" cy="14781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31" y="2148676"/>
            <a:ext cx="1656184" cy="15866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4" name="Retângulo 21"/>
          <p:cNvSpPr>
            <a:spLocks noChangeArrowheads="1"/>
          </p:cNvSpPr>
          <p:nvPr/>
        </p:nvSpPr>
        <p:spPr bwMode="auto">
          <a:xfrm>
            <a:off x="6872288" y="1484313"/>
            <a:ext cx="2236787" cy="431800"/>
          </a:xfrm>
          <a:prstGeom prst="rect">
            <a:avLst/>
          </a:prstGeom>
          <a:solidFill>
            <a:srgbClr val="00007E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61200" rIns="162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1600" b="1">
                <a:solidFill>
                  <a:srgbClr val="FFFFFF"/>
                </a:solidFill>
              </a:rPr>
              <a:t>Estruturas de Sustentação</a:t>
            </a:r>
          </a:p>
        </p:txBody>
      </p:sp>
      <p:sp>
        <p:nvSpPr>
          <p:cNvPr id="13325" name="Retângulo 22"/>
          <p:cNvSpPr>
            <a:spLocks noChangeArrowheads="1"/>
          </p:cNvSpPr>
          <p:nvPr/>
        </p:nvSpPr>
        <p:spPr bwMode="auto">
          <a:xfrm>
            <a:off x="4592638" y="1484313"/>
            <a:ext cx="2236787" cy="431800"/>
          </a:xfrm>
          <a:prstGeom prst="rect">
            <a:avLst/>
          </a:prstGeom>
          <a:solidFill>
            <a:srgbClr val="00007E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61200" rIns="162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1600" b="1">
                <a:solidFill>
                  <a:srgbClr val="FFFFFF"/>
                </a:solidFill>
              </a:rPr>
              <a:t>Componentes elétricos</a:t>
            </a:r>
          </a:p>
        </p:txBody>
      </p:sp>
      <p:sp>
        <p:nvSpPr>
          <p:cNvPr id="13326" name="Retângulo 23"/>
          <p:cNvSpPr>
            <a:spLocks noChangeArrowheads="1"/>
          </p:cNvSpPr>
          <p:nvPr/>
        </p:nvSpPr>
        <p:spPr bwMode="auto">
          <a:xfrm>
            <a:off x="2314575" y="1484313"/>
            <a:ext cx="2236788" cy="431800"/>
          </a:xfrm>
          <a:prstGeom prst="rect">
            <a:avLst/>
          </a:prstGeom>
          <a:solidFill>
            <a:srgbClr val="00007E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61200" rIns="162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1600" b="1">
                <a:solidFill>
                  <a:srgbClr val="FFFFFF"/>
                </a:solidFill>
              </a:rPr>
              <a:t>Inversores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50" y="2148675"/>
            <a:ext cx="1866900" cy="15335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AutoShape 2"/>
          <p:cNvSpPr>
            <a:spLocks noChangeArrowheads="1"/>
          </p:cNvSpPr>
          <p:nvPr/>
        </p:nvSpPr>
        <p:spPr bwMode="auto">
          <a:xfrm>
            <a:off x="34925" y="4652963"/>
            <a:ext cx="9074150" cy="2089150"/>
          </a:xfrm>
          <a:prstGeom prst="roundRect">
            <a:avLst>
              <a:gd name="adj" fmla="val 227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339933"/>
              </a:buClr>
              <a:buFont typeface="Arial" charset="0"/>
              <a:buChar char="•"/>
            </a:pPr>
            <a:r>
              <a:rPr lang="pt-BR" altLang="pt-BR" sz="1600">
                <a:solidFill>
                  <a:srgbClr val="006600"/>
                </a:solidFill>
              </a:rPr>
              <a:t>Mais de 25 empresas interessadas em fabricar módulos fotovoltaicos no país;</a:t>
            </a:r>
          </a:p>
          <a:p>
            <a:pPr eaLnBrk="1" hangingPunct="1">
              <a:spcBef>
                <a:spcPts val="600"/>
              </a:spcBef>
              <a:buClr>
                <a:srgbClr val="339933"/>
              </a:buClr>
              <a:buFont typeface="Arial" charset="0"/>
              <a:buChar char="•"/>
            </a:pPr>
            <a:r>
              <a:rPr lang="pt-BR" altLang="pt-BR" sz="1600">
                <a:solidFill>
                  <a:srgbClr val="006600"/>
                </a:solidFill>
              </a:rPr>
              <a:t>17 fabricantes de inversores já entraram em contato com o banco;</a:t>
            </a:r>
          </a:p>
          <a:p>
            <a:pPr eaLnBrk="1" hangingPunct="1">
              <a:spcBef>
                <a:spcPts val="600"/>
              </a:spcBef>
              <a:buClr>
                <a:srgbClr val="339933"/>
              </a:buClr>
              <a:buFont typeface="Arial" charset="0"/>
              <a:buChar char="•"/>
            </a:pPr>
            <a:r>
              <a:rPr lang="pt-BR" altLang="pt-BR" sz="1600">
                <a:solidFill>
                  <a:srgbClr val="006600"/>
                </a:solidFill>
              </a:rPr>
              <a:t>5 fabricantes de componentes elétricos já foram indicados por fabricantes do sistema fotovoltaico;</a:t>
            </a:r>
          </a:p>
          <a:p>
            <a:pPr eaLnBrk="1" hangingPunct="1">
              <a:spcBef>
                <a:spcPts val="600"/>
              </a:spcBef>
              <a:buClr>
                <a:srgbClr val="339933"/>
              </a:buClr>
              <a:buFont typeface="Arial" charset="0"/>
              <a:buChar char="•"/>
            </a:pPr>
            <a:r>
              <a:rPr lang="pt-BR" altLang="pt-BR" sz="1600">
                <a:solidFill>
                  <a:srgbClr val="006600"/>
                </a:solidFill>
              </a:rPr>
              <a:t>13 fabricantes de estruturas de sustentação demonstraram interesse no setor solar;</a:t>
            </a:r>
          </a:p>
          <a:p>
            <a:pPr eaLnBrk="1" hangingPunct="1">
              <a:spcBef>
                <a:spcPts val="600"/>
              </a:spcBef>
              <a:buClr>
                <a:srgbClr val="339933"/>
              </a:buClr>
              <a:buFont typeface="Arial" charset="0"/>
              <a:buChar char="•"/>
            </a:pPr>
            <a:r>
              <a:rPr lang="pt-BR" altLang="pt-BR" sz="1600">
                <a:solidFill>
                  <a:srgbClr val="006600"/>
                </a:solidFill>
              </a:rPr>
              <a:t>8 fabricantes do sistema fotovoltaico já estiveram reunidos no BNDES e 2 já estão credenciados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19607" y="188913"/>
            <a:ext cx="6980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t-BR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4) Políticas Públicas </a:t>
            </a:r>
            <a:r>
              <a:rPr lang="pt-BR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Integradas: geração solar</a:t>
            </a:r>
            <a:endParaRPr lang="pt-BR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60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92150"/>
          </a:xfrm>
          <a:gradFill rotWithShape="1">
            <a:gsLst>
              <a:gs pos="0">
                <a:srgbClr val="007E3A"/>
              </a:gs>
              <a:gs pos="100000">
                <a:srgbClr val="00773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5</a:t>
            </a:r>
            <a:r>
              <a:rPr lang="en-US" kern="1200" dirty="0"/>
              <a:t>) </a:t>
            </a:r>
            <a:r>
              <a:rPr lang="en-US" kern="1200" dirty="0" err="1" smtClean="0"/>
              <a:t>Políticas</a:t>
            </a:r>
            <a:r>
              <a:rPr lang="en-US" kern="1200" dirty="0" smtClean="0"/>
              <a:t> </a:t>
            </a:r>
            <a:r>
              <a:rPr lang="en-US" kern="1200" dirty="0" err="1" smtClean="0"/>
              <a:t>públicas</a:t>
            </a:r>
            <a:r>
              <a:rPr lang="en-US" kern="1200" dirty="0" smtClean="0"/>
              <a:t> </a:t>
            </a:r>
            <a:r>
              <a:rPr lang="en-US" kern="1200" dirty="0" err="1" smtClean="0"/>
              <a:t>deveriam</a:t>
            </a:r>
            <a:r>
              <a:rPr lang="en-US" kern="1200" dirty="0" smtClean="0"/>
              <a:t> </a:t>
            </a:r>
            <a:r>
              <a:rPr lang="en-US" kern="1200" dirty="0" err="1" smtClean="0"/>
              <a:t>ser</a:t>
            </a:r>
            <a:r>
              <a:rPr lang="en-US" kern="1200" dirty="0" smtClean="0"/>
              <a:t> </a:t>
            </a:r>
            <a:r>
              <a:rPr lang="en-US" kern="1200" dirty="0" err="1" smtClean="0"/>
              <a:t>resilientes</a:t>
            </a:r>
            <a:r>
              <a:rPr lang="en-US" kern="1200" dirty="0" smtClean="0"/>
              <a:t> e </a:t>
            </a:r>
            <a:r>
              <a:rPr lang="en-US" kern="1200" dirty="0" err="1" smtClean="0"/>
              <a:t>gerar</a:t>
            </a:r>
            <a:r>
              <a:rPr lang="en-US" kern="1200" dirty="0" smtClean="0"/>
              <a:t> “</a:t>
            </a:r>
            <a:r>
              <a:rPr lang="en-US" kern="1200" dirty="0" err="1" smtClean="0"/>
              <a:t>previsibilidade</a:t>
            </a:r>
            <a:r>
              <a:rPr lang="en-US" kern="1200" dirty="0" smtClean="0"/>
              <a:t>” </a:t>
            </a:r>
            <a:endParaRPr lang="en-US" kern="1200" dirty="0"/>
          </a:p>
        </p:txBody>
      </p:sp>
      <p:sp>
        <p:nvSpPr>
          <p:cNvPr id="590" name="AutoShape 58"/>
          <p:cNvSpPr>
            <a:spLocks noChangeArrowheads="1"/>
          </p:cNvSpPr>
          <p:nvPr/>
        </p:nvSpPr>
        <p:spPr bwMode="auto">
          <a:xfrm>
            <a:off x="2325997" y="1628800"/>
            <a:ext cx="1584176" cy="510778"/>
          </a:xfrm>
          <a:prstGeom prst="wedgeRoundRectCallout">
            <a:avLst>
              <a:gd name="adj1" fmla="val 27294"/>
              <a:gd name="adj2" fmla="val 287512"/>
              <a:gd name="adj3" fmla="val 16667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8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99330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Lei de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Informática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: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estímulo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ao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CI local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91" name="AutoShape 60"/>
          <p:cNvSpPr>
            <a:spLocks noChangeArrowheads="1"/>
          </p:cNvSpPr>
          <p:nvPr/>
        </p:nvSpPr>
        <p:spPr bwMode="auto">
          <a:xfrm>
            <a:off x="5796136" y="1758395"/>
            <a:ext cx="1728192" cy="449485"/>
          </a:xfrm>
          <a:prstGeom prst="wedgeRoundRectCallout">
            <a:avLst>
              <a:gd name="adj1" fmla="val 47479"/>
              <a:gd name="adj2" fmla="val 302661"/>
              <a:gd name="adj3" fmla="val 16667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8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9933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buClr>
                <a:srgbClr val="000000"/>
              </a:buClr>
              <a:buSzPct val="100000"/>
              <a:defRPr/>
            </a:pP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Desoneração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de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Folha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(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Lei 12.844/2013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)</a:t>
            </a: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92" name="AutoShape 24"/>
          <p:cNvSpPr>
            <a:spLocks noChangeArrowheads="1"/>
          </p:cNvSpPr>
          <p:nvPr/>
        </p:nvSpPr>
        <p:spPr bwMode="auto">
          <a:xfrm>
            <a:off x="179388" y="3362917"/>
            <a:ext cx="8964612" cy="76200"/>
          </a:xfrm>
          <a:prstGeom prst="rightArrow">
            <a:avLst>
              <a:gd name="adj1" fmla="val 50000"/>
              <a:gd name="adj2" fmla="val 288610"/>
            </a:avLst>
          </a:pr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593" name="Text Box 32"/>
          <p:cNvSpPr txBox="1">
            <a:spLocks noChangeArrowheads="1"/>
          </p:cNvSpPr>
          <p:nvPr/>
        </p:nvSpPr>
        <p:spPr bwMode="auto">
          <a:xfrm>
            <a:off x="3409114" y="3458182"/>
            <a:ext cx="79057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200" b="1">
                <a:solidFill>
                  <a:srgbClr val="003300"/>
                </a:solidFill>
                <a:latin typeface="+mj-lt"/>
              </a:rPr>
              <a:t>‘</a:t>
            </a:r>
            <a:r>
              <a:rPr lang="pt-BR" sz="1200" b="1" smtClean="0">
                <a:solidFill>
                  <a:srgbClr val="003300"/>
                </a:solidFill>
                <a:latin typeface="+mj-lt"/>
              </a:rPr>
              <a:t>07</a:t>
            </a:r>
            <a:endParaRPr lang="pt-BR" sz="1200" b="1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594" name="AutoShape 33"/>
          <p:cNvSpPr>
            <a:spLocks noChangeArrowheads="1"/>
          </p:cNvSpPr>
          <p:nvPr/>
        </p:nvSpPr>
        <p:spPr bwMode="auto">
          <a:xfrm>
            <a:off x="3695750" y="3243430"/>
            <a:ext cx="215900" cy="285750"/>
          </a:xfrm>
          <a:prstGeom prst="flowChartDecision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595" name="AutoShape 35"/>
          <p:cNvSpPr>
            <a:spLocks noChangeArrowheads="1"/>
          </p:cNvSpPr>
          <p:nvPr/>
        </p:nvSpPr>
        <p:spPr bwMode="auto">
          <a:xfrm>
            <a:off x="5723434" y="3257078"/>
            <a:ext cx="215900" cy="285750"/>
          </a:xfrm>
          <a:prstGeom prst="flowChartDecision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596" name="Text Box 38"/>
          <p:cNvSpPr txBox="1">
            <a:spLocks noChangeArrowheads="1"/>
          </p:cNvSpPr>
          <p:nvPr/>
        </p:nvSpPr>
        <p:spPr bwMode="auto">
          <a:xfrm>
            <a:off x="5436096" y="3471830"/>
            <a:ext cx="79057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200" b="1" smtClean="0">
                <a:solidFill>
                  <a:srgbClr val="003300"/>
                </a:solidFill>
                <a:latin typeface="+mj-lt"/>
              </a:rPr>
              <a:t>‘11</a:t>
            </a:r>
            <a:endParaRPr lang="pt-BR" sz="1200" b="1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597" name="Text Box 40"/>
          <p:cNvSpPr txBox="1">
            <a:spLocks noChangeArrowheads="1"/>
          </p:cNvSpPr>
          <p:nvPr/>
        </p:nvSpPr>
        <p:spPr bwMode="auto">
          <a:xfrm>
            <a:off x="2051720" y="3458182"/>
            <a:ext cx="43204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200" b="1" dirty="0">
                <a:solidFill>
                  <a:srgbClr val="003300"/>
                </a:solidFill>
                <a:latin typeface="+mj-lt"/>
              </a:rPr>
              <a:t>‘03</a:t>
            </a:r>
          </a:p>
        </p:txBody>
      </p:sp>
      <p:sp>
        <p:nvSpPr>
          <p:cNvPr id="598" name="AutoShape 42"/>
          <p:cNvSpPr>
            <a:spLocks noChangeArrowheads="1"/>
          </p:cNvSpPr>
          <p:nvPr/>
        </p:nvSpPr>
        <p:spPr bwMode="auto">
          <a:xfrm>
            <a:off x="2154262" y="3257078"/>
            <a:ext cx="215900" cy="285750"/>
          </a:xfrm>
          <a:prstGeom prst="flowChartDecision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599" name="AutoShape 58"/>
          <p:cNvSpPr>
            <a:spLocks noChangeArrowheads="1"/>
          </p:cNvSpPr>
          <p:nvPr/>
        </p:nvSpPr>
        <p:spPr bwMode="auto">
          <a:xfrm>
            <a:off x="2964150" y="2175068"/>
            <a:ext cx="1679101" cy="715089"/>
          </a:xfrm>
          <a:prstGeom prst="wedgeRoundRectCallout">
            <a:avLst>
              <a:gd name="adj1" fmla="val 1123"/>
              <a:gd name="adj2" fmla="val 101377"/>
              <a:gd name="adj3" fmla="val 16667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8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99330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PADIS: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incentivos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tributários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e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proteção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de PI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600" name="Text Box 38"/>
          <p:cNvSpPr txBox="1">
            <a:spLocks noChangeArrowheads="1"/>
          </p:cNvSpPr>
          <p:nvPr/>
        </p:nvSpPr>
        <p:spPr bwMode="auto">
          <a:xfrm>
            <a:off x="7169099" y="3471830"/>
            <a:ext cx="79057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200" b="1">
                <a:solidFill>
                  <a:srgbClr val="003300"/>
                </a:solidFill>
                <a:latin typeface="+mj-lt"/>
              </a:rPr>
              <a:t>‘</a:t>
            </a:r>
            <a:r>
              <a:rPr lang="pt-BR" sz="1200" b="1" smtClean="0">
                <a:solidFill>
                  <a:srgbClr val="003300"/>
                </a:solidFill>
                <a:latin typeface="+mj-lt"/>
              </a:rPr>
              <a:t>13</a:t>
            </a:r>
            <a:endParaRPr lang="pt-BR" sz="1200" b="1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601" name="AutoShape 35"/>
          <p:cNvSpPr>
            <a:spLocks noChangeArrowheads="1"/>
          </p:cNvSpPr>
          <p:nvPr/>
        </p:nvSpPr>
        <p:spPr bwMode="auto">
          <a:xfrm>
            <a:off x="7454156" y="3252316"/>
            <a:ext cx="215900" cy="285750"/>
          </a:xfrm>
          <a:prstGeom prst="flowChartDecision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602" name="AutoShape 60"/>
          <p:cNvSpPr>
            <a:spLocks noChangeArrowheads="1"/>
          </p:cNvSpPr>
          <p:nvPr/>
        </p:nvSpPr>
        <p:spPr bwMode="auto">
          <a:xfrm>
            <a:off x="7596336" y="2144443"/>
            <a:ext cx="1398339" cy="970478"/>
          </a:xfrm>
          <a:prstGeom prst="wedgeRoundRectCallout">
            <a:avLst>
              <a:gd name="adj1" fmla="val -46470"/>
              <a:gd name="adj2" fmla="val 90510"/>
              <a:gd name="adj3" fmla="val 16667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8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993300">
                <a:gamma/>
                <a:shade val="60000"/>
                <a:invGamma/>
              </a:srgbClr>
            </a:prstShdw>
          </a:effectLst>
        </p:spPr>
        <p:txBody>
          <a:bodyPr wrap="square" lIns="36000" rIns="36000">
            <a:spAutoFit/>
          </a:bodyPr>
          <a:lstStyle/>
          <a:p>
            <a:pPr algn="ctr" eaLnBrk="0" hangingPunct="0">
              <a:lnSpc>
                <a:spcPct val="85000"/>
              </a:lnSpc>
              <a:buClr>
                <a:srgbClr val="000000"/>
              </a:buClr>
              <a:buSzPct val="100000"/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PADIS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atualizado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parcialmente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p/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atender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algumas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necessidades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da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indústria</a:t>
            </a: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603" name="Rectangle 5"/>
          <p:cNvSpPr>
            <a:spLocks noChangeArrowheads="1"/>
          </p:cNvSpPr>
          <p:nvPr/>
        </p:nvSpPr>
        <p:spPr bwMode="auto">
          <a:xfrm>
            <a:off x="1917499" y="1124744"/>
            <a:ext cx="2078437" cy="3600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alibri"/>
                <a:cs typeface="Calibri"/>
              </a:rPr>
              <a:t>PITCE</a:t>
            </a:r>
          </a:p>
        </p:txBody>
      </p:sp>
      <p:sp>
        <p:nvSpPr>
          <p:cNvPr id="604" name="Rectangle 5"/>
          <p:cNvSpPr>
            <a:spLocks noChangeArrowheads="1"/>
          </p:cNvSpPr>
          <p:nvPr/>
        </p:nvSpPr>
        <p:spPr bwMode="auto">
          <a:xfrm>
            <a:off x="4035670" y="1124744"/>
            <a:ext cx="1997297" cy="3600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alibri"/>
                <a:cs typeface="Calibri"/>
              </a:rPr>
              <a:t>PDP</a:t>
            </a:r>
          </a:p>
        </p:txBody>
      </p:sp>
      <p:sp>
        <p:nvSpPr>
          <p:cNvPr id="605" name="Rectangle 5"/>
          <p:cNvSpPr>
            <a:spLocks noChangeArrowheads="1"/>
          </p:cNvSpPr>
          <p:nvPr/>
        </p:nvSpPr>
        <p:spPr bwMode="auto">
          <a:xfrm>
            <a:off x="6073410" y="1124744"/>
            <a:ext cx="1886264" cy="3600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alibri"/>
                <a:cs typeface="Calibri"/>
              </a:rPr>
              <a:t>PBM</a:t>
            </a:r>
          </a:p>
        </p:txBody>
      </p:sp>
      <p:sp>
        <p:nvSpPr>
          <p:cNvPr id="606" name="AutoShape 56"/>
          <p:cNvSpPr>
            <a:spLocks noChangeArrowheads="1"/>
          </p:cNvSpPr>
          <p:nvPr/>
        </p:nvSpPr>
        <p:spPr bwMode="auto">
          <a:xfrm>
            <a:off x="1547664" y="2532612"/>
            <a:ext cx="1513467" cy="715089"/>
          </a:xfrm>
          <a:prstGeom prst="wedgeRoundRectCallout">
            <a:avLst>
              <a:gd name="adj1" fmla="val 62775"/>
              <a:gd name="adj2" fmla="val 71497"/>
              <a:gd name="adj3" fmla="val 16667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8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9933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CI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Brasil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: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apoio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inicial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 7 DHs e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instalação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de 2 CTs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607" name="AutoShape 56"/>
          <p:cNvSpPr>
            <a:spLocks noChangeArrowheads="1"/>
          </p:cNvSpPr>
          <p:nvPr/>
        </p:nvSpPr>
        <p:spPr bwMode="auto">
          <a:xfrm>
            <a:off x="4716016" y="2332962"/>
            <a:ext cx="1296194" cy="737451"/>
          </a:xfrm>
          <a:prstGeom prst="wedgeRoundRectCallout">
            <a:avLst>
              <a:gd name="adj1" fmla="val -39230"/>
              <a:gd name="adj2" fmla="val 97975"/>
              <a:gd name="adj3" fmla="val 16667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8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9933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CI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Brasil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: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apoio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para a 5 DHs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Privadas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608" name="AutoShape 60"/>
          <p:cNvSpPr>
            <a:spLocks noChangeArrowheads="1"/>
          </p:cNvSpPr>
          <p:nvPr/>
        </p:nvSpPr>
        <p:spPr bwMode="auto">
          <a:xfrm>
            <a:off x="6084168" y="2250773"/>
            <a:ext cx="1440160" cy="767870"/>
          </a:xfrm>
          <a:prstGeom prst="wedgeRoundRectCallout">
            <a:avLst>
              <a:gd name="adj1" fmla="val 46285"/>
              <a:gd name="adj2" fmla="val 96487"/>
              <a:gd name="adj3" fmla="val 16667"/>
            </a:avLst>
          </a:prstGeom>
          <a:gradFill rotWithShape="1">
            <a:gsLst>
              <a:gs pos="0">
                <a:srgbClr val="993300"/>
              </a:gs>
              <a:gs pos="100000">
                <a:srgbClr val="993300">
                  <a:gamma/>
                  <a:shade val="8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9933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buClr>
                <a:srgbClr val="000000"/>
              </a:buClr>
              <a:buSzPct val="100000"/>
              <a:defRPr/>
            </a:pP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Reconhecimento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do CI c/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Projeto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local</a:t>
            </a: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(</a:t>
            </a: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Portaria</a:t>
            </a: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MCTI 1.309/13)</a:t>
            </a: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609" name="Retângulo de cantos arredondados 608"/>
          <p:cNvSpPr/>
          <p:nvPr/>
        </p:nvSpPr>
        <p:spPr bwMode="auto">
          <a:xfrm rot="16200000" flipH="1">
            <a:off x="-85879" y="3822434"/>
            <a:ext cx="1080120" cy="55976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46800" tIns="45720" rIns="4680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1200" b="1" kern="0" noProof="0" dirty="0" smtClean="0">
                <a:solidFill>
                  <a:srgbClr val="FFFFFF"/>
                </a:solidFill>
                <a:latin typeface="Calibri"/>
              </a:rPr>
              <a:t>Projeto de CI</a:t>
            </a:r>
            <a:endParaRPr kumimoji="0" lang="pt-BR" altLang="pt-B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10" name="Retângulo de cantos arredondados 609"/>
          <p:cNvSpPr/>
          <p:nvPr/>
        </p:nvSpPr>
        <p:spPr bwMode="auto">
          <a:xfrm rot="16200000" flipH="1">
            <a:off x="183532" y="5427851"/>
            <a:ext cx="813028" cy="28803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46800" tIns="45720" rIns="4680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1200" b="1" kern="0" noProof="0" smtClean="0">
                <a:solidFill>
                  <a:srgbClr val="FFFFFF"/>
                </a:solidFill>
                <a:latin typeface="Calibri"/>
              </a:rPr>
              <a:t>Front End</a:t>
            </a:r>
            <a:endParaRPr kumimoji="0" lang="pt-BR" altLang="pt-B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11" name="Retângulo de cantos arredondados 610"/>
          <p:cNvSpPr/>
          <p:nvPr/>
        </p:nvSpPr>
        <p:spPr bwMode="auto">
          <a:xfrm rot="16200000" flipH="1">
            <a:off x="200193" y="6266179"/>
            <a:ext cx="779733" cy="26649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46800" tIns="45720" rIns="4680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1200" b="1" kern="0" noProof="0" dirty="0" smtClean="0">
                <a:solidFill>
                  <a:srgbClr val="FFFFFF"/>
                </a:solidFill>
                <a:latin typeface="Calibri"/>
              </a:rPr>
              <a:t>Back </a:t>
            </a:r>
            <a:r>
              <a:rPr lang="pt-BR" altLang="pt-BR" sz="1200" b="1" kern="0" noProof="0" dirty="0" err="1" smtClean="0">
                <a:solidFill>
                  <a:srgbClr val="FFFFFF"/>
                </a:solidFill>
                <a:latin typeface="Calibri"/>
              </a:rPr>
              <a:t>End</a:t>
            </a:r>
            <a:endParaRPr kumimoji="0" lang="pt-BR" altLang="pt-B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12" name="Retângulo de cantos arredondados 611"/>
          <p:cNvSpPr/>
          <p:nvPr/>
        </p:nvSpPr>
        <p:spPr>
          <a:xfrm>
            <a:off x="2339752" y="3818325"/>
            <a:ext cx="718567" cy="25874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CEITEC DH</a:t>
            </a:r>
            <a:endParaRPr lang="pt-BR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3" name="Retângulo de cantos arredondados 612"/>
          <p:cNvSpPr/>
          <p:nvPr/>
        </p:nvSpPr>
        <p:spPr>
          <a:xfrm>
            <a:off x="7670055" y="3693877"/>
            <a:ext cx="932343" cy="256809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smtClean="0"/>
              <a:t>BrPhotonics</a:t>
            </a:r>
            <a:endParaRPr lang="pt-BR" sz="900" b="1" dirty="0"/>
          </a:p>
        </p:txBody>
      </p:sp>
      <p:sp>
        <p:nvSpPr>
          <p:cNvPr id="614" name="Retângulo de cantos arredondados 613"/>
          <p:cNvSpPr/>
          <p:nvPr/>
        </p:nvSpPr>
        <p:spPr>
          <a:xfrm>
            <a:off x="748396" y="3983548"/>
            <a:ext cx="759244" cy="258747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err="1" smtClean="0"/>
              <a:t>Freescale</a:t>
            </a:r>
            <a:endParaRPr lang="pt-BR" sz="900" b="1" dirty="0"/>
          </a:p>
        </p:txBody>
      </p:sp>
      <p:sp>
        <p:nvSpPr>
          <p:cNvPr id="615" name="Retângulo de cantos arredondados 614"/>
          <p:cNvSpPr/>
          <p:nvPr/>
        </p:nvSpPr>
        <p:spPr>
          <a:xfrm>
            <a:off x="2773313" y="6021206"/>
            <a:ext cx="718567" cy="25874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</a:t>
            </a:r>
            <a:endParaRPr lang="pt-BR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6" name="Retângulo de cantos arredondados 615"/>
          <p:cNvSpPr/>
          <p:nvPr/>
        </p:nvSpPr>
        <p:spPr>
          <a:xfrm>
            <a:off x="6765411" y="4264979"/>
            <a:ext cx="503299" cy="258747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smtClean="0"/>
              <a:t>STI</a:t>
            </a:r>
            <a:endParaRPr lang="pt-BR" sz="900" b="1" dirty="0"/>
          </a:p>
        </p:txBody>
      </p:sp>
      <p:sp>
        <p:nvSpPr>
          <p:cNvPr id="617" name="Retângulo de cantos arredondados 616"/>
          <p:cNvSpPr/>
          <p:nvPr/>
        </p:nvSpPr>
        <p:spPr>
          <a:xfrm>
            <a:off x="1065538" y="4778934"/>
            <a:ext cx="1088724" cy="258747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err="1" smtClean="0"/>
              <a:t>Jasper</a:t>
            </a:r>
            <a:r>
              <a:rPr lang="pt-BR" sz="900" b="1" dirty="0" smtClean="0"/>
              <a:t>/</a:t>
            </a:r>
            <a:r>
              <a:rPr lang="pt-BR" sz="900" b="1" dirty="0" err="1" smtClean="0"/>
              <a:t>Cadence</a:t>
            </a:r>
            <a:endParaRPr lang="pt-BR" sz="900" b="1" dirty="0"/>
          </a:p>
        </p:txBody>
      </p:sp>
      <p:sp>
        <p:nvSpPr>
          <p:cNvPr id="618" name="Retângulo de cantos arredondados 617"/>
          <p:cNvSpPr/>
          <p:nvPr/>
        </p:nvSpPr>
        <p:spPr bwMode="auto">
          <a:xfrm rot="16200000" flipH="1">
            <a:off x="218336" y="4609097"/>
            <a:ext cx="471687" cy="55976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46800" tIns="45720" rIns="4680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1200" b="1" kern="0" noProof="0" smtClean="0">
                <a:solidFill>
                  <a:srgbClr val="FFFFFF"/>
                </a:solidFill>
                <a:latin typeface="Calibri"/>
              </a:rPr>
              <a:t>EDA</a:t>
            </a:r>
            <a:endParaRPr kumimoji="0" lang="pt-BR" altLang="pt-B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19" name="Retângulo de cantos arredondados 618"/>
          <p:cNvSpPr/>
          <p:nvPr/>
        </p:nvSpPr>
        <p:spPr>
          <a:xfrm>
            <a:off x="4717529" y="6390448"/>
            <a:ext cx="718567" cy="25874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 Micron</a:t>
            </a:r>
            <a:endParaRPr lang="pt-BR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0" name="Retângulo de cantos arredondados 619"/>
          <p:cNvSpPr/>
          <p:nvPr/>
        </p:nvSpPr>
        <p:spPr>
          <a:xfrm>
            <a:off x="7959675" y="6035930"/>
            <a:ext cx="753336" cy="258747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err="1" smtClean="0"/>
              <a:t>Multilaser</a:t>
            </a:r>
            <a:endParaRPr lang="pt-BR" sz="900" b="1" dirty="0"/>
          </a:p>
        </p:txBody>
      </p:sp>
      <p:sp>
        <p:nvSpPr>
          <p:cNvPr id="621" name="Text Box 38"/>
          <p:cNvSpPr txBox="1">
            <a:spLocks noChangeArrowheads="1"/>
          </p:cNvSpPr>
          <p:nvPr/>
        </p:nvSpPr>
        <p:spPr bwMode="auto">
          <a:xfrm>
            <a:off x="8029897" y="3471830"/>
            <a:ext cx="79057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200" b="1" smtClean="0">
                <a:solidFill>
                  <a:srgbClr val="003300"/>
                </a:solidFill>
                <a:latin typeface="+mj-lt"/>
              </a:rPr>
              <a:t>’15E</a:t>
            </a:r>
            <a:endParaRPr lang="pt-BR" sz="1200" b="1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622" name="AutoShape 35"/>
          <p:cNvSpPr>
            <a:spLocks noChangeArrowheads="1"/>
          </p:cNvSpPr>
          <p:nvPr/>
        </p:nvSpPr>
        <p:spPr bwMode="auto">
          <a:xfrm>
            <a:off x="8314954" y="3252316"/>
            <a:ext cx="215900" cy="285750"/>
          </a:xfrm>
          <a:prstGeom prst="flowChartDecision">
            <a:avLst/>
          </a:prstGeom>
          <a:gradFill rotWithShape="1">
            <a:gsLst>
              <a:gs pos="0">
                <a:srgbClr val="A5002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623" name="Retângulo de cantos arredondados 622"/>
          <p:cNvSpPr/>
          <p:nvPr/>
        </p:nvSpPr>
        <p:spPr>
          <a:xfrm>
            <a:off x="8461676" y="5445224"/>
            <a:ext cx="637696" cy="24889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Unitec</a:t>
            </a:r>
            <a:endParaRPr lang="pt-BR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" name="Retângulo de cantos arredondados 623"/>
          <p:cNvSpPr/>
          <p:nvPr/>
        </p:nvSpPr>
        <p:spPr>
          <a:xfrm>
            <a:off x="5146820" y="6010733"/>
            <a:ext cx="793332" cy="258747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CEITEC </a:t>
            </a:r>
          </a:p>
        </p:txBody>
      </p:sp>
      <p:sp>
        <p:nvSpPr>
          <p:cNvPr id="625" name="Retângulo de cantos arredondados 624"/>
          <p:cNvSpPr/>
          <p:nvPr/>
        </p:nvSpPr>
        <p:spPr>
          <a:xfrm>
            <a:off x="1198560" y="3704621"/>
            <a:ext cx="618161" cy="246066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smtClean="0"/>
              <a:t>Idea!</a:t>
            </a:r>
            <a:endParaRPr lang="pt-BR" sz="900" b="1" dirty="0"/>
          </a:p>
        </p:txBody>
      </p:sp>
      <p:sp>
        <p:nvSpPr>
          <p:cNvPr id="626" name="Retângulo de cantos arredondados 625"/>
          <p:cNvSpPr/>
          <p:nvPr/>
        </p:nvSpPr>
        <p:spPr>
          <a:xfrm>
            <a:off x="3910173" y="4131449"/>
            <a:ext cx="661827" cy="275717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err="1" smtClean="0"/>
              <a:t>Chipus</a:t>
            </a:r>
            <a:endParaRPr lang="pt-BR" sz="900" b="1" dirty="0"/>
          </a:p>
        </p:txBody>
      </p:sp>
      <p:sp>
        <p:nvSpPr>
          <p:cNvPr id="627" name="Retângulo de cantos arredondados 626"/>
          <p:cNvSpPr/>
          <p:nvPr/>
        </p:nvSpPr>
        <p:spPr>
          <a:xfrm>
            <a:off x="3911650" y="3789040"/>
            <a:ext cx="660350" cy="25874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Silicon</a:t>
            </a:r>
            <a:r>
              <a:rPr lang="pt-BR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Reef</a:t>
            </a:r>
            <a:endParaRPr lang="pt-BR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8" name="Retângulo de cantos arredondados 627"/>
          <p:cNvSpPr/>
          <p:nvPr/>
        </p:nvSpPr>
        <p:spPr>
          <a:xfrm>
            <a:off x="748396" y="4274878"/>
            <a:ext cx="626276" cy="26457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LSI-Tec</a:t>
            </a:r>
            <a:endParaRPr lang="pt-BR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9" name="Retângulo de cantos arredondados 628"/>
          <p:cNvSpPr/>
          <p:nvPr/>
        </p:nvSpPr>
        <p:spPr>
          <a:xfrm>
            <a:off x="4604273" y="3983548"/>
            <a:ext cx="615798" cy="258747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smtClean="0"/>
              <a:t>SM DH</a:t>
            </a:r>
            <a:endParaRPr lang="pt-BR" sz="900" b="1" dirty="0"/>
          </a:p>
        </p:txBody>
      </p:sp>
      <p:sp>
        <p:nvSpPr>
          <p:cNvPr id="630" name="Retângulo de cantos arredondados 629"/>
          <p:cNvSpPr/>
          <p:nvPr/>
        </p:nvSpPr>
        <p:spPr>
          <a:xfrm>
            <a:off x="2642897" y="4145504"/>
            <a:ext cx="718567" cy="258747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smtClean="0"/>
              <a:t>Cetene</a:t>
            </a:r>
            <a:endParaRPr lang="pt-BR" sz="900" b="1" dirty="0"/>
          </a:p>
        </p:txBody>
      </p:sp>
      <p:sp>
        <p:nvSpPr>
          <p:cNvPr id="631" name="Retângulo de cantos arredondados 630"/>
          <p:cNvSpPr/>
          <p:nvPr/>
        </p:nvSpPr>
        <p:spPr>
          <a:xfrm>
            <a:off x="1457438" y="3983548"/>
            <a:ext cx="718567" cy="25874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Eldorado</a:t>
            </a:r>
            <a:endParaRPr lang="pt-BR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2" name="Retângulo de cantos arredondados 631"/>
          <p:cNvSpPr/>
          <p:nvPr/>
        </p:nvSpPr>
        <p:spPr>
          <a:xfrm>
            <a:off x="787713" y="3692529"/>
            <a:ext cx="410847" cy="258158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smtClean="0"/>
              <a:t>CTI</a:t>
            </a:r>
            <a:endParaRPr lang="pt-BR" sz="900" b="1" dirty="0"/>
          </a:p>
        </p:txBody>
      </p:sp>
      <p:sp>
        <p:nvSpPr>
          <p:cNvPr id="633" name="Rectangle 5"/>
          <p:cNvSpPr>
            <a:spLocks noChangeArrowheads="1"/>
          </p:cNvSpPr>
          <p:nvPr/>
        </p:nvSpPr>
        <p:spPr bwMode="auto">
          <a:xfrm>
            <a:off x="475788" y="1688967"/>
            <a:ext cx="1359908" cy="695265"/>
          </a:xfrm>
          <a:prstGeom prst="horizontalScroll">
            <a:avLst/>
          </a:prstGeom>
          <a:solidFill>
            <a:srgbClr val="996633"/>
          </a:solidFill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PNM e Estudo BNDES</a:t>
            </a:r>
          </a:p>
        </p:txBody>
      </p:sp>
      <p:cxnSp>
        <p:nvCxnSpPr>
          <p:cNvPr id="634" name="Conector reto 633"/>
          <p:cNvCxnSpPr/>
          <p:nvPr/>
        </p:nvCxnSpPr>
        <p:spPr bwMode="auto">
          <a:xfrm flipV="1">
            <a:off x="639552" y="4653136"/>
            <a:ext cx="7685856" cy="14133"/>
          </a:xfrm>
          <a:prstGeom prst="line">
            <a:avLst/>
          </a:prstGeom>
          <a:noFill/>
          <a:ln w="3175" cap="flat" cmpd="sng" algn="ctr">
            <a:solidFill>
              <a:srgbClr val="FFFFFF">
                <a:lumMod val="8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635" name="Conector reto 634"/>
          <p:cNvCxnSpPr/>
          <p:nvPr/>
        </p:nvCxnSpPr>
        <p:spPr bwMode="auto">
          <a:xfrm flipV="1">
            <a:off x="967355" y="5152124"/>
            <a:ext cx="7685856" cy="14133"/>
          </a:xfrm>
          <a:prstGeom prst="line">
            <a:avLst/>
          </a:prstGeom>
          <a:noFill/>
          <a:ln w="3175" cap="flat" cmpd="sng" algn="ctr">
            <a:solidFill>
              <a:srgbClr val="FFFFFF">
                <a:lumMod val="8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636" name="Conector reto 635"/>
          <p:cNvCxnSpPr/>
          <p:nvPr/>
        </p:nvCxnSpPr>
        <p:spPr bwMode="auto">
          <a:xfrm flipV="1">
            <a:off x="755576" y="5935147"/>
            <a:ext cx="7685856" cy="14133"/>
          </a:xfrm>
          <a:prstGeom prst="line">
            <a:avLst/>
          </a:prstGeom>
          <a:noFill/>
          <a:ln w="3175" cap="flat" cmpd="sng" algn="ctr">
            <a:solidFill>
              <a:srgbClr val="FFFFFF">
                <a:lumMod val="8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37" name="Retângulo de cantos arredondados 636"/>
          <p:cNvSpPr/>
          <p:nvPr/>
        </p:nvSpPr>
        <p:spPr>
          <a:xfrm>
            <a:off x="7017060" y="5204744"/>
            <a:ext cx="1011324" cy="25874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CEITEC (laminação)</a:t>
            </a:r>
          </a:p>
        </p:txBody>
      </p:sp>
      <p:sp>
        <p:nvSpPr>
          <p:cNvPr id="638" name="Retângulo de cantos arredondados 637"/>
          <p:cNvSpPr/>
          <p:nvPr/>
        </p:nvSpPr>
        <p:spPr bwMode="auto">
          <a:xfrm rot="16200000" flipH="1">
            <a:off x="-516480" y="5841271"/>
            <a:ext cx="1638797" cy="25724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46800" tIns="45720" rIns="4680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1200" b="1" kern="0" noProof="0" smtClean="0">
                <a:solidFill>
                  <a:srgbClr val="FFFFFF"/>
                </a:solidFill>
                <a:latin typeface="Calibri"/>
              </a:rPr>
              <a:t>Fabricação</a:t>
            </a:r>
            <a:endParaRPr kumimoji="0" lang="pt-BR" altLang="pt-B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39" name="Retângulo de cantos arredondados 638"/>
          <p:cNvSpPr/>
          <p:nvPr/>
        </p:nvSpPr>
        <p:spPr>
          <a:xfrm>
            <a:off x="1422146" y="4274878"/>
            <a:ext cx="626276" cy="26457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Braun</a:t>
            </a:r>
            <a:endParaRPr lang="pt-BR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4" name="Retângulo de cantos arredondados 2763"/>
          <p:cNvSpPr/>
          <p:nvPr/>
        </p:nvSpPr>
        <p:spPr bwMode="auto">
          <a:xfrm rot="1907251">
            <a:off x="8080994" y="1488337"/>
            <a:ext cx="1042810" cy="28092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charset="0"/>
                <a:ea typeface="ＭＳ Ｐゴシック" charset="0"/>
              </a:rPr>
              <a:t>Não exaustivo</a:t>
            </a:r>
            <a:endParaRPr kumimoji="0" lang="pt-BR" sz="105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5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7" grpId="0" animBg="1"/>
      <p:bldP spid="638" grpId="0" animBg="1"/>
      <p:bldP spid="6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"/>
          <p:cNvSpPr txBox="1">
            <a:spLocks noChangeArrowheads="1"/>
          </p:cNvSpPr>
          <p:nvPr/>
        </p:nvSpPr>
        <p:spPr bwMode="auto">
          <a:xfrm>
            <a:off x="119446" y="-45387"/>
            <a:ext cx="675680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Plano de </a:t>
            </a:r>
            <a:r>
              <a:rPr lang="en-US" sz="2600" b="1" dirty="0" err="1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estímulos</a:t>
            </a: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 à </a:t>
            </a:r>
            <a:r>
              <a:rPr lang="en-US" sz="2600" b="1" dirty="0" err="1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modernização</a:t>
            </a: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 da </a:t>
            </a:r>
            <a:r>
              <a:rPr lang="en-US" sz="2600" b="1" dirty="0" err="1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Indústria</a:t>
            </a: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Nacional</a:t>
            </a:r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endParaRPr lang="en-US" sz="2600" b="1" dirty="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9446" y="1070729"/>
            <a:ext cx="7404882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700" dirty="0" smtClean="0">
                <a:latin typeface="+mn-lt"/>
              </a:rPr>
              <a:t>1 e 2) </a:t>
            </a:r>
            <a:r>
              <a:rPr lang="en-US" sz="1700" dirty="0" err="1" smtClean="0">
                <a:latin typeface="+mn-lt"/>
              </a:rPr>
              <a:t>Política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 err="1" smtClean="0">
                <a:latin typeface="+mn-lt"/>
              </a:rPr>
              <a:t>Pública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 err="1" smtClean="0">
                <a:latin typeface="+mn-lt"/>
              </a:rPr>
              <a:t>deve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 err="1" smtClean="0">
                <a:latin typeface="+mn-lt"/>
              </a:rPr>
              <a:t>considerar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 err="1" smtClean="0">
                <a:latin typeface="+mn-lt"/>
              </a:rPr>
              <a:t>desafios</a:t>
            </a:r>
            <a:r>
              <a:rPr lang="en-US" sz="1700" dirty="0" smtClean="0">
                <a:latin typeface="+mn-lt"/>
              </a:rPr>
              <a:t> =&gt; </a:t>
            </a:r>
            <a:r>
              <a:rPr lang="en-US" sz="1700" dirty="0" err="1" smtClean="0">
                <a:latin typeface="+mn-lt"/>
              </a:rPr>
              <a:t>foco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 err="1" smtClean="0">
                <a:latin typeface="+mn-lt"/>
              </a:rPr>
              <a:t>na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 err="1" smtClean="0">
                <a:latin typeface="+mn-lt"/>
              </a:rPr>
              <a:t>competividade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 err="1" smtClean="0">
                <a:latin typeface="+mn-lt"/>
              </a:rPr>
              <a:t>sistêmica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 err="1" smtClean="0">
                <a:latin typeface="+mn-lt"/>
              </a:rPr>
              <a:t>reforçando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 err="1" smtClean="0">
                <a:latin typeface="+mn-lt"/>
              </a:rPr>
              <a:t>cooperação</a:t>
            </a:r>
            <a:r>
              <a:rPr lang="en-US" sz="1700" dirty="0" smtClean="0">
                <a:latin typeface="+mn-lt"/>
              </a:rPr>
              <a:t> entre </a:t>
            </a:r>
            <a:r>
              <a:rPr lang="en-US" sz="1700" dirty="0" err="1" smtClean="0">
                <a:latin typeface="+mn-lt"/>
              </a:rPr>
              <a:t>diferentes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 err="1" smtClean="0">
                <a:latin typeface="+mn-lt"/>
              </a:rPr>
              <a:t>atores</a:t>
            </a:r>
            <a:r>
              <a:rPr lang="en-US" sz="1700" dirty="0" smtClean="0">
                <a:latin typeface="+mn-lt"/>
              </a:rPr>
              <a:t> =&gt; </a:t>
            </a:r>
            <a:r>
              <a:rPr lang="en-US" sz="1700" dirty="0" err="1" smtClean="0">
                <a:latin typeface="+mn-lt"/>
              </a:rPr>
              <a:t>maior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 err="1" smtClean="0">
                <a:latin typeface="+mn-lt"/>
              </a:rPr>
              <a:t>efetividade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 err="1" smtClean="0">
                <a:latin typeface="+mn-lt"/>
              </a:rPr>
              <a:t>na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 err="1" smtClean="0">
                <a:latin typeface="+mn-lt"/>
              </a:rPr>
              <a:t>alocação</a:t>
            </a:r>
            <a:r>
              <a:rPr lang="en-US" sz="1700" dirty="0" smtClean="0">
                <a:latin typeface="+mn-lt"/>
              </a:rPr>
              <a:t> de </a:t>
            </a:r>
            <a:r>
              <a:rPr lang="en-US" sz="1700" dirty="0" err="1" smtClean="0">
                <a:latin typeface="+mn-lt"/>
              </a:rPr>
              <a:t>recursos</a:t>
            </a:r>
            <a:endParaRPr lang="en-US" sz="17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1500" dirty="0" err="1" smtClean="0">
                <a:latin typeface="+mn-lt"/>
              </a:rPr>
              <a:t>Sugestão</a:t>
            </a:r>
            <a:r>
              <a:rPr lang="en-US" sz="1500" dirty="0" smtClean="0">
                <a:latin typeface="+mn-lt"/>
              </a:rPr>
              <a:t> de </a:t>
            </a:r>
            <a:r>
              <a:rPr lang="en-US" sz="1500" dirty="0" err="1" smtClean="0">
                <a:latin typeface="+mn-lt"/>
              </a:rPr>
              <a:t>plano</a:t>
            </a:r>
            <a:r>
              <a:rPr lang="en-US" sz="1500" dirty="0" smtClean="0">
                <a:latin typeface="+mn-lt"/>
              </a:rPr>
              <a:t> de </a:t>
            </a:r>
            <a:r>
              <a:rPr lang="en-US" sz="1500" dirty="0" err="1" smtClean="0">
                <a:latin typeface="+mn-lt"/>
              </a:rPr>
              <a:t>ação</a:t>
            </a:r>
            <a:r>
              <a:rPr lang="en-US" sz="1500" dirty="0" smtClean="0">
                <a:latin typeface="+mn-lt"/>
              </a:rPr>
              <a:t>: </a:t>
            </a:r>
            <a:r>
              <a:rPr lang="en-US" sz="1500" dirty="0" err="1" smtClean="0">
                <a:latin typeface="+mn-lt"/>
              </a:rPr>
              <a:t>construção</a:t>
            </a:r>
            <a:r>
              <a:rPr lang="en-US" sz="1500" dirty="0" smtClean="0">
                <a:latin typeface="+mn-lt"/>
              </a:rPr>
              <a:t> de </a:t>
            </a:r>
            <a:r>
              <a:rPr lang="en-US" sz="1500" dirty="0" err="1" smtClean="0">
                <a:latin typeface="+mn-lt"/>
              </a:rPr>
              <a:t>pacto</a:t>
            </a:r>
            <a:r>
              <a:rPr lang="en-US" sz="1500" dirty="0" smtClean="0">
                <a:latin typeface="+mn-lt"/>
              </a:rPr>
              <a:t> </a:t>
            </a:r>
            <a:r>
              <a:rPr lang="en-US" sz="1500" dirty="0" err="1" smtClean="0">
                <a:latin typeface="+mn-lt"/>
              </a:rPr>
              <a:t>sobre</a:t>
            </a:r>
            <a:r>
              <a:rPr lang="en-US" sz="1500" dirty="0" smtClean="0">
                <a:latin typeface="+mn-lt"/>
              </a:rPr>
              <a:t> </a:t>
            </a:r>
            <a:r>
              <a:rPr lang="en-US" sz="1500" dirty="0" err="1" smtClean="0">
                <a:latin typeface="+mn-lt"/>
              </a:rPr>
              <a:t>prioridades</a:t>
            </a:r>
            <a:r>
              <a:rPr lang="en-US" sz="1500" dirty="0" smtClean="0">
                <a:latin typeface="+mn-lt"/>
              </a:rPr>
              <a:t> </a:t>
            </a:r>
            <a:r>
              <a:rPr lang="en-US" sz="1500" dirty="0" err="1" smtClean="0">
                <a:latin typeface="+mn-lt"/>
              </a:rPr>
              <a:t>nacionais</a:t>
            </a:r>
            <a:r>
              <a:rPr lang="en-US" sz="1500" dirty="0" smtClean="0">
                <a:latin typeface="+mn-lt"/>
              </a:rPr>
              <a:t> e </a:t>
            </a:r>
            <a:r>
              <a:rPr lang="en-US" sz="1500" dirty="0" err="1" smtClean="0">
                <a:latin typeface="+mn-lt"/>
              </a:rPr>
              <a:t>lançamento</a:t>
            </a:r>
            <a:r>
              <a:rPr lang="en-US" sz="1500" dirty="0" smtClean="0">
                <a:latin typeface="+mn-lt"/>
              </a:rPr>
              <a:t> de nova </a:t>
            </a:r>
            <a:r>
              <a:rPr lang="en-US" sz="1500" dirty="0" err="1" smtClean="0">
                <a:latin typeface="+mn-lt"/>
              </a:rPr>
              <a:t>rodada</a:t>
            </a:r>
            <a:r>
              <a:rPr lang="en-US" sz="1500" dirty="0" smtClean="0">
                <a:latin typeface="+mn-lt"/>
              </a:rPr>
              <a:t> de “</a:t>
            </a:r>
            <a:r>
              <a:rPr lang="en-US" sz="1500" dirty="0" err="1" smtClean="0">
                <a:latin typeface="+mn-lt"/>
              </a:rPr>
              <a:t>Inovas</a:t>
            </a:r>
            <a:r>
              <a:rPr lang="en-US" sz="1500" dirty="0" smtClean="0">
                <a:latin typeface="+mn-lt"/>
              </a:rPr>
              <a:t>” (</a:t>
            </a:r>
            <a:r>
              <a:rPr lang="en-US" sz="1500" dirty="0" err="1" smtClean="0">
                <a:latin typeface="+mn-lt"/>
              </a:rPr>
              <a:t>quais</a:t>
            </a:r>
            <a:r>
              <a:rPr lang="en-US" sz="1500" dirty="0" smtClean="0">
                <a:latin typeface="+mn-lt"/>
              </a:rPr>
              <a:t> </a:t>
            </a:r>
            <a:r>
              <a:rPr lang="en-US" sz="1500" dirty="0" err="1" smtClean="0">
                <a:latin typeface="+mn-lt"/>
              </a:rPr>
              <a:t>os</a:t>
            </a:r>
            <a:r>
              <a:rPr lang="en-US" sz="1500" dirty="0" smtClean="0">
                <a:latin typeface="+mn-lt"/>
              </a:rPr>
              <a:t> </a:t>
            </a:r>
            <a:r>
              <a:rPr lang="en-US" sz="1500" dirty="0" err="1" smtClean="0">
                <a:latin typeface="+mn-lt"/>
              </a:rPr>
              <a:t>desafios</a:t>
            </a:r>
            <a:r>
              <a:rPr lang="en-US" sz="1500" dirty="0" smtClean="0">
                <a:latin typeface="+mn-lt"/>
              </a:rPr>
              <a:t> / </a:t>
            </a:r>
            <a:r>
              <a:rPr lang="en-US" sz="1500" dirty="0" err="1" smtClean="0">
                <a:latin typeface="+mn-lt"/>
              </a:rPr>
              <a:t>oportunidades</a:t>
            </a:r>
            <a:r>
              <a:rPr lang="en-US" sz="1500" dirty="0" smtClean="0">
                <a:latin typeface="+mn-lt"/>
              </a:rPr>
              <a:t> </a:t>
            </a:r>
            <a:r>
              <a:rPr lang="en-US" sz="1500" dirty="0" err="1" smtClean="0">
                <a:latin typeface="+mn-lt"/>
              </a:rPr>
              <a:t>relevantes</a:t>
            </a:r>
            <a:r>
              <a:rPr lang="en-US" sz="1500" dirty="0" smtClean="0">
                <a:latin typeface="+mn-lt"/>
              </a:rPr>
              <a:t> para a </a:t>
            </a:r>
            <a:r>
              <a:rPr lang="en-US" sz="1500" dirty="0" err="1" smtClean="0">
                <a:latin typeface="+mn-lt"/>
              </a:rPr>
              <a:t>sociedade</a:t>
            </a:r>
            <a:r>
              <a:rPr lang="en-US" sz="1500" dirty="0" smtClean="0">
                <a:latin typeface="+mn-lt"/>
              </a:rPr>
              <a:t> </a:t>
            </a:r>
            <a:r>
              <a:rPr lang="en-US" sz="1500" dirty="0" err="1" smtClean="0">
                <a:latin typeface="+mn-lt"/>
              </a:rPr>
              <a:t>brasileira</a:t>
            </a:r>
            <a:r>
              <a:rPr lang="en-US" sz="1500" dirty="0" smtClean="0">
                <a:latin typeface="+mn-lt"/>
              </a:rPr>
              <a:t>?)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r>
              <a:rPr lang="en-US" sz="1700" dirty="0">
                <a:latin typeface="+mn-lt"/>
              </a:rPr>
              <a:t>3) </a:t>
            </a:r>
            <a:r>
              <a:rPr lang="en-US" sz="1700" dirty="0" smtClean="0">
                <a:latin typeface="+mn-lt"/>
              </a:rPr>
              <a:t>Nova </a:t>
            </a:r>
            <a:r>
              <a:rPr lang="en-US" sz="1700" dirty="0" err="1">
                <a:latin typeface="+mn-lt"/>
              </a:rPr>
              <a:t>m</a:t>
            </a:r>
            <a:r>
              <a:rPr lang="en-US" sz="1700" dirty="0" err="1" smtClean="0">
                <a:latin typeface="+mn-lt"/>
              </a:rPr>
              <a:t>odelagem</a:t>
            </a:r>
            <a:r>
              <a:rPr lang="en-US" sz="1700" dirty="0" smtClean="0">
                <a:latin typeface="+mn-lt"/>
              </a:rPr>
              <a:t> de </a:t>
            </a:r>
            <a:r>
              <a:rPr lang="en-US" sz="1700" dirty="0" err="1" smtClean="0">
                <a:latin typeface="+mn-lt"/>
              </a:rPr>
              <a:t>apoio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 err="1" smtClean="0">
                <a:latin typeface="+mn-lt"/>
              </a:rPr>
              <a:t>financeiro</a:t>
            </a:r>
            <a:r>
              <a:rPr lang="en-US" sz="1700" dirty="0" smtClean="0">
                <a:latin typeface="+mn-lt"/>
              </a:rPr>
              <a:t>, </a:t>
            </a:r>
            <a:r>
              <a:rPr lang="en-US" sz="1700" dirty="0" err="1" smtClean="0">
                <a:latin typeface="+mn-lt"/>
              </a:rPr>
              <a:t>maior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 err="1" smtClean="0">
                <a:latin typeface="+mn-lt"/>
              </a:rPr>
              <a:t>cooperação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 err="1" smtClean="0">
                <a:latin typeface="+mn-lt"/>
              </a:rPr>
              <a:t>institucional</a:t>
            </a:r>
            <a:r>
              <a:rPr lang="en-US" sz="1700" dirty="0" smtClean="0">
                <a:latin typeface="+mn-lt"/>
              </a:rPr>
              <a:t> </a:t>
            </a:r>
            <a:endParaRPr lang="en-US" sz="17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1500" dirty="0" err="1"/>
              <a:t>Sugestão</a:t>
            </a:r>
            <a:r>
              <a:rPr lang="en-US" sz="1500" dirty="0"/>
              <a:t> de </a:t>
            </a:r>
            <a:r>
              <a:rPr lang="en-US" sz="1500" dirty="0" err="1"/>
              <a:t>plano</a:t>
            </a:r>
            <a:r>
              <a:rPr lang="en-US" sz="1500" dirty="0"/>
              <a:t> de </a:t>
            </a:r>
            <a:r>
              <a:rPr lang="en-US" sz="1500" dirty="0" err="1" smtClean="0"/>
              <a:t>ação</a:t>
            </a:r>
            <a:r>
              <a:rPr lang="en-US" sz="1500" dirty="0" smtClean="0"/>
              <a:t>: </a:t>
            </a:r>
            <a:r>
              <a:rPr lang="en-US" sz="1500" dirty="0" err="1" smtClean="0"/>
              <a:t>parceria</a:t>
            </a:r>
            <a:r>
              <a:rPr lang="en-US" sz="1500" dirty="0" smtClean="0"/>
              <a:t> com </a:t>
            </a:r>
            <a:r>
              <a:rPr lang="en-US" sz="1500" dirty="0" err="1" smtClean="0"/>
              <a:t>entidades</a:t>
            </a:r>
            <a:r>
              <a:rPr lang="en-US" sz="1500" dirty="0" smtClean="0"/>
              <a:t> </a:t>
            </a:r>
            <a:r>
              <a:rPr lang="en-US" sz="1500" dirty="0" err="1" smtClean="0"/>
              <a:t>empresariais</a:t>
            </a:r>
            <a:r>
              <a:rPr lang="en-US" sz="1500" dirty="0" smtClean="0"/>
              <a:t> para </a:t>
            </a:r>
            <a:r>
              <a:rPr lang="en-US" sz="1500" dirty="0" err="1" smtClean="0"/>
              <a:t>identificação</a:t>
            </a:r>
            <a:r>
              <a:rPr lang="en-US" sz="1500" dirty="0" smtClean="0"/>
              <a:t> de </a:t>
            </a:r>
            <a:r>
              <a:rPr lang="en-US" sz="1500" dirty="0" err="1" smtClean="0"/>
              <a:t>gargalos</a:t>
            </a:r>
            <a:r>
              <a:rPr lang="en-US" sz="1500" dirty="0" smtClean="0"/>
              <a:t> e </a:t>
            </a:r>
            <a:r>
              <a:rPr lang="en-US" sz="1500" dirty="0" err="1" smtClean="0"/>
              <a:t>estímulos</a:t>
            </a:r>
            <a:r>
              <a:rPr lang="en-US" sz="1500" dirty="0" smtClean="0"/>
              <a:t> </a:t>
            </a:r>
            <a:r>
              <a:rPr lang="en-US" sz="1500" dirty="0" err="1" smtClean="0"/>
              <a:t>setoriais</a:t>
            </a:r>
            <a:r>
              <a:rPr lang="en-US" sz="1500" dirty="0" smtClean="0"/>
              <a:t> </a:t>
            </a:r>
            <a:r>
              <a:rPr lang="en-US" sz="1500" dirty="0" err="1" smtClean="0"/>
              <a:t>customizados</a:t>
            </a:r>
            <a:r>
              <a:rPr lang="en-US" sz="1500" dirty="0" smtClean="0"/>
              <a:t> </a:t>
            </a:r>
            <a:endParaRPr lang="en-US" sz="15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r>
              <a:rPr lang="en-US" sz="1700" dirty="0" smtClean="0">
                <a:latin typeface="+mn-lt"/>
              </a:rPr>
              <a:t>4 </a:t>
            </a:r>
            <a:r>
              <a:rPr lang="en-US" sz="1700" dirty="0">
                <a:latin typeface="+mn-lt"/>
              </a:rPr>
              <a:t>and 5) </a:t>
            </a:r>
            <a:r>
              <a:rPr lang="en-US" sz="1700" dirty="0" err="1" smtClean="0">
                <a:latin typeface="+mn-lt"/>
              </a:rPr>
              <a:t>Política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 err="1" smtClean="0">
                <a:latin typeface="+mn-lt"/>
              </a:rPr>
              <a:t>Pública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 err="1" smtClean="0">
                <a:latin typeface="+mn-lt"/>
              </a:rPr>
              <a:t>Integrada</a:t>
            </a:r>
            <a:r>
              <a:rPr lang="en-US" sz="1700" dirty="0" smtClean="0">
                <a:latin typeface="+mn-lt"/>
              </a:rPr>
              <a:t>: </a:t>
            </a:r>
            <a:r>
              <a:rPr lang="en-US" sz="1700" dirty="0" err="1" smtClean="0">
                <a:latin typeface="+mn-lt"/>
              </a:rPr>
              <a:t>reconhecimento</a:t>
            </a:r>
            <a:r>
              <a:rPr lang="en-US" sz="1700" dirty="0" smtClean="0">
                <a:latin typeface="+mn-lt"/>
              </a:rPr>
              <a:t> de </a:t>
            </a:r>
            <a:r>
              <a:rPr lang="en-US" sz="1700" dirty="0" err="1" smtClean="0">
                <a:latin typeface="+mn-lt"/>
              </a:rPr>
              <a:t>curvas</a:t>
            </a:r>
            <a:r>
              <a:rPr lang="en-US" sz="1700" dirty="0" smtClean="0">
                <a:latin typeface="+mn-lt"/>
              </a:rPr>
              <a:t> de </a:t>
            </a:r>
            <a:r>
              <a:rPr lang="en-US" sz="1700" dirty="0" err="1" smtClean="0">
                <a:latin typeface="+mn-lt"/>
              </a:rPr>
              <a:t>aprendizado</a:t>
            </a:r>
            <a:r>
              <a:rPr lang="en-US" sz="1700" dirty="0" smtClean="0">
                <a:latin typeface="+mn-lt"/>
              </a:rPr>
              <a:t>, </a:t>
            </a:r>
            <a:r>
              <a:rPr lang="en-US" sz="1700" dirty="0" err="1" smtClean="0">
                <a:latin typeface="+mn-lt"/>
              </a:rPr>
              <a:t>riscos</a:t>
            </a:r>
            <a:r>
              <a:rPr lang="en-US" sz="1700" dirty="0" smtClean="0">
                <a:latin typeface="+mn-lt"/>
              </a:rPr>
              <a:t> e </a:t>
            </a:r>
            <a:r>
              <a:rPr lang="en-US" sz="1700" dirty="0" err="1" smtClean="0">
                <a:latin typeface="+mn-lt"/>
              </a:rPr>
              <a:t>externalidades</a:t>
            </a:r>
            <a:endParaRPr lang="en-US" sz="17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1500" dirty="0" err="1"/>
              <a:t>Sugestão</a:t>
            </a:r>
            <a:r>
              <a:rPr lang="en-US" sz="1500" dirty="0"/>
              <a:t> de </a:t>
            </a:r>
            <a:r>
              <a:rPr lang="en-US" sz="1500" dirty="0" err="1"/>
              <a:t>plano</a:t>
            </a:r>
            <a:r>
              <a:rPr lang="en-US" sz="1500" dirty="0"/>
              <a:t> de </a:t>
            </a:r>
            <a:r>
              <a:rPr lang="en-US" sz="1500" dirty="0" err="1" smtClean="0"/>
              <a:t>ação</a:t>
            </a:r>
            <a:r>
              <a:rPr lang="en-US" sz="1500" dirty="0" smtClean="0"/>
              <a:t>: </a:t>
            </a:r>
            <a:r>
              <a:rPr lang="en-US" sz="1500" dirty="0" err="1" smtClean="0"/>
              <a:t>estímulos</a:t>
            </a:r>
            <a:r>
              <a:rPr lang="en-US" sz="1500" dirty="0" smtClean="0"/>
              <a:t> </a:t>
            </a:r>
            <a:r>
              <a:rPr lang="en-US" sz="1500" dirty="0" err="1" smtClean="0"/>
              <a:t>ao</a:t>
            </a:r>
            <a:r>
              <a:rPr lang="en-US" sz="1500" dirty="0" smtClean="0"/>
              <a:t> </a:t>
            </a:r>
            <a:r>
              <a:rPr lang="en-US" sz="1500" dirty="0" err="1" smtClean="0"/>
              <a:t>investimento</a:t>
            </a:r>
            <a:r>
              <a:rPr lang="en-US" sz="1500" dirty="0" smtClean="0"/>
              <a:t> (infra-</a:t>
            </a:r>
            <a:r>
              <a:rPr lang="en-US" sz="1500" dirty="0" err="1" smtClean="0"/>
              <a:t>estrutura</a:t>
            </a:r>
            <a:r>
              <a:rPr lang="en-US" sz="1500" dirty="0" smtClean="0"/>
              <a:t> </a:t>
            </a:r>
            <a:r>
              <a:rPr lang="en-US" sz="1500" dirty="0" err="1" smtClean="0"/>
              <a:t>logística</a:t>
            </a:r>
            <a:r>
              <a:rPr lang="en-US" sz="1500" dirty="0" smtClean="0"/>
              <a:t>, </a:t>
            </a:r>
            <a:r>
              <a:rPr lang="en-US" sz="1500" dirty="0" err="1" smtClean="0"/>
              <a:t>energia</a:t>
            </a:r>
            <a:r>
              <a:rPr lang="en-US" sz="1500" dirty="0" smtClean="0"/>
              <a:t>, </a:t>
            </a:r>
            <a:r>
              <a:rPr lang="en-US" sz="1500" dirty="0" err="1" smtClean="0"/>
              <a:t>construção</a:t>
            </a:r>
            <a:r>
              <a:rPr lang="en-US" sz="1500" dirty="0" smtClean="0"/>
              <a:t> civil, </a:t>
            </a:r>
            <a:r>
              <a:rPr lang="en-US" sz="1500" dirty="0" err="1" smtClean="0"/>
              <a:t>agronegócio</a:t>
            </a:r>
            <a:r>
              <a:rPr lang="en-US" sz="1500" dirty="0" smtClean="0"/>
              <a:t>, “</a:t>
            </a:r>
            <a:r>
              <a:rPr lang="en-US" sz="1500" dirty="0" err="1" smtClean="0"/>
              <a:t>desafios</a:t>
            </a:r>
            <a:r>
              <a:rPr lang="en-US" sz="1500" dirty="0" smtClean="0"/>
              <a:t> </a:t>
            </a:r>
            <a:r>
              <a:rPr lang="en-US" sz="1500" dirty="0" err="1" smtClean="0"/>
              <a:t>nacionais</a:t>
            </a:r>
            <a:r>
              <a:rPr lang="en-US" sz="1500" dirty="0" smtClean="0"/>
              <a:t>”) </a:t>
            </a:r>
            <a:r>
              <a:rPr lang="en-US" sz="1500" dirty="0" err="1" smtClean="0"/>
              <a:t>relacionados</a:t>
            </a:r>
            <a:r>
              <a:rPr lang="en-US" sz="1500" dirty="0" smtClean="0"/>
              <a:t> com </a:t>
            </a:r>
            <a:r>
              <a:rPr lang="en-US" sz="1500" dirty="0" err="1" smtClean="0"/>
              <a:t>estímulos</a:t>
            </a:r>
            <a:r>
              <a:rPr lang="en-US" sz="1500" dirty="0" smtClean="0"/>
              <a:t> </a:t>
            </a:r>
            <a:r>
              <a:rPr lang="en-US" sz="1500" dirty="0" err="1" smtClean="0"/>
              <a:t>ao</a:t>
            </a:r>
            <a:r>
              <a:rPr lang="en-US" sz="1500" dirty="0" smtClean="0"/>
              <a:t> </a:t>
            </a:r>
            <a:r>
              <a:rPr lang="en-US" sz="1500" dirty="0" err="1" smtClean="0"/>
              <a:t>adensamento</a:t>
            </a:r>
            <a:r>
              <a:rPr lang="en-US" sz="1500" dirty="0" smtClean="0"/>
              <a:t> </a:t>
            </a:r>
            <a:r>
              <a:rPr lang="en-US" sz="1500" dirty="0" err="1" smtClean="0"/>
              <a:t>produtivo</a:t>
            </a:r>
            <a:r>
              <a:rPr lang="en-US" sz="1500" dirty="0" smtClean="0"/>
              <a:t> e </a:t>
            </a:r>
            <a:r>
              <a:rPr lang="en-US" sz="1500" dirty="0" err="1" smtClean="0"/>
              <a:t>tecnológico</a:t>
            </a:r>
            <a:r>
              <a:rPr lang="en-US" sz="1500" dirty="0" smtClean="0"/>
              <a:t> da </a:t>
            </a:r>
            <a:r>
              <a:rPr lang="en-US" sz="1500" dirty="0" err="1" smtClean="0"/>
              <a:t>indústria</a:t>
            </a:r>
            <a:r>
              <a:rPr lang="en-US" sz="1500" dirty="0" smtClean="0"/>
              <a:t> </a:t>
            </a:r>
            <a:r>
              <a:rPr lang="en-US" sz="1500" dirty="0" err="1" smtClean="0"/>
              <a:t>nacional</a:t>
            </a:r>
            <a:r>
              <a:rPr lang="en-US" sz="1500" dirty="0" smtClean="0"/>
              <a:t> (PNP FINAME, PPB); </a:t>
            </a:r>
            <a:r>
              <a:rPr lang="en-US" sz="1500" dirty="0" err="1" smtClean="0"/>
              <a:t>previsibilidade</a:t>
            </a:r>
            <a:r>
              <a:rPr lang="en-US" sz="1500" dirty="0" smtClean="0"/>
              <a:t> da </a:t>
            </a:r>
            <a:r>
              <a:rPr lang="en-US" sz="1500" dirty="0" err="1" smtClean="0"/>
              <a:t>política</a:t>
            </a:r>
            <a:r>
              <a:rPr lang="en-US" sz="1500" dirty="0" smtClean="0"/>
              <a:t> </a:t>
            </a:r>
            <a:r>
              <a:rPr lang="en-US" sz="1500" dirty="0" err="1" smtClean="0"/>
              <a:t>pública</a:t>
            </a:r>
            <a:endParaRPr lang="en-US" sz="1500" dirty="0"/>
          </a:p>
          <a:p>
            <a:pPr marL="342900" indent="-342900">
              <a:buFont typeface="Arial" pitchFamily="34" charset="0"/>
              <a:buChar char="•"/>
            </a:pPr>
            <a:endParaRPr lang="en-US" sz="1500" dirty="0" smtClean="0">
              <a:latin typeface="Book Antiqua" panose="0204060205030503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Book Antiqua" panose="0204060205030503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Book Antiqua" panose="0204060205030503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Book Antiqua" panose="02040602050305030304" pitchFamily="18" charset="0"/>
            </a:endParaRPr>
          </a:p>
          <a:p>
            <a:pPr>
              <a:buFontTx/>
              <a:buChar char="-"/>
            </a:pPr>
            <a:endParaRPr lang="en-US" sz="2000" dirty="0">
              <a:latin typeface="Book Antiqua" panose="02040602050305030304" pitchFamily="18" charset="0"/>
            </a:endParaRPr>
          </a:p>
        </p:txBody>
      </p:sp>
      <p:pic>
        <p:nvPicPr>
          <p:cNvPr id="8" name="Picture 29" descr="sem-fundo-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33" y="3665356"/>
            <a:ext cx="2413265" cy="319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endParaRPr lang="pt-BR"/>
          </a:p>
        </p:txBody>
      </p:sp>
      <p:pic>
        <p:nvPicPr>
          <p:cNvPr id="5" name="Picture 8" descr="BNDES_Tag_Portugu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38" y="1214438"/>
            <a:ext cx="7859712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133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91" y="4786266"/>
            <a:ext cx="3898317" cy="186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664" y="188640"/>
            <a:ext cx="6292850" cy="476250"/>
          </a:xfrm>
        </p:spPr>
        <p:txBody>
          <a:bodyPr/>
          <a:lstStyle/>
          <a:p>
            <a:r>
              <a:rPr lang="pt-BR" dirty="0" smtClean="0"/>
              <a:t>BNDES - Apoio a Indústria</a:t>
            </a:r>
            <a:endParaRPr lang="pt-BR" dirty="0"/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672232" y="975140"/>
            <a:ext cx="7772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2000" b="1" dirty="0" smtClean="0">
                <a:latin typeface="Calibri" pitchFamily="34" charset="0"/>
              </a:rPr>
              <a:t>O segmento Industrial tem grande relevante na carteira do BNDES...</a:t>
            </a:r>
            <a:endParaRPr lang="pt-BR" altLang="pt-BR" sz="2000" b="1" dirty="0">
              <a:latin typeface="Calibri" pitchFamily="34" charset="0"/>
            </a:endParaRP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16906" y="1556792"/>
            <a:ext cx="40538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1500" b="1" dirty="0" smtClean="0">
                <a:latin typeface="Calibri" pitchFamily="34" charset="0"/>
              </a:rPr>
              <a:t>Projetos de investimento de diversos setores da Indústria:</a:t>
            </a:r>
            <a:endParaRPr lang="pt-BR" altLang="pt-BR" sz="1500" b="1" dirty="0">
              <a:latin typeface="Calibri" pitchFamily="34" charset="0"/>
            </a:endParaRP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5676445" y="1484784"/>
            <a:ext cx="34943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1500" b="1" dirty="0" smtClean="0">
                <a:latin typeface="Calibri" pitchFamily="34" charset="0"/>
              </a:rPr>
              <a:t>Apoio à aquisição de produtos industriais fabricados no Brasil:</a:t>
            </a:r>
            <a:endParaRPr lang="pt-BR" altLang="pt-BR" sz="1500" b="1" dirty="0">
              <a:latin typeface="Calibri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67806" y="1966567"/>
            <a:ext cx="3302985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kern="0" dirty="0" smtClean="0">
                <a:latin typeface="Calibri" pitchFamily="34" charset="0"/>
                <a:cs typeface="Calibri" pitchFamily="34" charset="0"/>
              </a:rPr>
              <a:t>Desembolsos BNDES (R$ bilhões)</a:t>
            </a:r>
            <a:endParaRPr lang="pt-BR" sz="1300" b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427306" y="6592996"/>
            <a:ext cx="38252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 smtClean="0">
                <a:latin typeface="Calibri" panose="020F0502020204030204" pitchFamily="34" charset="0"/>
              </a:rPr>
              <a:t>Fonte: BNDES. Últimos 12 meses até agosto de 2015.</a:t>
            </a:r>
            <a:endParaRPr lang="pt-BR" sz="1300" b="1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5" y="2296669"/>
            <a:ext cx="4034595" cy="232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303478"/>
            <a:ext cx="3255303" cy="235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5676445" y="1966566"/>
            <a:ext cx="3302985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kern="0" dirty="0" smtClean="0">
                <a:latin typeface="Calibri" pitchFamily="34" charset="0"/>
                <a:cs typeface="Calibri" pitchFamily="34" charset="0"/>
              </a:rPr>
              <a:t>Desembolsos BNDES FINAME (R$ bilhões)</a:t>
            </a:r>
            <a:endParaRPr lang="pt-BR" sz="1300" b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2" name="Picture 6" descr="http://images.clipartlogo.com/files/images/19/193809/light-bulb-on_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11535"/>
            <a:ext cx="64697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672232" y="5157192"/>
            <a:ext cx="1884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pt-BR" altLang="pt-BR" b="1" dirty="0" smtClean="0">
                <a:latin typeface="Calibri" pitchFamily="34" charset="0"/>
              </a:rPr>
              <a:t>Apoio à inovação:</a:t>
            </a:r>
            <a:endParaRPr lang="pt-BR" altLang="pt-BR" b="1" dirty="0">
              <a:latin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710405" y="4604441"/>
            <a:ext cx="3517779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300" b="1" kern="0" dirty="0" smtClean="0">
                <a:latin typeface="Calibri" pitchFamily="34" charset="0"/>
                <a:cs typeface="Calibri" pitchFamily="34" charset="0"/>
              </a:rPr>
              <a:t>Desembolsos Projetos Inovação (R$ bilhões)</a:t>
            </a:r>
            <a:endParaRPr lang="pt-BR" sz="1300" b="1" kern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2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3" name="Grupo 36"/>
          <p:cNvGrpSpPr>
            <a:grpSpLocks/>
          </p:cNvGrpSpPr>
          <p:nvPr/>
        </p:nvGrpSpPr>
        <p:grpSpPr bwMode="auto">
          <a:xfrm>
            <a:off x="-36513" y="1339850"/>
            <a:ext cx="6069013" cy="3961358"/>
            <a:chOff x="-193675" y="980728"/>
            <a:chExt cx="7314762" cy="3962188"/>
          </a:xfrm>
        </p:grpSpPr>
        <p:grpSp>
          <p:nvGrpSpPr>
            <p:cNvPr id="55304" name="Grupo 37"/>
            <p:cNvGrpSpPr>
              <a:grpSpLocks/>
            </p:cNvGrpSpPr>
            <p:nvPr/>
          </p:nvGrpSpPr>
          <p:grpSpPr bwMode="auto">
            <a:xfrm>
              <a:off x="1136108" y="3117951"/>
              <a:ext cx="1934911" cy="1824965"/>
              <a:chOff x="1136108" y="3117951"/>
              <a:chExt cx="1934911" cy="1824965"/>
            </a:xfrm>
          </p:grpSpPr>
          <p:grpSp>
            <p:nvGrpSpPr>
              <p:cNvPr id="55347" name="Grupo 80"/>
              <p:cNvGrpSpPr>
                <a:grpSpLocks/>
              </p:cNvGrpSpPr>
              <p:nvPr/>
            </p:nvGrpSpPr>
            <p:grpSpPr bwMode="auto">
              <a:xfrm>
                <a:off x="1136108" y="3117951"/>
                <a:ext cx="1934911" cy="1824965"/>
                <a:chOff x="1136108" y="3117951"/>
                <a:chExt cx="1934911" cy="1824965"/>
              </a:xfrm>
            </p:grpSpPr>
            <p:sp>
              <p:nvSpPr>
                <p:cNvPr id="83" name="AutoShape 57"/>
                <p:cNvSpPr>
                  <a:spLocks noChangeArrowheads="1"/>
                </p:cNvSpPr>
                <p:nvPr/>
              </p:nvSpPr>
              <p:spPr bwMode="auto">
                <a:xfrm>
                  <a:off x="1136108" y="4377537"/>
                  <a:ext cx="1576607" cy="565379"/>
                </a:xfrm>
                <a:prstGeom prst="wedgeRoundRectCallout">
                  <a:avLst>
                    <a:gd name="adj1" fmla="val 45346"/>
                    <a:gd name="adj2" fmla="val -250194"/>
                    <a:gd name="adj3" fmla="val 16667"/>
                  </a:avLst>
                </a:prstGeom>
                <a:gradFill rotWithShape="1">
                  <a:gsLst>
                    <a:gs pos="0">
                      <a:srgbClr val="CC9900">
                        <a:gamma/>
                        <a:shade val="80000"/>
                        <a:invGamma/>
                      </a:srgbClr>
                    </a:gs>
                    <a:gs pos="50000">
                      <a:srgbClr val="CC9900"/>
                    </a:gs>
                    <a:gs pos="100000">
                      <a:srgbClr val="CC9900">
                        <a:gamma/>
                        <a:shade val="8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prstShdw prst="shdw17" dist="17961" dir="13500000">
                    <a:srgbClr val="5C1F00"/>
                  </a:prstShdw>
                </a:effectLst>
                <a:extLst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5000"/>
                    </a:lnSpc>
                    <a:buClr>
                      <a:srgbClr val="000000"/>
                    </a:buClr>
                    <a:buSzPct val="100000"/>
                    <a:defRPr/>
                  </a:pPr>
                  <a:r>
                    <a:rPr lang="pt-BR" sz="16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INOVA EMPRESA</a:t>
                  </a:r>
                </a:p>
              </p:txBody>
            </p:sp>
            <p:sp>
              <p:nvSpPr>
                <p:cNvPr id="5535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267744" y="3371850"/>
                  <a:ext cx="803275" cy="295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pt-BR" sz="1500" b="1">
                      <a:solidFill>
                        <a:srgbClr val="003300"/>
                      </a:solidFill>
                      <a:latin typeface="Calibri" pitchFamily="34" charset="0"/>
                    </a:rPr>
                    <a:t>Mar</a:t>
                  </a:r>
                </a:p>
              </p:txBody>
            </p:sp>
            <p:sp>
              <p:nvSpPr>
                <p:cNvPr id="85" name="AutoShape 33"/>
                <p:cNvSpPr>
                  <a:spLocks noChangeArrowheads="1"/>
                </p:cNvSpPr>
                <p:nvPr/>
              </p:nvSpPr>
              <p:spPr bwMode="auto">
                <a:xfrm>
                  <a:off x="2555819" y="3117951"/>
                  <a:ext cx="198989" cy="260405"/>
                </a:xfrm>
                <a:prstGeom prst="flowChartDecision">
                  <a:avLst/>
                </a:prstGeom>
                <a:gradFill rotWithShape="1">
                  <a:gsLst>
                    <a:gs pos="0">
                      <a:srgbClr val="A50021"/>
                    </a:gs>
                    <a:gs pos="100000">
                      <a:srgbClr val="A50021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+mj-lt"/>
                  </a:endParaRPr>
                </a:p>
              </p:txBody>
            </p:sp>
            <p:sp>
              <p:nvSpPr>
                <p:cNvPr id="5535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688" y="3371850"/>
                  <a:ext cx="803275" cy="295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pt-BR" sz="1500" b="1">
                      <a:solidFill>
                        <a:srgbClr val="003300"/>
                      </a:solidFill>
                      <a:latin typeface="Calibri" pitchFamily="34" charset="0"/>
                    </a:rPr>
                    <a:t>2013</a:t>
                  </a:r>
                </a:p>
              </p:txBody>
            </p:sp>
          </p:grpSp>
          <p:sp>
            <p:nvSpPr>
              <p:cNvPr id="82" name="Line 25"/>
              <p:cNvSpPr>
                <a:spLocks noChangeShapeType="1"/>
              </p:cNvSpPr>
              <p:nvPr/>
            </p:nvSpPr>
            <p:spPr bwMode="auto">
              <a:xfrm>
                <a:off x="2194195" y="3141769"/>
                <a:ext cx="0" cy="261992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defRPr/>
                </a:pPr>
                <a:endParaRPr lang="pt-BR">
                  <a:latin typeface="+mj-lt"/>
                </a:endParaRPr>
              </a:p>
            </p:txBody>
          </p:sp>
        </p:grpSp>
        <p:grpSp>
          <p:nvGrpSpPr>
            <p:cNvPr id="55305" name="Grupo 38"/>
            <p:cNvGrpSpPr>
              <a:grpSpLocks/>
            </p:cNvGrpSpPr>
            <p:nvPr/>
          </p:nvGrpSpPr>
          <p:grpSpPr bwMode="auto">
            <a:xfrm>
              <a:off x="-193675" y="980728"/>
              <a:ext cx="7314762" cy="2700685"/>
              <a:chOff x="-193675" y="980728"/>
              <a:chExt cx="7314762" cy="2700685"/>
            </a:xfrm>
          </p:grpSpPr>
          <p:sp>
            <p:nvSpPr>
              <p:cNvPr id="40" name="AutoShape 24"/>
              <p:cNvSpPr>
                <a:spLocks noChangeArrowheads="1"/>
              </p:cNvSpPr>
              <p:nvPr/>
            </p:nvSpPr>
            <p:spPr bwMode="auto">
              <a:xfrm>
                <a:off x="4658598" y="3152883"/>
                <a:ext cx="2334295" cy="204831"/>
              </a:xfrm>
              <a:prstGeom prst="rightArrow">
                <a:avLst>
                  <a:gd name="adj1" fmla="val 44000"/>
                  <a:gd name="adj2" fmla="val 103507"/>
                </a:avLst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+mj-lt"/>
                </a:endParaRPr>
              </a:p>
            </p:txBody>
          </p:sp>
          <p:sp>
            <p:nvSpPr>
              <p:cNvPr id="55307" name="Rectangle 4"/>
              <p:cNvSpPr>
                <a:spLocks noChangeArrowheads="1"/>
              </p:cNvSpPr>
              <p:nvPr/>
            </p:nvSpPr>
            <p:spPr bwMode="auto">
              <a:xfrm>
                <a:off x="73025" y="3208338"/>
                <a:ext cx="5319713" cy="8096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55308" name="Grupo 41"/>
              <p:cNvGrpSpPr>
                <a:grpSpLocks/>
              </p:cNvGrpSpPr>
              <p:nvPr/>
            </p:nvGrpSpPr>
            <p:grpSpPr bwMode="auto">
              <a:xfrm>
                <a:off x="-193675" y="2371725"/>
                <a:ext cx="1330325" cy="1309688"/>
                <a:chOff x="-193675" y="2371725"/>
                <a:chExt cx="1330325" cy="1309688"/>
              </a:xfrm>
            </p:grpSpPr>
            <p:sp>
              <p:nvSpPr>
                <p:cNvPr id="78" name="Line 25"/>
                <p:cNvSpPr>
                  <a:spLocks noChangeShapeType="1"/>
                </p:cNvSpPr>
                <p:nvPr/>
              </p:nvSpPr>
              <p:spPr bwMode="auto">
                <a:xfrm>
                  <a:off x="210044" y="3124302"/>
                  <a:ext cx="0" cy="261993"/>
                </a:xfrm>
                <a:prstGeom prst="line">
                  <a:avLst/>
                </a:prstGeom>
                <a:noFill/>
                <a:ln w="38100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defRPr/>
                  </a:pPr>
                  <a:endParaRPr lang="pt-BR">
                    <a:latin typeface="+mj-lt"/>
                  </a:endParaRPr>
                </a:p>
              </p:txBody>
            </p:sp>
            <p:sp>
              <p:nvSpPr>
                <p:cNvPr id="5534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-193675" y="3387725"/>
                  <a:ext cx="803275" cy="293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pt-BR" sz="1500" b="1">
                      <a:solidFill>
                        <a:srgbClr val="003300"/>
                      </a:solidFill>
                      <a:latin typeface="Calibri" pitchFamily="34" charset="0"/>
                    </a:rPr>
                    <a:t>2011</a:t>
                  </a:r>
                </a:p>
              </p:txBody>
            </p:sp>
            <p:sp>
              <p:nvSpPr>
                <p:cNvPr id="80" name="AutoShape 57"/>
                <p:cNvSpPr>
                  <a:spLocks noChangeArrowheads="1"/>
                </p:cNvSpPr>
                <p:nvPr/>
              </p:nvSpPr>
              <p:spPr bwMode="auto">
                <a:xfrm>
                  <a:off x="72282" y="2371670"/>
                  <a:ext cx="1063827" cy="393782"/>
                </a:xfrm>
                <a:prstGeom prst="wedgeRoundRectCallout">
                  <a:avLst>
                    <a:gd name="adj1" fmla="val -38153"/>
                    <a:gd name="adj2" fmla="val 137134"/>
                    <a:gd name="adj3" fmla="val 16667"/>
                  </a:avLst>
                </a:prstGeom>
                <a:solidFill>
                  <a:srgbClr val="009933"/>
                </a:solidFill>
                <a:ln>
                  <a:noFill/>
                </a:ln>
                <a:effectLst>
                  <a:prstShdw prst="shdw17" dist="17961" dir="13500000">
                    <a:srgbClr val="5C1F00"/>
                  </a:prstShdw>
                </a:effectLst>
                <a:extLst/>
              </p:spPr>
              <p:txBody>
                <a:bodyPr/>
                <a:lstStyle/>
                <a:p>
                  <a:pPr>
                    <a:lnSpc>
                      <a:spcPct val="85000"/>
                    </a:lnSpc>
                    <a:buClr>
                      <a:srgbClr val="000000"/>
                    </a:buClr>
                    <a:buSzPct val="100000"/>
                    <a:defRPr/>
                  </a:pPr>
                  <a:r>
                    <a:rPr lang="pt-BR" sz="14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PAISS</a:t>
                  </a:r>
                </a:p>
              </p:txBody>
            </p:sp>
          </p:grpSp>
          <p:grpSp>
            <p:nvGrpSpPr>
              <p:cNvPr id="55309" name="Grupo 42"/>
              <p:cNvGrpSpPr>
                <a:grpSpLocks/>
              </p:cNvGrpSpPr>
              <p:nvPr/>
            </p:nvGrpSpPr>
            <p:grpSpPr bwMode="auto">
              <a:xfrm>
                <a:off x="404813" y="1700213"/>
                <a:ext cx="1508125" cy="1965325"/>
                <a:chOff x="404813" y="1700213"/>
                <a:chExt cx="1508125" cy="1965325"/>
              </a:xfrm>
            </p:grpSpPr>
            <p:sp>
              <p:nvSpPr>
                <p:cNvPr id="75" name="AutoShape 33"/>
                <p:cNvSpPr>
                  <a:spLocks noChangeArrowheads="1"/>
                </p:cNvSpPr>
                <p:nvPr/>
              </p:nvSpPr>
              <p:spPr bwMode="auto">
                <a:xfrm>
                  <a:off x="1419285" y="3125891"/>
                  <a:ext cx="200903" cy="260405"/>
                </a:xfrm>
                <a:prstGeom prst="flowChartDecision">
                  <a:avLst/>
                </a:prstGeom>
                <a:gradFill rotWithShape="1">
                  <a:gsLst>
                    <a:gs pos="0">
                      <a:srgbClr val="A50021"/>
                    </a:gs>
                    <a:gs pos="100000">
                      <a:srgbClr val="A50021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+mj-lt"/>
                  </a:endParaRPr>
                </a:p>
              </p:txBody>
            </p:sp>
            <p:sp>
              <p:nvSpPr>
                <p:cNvPr id="76" name="AutoShape 57"/>
                <p:cNvSpPr>
                  <a:spLocks noChangeArrowheads="1"/>
                </p:cNvSpPr>
                <p:nvPr/>
              </p:nvSpPr>
              <p:spPr bwMode="auto">
                <a:xfrm>
                  <a:off x="405206" y="1700017"/>
                  <a:ext cx="1195848" cy="539863"/>
                </a:xfrm>
                <a:prstGeom prst="wedgeRoundRectCallout">
                  <a:avLst>
                    <a:gd name="adj1" fmla="val 43616"/>
                    <a:gd name="adj2" fmla="val 232197"/>
                    <a:gd name="adj3" fmla="val 16667"/>
                  </a:avLst>
                </a:prstGeom>
                <a:solidFill>
                  <a:srgbClr val="009933"/>
                </a:solidFill>
                <a:ln>
                  <a:noFill/>
                </a:ln>
                <a:effectLst>
                  <a:prstShdw prst="shdw17" dist="17961" dir="13500000">
                    <a:srgbClr val="5C1F00"/>
                  </a:prstShdw>
                </a:effectLst>
                <a:extLst/>
              </p:spPr>
              <p:txBody>
                <a:bodyPr/>
                <a:lstStyle/>
                <a:p>
                  <a:pPr>
                    <a:lnSpc>
                      <a:spcPct val="85000"/>
                    </a:lnSpc>
                    <a:buClr>
                      <a:srgbClr val="000000"/>
                    </a:buClr>
                    <a:buSzPct val="100000"/>
                    <a:defRPr/>
                  </a:pPr>
                  <a:r>
                    <a:rPr lang="pt-BR" sz="13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INOVA PETRO</a:t>
                  </a:r>
                  <a:endParaRPr lang="pt-BR" sz="1300" dirty="0">
                    <a:latin typeface="Arial" charset="0"/>
                  </a:endParaRPr>
                </a:p>
              </p:txBody>
            </p:sp>
            <p:sp>
              <p:nvSpPr>
                <p:cNvPr id="5534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109663" y="3371850"/>
                  <a:ext cx="803275" cy="293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pt-BR" sz="1500" b="1">
                      <a:solidFill>
                        <a:srgbClr val="003300"/>
                      </a:solidFill>
                      <a:latin typeface="Calibri" pitchFamily="34" charset="0"/>
                    </a:rPr>
                    <a:t>2012</a:t>
                  </a:r>
                </a:p>
              </p:txBody>
            </p:sp>
          </p:grpSp>
          <p:grpSp>
            <p:nvGrpSpPr>
              <p:cNvPr id="55310" name="Grupo 43"/>
              <p:cNvGrpSpPr>
                <a:grpSpLocks/>
              </p:cNvGrpSpPr>
              <p:nvPr/>
            </p:nvGrpSpPr>
            <p:grpSpPr bwMode="auto">
              <a:xfrm>
                <a:off x="1803233" y="1068982"/>
                <a:ext cx="2131882" cy="2596556"/>
                <a:chOff x="1803233" y="1068982"/>
                <a:chExt cx="2131882" cy="2596556"/>
              </a:xfrm>
            </p:grpSpPr>
            <p:sp>
              <p:nvSpPr>
                <p:cNvPr id="71" name="AutoShape 57"/>
                <p:cNvSpPr>
                  <a:spLocks noChangeArrowheads="1"/>
                </p:cNvSpPr>
                <p:nvPr/>
              </p:nvSpPr>
              <p:spPr bwMode="auto">
                <a:xfrm>
                  <a:off x="2268816" y="1069646"/>
                  <a:ext cx="1063826" cy="539863"/>
                </a:xfrm>
                <a:prstGeom prst="wedgeRoundRectCallout">
                  <a:avLst>
                    <a:gd name="adj1" fmla="val 62863"/>
                    <a:gd name="adj2" fmla="val 350158"/>
                    <a:gd name="adj3" fmla="val 16667"/>
                  </a:avLst>
                </a:prstGeom>
                <a:solidFill>
                  <a:srgbClr val="009933"/>
                </a:solidFill>
                <a:ln>
                  <a:noFill/>
                </a:ln>
                <a:effectLst>
                  <a:prstShdw prst="shdw17" dist="17961" dir="13500000">
                    <a:srgbClr val="5C1F00"/>
                  </a:prstShdw>
                </a:effectLst>
                <a:extLst/>
              </p:spPr>
              <p:txBody>
                <a:bodyPr/>
                <a:lstStyle/>
                <a:p>
                  <a:pPr>
                    <a:lnSpc>
                      <a:spcPct val="85000"/>
                    </a:lnSpc>
                    <a:buClr>
                      <a:srgbClr val="000000"/>
                    </a:buClr>
                    <a:buSzPct val="100000"/>
                    <a:defRPr/>
                  </a:pPr>
                  <a:r>
                    <a:rPr lang="pt-BR" sz="13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INOVA</a:t>
                  </a:r>
                </a:p>
                <a:p>
                  <a:pPr>
                    <a:lnSpc>
                      <a:spcPct val="85000"/>
                    </a:lnSpc>
                    <a:buClr>
                      <a:srgbClr val="000000"/>
                    </a:buClr>
                    <a:buSzPct val="100000"/>
                    <a:defRPr/>
                  </a:pPr>
                  <a:r>
                    <a:rPr lang="pt-BR" sz="13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AGRO</a:t>
                  </a:r>
                  <a:endParaRPr lang="pt-BR" sz="1300" dirty="0">
                    <a:latin typeface="Arial" charset="0"/>
                  </a:endParaRPr>
                </a:p>
              </p:txBody>
            </p:sp>
            <p:sp>
              <p:nvSpPr>
                <p:cNvPr id="72" name="AutoShape 33"/>
                <p:cNvSpPr>
                  <a:spLocks noChangeArrowheads="1"/>
                </p:cNvSpPr>
                <p:nvPr/>
              </p:nvSpPr>
              <p:spPr bwMode="auto">
                <a:xfrm>
                  <a:off x="3365170" y="3125890"/>
                  <a:ext cx="198989" cy="260405"/>
                </a:xfrm>
                <a:prstGeom prst="flowChartDecision">
                  <a:avLst/>
                </a:prstGeom>
                <a:gradFill rotWithShape="1">
                  <a:gsLst>
                    <a:gs pos="0">
                      <a:srgbClr val="A50021"/>
                    </a:gs>
                    <a:gs pos="100000">
                      <a:srgbClr val="A50021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+mj-lt"/>
                  </a:endParaRPr>
                </a:p>
              </p:txBody>
            </p:sp>
            <p:sp>
              <p:nvSpPr>
                <p:cNvPr id="73" name="AutoShape 57"/>
                <p:cNvSpPr>
                  <a:spLocks noChangeArrowheads="1"/>
                </p:cNvSpPr>
                <p:nvPr/>
              </p:nvSpPr>
              <p:spPr bwMode="auto">
                <a:xfrm>
                  <a:off x="1803871" y="1749239"/>
                  <a:ext cx="1111660" cy="441417"/>
                </a:xfrm>
                <a:prstGeom prst="wedgeRoundRectCallout">
                  <a:avLst>
                    <a:gd name="adj1" fmla="val 117768"/>
                    <a:gd name="adj2" fmla="val 287033"/>
                    <a:gd name="adj3" fmla="val 16667"/>
                  </a:avLst>
                </a:prstGeom>
                <a:solidFill>
                  <a:srgbClr val="009933"/>
                </a:solidFill>
                <a:ln>
                  <a:noFill/>
                </a:ln>
                <a:effectLst>
                  <a:prstShdw prst="shdw17" dist="17961" dir="13500000">
                    <a:srgbClr val="5C1F00"/>
                  </a:prstShdw>
                </a:effectLst>
                <a:extLst/>
              </p:spPr>
              <p:txBody>
                <a:bodyPr/>
                <a:lstStyle/>
                <a:p>
                  <a:pPr>
                    <a:lnSpc>
                      <a:spcPct val="85000"/>
                    </a:lnSpc>
                    <a:buClr>
                      <a:srgbClr val="000000"/>
                    </a:buClr>
                    <a:buSzPct val="100000"/>
                    <a:defRPr/>
                  </a:pPr>
                  <a:r>
                    <a:rPr lang="pt-BR" sz="11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INOVA ENERGIA</a:t>
                  </a:r>
                </a:p>
              </p:txBody>
            </p:sp>
            <p:sp>
              <p:nvSpPr>
                <p:cNvPr id="5534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131840" y="3371850"/>
                  <a:ext cx="803275" cy="293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pt-BR" sz="1500" b="1">
                      <a:solidFill>
                        <a:srgbClr val="003300"/>
                      </a:solidFill>
                      <a:latin typeface="Calibri" pitchFamily="34" charset="0"/>
                    </a:rPr>
                    <a:t>Mai</a:t>
                  </a:r>
                </a:p>
              </p:txBody>
            </p:sp>
          </p:grpSp>
          <p:grpSp>
            <p:nvGrpSpPr>
              <p:cNvPr id="55311" name="Grupo 44"/>
              <p:cNvGrpSpPr>
                <a:grpSpLocks/>
              </p:cNvGrpSpPr>
              <p:nvPr/>
            </p:nvGrpSpPr>
            <p:grpSpPr bwMode="auto">
              <a:xfrm>
                <a:off x="1628727" y="2371725"/>
                <a:ext cx="1802332" cy="1309117"/>
                <a:chOff x="1628727" y="2371725"/>
                <a:chExt cx="1802332" cy="1309117"/>
              </a:xfrm>
            </p:grpSpPr>
            <p:sp>
              <p:nvSpPr>
                <p:cNvPr id="68" name="AutoShape 33"/>
                <p:cNvSpPr>
                  <a:spLocks noChangeArrowheads="1"/>
                </p:cNvSpPr>
                <p:nvPr/>
              </p:nvSpPr>
              <p:spPr bwMode="auto">
                <a:xfrm>
                  <a:off x="2915529" y="3141769"/>
                  <a:ext cx="198989" cy="258816"/>
                </a:xfrm>
                <a:prstGeom prst="flowChartDecision">
                  <a:avLst/>
                </a:prstGeom>
                <a:gradFill rotWithShape="1">
                  <a:gsLst>
                    <a:gs pos="0">
                      <a:srgbClr val="A50021"/>
                    </a:gs>
                    <a:gs pos="100000">
                      <a:srgbClr val="A50021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+mj-lt"/>
                  </a:endParaRPr>
                </a:p>
              </p:txBody>
            </p:sp>
            <p:sp>
              <p:nvSpPr>
                <p:cNvPr id="5533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627784" y="3356992"/>
                  <a:ext cx="803275" cy="323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pt-BR" sz="1500" b="1">
                      <a:solidFill>
                        <a:srgbClr val="003300"/>
                      </a:solidFill>
                      <a:latin typeface="Calibri" pitchFamily="34" charset="0"/>
                    </a:rPr>
                    <a:t>  Abr</a:t>
                  </a:r>
                </a:p>
              </p:txBody>
            </p:sp>
            <p:sp>
              <p:nvSpPr>
                <p:cNvPr id="70" name="AutoShape 57"/>
                <p:cNvSpPr>
                  <a:spLocks noChangeArrowheads="1"/>
                </p:cNvSpPr>
                <p:nvPr/>
              </p:nvSpPr>
              <p:spPr bwMode="auto">
                <a:xfrm>
                  <a:off x="1627841" y="2371670"/>
                  <a:ext cx="998772" cy="441417"/>
                </a:xfrm>
                <a:prstGeom prst="wedgeRoundRectCallout">
                  <a:avLst>
                    <a:gd name="adj1" fmla="val 87191"/>
                    <a:gd name="adj2" fmla="val 146217"/>
                    <a:gd name="adj3" fmla="val 16667"/>
                  </a:avLst>
                </a:prstGeom>
                <a:solidFill>
                  <a:srgbClr val="009933"/>
                </a:solidFill>
                <a:ln>
                  <a:noFill/>
                </a:ln>
                <a:effectLst>
                  <a:prstShdw prst="shdw17" dist="17961" dir="13500000">
                    <a:srgbClr val="5C1F00"/>
                  </a:prstShdw>
                </a:effectLst>
                <a:extLst/>
              </p:spPr>
              <p:txBody>
                <a:bodyPr/>
                <a:lstStyle/>
                <a:p>
                  <a:pPr>
                    <a:lnSpc>
                      <a:spcPct val="85000"/>
                    </a:lnSpc>
                    <a:buClr>
                      <a:srgbClr val="000000"/>
                    </a:buClr>
                    <a:buSzPct val="100000"/>
                    <a:defRPr/>
                  </a:pPr>
                  <a:r>
                    <a:rPr lang="pt-BR" sz="13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INOVA SAÚDE</a:t>
                  </a:r>
                </a:p>
              </p:txBody>
            </p:sp>
          </p:grpSp>
          <p:grpSp>
            <p:nvGrpSpPr>
              <p:cNvPr id="55312" name="Grupo 45"/>
              <p:cNvGrpSpPr>
                <a:grpSpLocks/>
              </p:cNvGrpSpPr>
              <p:nvPr/>
            </p:nvGrpSpPr>
            <p:grpSpPr bwMode="auto">
              <a:xfrm>
                <a:off x="4644008" y="980728"/>
                <a:ext cx="1667371" cy="2699429"/>
                <a:chOff x="4644008" y="980728"/>
                <a:chExt cx="1667371" cy="2699429"/>
              </a:xfrm>
            </p:grpSpPr>
            <p:sp>
              <p:nvSpPr>
                <p:cNvPr id="63" name="AutoShape 33"/>
                <p:cNvSpPr>
                  <a:spLocks noChangeArrowheads="1"/>
                </p:cNvSpPr>
                <p:nvPr/>
              </p:nvSpPr>
              <p:spPr bwMode="auto">
                <a:xfrm>
                  <a:off x="5797045" y="3140181"/>
                  <a:ext cx="198989" cy="260405"/>
                </a:xfrm>
                <a:prstGeom prst="flowChartDecision">
                  <a:avLst/>
                </a:prstGeom>
                <a:gradFill rotWithShape="1">
                  <a:gsLst>
                    <a:gs pos="0">
                      <a:srgbClr val="A50021"/>
                    </a:gs>
                    <a:gs pos="100000">
                      <a:srgbClr val="A50021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+mj-lt"/>
                  </a:endParaRPr>
                </a:p>
              </p:txBody>
            </p:sp>
            <p:sp>
              <p:nvSpPr>
                <p:cNvPr id="5533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932040" y="3356992"/>
                  <a:ext cx="803275" cy="323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pt-BR" sz="1500" b="1">
                      <a:solidFill>
                        <a:srgbClr val="003300"/>
                      </a:solidFill>
                      <a:latin typeface="Calibri" pitchFamily="34" charset="0"/>
                    </a:rPr>
                    <a:t>2014</a:t>
                  </a:r>
                </a:p>
              </p:txBody>
            </p:sp>
            <p:sp>
              <p:nvSpPr>
                <p:cNvPr id="65" name="Line 25"/>
                <p:cNvSpPr>
                  <a:spLocks noChangeShapeType="1"/>
                </p:cNvSpPr>
                <p:nvPr/>
              </p:nvSpPr>
              <p:spPr bwMode="auto">
                <a:xfrm>
                  <a:off x="5291918" y="3140181"/>
                  <a:ext cx="0" cy="261993"/>
                </a:xfrm>
                <a:prstGeom prst="line">
                  <a:avLst/>
                </a:prstGeom>
                <a:noFill/>
                <a:ln w="38100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defRPr/>
                  </a:pPr>
                  <a:endParaRPr lang="pt-BR">
                    <a:latin typeface="+mj-lt"/>
                  </a:endParaRPr>
                </a:p>
              </p:txBody>
            </p:sp>
            <p:sp>
              <p:nvSpPr>
                <p:cNvPr id="5533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508104" y="3356992"/>
                  <a:ext cx="803275" cy="323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pt-BR" sz="1500" b="1">
                      <a:solidFill>
                        <a:srgbClr val="003300"/>
                      </a:solidFill>
                      <a:latin typeface="Calibri" pitchFamily="34" charset="0"/>
                    </a:rPr>
                    <a:t>Jan</a:t>
                  </a:r>
                </a:p>
              </p:txBody>
            </p:sp>
            <p:sp>
              <p:nvSpPr>
                <p:cNvPr id="67" name="AutoShape 57"/>
                <p:cNvSpPr>
                  <a:spLocks noChangeArrowheads="1"/>
                </p:cNvSpPr>
                <p:nvPr/>
              </p:nvSpPr>
              <p:spPr bwMode="auto">
                <a:xfrm>
                  <a:off x="4643291" y="980728"/>
                  <a:ext cx="1063826" cy="539863"/>
                </a:xfrm>
                <a:prstGeom prst="wedgeRoundRectCallout">
                  <a:avLst>
                    <a:gd name="adj1" fmla="val 69278"/>
                    <a:gd name="adj2" fmla="val 380500"/>
                    <a:gd name="adj3" fmla="val 16667"/>
                  </a:avLst>
                </a:prstGeom>
                <a:solidFill>
                  <a:srgbClr val="009933"/>
                </a:solidFill>
                <a:ln>
                  <a:noFill/>
                </a:ln>
                <a:effectLst>
                  <a:prstShdw prst="shdw17" dist="17961" dir="13500000">
                    <a:srgbClr val="5C1F00"/>
                  </a:prstShdw>
                </a:effectLst>
                <a:extLst/>
              </p:spPr>
              <p:txBody>
                <a:bodyPr/>
                <a:lstStyle/>
                <a:p>
                  <a:pPr>
                    <a:lnSpc>
                      <a:spcPct val="85000"/>
                    </a:lnSpc>
                    <a:buClr>
                      <a:srgbClr val="000000"/>
                    </a:buClr>
                    <a:buSzPct val="100000"/>
                    <a:defRPr/>
                  </a:pPr>
                  <a:r>
                    <a:rPr lang="pt-BR" sz="12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INOVA PETRO 2</a:t>
                  </a:r>
                  <a:endParaRPr lang="pt-BR" sz="1200" dirty="0">
                    <a:latin typeface="Arial" charset="0"/>
                  </a:endParaRPr>
                </a:p>
              </p:txBody>
            </p:sp>
          </p:grpSp>
          <p:grpSp>
            <p:nvGrpSpPr>
              <p:cNvPr id="55313" name="Grupo 46"/>
              <p:cNvGrpSpPr>
                <a:grpSpLocks/>
              </p:cNvGrpSpPr>
              <p:nvPr/>
            </p:nvGrpSpPr>
            <p:grpSpPr bwMode="auto">
              <a:xfrm>
                <a:off x="5796136" y="1439684"/>
                <a:ext cx="1324951" cy="2240473"/>
                <a:chOff x="5796136" y="1439684"/>
                <a:chExt cx="1324951" cy="2240473"/>
              </a:xfrm>
            </p:grpSpPr>
            <p:sp>
              <p:nvSpPr>
                <p:cNvPr id="5532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928965" y="3356992"/>
                  <a:ext cx="803275" cy="323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pt-BR" sz="1500" b="1">
                      <a:solidFill>
                        <a:srgbClr val="003300"/>
                      </a:solidFill>
                      <a:latin typeface="Calibri" pitchFamily="34" charset="0"/>
                    </a:rPr>
                    <a:t>Fev</a:t>
                  </a:r>
                </a:p>
              </p:txBody>
            </p:sp>
            <p:sp>
              <p:nvSpPr>
                <p:cNvPr id="61" name="AutoShape 33"/>
                <p:cNvSpPr>
                  <a:spLocks noChangeArrowheads="1"/>
                </p:cNvSpPr>
                <p:nvPr/>
              </p:nvSpPr>
              <p:spPr bwMode="auto">
                <a:xfrm>
                  <a:off x="6172063" y="3140181"/>
                  <a:ext cx="200903" cy="260405"/>
                </a:xfrm>
                <a:prstGeom prst="flowChartDecision">
                  <a:avLst/>
                </a:prstGeom>
                <a:gradFill rotWithShape="1">
                  <a:gsLst>
                    <a:gs pos="0">
                      <a:srgbClr val="A50021"/>
                    </a:gs>
                    <a:gs pos="100000">
                      <a:srgbClr val="A50021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+mj-lt"/>
                  </a:endParaRPr>
                </a:p>
              </p:txBody>
            </p:sp>
            <p:sp>
              <p:nvSpPr>
                <p:cNvPr id="62" name="AutoShape 57"/>
                <p:cNvSpPr>
                  <a:spLocks noChangeArrowheads="1"/>
                </p:cNvSpPr>
                <p:nvPr/>
              </p:nvSpPr>
              <p:spPr bwMode="auto">
                <a:xfrm>
                  <a:off x="5797045" y="1439612"/>
                  <a:ext cx="1324042" cy="539863"/>
                </a:xfrm>
                <a:prstGeom prst="wedgeRoundRectCallout">
                  <a:avLst>
                    <a:gd name="adj1" fmla="val -13420"/>
                    <a:gd name="adj2" fmla="val 279358"/>
                    <a:gd name="adj3" fmla="val 16667"/>
                  </a:avLst>
                </a:prstGeom>
                <a:solidFill>
                  <a:srgbClr val="009933"/>
                </a:solidFill>
                <a:ln>
                  <a:noFill/>
                </a:ln>
                <a:effectLst>
                  <a:prstShdw prst="shdw17" dist="17961" dir="13500000">
                    <a:srgbClr val="5C1F00"/>
                  </a:prstShdw>
                </a:effectLst>
                <a:extLst/>
              </p:spPr>
              <p:txBody>
                <a:bodyPr/>
                <a:lstStyle/>
                <a:p>
                  <a:pPr>
                    <a:lnSpc>
                      <a:spcPct val="85000"/>
                    </a:lnSpc>
                    <a:buClr>
                      <a:srgbClr val="000000"/>
                    </a:buClr>
                    <a:buSzPct val="100000"/>
                  </a:pPr>
                  <a:r>
                    <a:rPr lang="pt-BR"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PAISS</a:t>
                  </a:r>
                </a:p>
                <a:p>
                  <a:pPr>
                    <a:lnSpc>
                      <a:spcPct val="85000"/>
                    </a:lnSpc>
                    <a:buClr>
                      <a:srgbClr val="000000"/>
                    </a:buClr>
                    <a:buSzPct val="100000"/>
                  </a:pPr>
                  <a:r>
                    <a:rPr lang="pt-BR"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AGRÍCOLA</a:t>
                  </a:r>
                  <a:endParaRPr lang="pt-BR" sz="1200"/>
                </a:p>
              </p:txBody>
            </p:sp>
          </p:grpSp>
          <p:grpSp>
            <p:nvGrpSpPr>
              <p:cNvPr id="55314" name="Grupo 47"/>
              <p:cNvGrpSpPr>
                <a:grpSpLocks/>
              </p:cNvGrpSpPr>
              <p:nvPr/>
            </p:nvGrpSpPr>
            <p:grpSpPr bwMode="auto">
              <a:xfrm>
                <a:off x="3436367" y="1052736"/>
                <a:ext cx="1063625" cy="2624952"/>
                <a:chOff x="3436367" y="1052736"/>
                <a:chExt cx="1063625" cy="2624952"/>
              </a:xfrm>
            </p:grpSpPr>
            <p:sp>
              <p:nvSpPr>
                <p:cNvPr id="57" name="AutoShape 33"/>
                <p:cNvSpPr>
                  <a:spLocks noChangeArrowheads="1"/>
                </p:cNvSpPr>
                <p:nvPr/>
              </p:nvSpPr>
              <p:spPr bwMode="auto">
                <a:xfrm>
                  <a:off x="3707659" y="3141769"/>
                  <a:ext cx="200903" cy="260405"/>
                </a:xfrm>
                <a:prstGeom prst="flowChartDecision">
                  <a:avLst/>
                </a:prstGeom>
                <a:gradFill rotWithShape="1">
                  <a:gsLst>
                    <a:gs pos="0">
                      <a:srgbClr val="A50021"/>
                    </a:gs>
                    <a:gs pos="100000">
                      <a:srgbClr val="A50021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+mj-lt"/>
                  </a:endParaRPr>
                </a:p>
              </p:txBody>
            </p:sp>
            <p:sp>
              <p:nvSpPr>
                <p:cNvPr id="5532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480693" y="3354523"/>
                  <a:ext cx="803274" cy="323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pt-BR" sz="1500" b="1">
                      <a:solidFill>
                        <a:srgbClr val="003300"/>
                      </a:solidFill>
                      <a:latin typeface="Calibri" pitchFamily="34" charset="0"/>
                    </a:rPr>
                    <a:t>  Jun</a:t>
                  </a:r>
                </a:p>
              </p:txBody>
            </p:sp>
            <p:sp>
              <p:nvSpPr>
                <p:cNvPr id="59" name="AutoShape 57"/>
                <p:cNvSpPr>
                  <a:spLocks noChangeArrowheads="1"/>
                </p:cNvSpPr>
                <p:nvPr/>
              </p:nvSpPr>
              <p:spPr bwMode="auto">
                <a:xfrm>
                  <a:off x="3435962" y="1052181"/>
                  <a:ext cx="1063826" cy="539863"/>
                </a:xfrm>
                <a:prstGeom prst="wedgeRoundRectCallout">
                  <a:avLst>
                    <a:gd name="adj1" fmla="val -14126"/>
                    <a:gd name="adj2" fmla="val 355215"/>
                    <a:gd name="adj3" fmla="val 16667"/>
                  </a:avLst>
                </a:prstGeom>
                <a:solidFill>
                  <a:srgbClr val="009933"/>
                </a:solidFill>
                <a:ln>
                  <a:noFill/>
                </a:ln>
                <a:effectLst>
                  <a:prstShdw prst="shdw17" dist="17961" dir="13500000">
                    <a:srgbClr val="5C1F00"/>
                  </a:prstShdw>
                </a:effectLst>
                <a:extLst/>
              </p:spPr>
              <p:txBody>
                <a:bodyPr/>
                <a:lstStyle/>
                <a:p>
                  <a:pPr>
                    <a:lnSpc>
                      <a:spcPct val="85000"/>
                    </a:lnSpc>
                    <a:buClr>
                      <a:srgbClr val="000000"/>
                    </a:buClr>
                    <a:buSzPct val="100000"/>
                    <a:defRPr/>
                  </a:pPr>
                  <a:r>
                    <a:rPr lang="pt-BR" sz="12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INOVA DEFESA</a:t>
                  </a:r>
                  <a:endParaRPr lang="pt-BR" sz="1200" dirty="0">
                    <a:latin typeface="Arial" charset="0"/>
                  </a:endParaRPr>
                </a:p>
              </p:txBody>
            </p:sp>
          </p:grpSp>
          <p:grpSp>
            <p:nvGrpSpPr>
              <p:cNvPr id="55315" name="Grupo 48"/>
              <p:cNvGrpSpPr>
                <a:grpSpLocks/>
              </p:cNvGrpSpPr>
              <p:nvPr/>
            </p:nvGrpSpPr>
            <p:grpSpPr bwMode="auto">
              <a:xfrm>
                <a:off x="3923928" y="1860256"/>
                <a:ext cx="1372255" cy="1819901"/>
                <a:chOff x="3923928" y="1860256"/>
                <a:chExt cx="1372255" cy="1819901"/>
              </a:xfrm>
            </p:grpSpPr>
            <p:sp>
              <p:nvSpPr>
                <p:cNvPr id="54" name="AutoShape 33"/>
                <p:cNvSpPr>
                  <a:spLocks noChangeArrowheads="1"/>
                </p:cNvSpPr>
                <p:nvPr/>
              </p:nvSpPr>
              <p:spPr bwMode="auto">
                <a:xfrm>
                  <a:off x="4228092" y="3140180"/>
                  <a:ext cx="198989" cy="260405"/>
                </a:xfrm>
                <a:prstGeom prst="flowChartDecision">
                  <a:avLst/>
                </a:prstGeom>
                <a:gradFill rotWithShape="1">
                  <a:gsLst>
                    <a:gs pos="0">
                      <a:srgbClr val="A50021"/>
                    </a:gs>
                    <a:gs pos="100000">
                      <a:srgbClr val="A50021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+mj-lt"/>
                  </a:endParaRPr>
                </a:p>
              </p:txBody>
            </p:sp>
            <p:sp>
              <p:nvSpPr>
                <p:cNvPr id="5532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923928" y="3356992"/>
                  <a:ext cx="803275" cy="323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pt-BR" sz="1500" b="1">
                      <a:solidFill>
                        <a:srgbClr val="003300"/>
                      </a:solidFill>
                      <a:latin typeface="Calibri" pitchFamily="34" charset="0"/>
                    </a:rPr>
                    <a:t>Nov</a:t>
                  </a:r>
                </a:p>
              </p:txBody>
            </p:sp>
            <p:sp>
              <p:nvSpPr>
                <p:cNvPr id="56" name="AutoShape 57"/>
                <p:cNvSpPr>
                  <a:spLocks noChangeArrowheads="1"/>
                </p:cNvSpPr>
                <p:nvPr/>
              </p:nvSpPr>
              <p:spPr bwMode="auto">
                <a:xfrm>
                  <a:off x="3923869" y="1860387"/>
                  <a:ext cx="1371875" cy="416012"/>
                </a:xfrm>
                <a:prstGeom prst="wedgeRoundRectCallout">
                  <a:avLst>
                    <a:gd name="adj1" fmla="val -16459"/>
                    <a:gd name="adj2" fmla="val 277301"/>
                    <a:gd name="adj3" fmla="val 16667"/>
                  </a:avLst>
                </a:prstGeom>
                <a:solidFill>
                  <a:srgbClr val="009933"/>
                </a:solidFill>
                <a:ln>
                  <a:noFill/>
                </a:ln>
                <a:effectLst>
                  <a:prstShdw prst="shdw17" dist="17961" dir="13500000">
                    <a:srgbClr val="5C1F00"/>
                  </a:prstShdw>
                </a:effectLst>
                <a:extLst/>
              </p:spPr>
              <p:txBody>
                <a:bodyPr/>
                <a:lstStyle/>
                <a:p>
                  <a:pPr>
                    <a:lnSpc>
                      <a:spcPct val="85000"/>
                    </a:lnSpc>
                    <a:buClr>
                      <a:srgbClr val="000000"/>
                    </a:buClr>
                    <a:buSzPct val="100000"/>
                    <a:defRPr/>
                  </a:pPr>
                  <a:r>
                    <a:rPr lang="pt-BR" sz="11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INOVA SUSTENTAB.</a:t>
                  </a:r>
                </a:p>
              </p:txBody>
            </p:sp>
          </p:grpSp>
          <p:grpSp>
            <p:nvGrpSpPr>
              <p:cNvPr id="55316" name="Grupo 49"/>
              <p:cNvGrpSpPr>
                <a:grpSpLocks/>
              </p:cNvGrpSpPr>
              <p:nvPr/>
            </p:nvGrpSpPr>
            <p:grpSpPr bwMode="auto">
              <a:xfrm>
                <a:off x="4355976" y="2400919"/>
                <a:ext cx="1224136" cy="1279238"/>
                <a:chOff x="4355976" y="2400919"/>
                <a:chExt cx="1224136" cy="1279238"/>
              </a:xfrm>
            </p:grpSpPr>
            <p:sp>
              <p:nvSpPr>
                <p:cNvPr id="51" name="AutoShape 33"/>
                <p:cNvSpPr>
                  <a:spLocks noChangeArrowheads="1"/>
                </p:cNvSpPr>
                <p:nvPr/>
              </p:nvSpPr>
              <p:spPr bwMode="auto">
                <a:xfrm>
                  <a:off x="4645204" y="3140181"/>
                  <a:ext cx="198989" cy="260405"/>
                </a:xfrm>
                <a:prstGeom prst="flowChartDecision">
                  <a:avLst/>
                </a:prstGeom>
                <a:gradFill rotWithShape="1">
                  <a:gsLst>
                    <a:gs pos="0">
                      <a:srgbClr val="A50021"/>
                    </a:gs>
                    <a:gs pos="100000">
                      <a:srgbClr val="A50021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>
                    <a:latin typeface="+mj-lt"/>
                  </a:endParaRPr>
                </a:p>
              </p:txBody>
            </p:sp>
            <p:sp>
              <p:nvSpPr>
                <p:cNvPr id="5531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355976" y="3356992"/>
                  <a:ext cx="803275" cy="323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pt-BR" sz="1500" b="1">
                      <a:solidFill>
                        <a:srgbClr val="003300"/>
                      </a:solidFill>
                      <a:latin typeface="Calibri" pitchFamily="34" charset="0"/>
                    </a:rPr>
                    <a:t>Dez</a:t>
                  </a:r>
                </a:p>
              </p:txBody>
            </p:sp>
            <p:sp>
              <p:nvSpPr>
                <p:cNvPr id="53" name="AutoShape 57"/>
                <p:cNvSpPr>
                  <a:spLocks noChangeArrowheads="1"/>
                </p:cNvSpPr>
                <p:nvPr/>
              </p:nvSpPr>
              <p:spPr bwMode="auto">
                <a:xfrm>
                  <a:off x="4463436" y="2400251"/>
                  <a:ext cx="1117400" cy="379493"/>
                </a:xfrm>
                <a:prstGeom prst="wedgeRoundRectCallout">
                  <a:avLst>
                    <a:gd name="adj1" fmla="val -26168"/>
                    <a:gd name="adj2" fmla="val 155615"/>
                    <a:gd name="adj3" fmla="val 16667"/>
                  </a:avLst>
                </a:prstGeom>
                <a:solidFill>
                  <a:srgbClr val="009933"/>
                </a:solidFill>
                <a:ln>
                  <a:noFill/>
                </a:ln>
                <a:effectLst>
                  <a:prstShdw prst="shdw17" dist="17961" dir="13500000">
                    <a:srgbClr val="5C1F00"/>
                  </a:prstShdw>
                </a:effectLst>
                <a:extLst/>
              </p:spPr>
              <p:txBody>
                <a:bodyPr/>
                <a:lstStyle/>
                <a:p>
                  <a:pPr>
                    <a:lnSpc>
                      <a:spcPct val="85000"/>
                    </a:lnSpc>
                    <a:buClr>
                      <a:srgbClr val="000000"/>
                    </a:buClr>
                    <a:buSzPct val="100000"/>
                    <a:defRPr/>
                  </a:pPr>
                  <a:r>
                    <a:rPr lang="pt-BR" sz="11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INOVA</a:t>
                  </a:r>
                </a:p>
                <a:p>
                  <a:pPr>
                    <a:lnSpc>
                      <a:spcPct val="85000"/>
                    </a:lnSpc>
                    <a:buClr>
                      <a:srgbClr val="000000"/>
                    </a:buClr>
                    <a:buSzPct val="100000"/>
                    <a:defRPr/>
                  </a:pPr>
                  <a:r>
                    <a:rPr lang="pt-BR" sz="11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TELECOM</a:t>
                  </a:r>
                  <a:endParaRPr lang="pt-BR" sz="1100" dirty="0">
                    <a:latin typeface="Arial" charset="0"/>
                  </a:endParaRPr>
                </a:p>
              </p:txBody>
            </p:sp>
          </p:grpSp>
        </p:grpSp>
      </p:grpSp>
      <p:graphicFrame>
        <p:nvGraphicFramePr>
          <p:cNvPr id="79" name="Diagrama 78"/>
          <p:cNvGraphicFramePr/>
          <p:nvPr>
            <p:extLst>
              <p:ext uri="{D42A27DB-BD31-4B8C-83A1-F6EECF244321}">
                <p14:modId xmlns:p14="http://schemas.microsoft.com/office/powerpoint/2010/main" val="3252034880"/>
              </p:ext>
            </p:extLst>
          </p:nvPr>
        </p:nvGraphicFramePr>
        <p:xfrm>
          <a:off x="5322923" y="1028700"/>
          <a:ext cx="3849978" cy="278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5365190" y="2946277"/>
            <a:ext cx="3667283" cy="3479465"/>
            <a:chOff x="5365190" y="2946277"/>
            <a:chExt cx="3667283" cy="3479465"/>
          </a:xfrm>
        </p:grpSpPr>
        <p:sp>
          <p:nvSpPr>
            <p:cNvPr id="3" name="Semicírculos 2"/>
            <p:cNvSpPr/>
            <p:nvPr/>
          </p:nvSpPr>
          <p:spPr>
            <a:xfrm>
              <a:off x="5774291" y="3508936"/>
              <a:ext cx="2916806" cy="2916806"/>
            </a:xfrm>
            <a:prstGeom prst="blockArc">
              <a:avLst>
                <a:gd name="adj1" fmla="val 9000000"/>
                <a:gd name="adj2" fmla="val 16200000"/>
                <a:gd name="adj3" fmla="val 4637"/>
              </a:avLst>
            </a:prstGeom>
            <a:solidFill>
              <a:srgbClr val="6FB31A">
                <a:alpha val="82000"/>
              </a:srgbClr>
            </a:solidFill>
          </p:spPr>
          <p:style>
            <a:lnRef idx="0">
              <a:schemeClr val="accent1">
                <a:shade val="90000"/>
                <a:hueOff val="12308"/>
                <a:satOff val="6577"/>
                <a:lumOff val="10066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90000"/>
                <a:hueOff val="12308"/>
                <a:satOff val="6577"/>
                <a:lumOff val="1006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Semicírculos 4"/>
            <p:cNvSpPr/>
            <p:nvPr/>
          </p:nvSpPr>
          <p:spPr>
            <a:xfrm>
              <a:off x="5774291" y="3508936"/>
              <a:ext cx="2916806" cy="2916806"/>
            </a:xfrm>
            <a:prstGeom prst="blockArc">
              <a:avLst>
                <a:gd name="adj1" fmla="val 1800000"/>
                <a:gd name="adj2" fmla="val 9000000"/>
                <a:gd name="adj3" fmla="val 4637"/>
              </a:avLst>
            </a:prstGeom>
            <a:solidFill>
              <a:srgbClr val="009933">
                <a:alpha val="87000"/>
              </a:srgbClr>
            </a:solidFill>
          </p:spPr>
          <p:style>
            <a:lnRef idx="0">
              <a:schemeClr val="accent1">
                <a:shade val="90000"/>
                <a:hueOff val="6154"/>
                <a:satOff val="3288"/>
                <a:lumOff val="5033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90000"/>
                <a:hueOff val="6154"/>
                <a:satOff val="3288"/>
                <a:lumOff val="50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Semicírculos 5"/>
            <p:cNvSpPr/>
            <p:nvPr/>
          </p:nvSpPr>
          <p:spPr>
            <a:xfrm>
              <a:off x="5774291" y="3508936"/>
              <a:ext cx="2916806" cy="2916806"/>
            </a:xfrm>
            <a:prstGeom prst="blockArc">
              <a:avLst>
                <a:gd name="adj1" fmla="val 16200000"/>
                <a:gd name="adj2" fmla="val 1800000"/>
                <a:gd name="adj3" fmla="val 4637"/>
              </a:avLst>
            </a:prstGeom>
            <a:solidFill>
              <a:srgbClr val="009933">
                <a:alpha val="78000"/>
              </a:srgb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orma livre 6"/>
            <p:cNvSpPr/>
            <p:nvPr/>
          </p:nvSpPr>
          <p:spPr>
            <a:xfrm>
              <a:off x="6561838" y="4296482"/>
              <a:ext cx="1341713" cy="1341713"/>
            </a:xfrm>
            <a:custGeom>
              <a:avLst/>
              <a:gdLst>
                <a:gd name="connsiteX0" fmla="*/ 0 w 1341713"/>
                <a:gd name="connsiteY0" fmla="*/ 670857 h 1341713"/>
                <a:gd name="connsiteX1" fmla="*/ 670857 w 1341713"/>
                <a:gd name="connsiteY1" fmla="*/ 0 h 1341713"/>
                <a:gd name="connsiteX2" fmla="*/ 1341714 w 1341713"/>
                <a:gd name="connsiteY2" fmla="*/ 670857 h 1341713"/>
                <a:gd name="connsiteX3" fmla="*/ 670857 w 1341713"/>
                <a:gd name="connsiteY3" fmla="*/ 1341714 h 1341713"/>
                <a:gd name="connsiteX4" fmla="*/ 0 w 1341713"/>
                <a:gd name="connsiteY4" fmla="*/ 670857 h 134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713" h="1341713">
                  <a:moveTo>
                    <a:pt x="0" y="670857"/>
                  </a:moveTo>
                  <a:cubicBezTo>
                    <a:pt x="0" y="300353"/>
                    <a:pt x="300353" y="0"/>
                    <a:pt x="670857" y="0"/>
                  </a:cubicBezTo>
                  <a:cubicBezTo>
                    <a:pt x="1041361" y="0"/>
                    <a:pt x="1341714" y="300353"/>
                    <a:pt x="1341714" y="670857"/>
                  </a:cubicBezTo>
                  <a:cubicBezTo>
                    <a:pt x="1341714" y="1041361"/>
                    <a:pt x="1041361" y="1341714"/>
                    <a:pt x="670857" y="1341714"/>
                  </a:cubicBezTo>
                  <a:cubicBezTo>
                    <a:pt x="300353" y="1341714"/>
                    <a:pt x="0" y="1041361"/>
                    <a:pt x="0" y="670857"/>
                  </a:cubicBezTo>
                  <a:close/>
                </a:path>
              </a:pathLst>
            </a:custGeom>
            <a:solidFill>
              <a:srgbClr val="6FB31A">
                <a:alpha val="4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539" tIns="215539" rIns="215539" bIns="21553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b="1" kern="1200" dirty="0" smtClean="0">
                  <a:solidFill>
                    <a:schemeClr val="tx1"/>
                  </a:solidFill>
                  <a:latin typeface="Optimum" pitchFamily="2" charset="0"/>
                </a:rPr>
                <a:t>DESAFIOS</a:t>
              </a:r>
              <a:endParaRPr lang="pt-BR" sz="1500" b="1" kern="1200" dirty="0">
                <a:solidFill>
                  <a:schemeClr val="tx1"/>
                </a:solidFill>
                <a:latin typeface="Optimum" pitchFamily="2" charset="0"/>
              </a:endParaRP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6625507" y="2946277"/>
              <a:ext cx="1214375" cy="1192942"/>
            </a:xfrm>
            <a:custGeom>
              <a:avLst/>
              <a:gdLst>
                <a:gd name="connsiteX0" fmla="*/ 0 w 1214375"/>
                <a:gd name="connsiteY0" fmla="*/ 596471 h 1192942"/>
                <a:gd name="connsiteX1" fmla="*/ 607188 w 1214375"/>
                <a:gd name="connsiteY1" fmla="*/ 0 h 1192942"/>
                <a:gd name="connsiteX2" fmla="*/ 1214376 w 1214375"/>
                <a:gd name="connsiteY2" fmla="*/ 596471 h 1192942"/>
                <a:gd name="connsiteX3" fmla="*/ 607188 w 1214375"/>
                <a:gd name="connsiteY3" fmla="*/ 1192942 h 1192942"/>
                <a:gd name="connsiteX4" fmla="*/ 0 w 1214375"/>
                <a:gd name="connsiteY4" fmla="*/ 596471 h 119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375" h="1192942">
                  <a:moveTo>
                    <a:pt x="0" y="596471"/>
                  </a:moveTo>
                  <a:cubicBezTo>
                    <a:pt x="0" y="267049"/>
                    <a:pt x="271847" y="0"/>
                    <a:pt x="607188" y="0"/>
                  </a:cubicBezTo>
                  <a:cubicBezTo>
                    <a:pt x="942529" y="0"/>
                    <a:pt x="1214376" y="267049"/>
                    <a:pt x="1214376" y="596471"/>
                  </a:cubicBezTo>
                  <a:cubicBezTo>
                    <a:pt x="1214376" y="925893"/>
                    <a:pt x="942529" y="1192942"/>
                    <a:pt x="607188" y="1192942"/>
                  </a:cubicBezTo>
                  <a:cubicBezTo>
                    <a:pt x="271847" y="1192942"/>
                    <a:pt x="0" y="925893"/>
                    <a:pt x="0" y="596471"/>
                  </a:cubicBezTo>
                  <a:close/>
                </a:path>
              </a:pathLst>
            </a:custGeom>
            <a:solidFill>
              <a:srgbClr val="6FB31A">
                <a:alpha val="4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001" tIns="184862" rIns="188001" bIns="18486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100" b="1" kern="1200" dirty="0" smtClean="0">
                  <a:solidFill>
                    <a:schemeClr val="tx1"/>
                  </a:solidFill>
                  <a:latin typeface="Optimum" pitchFamily="2" charset="0"/>
                </a:rPr>
                <a:t>GOVERNO</a:t>
              </a: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7900381" y="5086582"/>
              <a:ext cx="1132092" cy="1186105"/>
            </a:xfrm>
            <a:custGeom>
              <a:avLst/>
              <a:gdLst>
                <a:gd name="connsiteX0" fmla="*/ 0 w 1132092"/>
                <a:gd name="connsiteY0" fmla="*/ 593053 h 1186105"/>
                <a:gd name="connsiteX1" fmla="*/ 566046 w 1132092"/>
                <a:gd name="connsiteY1" fmla="*/ 0 h 1186105"/>
                <a:gd name="connsiteX2" fmla="*/ 1132092 w 1132092"/>
                <a:gd name="connsiteY2" fmla="*/ 593053 h 1186105"/>
                <a:gd name="connsiteX3" fmla="*/ 566046 w 1132092"/>
                <a:gd name="connsiteY3" fmla="*/ 1186106 h 1186105"/>
                <a:gd name="connsiteX4" fmla="*/ 0 w 1132092"/>
                <a:gd name="connsiteY4" fmla="*/ 593053 h 118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092" h="1186105">
                  <a:moveTo>
                    <a:pt x="0" y="593053"/>
                  </a:moveTo>
                  <a:cubicBezTo>
                    <a:pt x="0" y="265519"/>
                    <a:pt x="253427" y="0"/>
                    <a:pt x="566046" y="0"/>
                  </a:cubicBezTo>
                  <a:cubicBezTo>
                    <a:pt x="878665" y="0"/>
                    <a:pt x="1132092" y="265519"/>
                    <a:pt x="1132092" y="593053"/>
                  </a:cubicBezTo>
                  <a:cubicBezTo>
                    <a:pt x="1132092" y="920587"/>
                    <a:pt x="878665" y="1186106"/>
                    <a:pt x="566046" y="1186106"/>
                  </a:cubicBezTo>
                  <a:cubicBezTo>
                    <a:pt x="253427" y="1186106"/>
                    <a:pt x="0" y="920587"/>
                    <a:pt x="0" y="593053"/>
                  </a:cubicBezTo>
                  <a:close/>
                </a:path>
              </a:pathLst>
            </a:custGeom>
            <a:solidFill>
              <a:srgbClr val="6FB31A">
                <a:alpha val="4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6129"/>
                <a:satOff val="6459"/>
                <a:lumOff val="70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951" tIns="183861" rIns="175951" bIns="18386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800" b="1" kern="1200" dirty="0" smtClean="0">
                  <a:solidFill>
                    <a:schemeClr val="tx1"/>
                  </a:solidFill>
                  <a:latin typeface="Optimum" pitchFamily="2" charset="0"/>
                </a:rPr>
                <a:t>INSTITUTOS DE PESQUISA, CENTROS, UNIVERSIDADES</a:t>
              </a:r>
              <a:endParaRPr lang="pt-BR" sz="800" b="1" kern="1200" dirty="0">
                <a:solidFill>
                  <a:schemeClr val="tx1"/>
                </a:solidFill>
                <a:latin typeface="Optimum" pitchFamily="2" charset="0"/>
              </a:endParaRP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5365190" y="5086582"/>
              <a:ext cx="1267543" cy="1186105"/>
            </a:xfrm>
            <a:custGeom>
              <a:avLst/>
              <a:gdLst>
                <a:gd name="connsiteX0" fmla="*/ 0 w 1267543"/>
                <a:gd name="connsiteY0" fmla="*/ 593053 h 1186105"/>
                <a:gd name="connsiteX1" fmla="*/ 633772 w 1267543"/>
                <a:gd name="connsiteY1" fmla="*/ 0 h 1186105"/>
                <a:gd name="connsiteX2" fmla="*/ 1267544 w 1267543"/>
                <a:gd name="connsiteY2" fmla="*/ 593053 h 1186105"/>
                <a:gd name="connsiteX3" fmla="*/ 633772 w 1267543"/>
                <a:gd name="connsiteY3" fmla="*/ 1186106 h 1186105"/>
                <a:gd name="connsiteX4" fmla="*/ 0 w 1267543"/>
                <a:gd name="connsiteY4" fmla="*/ 593053 h 118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543" h="1186105">
                  <a:moveTo>
                    <a:pt x="0" y="593053"/>
                  </a:moveTo>
                  <a:cubicBezTo>
                    <a:pt x="0" y="265519"/>
                    <a:pt x="283749" y="0"/>
                    <a:pt x="633772" y="0"/>
                  </a:cubicBezTo>
                  <a:cubicBezTo>
                    <a:pt x="983795" y="0"/>
                    <a:pt x="1267544" y="265519"/>
                    <a:pt x="1267544" y="593053"/>
                  </a:cubicBezTo>
                  <a:cubicBezTo>
                    <a:pt x="1267544" y="920587"/>
                    <a:pt x="983795" y="1186106"/>
                    <a:pt x="633772" y="1186106"/>
                  </a:cubicBezTo>
                  <a:cubicBezTo>
                    <a:pt x="283749" y="1186106"/>
                    <a:pt x="0" y="920587"/>
                    <a:pt x="0" y="593053"/>
                  </a:cubicBezTo>
                  <a:close/>
                </a:path>
              </a:pathLst>
            </a:custGeom>
            <a:solidFill>
              <a:srgbClr val="6FB31A">
                <a:alpha val="4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12259"/>
                <a:satOff val="12919"/>
                <a:lumOff val="14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867" tIns="188941" rIns="200867" bIns="18894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tx1"/>
                  </a:solidFill>
                  <a:latin typeface="Optimum" pitchFamily="2" charset="0"/>
                </a:rPr>
                <a:t>EMPRESAS</a:t>
              </a:r>
              <a:endParaRPr lang="pt-BR" sz="1200" b="1" kern="1200" dirty="0">
                <a:solidFill>
                  <a:schemeClr val="tx1"/>
                </a:solidFill>
                <a:latin typeface="Optimum" pitchFamily="2" charset="0"/>
              </a:endParaRPr>
            </a:p>
          </p:txBody>
        </p:sp>
      </p:grpSp>
      <p:graphicFrame>
        <p:nvGraphicFramePr>
          <p:cNvPr id="84" name="Diagrama 83"/>
          <p:cNvGraphicFramePr/>
          <p:nvPr>
            <p:extLst>
              <p:ext uri="{D42A27DB-BD31-4B8C-83A1-F6EECF244321}">
                <p14:modId xmlns:p14="http://schemas.microsoft.com/office/powerpoint/2010/main" val="3007923712"/>
              </p:ext>
            </p:extLst>
          </p:nvPr>
        </p:nvGraphicFramePr>
        <p:xfrm>
          <a:off x="2627313" y="4312832"/>
          <a:ext cx="3046347" cy="265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6" name="CaixaDeTexto 4103"/>
          <p:cNvSpPr txBox="1">
            <a:spLocks noChangeArrowheads="1"/>
          </p:cNvSpPr>
          <p:nvPr/>
        </p:nvSpPr>
        <p:spPr bwMode="auto">
          <a:xfrm rot="-3414184">
            <a:off x="5050257" y="4030210"/>
            <a:ext cx="1935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sz="1500" b="1" dirty="0" smtClean="0">
                <a:latin typeface="Optimum" pitchFamily="2" charset="0"/>
              </a:rPr>
              <a:t>TEMAS RELEVANTES</a:t>
            </a:r>
            <a:endParaRPr lang="pt-BR" sz="1500" b="1" dirty="0">
              <a:latin typeface="Optimum" pitchFamily="2" charset="0"/>
            </a:endParaRPr>
          </a:p>
        </p:txBody>
      </p:sp>
      <p:sp>
        <p:nvSpPr>
          <p:cNvPr id="87" name="CaixaDeTexto 212"/>
          <p:cNvSpPr txBox="1">
            <a:spLocks noChangeArrowheads="1"/>
          </p:cNvSpPr>
          <p:nvPr/>
        </p:nvSpPr>
        <p:spPr bwMode="auto">
          <a:xfrm>
            <a:off x="5869197" y="6480351"/>
            <a:ext cx="29177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sz="1500" b="1" dirty="0" smtClean="0">
                <a:latin typeface="Optimum" pitchFamily="2" charset="0"/>
              </a:rPr>
              <a:t>“QUALIDADE” DOS PROJETOS</a:t>
            </a:r>
            <a:endParaRPr lang="pt-BR" sz="1500" b="1" dirty="0">
              <a:latin typeface="Optimum" pitchFamily="2" charset="0"/>
            </a:endParaRPr>
          </a:p>
        </p:txBody>
      </p:sp>
      <p:sp>
        <p:nvSpPr>
          <p:cNvPr id="88" name="CaixaDeTexto 213"/>
          <p:cNvSpPr txBox="1">
            <a:spLocks noChangeArrowheads="1"/>
          </p:cNvSpPr>
          <p:nvPr/>
        </p:nvSpPr>
        <p:spPr bwMode="auto">
          <a:xfrm rot="3394630">
            <a:off x="7433257" y="4139952"/>
            <a:ext cx="206979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sz="1300" b="1" dirty="0" smtClean="0">
                <a:latin typeface="Optimum" pitchFamily="2" charset="0"/>
              </a:rPr>
              <a:t>ESFORÇOS CONJUNTOS</a:t>
            </a:r>
            <a:endParaRPr lang="pt-BR" sz="1300" b="1" dirty="0">
              <a:latin typeface="Optimum" pitchFamily="2" charset="0"/>
            </a:endParaRPr>
          </a:p>
        </p:txBody>
      </p:sp>
      <p:sp>
        <p:nvSpPr>
          <p:cNvPr id="89" name="CaixaDeTexto 31"/>
          <p:cNvSpPr txBox="1">
            <a:spLocks noChangeArrowheads="1"/>
          </p:cNvSpPr>
          <p:nvPr/>
        </p:nvSpPr>
        <p:spPr bwMode="auto">
          <a:xfrm>
            <a:off x="6371603" y="929825"/>
            <a:ext cx="150714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sz="1500" b="1" dirty="0" smtClean="0">
                <a:latin typeface="Optimum" pitchFamily="2" charset="0"/>
              </a:rPr>
              <a:t>GOVERNANÇA</a:t>
            </a:r>
            <a:endParaRPr lang="pt-BR" sz="1500" b="1" dirty="0">
              <a:latin typeface="Optimum" pitchFamily="2" charset="0"/>
            </a:endParaRPr>
          </a:p>
        </p:txBody>
      </p:sp>
      <p:grpSp>
        <p:nvGrpSpPr>
          <p:cNvPr id="90" name="Grupo 89"/>
          <p:cNvGrpSpPr/>
          <p:nvPr/>
        </p:nvGrpSpPr>
        <p:grpSpPr>
          <a:xfrm>
            <a:off x="7610843" y="1905984"/>
            <a:ext cx="1018807" cy="970918"/>
            <a:chOff x="286807" y="517609"/>
            <a:chExt cx="1630624" cy="1490095"/>
          </a:xfrm>
        </p:grpSpPr>
        <p:sp>
          <p:nvSpPr>
            <p:cNvPr id="91" name="Forma 90"/>
            <p:cNvSpPr/>
            <p:nvPr/>
          </p:nvSpPr>
          <p:spPr>
            <a:xfrm>
              <a:off x="286807" y="517609"/>
              <a:ext cx="1630624" cy="1490095"/>
            </a:xfrm>
            <a:prstGeom prst="gear6">
              <a:avLst/>
            </a:prstGeom>
            <a:solidFill>
              <a:srgbClr val="009933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92" name="Forma 4"/>
            <p:cNvSpPr/>
            <p:nvPr/>
          </p:nvSpPr>
          <p:spPr>
            <a:xfrm>
              <a:off x="682370" y="895012"/>
              <a:ext cx="839498" cy="735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300" b="1" kern="1200" dirty="0">
                <a:solidFill>
                  <a:schemeClr val="tx1"/>
                </a:solidFill>
                <a:latin typeface="Optimum" pitchFamily="2" charset="0"/>
              </a:endParaRPr>
            </a:p>
          </p:txBody>
        </p:sp>
      </p:grpSp>
      <p:sp>
        <p:nvSpPr>
          <p:cNvPr id="93" name="CaixaDeTexto 4101"/>
          <p:cNvSpPr txBox="1">
            <a:spLocks noChangeArrowheads="1"/>
          </p:cNvSpPr>
          <p:nvPr/>
        </p:nvSpPr>
        <p:spPr bwMode="auto">
          <a:xfrm>
            <a:off x="7654492" y="2154456"/>
            <a:ext cx="2309987" cy="32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pt-BR" sz="800" b="1" dirty="0" smtClean="0">
                <a:latin typeface="Optimum" pitchFamily="2" charset="0"/>
              </a:rPr>
              <a:t>COORDENAÇÃO</a:t>
            </a:r>
            <a:r>
              <a:rPr lang="pt-BR" sz="1000" b="1" dirty="0" smtClean="0">
                <a:latin typeface="Optimum" pitchFamily="2" charset="0"/>
              </a:rPr>
              <a:t> </a:t>
            </a:r>
            <a:r>
              <a:rPr lang="pt-BR" sz="1400" b="1" dirty="0" smtClean="0">
                <a:latin typeface="Optimum" pitchFamily="2" charset="0"/>
              </a:rPr>
              <a:t>  </a:t>
            </a:r>
            <a:endParaRPr lang="pt-BR" sz="1400" b="1" dirty="0">
              <a:latin typeface="Optimum" pitchFamily="2" charset="0"/>
            </a:endParaRPr>
          </a:p>
        </p:txBody>
      </p:sp>
      <p:sp>
        <p:nvSpPr>
          <p:cNvPr id="94" name="Título 1"/>
          <p:cNvSpPr>
            <a:spLocks noGrp="1"/>
          </p:cNvSpPr>
          <p:nvPr>
            <p:ph type="title"/>
          </p:nvPr>
        </p:nvSpPr>
        <p:spPr>
          <a:xfrm>
            <a:off x="125664" y="188640"/>
            <a:ext cx="6678584" cy="476250"/>
          </a:xfrm>
        </p:spPr>
        <p:txBody>
          <a:bodyPr/>
          <a:lstStyle/>
          <a:p>
            <a:r>
              <a:rPr lang="pt-BR" dirty="0"/>
              <a:t>O que </a:t>
            </a:r>
            <a:r>
              <a:rPr lang="pt-BR" dirty="0" smtClean="0"/>
              <a:t>pode ser aprendido com programas de estímulos </a:t>
            </a:r>
            <a:r>
              <a:rPr lang="pt-BR" dirty="0"/>
              <a:t>à </a:t>
            </a:r>
            <a:r>
              <a:rPr lang="pt-BR" dirty="0" smtClean="0"/>
              <a:t>modernização da Indústria </a:t>
            </a:r>
            <a:r>
              <a:rPr lang="pt-BR" dirty="0"/>
              <a:t>Nacional?  </a:t>
            </a:r>
          </a:p>
        </p:txBody>
      </p:sp>
    </p:spTree>
    <p:extLst>
      <p:ext uri="{BB962C8B-B14F-4D97-AF65-F5344CB8AC3E}">
        <p14:creationId xmlns:p14="http://schemas.microsoft.com/office/powerpoint/2010/main" val="15609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068763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62794" y="5022206"/>
            <a:ext cx="3875088" cy="147732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Material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celulósico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não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compete com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produção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alimentos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pode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reconfigurar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rentabilidade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do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setor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contribuindo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para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difundir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utilização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dos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biocombustíveis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maior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escala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94" y="2259310"/>
            <a:ext cx="3859286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017392" y="4843165"/>
            <a:ext cx="3875088" cy="175432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Quando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integrado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com o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processo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de 1a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geração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, a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produtividade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pode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crescer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pelo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menos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40%. No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caso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da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cana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açucar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poderá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ser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possível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atingir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mais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do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10.000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litros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etanol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por</a:t>
            </a:r>
            <a:r>
              <a:rPr lang="en-US" sz="18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 hectare.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0250" y="198516"/>
            <a:ext cx="6980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1) Política Pública </a:t>
            </a:r>
            <a:r>
              <a:rPr lang="pt-BR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deveria </a:t>
            </a:r>
            <a:r>
              <a:rPr lang="pt-BR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considerar “desafios”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7544" y="980728"/>
            <a:ext cx="79729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Calibri" pitchFamily="34" charset="0"/>
              </a:rPr>
              <a:t>Desafio</a:t>
            </a:r>
            <a:r>
              <a:rPr lang="en-US" b="1" dirty="0" smtClean="0">
                <a:latin typeface="Calibri" pitchFamily="34" charset="0"/>
              </a:rPr>
              <a:t> do País =&gt; </a:t>
            </a:r>
            <a:r>
              <a:rPr lang="en-US" dirty="0" err="1" smtClean="0">
                <a:latin typeface="Calibri" pitchFamily="34" charset="0"/>
              </a:rPr>
              <a:t>Diversificação</a:t>
            </a:r>
            <a:r>
              <a:rPr lang="en-US" dirty="0" smtClean="0">
                <a:latin typeface="Calibri" pitchFamily="34" charset="0"/>
              </a:rPr>
              <a:t> da </a:t>
            </a:r>
            <a:r>
              <a:rPr lang="en-US" dirty="0" err="1" smtClean="0">
                <a:latin typeface="Calibri" pitchFamily="34" charset="0"/>
              </a:rPr>
              <a:t>matriz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energética</a:t>
            </a:r>
            <a:r>
              <a:rPr lang="en-US" dirty="0" smtClean="0">
                <a:latin typeface="Calibri" pitchFamily="34" charset="0"/>
              </a:rPr>
              <a:t> para </a:t>
            </a:r>
            <a:r>
              <a:rPr lang="en-US" dirty="0" err="1" smtClean="0">
                <a:latin typeface="Calibri" pitchFamily="34" charset="0"/>
              </a:rPr>
              <a:t>fontes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renováveis</a:t>
            </a: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Desafio</a:t>
            </a:r>
            <a:r>
              <a:rPr lang="en-US" b="1" dirty="0" smtClean="0">
                <a:latin typeface="Calibri" pitchFamily="34" charset="0"/>
              </a:rPr>
              <a:t> do </a:t>
            </a:r>
            <a:r>
              <a:rPr lang="en-US" b="1" dirty="0" err="1" smtClean="0">
                <a:latin typeface="Calibri" pitchFamily="34" charset="0"/>
              </a:rPr>
              <a:t>Empreendedor</a:t>
            </a:r>
            <a:r>
              <a:rPr lang="en-US" b="1" dirty="0" smtClean="0">
                <a:latin typeface="Calibri" pitchFamily="34" charset="0"/>
              </a:rPr>
              <a:t>: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Aumentar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substancialmente</a:t>
            </a:r>
            <a:r>
              <a:rPr lang="en-US" dirty="0" smtClean="0">
                <a:latin typeface="Calibri" pitchFamily="34" charset="0"/>
              </a:rPr>
              <a:t> a </a:t>
            </a:r>
            <a:r>
              <a:rPr lang="en-US" dirty="0" err="1" smtClean="0">
                <a:latin typeface="Calibri" pitchFamily="34" charset="0"/>
              </a:rPr>
              <a:t>competitividade</a:t>
            </a:r>
            <a:r>
              <a:rPr lang="en-US" dirty="0" smtClean="0">
                <a:latin typeface="Calibri" pitchFamily="34" charset="0"/>
              </a:rPr>
              <a:t> do </a:t>
            </a:r>
            <a:r>
              <a:rPr lang="en-US" dirty="0" err="1" smtClean="0">
                <a:latin typeface="Calibri" pitchFamily="34" charset="0"/>
              </a:rPr>
              <a:t>setor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biocombustíveis</a:t>
            </a:r>
            <a:r>
              <a:rPr lang="en-US" dirty="0" smtClean="0">
                <a:latin typeface="Calibri" pitchFamily="34" charset="0"/>
              </a:rPr>
              <a:t> com a </a:t>
            </a:r>
            <a:r>
              <a:rPr lang="en-US" dirty="0" err="1" smtClean="0">
                <a:latin typeface="Calibri" pitchFamily="34" charset="0"/>
              </a:rPr>
              <a:t>utilização</a:t>
            </a:r>
            <a:r>
              <a:rPr lang="en-US" dirty="0" smtClean="0">
                <a:latin typeface="Calibri" pitchFamily="34" charset="0"/>
              </a:rPr>
              <a:t> do </a:t>
            </a:r>
            <a:r>
              <a:rPr lang="en-US" dirty="0" err="1" smtClean="0">
                <a:latin typeface="Calibri" pitchFamily="34" charset="0"/>
              </a:rPr>
              <a:t>estoque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palha</a:t>
            </a: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1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48" y="1066549"/>
            <a:ext cx="1340412" cy="116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90623"/>
            <a:ext cx="1065405" cy="92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08520" y="3356992"/>
            <a:ext cx="25452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kern="0" dirty="0" err="1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Varietais</a:t>
            </a:r>
            <a:r>
              <a:rPr lang="pt-BR" sz="22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: cana energia</a:t>
            </a:r>
            <a:endParaRPr lang="pt-BR" sz="2200" kern="0" dirty="0">
              <a:solidFill>
                <a:srgbClr val="14131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035050"/>
            <a:ext cx="2289884" cy="196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872977" y="3356991"/>
            <a:ext cx="24669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Processos Industriais</a:t>
            </a:r>
            <a:endParaRPr lang="pt-BR" sz="2200" kern="0" dirty="0">
              <a:solidFill>
                <a:srgbClr val="14131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8040" y="3349111"/>
            <a:ext cx="22677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Enzimas e Leveduras</a:t>
            </a:r>
            <a:endParaRPr lang="pt-BR" sz="2200" kern="0" dirty="0">
              <a:solidFill>
                <a:srgbClr val="14131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o explicativo em seta para a direita 9"/>
          <p:cNvSpPr/>
          <p:nvPr/>
        </p:nvSpPr>
        <p:spPr>
          <a:xfrm rot="5400000">
            <a:off x="4140994" y="373856"/>
            <a:ext cx="903288" cy="8810625"/>
          </a:xfrm>
          <a:prstGeom prst="rightArrowCallout">
            <a:avLst/>
          </a:prstGeom>
          <a:gradFill rotWithShape="1">
            <a:gsLst>
              <a:gs pos="0">
                <a:srgbClr val="042858">
                  <a:tint val="100000"/>
                  <a:shade val="100000"/>
                  <a:satMod val="130000"/>
                </a:srgbClr>
              </a:gs>
              <a:gs pos="100000">
                <a:srgbClr val="042858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042858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kern="0">
              <a:solidFill>
                <a:sysClr val="window" lastClr="FFFFFF"/>
              </a:solidFill>
              <a:latin typeface="Verdana"/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187326" y="5192440"/>
            <a:ext cx="8810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2800" b="1" dirty="0" smtClean="0">
                <a:latin typeface="Calibri" pitchFamily="34" charset="0"/>
              </a:rPr>
              <a:t>Corrida de base tecnológica para produção de biocombustíveis avançados</a:t>
            </a:r>
            <a:endParaRPr lang="pt-BR" altLang="pt-BR" sz="2800" b="1" dirty="0">
              <a:latin typeface="Calibri" pitchFamily="34" charset="0"/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82550" y="260648"/>
            <a:ext cx="7081738" cy="4191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t-BR" kern="1200" dirty="0"/>
              <a:t>2) Política Pública </a:t>
            </a:r>
            <a:r>
              <a:rPr lang="pt-BR" kern="1200" dirty="0" smtClean="0"/>
              <a:t>deveria </a:t>
            </a:r>
            <a:r>
              <a:rPr lang="pt-BR" kern="1200" dirty="0"/>
              <a:t>estimular a cooperação entre diferentes agentes do sistema nacion</a:t>
            </a:r>
            <a:r>
              <a:rPr lang="pt-BR" kern="1200" dirty="0" smtClean="0"/>
              <a:t>al de inovação</a:t>
            </a:r>
            <a:endParaRPr lang="pt-BR" kern="1200" dirty="0"/>
          </a:p>
        </p:txBody>
      </p:sp>
      <p:pic>
        <p:nvPicPr>
          <p:cNvPr id="2050" name="Picture 2" descr="Resultado de imagem para colheitadeira para cana energ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033952"/>
            <a:ext cx="2164764" cy="19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2325380" y="3356992"/>
            <a:ext cx="25452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kern="0" dirty="0" smtClean="0">
                <a:solidFill>
                  <a:srgbClr val="141313"/>
                </a:solidFill>
                <a:latin typeface="Calibri" pitchFamily="34" charset="0"/>
                <a:cs typeface="Calibri" pitchFamily="34" charset="0"/>
              </a:rPr>
              <a:t>Bens de capital</a:t>
            </a:r>
            <a:endParaRPr lang="pt-BR" sz="2200" kern="0" dirty="0">
              <a:solidFill>
                <a:srgbClr val="14131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2" descr="http://inventta.net/wp-content/uploads/2014/02/paissagricola_post-540x278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58" y="6037775"/>
            <a:ext cx="1593242" cy="82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/>
          <p:cNvGrpSpPr/>
          <p:nvPr/>
        </p:nvGrpSpPr>
        <p:grpSpPr>
          <a:xfrm>
            <a:off x="-4390" y="6025691"/>
            <a:ext cx="1593242" cy="817984"/>
            <a:chOff x="5220072" y="4705899"/>
            <a:chExt cx="1593242" cy="745394"/>
          </a:xfrm>
        </p:grpSpPr>
        <p:pic>
          <p:nvPicPr>
            <p:cNvPr id="16" name="Picture 14" descr="http://chooseethanol.com/page/-/Ethanol%20Factory%20no%20steam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4705899"/>
              <a:ext cx="1593242" cy="745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tângulo 16"/>
            <p:cNvSpPr/>
            <p:nvPr/>
          </p:nvSpPr>
          <p:spPr>
            <a:xfrm>
              <a:off x="5220072" y="4816030"/>
              <a:ext cx="1585872" cy="535414"/>
            </a:xfrm>
            <a:prstGeom prst="rect">
              <a:avLst/>
            </a:pr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PAISS</a:t>
              </a:r>
              <a:endParaRPr lang="pt-BR" sz="2000" b="1" dirty="0">
                <a:solidFill>
                  <a:srgbClr val="00B05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AutoShape 4" descr="Resultado de imagem para raizen 2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Resultado de imagem para raizen 2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6" name="Picture 8" descr="http://www.revide.com.br/media/upload/raizen_etanol_2g_77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977" y="1045432"/>
            <a:ext cx="2249556" cy="19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8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661463"/>
              </p:ext>
            </p:extLst>
          </p:nvPr>
        </p:nvGraphicFramePr>
        <p:xfrm>
          <a:off x="174171" y="988877"/>
          <a:ext cx="8512629" cy="492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475655" y="6044067"/>
            <a:ext cx="632618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 smtClean="0">
                <a:latin typeface="Calibri" pitchFamily="34" charset="0"/>
                <a:cs typeface="Calibri" pitchFamily="34" charset="0"/>
              </a:rPr>
              <a:t>Fonte: </a:t>
            </a:r>
            <a:r>
              <a:rPr lang="pt-BR" sz="1200" b="1" kern="0" dirty="0">
                <a:latin typeface="Calibri" pitchFamily="34" charset="0"/>
                <a:cs typeface="Calibri" pitchFamily="34" charset="0"/>
              </a:rPr>
              <a:t>FO </a:t>
            </a:r>
            <a:r>
              <a:rPr lang="pt-BR" sz="1200" b="1" kern="0" dirty="0" err="1">
                <a:latin typeface="Calibri" pitchFamily="34" charset="0"/>
                <a:cs typeface="Calibri" pitchFamily="34" charset="0"/>
              </a:rPr>
              <a:t>Licht</a:t>
            </a:r>
            <a:r>
              <a:rPr lang="pt-BR" sz="1200" b="1" kern="0" dirty="0">
                <a:latin typeface="Calibri" pitchFamily="34" charset="0"/>
                <a:cs typeface="Calibri" pitchFamily="34" charset="0"/>
              </a:rPr>
              <a:t>, Nyko et al (2010) </a:t>
            </a:r>
            <a:r>
              <a:rPr lang="pt-BR" sz="1200" b="1" kern="0" dirty="0" smtClean="0">
                <a:latin typeface="Calibri" pitchFamily="34" charset="0"/>
                <a:cs typeface="Calibri" pitchFamily="34" charset="0"/>
              </a:rPr>
              <a:t>e BNDES.</a:t>
            </a:r>
            <a:endParaRPr lang="pt-BR" sz="1200" b="1" kern="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81677"/>
              </p:ext>
            </p:extLst>
          </p:nvPr>
        </p:nvGraphicFramePr>
        <p:xfrm>
          <a:off x="182802" y="714766"/>
          <a:ext cx="8512175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759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798166"/>
            <a:ext cx="598682" cy="448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4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19" y="2289764"/>
            <a:ext cx="669065" cy="458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5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610760" cy="455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0250" y="214548"/>
            <a:ext cx="6980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t-BR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Estímulo à Produção de Biocombustíveis Avançados</a:t>
            </a: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5562952" y="5178003"/>
            <a:ext cx="3216275" cy="84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 smtClean="0">
                <a:latin typeface="Calibri" pitchFamily="34" charset="0"/>
              </a:rPr>
              <a:t>35 </a:t>
            </a:r>
            <a:r>
              <a:rPr lang="en-US" sz="1600" dirty="0" err="1" smtClean="0">
                <a:latin typeface="Calibri" pitchFamily="34" charset="0"/>
              </a:rPr>
              <a:t>Planos</a:t>
            </a:r>
            <a:r>
              <a:rPr lang="en-US" sz="1600" dirty="0" smtClean="0">
                <a:latin typeface="Calibri" pitchFamily="34" charset="0"/>
              </a:rPr>
              <a:t> de </a:t>
            </a:r>
            <a:r>
              <a:rPr lang="en-US" sz="1600" dirty="0" err="1" smtClean="0">
                <a:latin typeface="Calibri" pitchFamily="34" charset="0"/>
              </a:rPr>
              <a:t>Negócio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aprovados</a:t>
            </a:r>
            <a:endParaRPr lang="en-US" sz="1600" dirty="0">
              <a:latin typeface="Calibri" pitchFamily="34" charset="0"/>
            </a:endParaRPr>
          </a:p>
        </p:txBody>
      </p:sp>
      <p:graphicFrame>
        <p:nvGraphicFramePr>
          <p:cNvPr id="15" name="Objec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335239"/>
              </p:ext>
            </p:extLst>
          </p:nvPr>
        </p:nvGraphicFramePr>
        <p:xfrm>
          <a:off x="5655821" y="3593827"/>
          <a:ext cx="3123406" cy="162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r:id="rId10" imgW="8913124" imgH="5742930" progId="Excel.Sheet.8">
                  <p:embed/>
                </p:oleObj>
              </mc:Choice>
              <mc:Fallback>
                <p:oleObj r:id="rId10" imgW="8913124" imgH="574293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5821" y="3593827"/>
                        <a:ext cx="3123406" cy="1624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ixaDeTexto 24"/>
          <p:cNvSpPr txBox="1">
            <a:spLocks noChangeArrowheads="1"/>
          </p:cNvSpPr>
          <p:nvPr/>
        </p:nvSpPr>
        <p:spPr bwMode="auto">
          <a:xfrm>
            <a:off x="8316416" y="3723922"/>
            <a:ext cx="565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sz="800" dirty="0">
                <a:latin typeface="Calibri" pitchFamily="34" charset="0"/>
              </a:rPr>
              <a:t> </a:t>
            </a:r>
            <a:r>
              <a:rPr lang="pt-BR" sz="800" dirty="0" smtClean="0">
                <a:latin typeface="Calibri" pitchFamily="34" charset="0"/>
              </a:rPr>
              <a:t>US$M 2011</a:t>
            </a:r>
            <a:endParaRPr lang="pt-BR" sz="800" dirty="0">
              <a:latin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7929" y="2246222"/>
            <a:ext cx="1403648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Antes do PAISS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2316" y="4221088"/>
            <a:ext cx="1403648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Depois do PAISS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56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Line 3"/>
          <p:cNvSpPr>
            <a:spLocks noChangeShapeType="1"/>
          </p:cNvSpPr>
          <p:nvPr/>
        </p:nvSpPr>
        <p:spPr bwMode="auto">
          <a:xfrm>
            <a:off x="1169988" y="4078288"/>
            <a:ext cx="7056437" cy="0"/>
          </a:xfrm>
          <a:prstGeom prst="line">
            <a:avLst/>
          </a:prstGeom>
          <a:noFill/>
          <a:ln w="28575">
            <a:solidFill>
              <a:srgbClr val="B2B2B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503988" y="2571750"/>
            <a:ext cx="1101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b="1" dirty="0" err="1" smtClean="0">
                <a:latin typeface="Calibri" pitchFamily="34" charset="0"/>
              </a:rPr>
              <a:t>Ações</a:t>
            </a:r>
            <a:r>
              <a:rPr lang="en-US" sz="1400" b="1" dirty="0" smtClean="0">
                <a:latin typeface="Calibri" pitchFamily="34" charset="0"/>
              </a:rPr>
              <a:t> e </a:t>
            </a:r>
            <a:r>
              <a:rPr lang="en-US" sz="1400" b="1" dirty="0">
                <a:latin typeface="Calibri" pitchFamily="34" charset="0"/>
              </a:rPr>
              <a:t>Debentures</a:t>
            </a:r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4406900" y="1401763"/>
            <a:ext cx="10445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b="1" dirty="0" err="1" smtClean="0">
                <a:latin typeface="Calibri" pitchFamily="34" charset="0"/>
              </a:rPr>
              <a:t>Fundos</a:t>
            </a:r>
            <a:r>
              <a:rPr lang="en-US" sz="1400" b="1" dirty="0" smtClean="0">
                <a:latin typeface="Calibri" pitchFamily="34" charset="0"/>
              </a:rPr>
              <a:t> de Private Equity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25604" name="Text Box 13"/>
          <p:cNvSpPr txBox="1">
            <a:spLocks noChangeArrowheads="1"/>
          </p:cNvSpPr>
          <p:nvPr/>
        </p:nvSpPr>
        <p:spPr bwMode="auto">
          <a:xfrm>
            <a:off x="3213100" y="1873250"/>
            <a:ext cx="931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b="1" dirty="0" err="1" smtClean="0">
                <a:latin typeface="Calibri" pitchFamily="34" charset="0"/>
              </a:rPr>
              <a:t>Fundos</a:t>
            </a:r>
            <a:r>
              <a:rPr lang="en-US" sz="1400" b="1" dirty="0" smtClean="0">
                <a:latin typeface="Calibri" pitchFamily="34" charset="0"/>
              </a:rPr>
              <a:t> de VC</a:t>
            </a:r>
            <a:endParaRPr lang="en-US" sz="1400" b="1" dirty="0">
              <a:latin typeface="Calibri" pitchFamily="34" charset="0"/>
            </a:endParaRPr>
          </a:p>
        </p:txBody>
      </p:sp>
      <p:pic>
        <p:nvPicPr>
          <p:cNvPr id="25605" name="AutoShape 1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655888"/>
            <a:ext cx="1528762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8"/>
          <p:cNvSpPr txBox="1">
            <a:spLocks noChangeArrowheads="1"/>
          </p:cNvSpPr>
          <p:nvPr/>
        </p:nvSpPr>
        <p:spPr bwMode="auto">
          <a:xfrm rot="-581534">
            <a:off x="2981325" y="2735263"/>
            <a:ext cx="5334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“Start-Ups”</a:t>
            </a:r>
          </a:p>
        </p:txBody>
      </p:sp>
      <p:sp>
        <p:nvSpPr>
          <p:cNvPr id="154642" name="AutoShape 18"/>
          <p:cNvSpPr>
            <a:spLocks noChangeArrowheads="1"/>
          </p:cNvSpPr>
          <p:nvPr/>
        </p:nvSpPr>
        <p:spPr bwMode="auto">
          <a:xfrm rot="-300000">
            <a:off x="1616245" y="2902605"/>
            <a:ext cx="1324114" cy="1019853"/>
          </a:xfrm>
          <a:prstGeom prst="homePlate">
            <a:avLst>
              <a:gd name="adj" fmla="val 33806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Capital </a:t>
            </a:r>
            <a:r>
              <a:rPr lang="en-US" sz="1600" dirty="0" err="1" smtClean="0">
                <a:solidFill>
                  <a:schemeClr val="bg1"/>
                </a:solidFill>
              </a:rPr>
              <a:t>Semente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81642" name="AutoShape 19"/>
          <p:cNvSpPr>
            <a:spLocks noChangeArrowheads="1"/>
          </p:cNvSpPr>
          <p:nvPr/>
        </p:nvSpPr>
        <p:spPr bwMode="auto">
          <a:xfrm>
            <a:off x="7054850" y="981075"/>
            <a:ext cx="1909638" cy="577850"/>
          </a:xfrm>
          <a:prstGeom prst="star32">
            <a:avLst>
              <a:gd name="adj" fmla="val 43056"/>
            </a:avLst>
          </a:prstGeom>
          <a:gradFill rotWithShape="1">
            <a:gsLst>
              <a:gs pos="0">
                <a:srgbClr val="CC9900"/>
              </a:gs>
              <a:gs pos="100000">
                <a:srgbClr val="CC9900">
                  <a:gamma/>
                  <a:shade val="46275"/>
                  <a:invGamma/>
                </a:srgbClr>
              </a:gs>
            </a:gsLst>
            <a:lin ang="5400000" scaled="1"/>
          </a:gradFill>
          <a:ln w="38100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Mercado de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Capitais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11" name="AutoShape 20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2330450"/>
            <a:ext cx="14795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 Box 14"/>
          <p:cNvSpPr txBox="1">
            <a:spLocks noChangeArrowheads="1"/>
          </p:cNvSpPr>
          <p:nvPr/>
        </p:nvSpPr>
        <p:spPr bwMode="auto">
          <a:xfrm rot="-1024070">
            <a:off x="4049373" y="2415535"/>
            <a:ext cx="10953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Primeiro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Estágio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613" name="AutoShape 21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1873250"/>
            <a:ext cx="160496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 Box 16"/>
          <p:cNvSpPr txBox="1">
            <a:spLocks noChangeArrowheads="1"/>
          </p:cNvSpPr>
          <p:nvPr/>
        </p:nvSpPr>
        <p:spPr bwMode="auto">
          <a:xfrm rot="-1421378">
            <a:off x="4981542" y="1950534"/>
            <a:ext cx="1451899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   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Empresas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Emergentes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615" name="AutoShape 22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8623">
            <a:off x="5773738" y="1317625"/>
            <a:ext cx="1658937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Text Box 18"/>
          <p:cNvSpPr txBox="1">
            <a:spLocks noChangeArrowheads="1"/>
          </p:cNvSpPr>
          <p:nvPr/>
        </p:nvSpPr>
        <p:spPr bwMode="auto">
          <a:xfrm rot="-1918597">
            <a:off x="6163215" y="1494169"/>
            <a:ext cx="13366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     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Empresas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Maduras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18" name="Text Box 27"/>
          <p:cNvSpPr txBox="1">
            <a:spLocks noChangeArrowheads="1"/>
          </p:cNvSpPr>
          <p:nvPr/>
        </p:nvSpPr>
        <p:spPr bwMode="auto">
          <a:xfrm>
            <a:off x="5364163" y="3076575"/>
            <a:ext cx="1111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b="1">
                <a:latin typeface="Calibri" pitchFamily="34" charset="0"/>
              </a:rPr>
              <a:t>IPO</a:t>
            </a:r>
          </a:p>
        </p:txBody>
      </p:sp>
      <p:sp>
        <p:nvSpPr>
          <p:cNvPr id="25619" name="Text Box 33"/>
          <p:cNvSpPr txBox="1">
            <a:spLocks noChangeArrowheads="1"/>
          </p:cNvSpPr>
          <p:nvPr/>
        </p:nvSpPr>
        <p:spPr bwMode="auto">
          <a:xfrm>
            <a:off x="1808163" y="4457700"/>
            <a:ext cx="542131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91440" rIns="45720" bIns="9144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  <a:latin typeface="Calibri" pitchFamily="34" charset="0"/>
              </a:rPr>
              <a:t>Lines and Products</a:t>
            </a:r>
          </a:p>
        </p:txBody>
      </p:sp>
      <p:grpSp>
        <p:nvGrpSpPr>
          <p:cNvPr id="25620" name="AutoShape 17"/>
          <p:cNvGrpSpPr>
            <a:grpSpLocks/>
          </p:cNvGrpSpPr>
          <p:nvPr/>
        </p:nvGrpSpPr>
        <p:grpSpPr bwMode="auto">
          <a:xfrm>
            <a:off x="34925" y="1701800"/>
            <a:ext cx="1165225" cy="1943100"/>
            <a:chOff x="73" y="534"/>
            <a:chExt cx="384" cy="1931"/>
          </a:xfrm>
        </p:grpSpPr>
        <p:pic>
          <p:nvPicPr>
            <p:cNvPr id="25637" name="AutoShape 1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534"/>
              <a:ext cx="384" cy="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8" name="Text Box 24"/>
            <p:cNvSpPr txBox="1">
              <a:spLocks noChangeArrowheads="1"/>
            </p:cNvSpPr>
            <p:nvPr/>
          </p:nvSpPr>
          <p:spPr bwMode="auto">
            <a:xfrm rot="-5400000">
              <a:off x="-650" y="1347"/>
              <a:ext cx="1832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         Equity</a:t>
              </a:r>
            </a:p>
          </p:txBody>
        </p:sp>
      </p:grpSp>
      <p:sp>
        <p:nvSpPr>
          <p:cNvPr id="581650" name="AutoShape 18"/>
          <p:cNvSpPr>
            <a:spLocks noChangeArrowheads="1"/>
          </p:cNvSpPr>
          <p:nvPr/>
        </p:nvSpPr>
        <p:spPr bwMode="auto">
          <a:xfrm rot="27000000" flipH="1" flipV="1">
            <a:off x="-365919" y="5001419"/>
            <a:ext cx="1960563" cy="942975"/>
          </a:xfrm>
          <a:prstGeom prst="flowChartAlternateProcess">
            <a:avLst/>
          </a:prstGeom>
          <a:gradFill rotWithShape="1">
            <a:gsLst>
              <a:gs pos="0">
                <a:srgbClr val="000080"/>
              </a:gs>
              <a:gs pos="100000">
                <a:srgbClr val="00003B"/>
              </a:gs>
            </a:gsLst>
            <a:lin ang="5400000" scaled="1"/>
          </a:gradFill>
          <a:ln>
            <a:noFill/>
          </a:ln>
          <a:extLst/>
        </p:spPr>
        <p:txBody>
          <a:bodyPr lIns="45720" tIns="91440" rIns="45720" bIns="91440" anchor="ctr"/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Financiamento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22" name="Text Box 19"/>
          <p:cNvSpPr txBox="1">
            <a:spLocks noChangeArrowheads="1"/>
          </p:cNvSpPr>
          <p:nvPr/>
        </p:nvSpPr>
        <p:spPr bwMode="auto">
          <a:xfrm>
            <a:off x="317500" y="3741738"/>
            <a:ext cx="56673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990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581653" name="AutoShape 21"/>
          <p:cNvSpPr>
            <a:spLocks noChangeArrowheads="1"/>
          </p:cNvSpPr>
          <p:nvPr/>
        </p:nvSpPr>
        <p:spPr bwMode="auto">
          <a:xfrm rot="-21600000">
            <a:off x="4924425" y="4914900"/>
            <a:ext cx="1609725" cy="411163"/>
          </a:xfrm>
          <a:prstGeom prst="flowChartAlternateProcess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tint val="4274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45720" tIns="91440" rIns="4572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Bens de Capital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1654" name="AutoShape 22"/>
          <p:cNvSpPr>
            <a:spLocks noChangeArrowheads="1"/>
          </p:cNvSpPr>
          <p:nvPr/>
        </p:nvSpPr>
        <p:spPr bwMode="auto">
          <a:xfrm rot="-21600000">
            <a:off x="3271838" y="5373688"/>
            <a:ext cx="1609725" cy="411162"/>
          </a:xfrm>
          <a:prstGeom prst="flowChartAlternateProcess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tint val="4274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45720" tIns="91440" rIns="4572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Exportação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1655" name="AutoShape 23"/>
          <p:cNvSpPr>
            <a:spLocks noChangeArrowheads="1"/>
          </p:cNvSpPr>
          <p:nvPr/>
        </p:nvSpPr>
        <p:spPr bwMode="auto">
          <a:xfrm rot="-21600000">
            <a:off x="1619250" y="5372100"/>
            <a:ext cx="1608138" cy="412750"/>
          </a:xfrm>
          <a:prstGeom prst="flowChartAlternateProcess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tint val="4274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45720" tIns="91440" rIns="4572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Inovação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1657" name="AutoShape 25"/>
          <p:cNvSpPr>
            <a:spLocks noChangeArrowheads="1"/>
          </p:cNvSpPr>
          <p:nvPr/>
        </p:nvSpPr>
        <p:spPr bwMode="auto">
          <a:xfrm rot="-21600000">
            <a:off x="1619250" y="4913313"/>
            <a:ext cx="1608138" cy="411162"/>
          </a:xfrm>
          <a:prstGeom prst="flowChartAlternateProcess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tint val="4274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45720" tIns="91440" rIns="4572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Empreendimentos</a:t>
            </a:r>
            <a:endParaRPr lang="en-US" sz="13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1658" name="AutoShape 26"/>
          <p:cNvSpPr>
            <a:spLocks noChangeArrowheads="1"/>
          </p:cNvSpPr>
          <p:nvPr/>
        </p:nvSpPr>
        <p:spPr bwMode="auto">
          <a:xfrm rot="-21600000">
            <a:off x="3271838" y="4914900"/>
            <a:ext cx="1609725" cy="411163"/>
          </a:xfrm>
          <a:prstGeom prst="flowChartAlternateProcess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tint val="4274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45720" tIns="91440" rIns="4572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Projetos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Industriais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1659" name="AutoShape 27"/>
          <p:cNvSpPr>
            <a:spLocks noChangeArrowheads="1"/>
          </p:cNvSpPr>
          <p:nvPr/>
        </p:nvSpPr>
        <p:spPr bwMode="auto">
          <a:xfrm rot="-21600000">
            <a:off x="6577013" y="4914900"/>
            <a:ext cx="1609725" cy="411163"/>
          </a:xfrm>
          <a:prstGeom prst="flowChartAlternateProcess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tint val="4274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45720" tIns="91440" rIns="4572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Cartão</a:t>
            </a:r>
            <a:r>
              <a:rPr lang="en-US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BNDES para MPMEs</a:t>
            </a:r>
            <a:endParaRPr lang="en-US" sz="13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1660" name="AutoShape 28"/>
          <p:cNvSpPr>
            <a:spLocks noChangeArrowheads="1"/>
          </p:cNvSpPr>
          <p:nvPr/>
        </p:nvSpPr>
        <p:spPr bwMode="auto">
          <a:xfrm rot="-21600000">
            <a:off x="4946650" y="5392738"/>
            <a:ext cx="1609725" cy="412750"/>
          </a:xfrm>
          <a:prstGeom prst="flowChartAlternateProcess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tint val="4274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45720" tIns="91440" rIns="4572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Meio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Ambiente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30" name="Text Box 33"/>
          <p:cNvSpPr txBox="1">
            <a:spLocks noChangeArrowheads="1"/>
          </p:cNvSpPr>
          <p:nvPr/>
        </p:nvSpPr>
        <p:spPr bwMode="auto">
          <a:xfrm>
            <a:off x="1573213" y="1006475"/>
            <a:ext cx="5421312" cy="42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91440" rIns="45720" bIns="9144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b="1" dirty="0">
                <a:solidFill>
                  <a:srgbClr val="800000"/>
                </a:solidFill>
                <a:latin typeface="Calibri" pitchFamily="34" charset="0"/>
              </a:rPr>
              <a:t>Equity, </a:t>
            </a:r>
            <a:r>
              <a:rPr lang="en-US" b="1" dirty="0" err="1" smtClean="0">
                <a:solidFill>
                  <a:srgbClr val="800000"/>
                </a:solidFill>
                <a:latin typeface="Calibri" pitchFamily="34" charset="0"/>
              </a:rPr>
              <a:t>Fundos</a:t>
            </a:r>
            <a:r>
              <a:rPr lang="en-US" b="1" dirty="0" smtClean="0">
                <a:solidFill>
                  <a:srgbClr val="800000"/>
                </a:solidFill>
                <a:latin typeface="Calibri" pitchFamily="34" charset="0"/>
              </a:rPr>
              <a:t> e </a:t>
            </a:r>
            <a:r>
              <a:rPr lang="en-US" b="1" dirty="0" err="1" smtClean="0">
                <a:solidFill>
                  <a:srgbClr val="800000"/>
                </a:solidFill>
                <a:latin typeface="Calibri" pitchFamily="34" charset="0"/>
              </a:rPr>
              <a:t>Capitalização</a:t>
            </a:r>
            <a:endParaRPr lang="en-US" b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581667" name="AutoShape 35"/>
          <p:cNvSpPr>
            <a:spLocks noChangeArrowheads="1"/>
          </p:cNvSpPr>
          <p:nvPr/>
        </p:nvSpPr>
        <p:spPr bwMode="auto">
          <a:xfrm rot="-21600000">
            <a:off x="6602413" y="5392738"/>
            <a:ext cx="1609725" cy="411162"/>
          </a:xfrm>
          <a:prstGeom prst="flowChartAlternateProcess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tint val="4274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45720" tIns="91440" rIns="4572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581665" name="AutoShape 33"/>
          <p:cNvSpPr>
            <a:spLocks noChangeArrowheads="1"/>
          </p:cNvSpPr>
          <p:nvPr/>
        </p:nvSpPr>
        <p:spPr bwMode="auto">
          <a:xfrm>
            <a:off x="7448550" y="3860800"/>
            <a:ext cx="1609725" cy="412750"/>
          </a:xfrm>
          <a:prstGeom prst="flowChartAlternateProcess">
            <a:avLst/>
          </a:prstGeom>
          <a:solidFill>
            <a:srgbClr val="186836"/>
          </a:solidFill>
          <a:ln>
            <a:noFill/>
          </a:ln>
          <a:extLst/>
        </p:spPr>
        <p:txBody>
          <a:bodyPr lIns="45720" tIns="91440" rIns="4572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PROBK para Bens de Capital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1666" name="AutoShape 34"/>
          <p:cNvSpPr>
            <a:spLocks noChangeArrowheads="1"/>
          </p:cNvSpPr>
          <p:nvPr/>
        </p:nvSpPr>
        <p:spPr bwMode="auto">
          <a:xfrm>
            <a:off x="5795963" y="3860800"/>
            <a:ext cx="1608137" cy="412750"/>
          </a:xfrm>
          <a:prstGeom prst="flowChartAlternateProcess">
            <a:avLst/>
          </a:prstGeom>
          <a:solidFill>
            <a:srgbClr val="186836"/>
          </a:solidFill>
          <a:ln>
            <a:noFill/>
          </a:ln>
          <a:extLst/>
        </p:spPr>
        <p:txBody>
          <a:bodyPr lIns="45720" tIns="91440" rIns="4572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PROSOFT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TICs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34" name="Text Box 33"/>
          <p:cNvSpPr txBox="1">
            <a:spLocks noChangeArrowheads="1"/>
          </p:cNvSpPr>
          <p:nvPr/>
        </p:nvSpPr>
        <p:spPr bwMode="auto">
          <a:xfrm>
            <a:off x="6573837" y="3429000"/>
            <a:ext cx="2084387" cy="42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91440" rIns="45720" bIns="9144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b="1" dirty="0" err="1" smtClean="0">
                <a:latin typeface="Calibri" pitchFamily="34" charset="0"/>
              </a:rPr>
              <a:t>Programas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Especiais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5635" name="Text Box 2"/>
          <p:cNvSpPr txBox="1">
            <a:spLocks noChangeArrowheads="1"/>
          </p:cNvSpPr>
          <p:nvPr/>
        </p:nvSpPr>
        <p:spPr bwMode="auto">
          <a:xfrm>
            <a:off x="33933" y="44624"/>
            <a:ext cx="73463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3)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Políticas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suporte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financeiro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deveriam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ser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integradas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parceria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com o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mercado</a:t>
            </a:r>
            <a:endParaRPr lang="en-US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AutoShape 23"/>
          <p:cNvSpPr>
            <a:spLocks noChangeArrowheads="1"/>
          </p:cNvSpPr>
          <p:nvPr/>
        </p:nvSpPr>
        <p:spPr bwMode="auto">
          <a:xfrm rot="-21600000">
            <a:off x="1619250" y="6165850"/>
            <a:ext cx="1608138" cy="412750"/>
          </a:xfrm>
          <a:prstGeom prst="flowChartAlternateProcess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tint val="4274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45720" tIns="91440" rIns="4572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FUNTEC – </a:t>
            </a:r>
            <a:r>
              <a:rPr lang="en-US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Fundo </a:t>
            </a:r>
            <a:r>
              <a:rPr lang="en-US" sz="1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Tecnológico</a:t>
            </a:r>
            <a:endParaRPr lang="en-US" sz="13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AutoShape 33"/>
          <p:cNvSpPr>
            <a:spLocks noChangeArrowheads="1"/>
          </p:cNvSpPr>
          <p:nvPr/>
        </p:nvSpPr>
        <p:spPr bwMode="auto">
          <a:xfrm>
            <a:off x="6811167" y="4309496"/>
            <a:ext cx="1609725" cy="412750"/>
          </a:xfrm>
          <a:prstGeom prst="flowChartAlternateProcess">
            <a:avLst/>
          </a:prstGeom>
          <a:solidFill>
            <a:srgbClr val="186836"/>
          </a:solidFill>
          <a:ln>
            <a:noFill/>
          </a:ln>
          <a:extLst/>
        </p:spPr>
        <p:txBody>
          <a:bodyPr lIns="45720" tIns="91440" rIns="4572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" name="AutoShape 19"/>
          <p:cNvSpPr>
            <a:spLocks noChangeArrowheads="1"/>
          </p:cNvSpPr>
          <p:nvPr/>
        </p:nvSpPr>
        <p:spPr bwMode="auto">
          <a:xfrm>
            <a:off x="7074661" y="6083299"/>
            <a:ext cx="1909638" cy="577850"/>
          </a:xfrm>
          <a:prstGeom prst="star32">
            <a:avLst>
              <a:gd name="adj" fmla="val 43056"/>
            </a:avLst>
          </a:prstGeom>
          <a:gradFill rotWithShape="1">
            <a:gsLst>
              <a:gs pos="0">
                <a:srgbClr val="CC9900"/>
              </a:gs>
              <a:gs pos="100000">
                <a:srgbClr val="CC9900">
                  <a:gamma/>
                  <a:shade val="46275"/>
                  <a:invGamma/>
                </a:srgbClr>
              </a:gs>
            </a:gsLst>
            <a:lin ang="5400000" scaled="1"/>
          </a:gradFill>
          <a:ln w="38100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Mercado de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Crédito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16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de cantos arredondados 32"/>
          <p:cNvSpPr/>
          <p:nvPr/>
        </p:nvSpPr>
        <p:spPr bwMode="auto">
          <a:xfrm>
            <a:off x="5123699" y="2555187"/>
            <a:ext cx="3912797" cy="1940812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20000"/>
              </a:spcBef>
            </a:pPr>
            <a:endParaRPr lang="en-US" sz="1800" b="0" dirty="0" smtClean="0">
              <a:solidFill>
                <a:srgbClr val="003399"/>
              </a:solidFill>
              <a:latin typeface="Tahoma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1800" b="0" dirty="0" smtClean="0">
              <a:solidFill>
                <a:srgbClr val="003399"/>
              </a:solidFill>
              <a:latin typeface="Tahoma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1800" dirty="0" smtClean="0">
              <a:solidFill>
                <a:srgbClr val="003399"/>
              </a:solidFill>
              <a:latin typeface="Tahom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1700" b="1" dirty="0" smtClean="0">
                <a:solidFill>
                  <a:srgbClr val="003399"/>
                </a:solidFill>
                <a:latin typeface="Tahoma" pitchFamily="34" charset="0"/>
              </a:rPr>
              <a:t>Start-ups, </a:t>
            </a:r>
            <a:r>
              <a:rPr lang="en-US" sz="1700" b="1" dirty="0" err="1" smtClean="0">
                <a:solidFill>
                  <a:srgbClr val="003399"/>
                </a:solidFill>
                <a:latin typeface="Tahoma" pitchFamily="34" charset="0"/>
              </a:rPr>
              <a:t>Novas</a:t>
            </a:r>
            <a:r>
              <a:rPr lang="en-US" sz="1700" b="1" dirty="0" smtClean="0">
                <a:solidFill>
                  <a:srgbClr val="003399"/>
                </a:solidFill>
                <a:latin typeface="Tahoma" pitchFamily="34" charset="0"/>
              </a:rPr>
              <a:t> </a:t>
            </a:r>
            <a:r>
              <a:rPr lang="en-US" sz="1700" b="1" dirty="0" err="1" smtClean="0">
                <a:solidFill>
                  <a:srgbClr val="003399"/>
                </a:solidFill>
                <a:latin typeface="Tahoma" pitchFamily="34" charset="0"/>
              </a:rPr>
              <a:t>Plantas</a:t>
            </a:r>
            <a:endParaRPr lang="en-US" sz="1700" b="1" dirty="0" smtClean="0">
              <a:solidFill>
                <a:srgbClr val="003399"/>
              </a:solidFill>
              <a:latin typeface="Tahom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1700" b="0" dirty="0" err="1" smtClean="0">
                <a:solidFill>
                  <a:srgbClr val="003399"/>
                </a:solidFill>
                <a:latin typeface="Tahoma" pitchFamily="34" charset="0"/>
              </a:rPr>
              <a:t>Financiamento</a:t>
            </a:r>
            <a:endParaRPr lang="en-US" sz="1700" b="0" dirty="0" smtClean="0">
              <a:solidFill>
                <a:srgbClr val="003399"/>
              </a:solidFill>
              <a:latin typeface="Tahom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1700" b="0" dirty="0" err="1" smtClean="0">
                <a:solidFill>
                  <a:srgbClr val="003399"/>
                </a:solidFill>
                <a:latin typeface="Tahoma" pitchFamily="34" charset="0"/>
              </a:rPr>
              <a:t>Participação</a:t>
            </a:r>
            <a:r>
              <a:rPr lang="en-US" sz="1700" b="0" dirty="0" smtClean="0">
                <a:solidFill>
                  <a:srgbClr val="003399"/>
                </a:solidFill>
                <a:latin typeface="Tahoma" pitchFamily="34" charset="0"/>
              </a:rPr>
              <a:t> </a:t>
            </a:r>
            <a:r>
              <a:rPr lang="en-US" sz="1700" b="0" dirty="0" err="1" smtClean="0">
                <a:solidFill>
                  <a:srgbClr val="003399"/>
                </a:solidFill>
                <a:latin typeface="Tahoma" pitchFamily="34" charset="0"/>
              </a:rPr>
              <a:t>Acionária</a:t>
            </a:r>
            <a:endParaRPr lang="en-US" sz="1700" b="0" dirty="0" smtClean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32" name="Retângulo de cantos arredondados 31"/>
          <p:cNvSpPr/>
          <p:nvPr/>
        </p:nvSpPr>
        <p:spPr bwMode="auto">
          <a:xfrm>
            <a:off x="240876" y="2555187"/>
            <a:ext cx="4763172" cy="1940812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rtlCol="0" anchor="ctr"/>
          <a:lstStyle/>
          <a:p>
            <a:pPr algn="ctr">
              <a:spcBef>
                <a:spcPct val="20000"/>
              </a:spcBef>
            </a:pPr>
            <a:endParaRPr lang="en-US" sz="1800" b="0" dirty="0" smtClean="0">
              <a:solidFill>
                <a:srgbClr val="003399"/>
              </a:solidFill>
              <a:latin typeface="Tahoma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1800" b="0" dirty="0" smtClean="0">
              <a:solidFill>
                <a:srgbClr val="003399"/>
              </a:solidFill>
              <a:latin typeface="Tahom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1700" b="1" dirty="0" err="1" smtClean="0">
                <a:solidFill>
                  <a:srgbClr val="003399"/>
                </a:solidFill>
                <a:latin typeface="Tahoma" pitchFamily="34" charset="0"/>
              </a:rPr>
              <a:t>Universidades</a:t>
            </a:r>
            <a:r>
              <a:rPr lang="en-US" sz="1700" b="1" dirty="0" smtClean="0">
                <a:solidFill>
                  <a:srgbClr val="003399"/>
                </a:solidFill>
                <a:latin typeface="Tahoma" pitchFamily="34" charset="0"/>
              </a:rPr>
              <a:t> e </a:t>
            </a:r>
            <a:r>
              <a:rPr lang="en-US" sz="1700" b="1" dirty="0" err="1" smtClean="0">
                <a:solidFill>
                  <a:srgbClr val="003399"/>
                </a:solidFill>
                <a:latin typeface="Tahoma" pitchFamily="34" charset="0"/>
              </a:rPr>
              <a:t>Instituições</a:t>
            </a:r>
            <a:r>
              <a:rPr lang="en-US" sz="1700" b="1" dirty="0" smtClean="0">
                <a:solidFill>
                  <a:srgbClr val="003399"/>
                </a:solidFill>
                <a:latin typeface="Tahoma" pitchFamily="34" charset="0"/>
              </a:rPr>
              <a:t> </a:t>
            </a:r>
            <a:r>
              <a:rPr lang="en-US" sz="1700" b="1" dirty="0" err="1" smtClean="0">
                <a:solidFill>
                  <a:srgbClr val="003399"/>
                </a:solidFill>
                <a:latin typeface="Tahoma" pitchFamily="34" charset="0"/>
              </a:rPr>
              <a:t>Tecnológicas</a:t>
            </a:r>
            <a:endParaRPr lang="en-US" sz="1700" b="1" dirty="0" smtClean="0">
              <a:solidFill>
                <a:srgbClr val="003399"/>
              </a:solidFill>
              <a:latin typeface="Tahom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1700" b="0" dirty="0" err="1" smtClean="0">
                <a:solidFill>
                  <a:srgbClr val="003399"/>
                </a:solidFill>
                <a:latin typeface="Tahoma" pitchFamily="34" charset="0"/>
              </a:rPr>
              <a:t>Subvenção</a:t>
            </a:r>
            <a:endParaRPr lang="en-US" sz="1700" b="0" dirty="0" smtClean="0">
              <a:solidFill>
                <a:srgbClr val="003399"/>
              </a:solidFill>
              <a:latin typeface="Tahoma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40876" y="1196752"/>
            <a:ext cx="8662248" cy="1018567"/>
            <a:chOff x="328105" y="3490553"/>
            <a:chExt cx="8662248" cy="1018567"/>
          </a:xfrm>
        </p:grpSpPr>
        <p:sp>
          <p:nvSpPr>
            <p:cNvPr id="55" name="Retângulo de cantos arredondados 54"/>
            <p:cNvSpPr/>
            <p:nvPr/>
          </p:nvSpPr>
          <p:spPr bwMode="auto">
            <a:xfrm>
              <a:off x="5763691" y="3519110"/>
              <a:ext cx="1414800" cy="990010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905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t"/>
            <a:lstStyle/>
            <a:p>
              <a:pPr algn="ctr">
                <a:spcBef>
                  <a:spcPts val="0"/>
                </a:spcBef>
              </a:pPr>
              <a:r>
                <a:rPr lang="en-US" sz="15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Testes </a:t>
              </a:r>
            </a:p>
            <a:p>
              <a:pPr algn="ctr">
                <a:spcBef>
                  <a:spcPts val="0"/>
                </a:spcBef>
              </a:pPr>
              <a:r>
                <a:rPr lang="en-US" sz="13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</a:t>
              </a:r>
              <a:r>
                <a:rPr lang="en-US" sz="1300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Pré-clínicos</a:t>
              </a:r>
              <a:r>
                <a:rPr lang="en-US" sz="13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e</a:t>
              </a:r>
            </a:p>
            <a:p>
              <a:pPr algn="ctr">
                <a:spcBef>
                  <a:spcPts val="0"/>
                </a:spcBef>
              </a:pPr>
              <a:r>
                <a:rPr lang="en-US" sz="1300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clínicos</a:t>
              </a:r>
              <a:r>
                <a:rPr lang="en-US" sz="13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US" sz="13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Retângulo de cantos arredondados 47"/>
            <p:cNvSpPr/>
            <p:nvPr/>
          </p:nvSpPr>
          <p:spPr bwMode="auto">
            <a:xfrm>
              <a:off x="3951829" y="3490553"/>
              <a:ext cx="1414800" cy="990010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905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 anchor="ctr">
              <a:norm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500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Processo</a:t>
              </a:r>
              <a:endParaRPr lang="en-US" sz="1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13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(scale-up)</a:t>
              </a:r>
              <a:endParaRPr lang="en-US" sz="13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Retângulo de cantos arredondados 45"/>
            <p:cNvSpPr/>
            <p:nvPr/>
          </p:nvSpPr>
          <p:spPr bwMode="auto">
            <a:xfrm>
              <a:off x="2139967" y="3490553"/>
              <a:ext cx="1414800" cy="990010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905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</a:pPr>
              <a:r>
                <a:rPr lang="en-US" sz="15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Banco de </a:t>
              </a:r>
              <a:r>
                <a:rPr lang="en-US" sz="1500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Células</a:t>
              </a:r>
              <a:endParaRPr lang="en-US" sz="1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" name="Retângulo de cantos arredondados 2"/>
            <p:cNvSpPr/>
            <p:nvPr/>
          </p:nvSpPr>
          <p:spPr bwMode="auto">
            <a:xfrm>
              <a:off x="328105" y="3490553"/>
              <a:ext cx="1414800" cy="990010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</a:pPr>
              <a:r>
                <a:rPr lang="en-US" sz="1500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Pesquisa</a:t>
              </a:r>
              <a:endParaRPr lang="en-US" sz="1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Seta para a direita 4"/>
            <p:cNvSpPr/>
            <p:nvPr/>
          </p:nvSpPr>
          <p:spPr bwMode="auto">
            <a:xfrm>
              <a:off x="1797420" y="3832491"/>
              <a:ext cx="288032" cy="360040"/>
            </a:xfrm>
            <a:prstGeom prst="rightArrow">
              <a:avLst/>
            </a:prstGeom>
            <a:solidFill>
              <a:srgbClr val="6C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rtlCol="0" anchor="t"/>
            <a:lstStyle/>
            <a:p>
              <a:pPr algn="ctr">
                <a:spcBef>
                  <a:spcPct val="20000"/>
                </a:spcBef>
              </a:pPr>
              <a:endParaRPr lang="pt-BR" sz="15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Seta para a direita 74"/>
            <p:cNvSpPr/>
            <p:nvPr/>
          </p:nvSpPr>
          <p:spPr bwMode="auto">
            <a:xfrm>
              <a:off x="3609282" y="3832491"/>
              <a:ext cx="288032" cy="360040"/>
            </a:xfrm>
            <a:prstGeom prst="rightArrow">
              <a:avLst/>
            </a:prstGeom>
            <a:solidFill>
              <a:srgbClr val="6C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rtlCol="0" anchor="t"/>
            <a:lstStyle/>
            <a:p>
              <a:pPr algn="ctr">
                <a:spcBef>
                  <a:spcPct val="20000"/>
                </a:spcBef>
              </a:pPr>
              <a:endParaRPr lang="pt-BR" sz="15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Seta para a direita 77"/>
            <p:cNvSpPr/>
            <p:nvPr/>
          </p:nvSpPr>
          <p:spPr bwMode="auto">
            <a:xfrm>
              <a:off x="5421144" y="3832491"/>
              <a:ext cx="288032" cy="360040"/>
            </a:xfrm>
            <a:prstGeom prst="rightArrow">
              <a:avLst/>
            </a:prstGeom>
            <a:solidFill>
              <a:srgbClr val="6C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rtlCol="0" anchor="t"/>
            <a:lstStyle/>
            <a:p>
              <a:pPr algn="ctr">
                <a:spcBef>
                  <a:spcPct val="20000"/>
                </a:spcBef>
              </a:pPr>
              <a:endParaRPr lang="pt-BR" sz="15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Seta para a direita 30"/>
            <p:cNvSpPr/>
            <p:nvPr/>
          </p:nvSpPr>
          <p:spPr bwMode="auto">
            <a:xfrm>
              <a:off x="7233006" y="3832491"/>
              <a:ext cx="288032" cy="360040"/>
            </a:xfrm>
            <a:prstGeom prst="rightArrow">
              <a:avLst/>
            </a:prstGeom>
            <a:solidFill>
              <a:srgbClr val="6C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rtlCol="0" anchor="t"/>
            <a:lstStyle/>
            <a:p>
              <a:pPr algn="ctr">
                <a:spcBef>
                  <a:spcPct val="20000"/>
                </a:spcBef>
              </a:pPr>
              <a:endParaRPr lang="pt-BR" sz="15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Retângulo de cantos arredondados 46"/>
            <p:cNvSpPr/>
            <p:nvPr/>
          </p:nvSpPr>
          <p:spPr bwMode="auto">
            <a:xfrm>
              <a:off x="7575553" y="3490553"/>
              <a:ext cx="1414800" cy="990010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rtlCol="0" anchor="ctr"/>
            <a:lstStyle/>
            <a:p>
              <a:pPr algn="ctr">
                <a:spcBef>
                  <a:spcPts val="0"/>
                </a:spcBef>
              </a:pPr>
              <a:r>
                <a:rPr lang="en-US" sz="1500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Produção</a:t>
              </a:r>
              <a:endParaRPr lang="en-US" sz="15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AutoShape 2" descr="data:image/jpeg;base64,/9j/4AAQSkZJRgABAQAAAQABAAD/2wCEAAkGBhQPEBQPEBQVFRUVGBcUGBYYFxUWFRsaGBkYGB8XGBgZJycgGR4jGxgYIC8gJScqLywsGR4yNzAqNSYrLCkBCQoKDgwOGg8PGjQkHyQyMSo0NCktLCopLi0sKSwsLCwsLDQtLCwsKSwqKSwsLCwsLCwsLCwsLCwsLCwsLCwsLP/AABEIAGsB1wMBIgACEQEDEQH/xAAcAAADAQADAQEAAAAAAAAAAAAABgcFAwQIAgH/xABNEAACAQMCAwUCBwkPBAIDAAABAgMABBESIQUGMQcTIkFRYXEUMjVzgbKzIzNCUnJ0kaGxFRYXNDZTVGKCg5KUwdLTJEOToiXRY2Tx/8QAGQEAAgMBAAAAAAAAAAAAAAAAAQQAAgMF/8QANBEAAQQAAwQJAwMFAQAAAAAAAQACAxEEEjETITJBIlFhcYGRodHwFDOxBUJSNFPB4fEj/9oADAMBAAIRAxEAPwD45iubri3FJLSNjtJJFGhYrGoiLAsceukknBO+PQV2v4Hb/wDnLb/yS/7K++UP5RS/PXn7ZKs9dKad0NNZpQXMhgbNmc/Wyor/AAO3/wDOW3/ll/2Vn8jWzQ8bhgcgtHLNG2CSuUjlU4zjIyPSr1UR5f8A5SH86u/2T0Yp3SteHdRQlgZE9hb1q3V504TwCbiF3JbwMoYd4/jZlXCuAd1BOfEPKvRdRjsq+V5fm5vtErLCuLWvcFtimh72NPWvj+B2/wD5y2/8sv8Asr4l7Ib9VLa4GwCcCSTUfYMoBn3kVba/G6VX62TsR+ii+FSLsd5hma4a0d2eIxmRQxJ0spUeHPQENuPYPbmvVD+xz5R/uJP2x1cKmMAEu5HBEmIWiiiik04iiiiooiiiiooiiiiooiiiiooiiiiooiiiiooiiiiooiiiiooiiiiooiiiiooiiiiooiiiiooiiiiooiuhxvjcVlC087aVX/Ex8lUeZNdq5m0Iz6WbAJ0qMsfYB6mp63J11xef4RxImCFTiO2UguBnzI2XOBltyf6uBWsbWne40PXwWUjnAU0WVhcN5x4jxPiCG2LJGrqTGuO7WPVv3pI3JXPt/FxVkrqcM4VFaxiGBFjQdAP2k9SfadzXboyyNeeiKAQhjcwdI2SiiiisVsiiiiooiiiiooiiiiooiiiiooiiiiooiiiiooiiiiooiiiioooxyh/KKX568/bJVnqMcofyil+evP2yVZ6bxfEO4JPCcJ7yiojy/wDylP51d/snqs8z8bFjaS3J6ovhHq52UfSxH0ZqXdkfBmub176QkiHJ1H8KWQMCfb4SxP5S1bD9GN7zpVIYg5pGNGt2rNUY7KvleX5ub7RKs9QjiAbgvGdYzoWTvB/WhlzkY88Asu/mmaGGGZr2DUhTFHK5j+QKu9fjdK/I5AwDKcggEEdCD51+t0pNOqIdjnyj/cSfWjq4VD+xz5R/uJPrR1cKdxv3fBJYL7S+JplRS7kKqjJJIAAHmSegqe8d7Yoo27qzjM7Z06ySqZ6eEYLPv7s+RNKXaRzw17K1vC2LaM426SMPwz6qD8UdNtXph17M+Rltolu51BnkGpQR97UjYAHoxHU+WceuSIWxMzy6nQIGd0r8kWg1K61nf8euRrEcEAO41rpP+ElmH0gVzS33HLcamitrhR1CZ1Y9m6n9APuqgUVhth/ELfYmuIqZL21qqsstpIsq5GnWNOR5MWAZd+o0nFNHJXGZr3hy3DlO+bvQCVwmVd1XIG+NhnfNZfabyUt3A11Ev3eIatusiDqpx1IG6+7HnXN2Rvnhiex5frE/61q8RmLMwUbWTDIJcjzYpZ/NHNfFOHKJJYrR4ydOtO9IBPQMCwIzg+o9u4rE4d2sX9zKsEFvA8jZwoDjOASdy4A2B6mm/tXH/wAVN+VD9tHU27KPlSL8mT6hraJrHQl5aLCwmc9szWBxop4bj3HBubCA+50J/VLXQPa9Nbyd1e2TRnzwzK3vVHGGHt1Y9tU+sLnPl1L60kjYDWqs0beauBkYPoeh9hpZkkZNPaK7L900+OQC2ON9tLm5d5rt+IIWt3yRjUh8Lrn8ZfT2jI261r15p5d421lcxXSEjQRqA/CQ/GUjzyP14PlXpUGjiYNk7doUMNPtm79Qs/jIusL8DMGd9QmEhB9MFDt5+tTvj3aVxGwmMFxBbBsBgV7wqynIDKdXTII3A6VVakXbcPu9sfVJP1Mv/wBmjhQ1zwxwtVxeZrC9ppaHLPPnEuJOyW8NqAgBZ371VGc4GzEknB2A8qoPCxPo/wCqMRkyfvQcJjy+OSc9aQ+xJf8Aprg//lA/9F/+6pFVxNB5a0VSvhrLA5xslL3OPOkXDIwzjXI+dEQOC2PMn8FR6/oBpQ4dxfjfEl7637q3iO6syqAw9msOzflYAPlSTz5xP4TxK4ZydKSGEeoWIlDj6Qze9q9BW6KFUJgKAAoHTGNsezFavaIGNNWT1rJjzO9wugOpT2549xjh667mCK6jAyzR5DD2nSMge3Rj21xcP7Umvb60ghQxRszCUMVYvlG0qDjYBsHIwTt0Gc0upTznyytlxOzvYAFjluIg6jYK+sE49jLqOPVT60InRyWHN30a/wCIytkjotdYsX/1Ujjt+be1nuFAJiikkAPQlELAHHltUtsu1u/nbRDbRSN+KkczH34DbD21Rudmxw28P/6831Grodm/AlteHxHHjmUTOcb+MZVT+SpAx7/WqRljYy5ws2ryte6QBpoLDXmbjZ3FhF+z9slYVz2wXsTtHJDbq6MUYYk2KnBGz+RFWKvNvNn8fu/zib7RqYwwZKSC0JbFF8IBa4qlW3N3GZUWWOxiZHUOreqsMg47zO4NdDifaVxO1/jFnHGOmpo5dOfQNqwT7M1QOUfk+0/N4fs1rv8AELBLiJ4ZRqR1KsPYf2H20vtWB1FgrxTGyeW2Hm0v9nvNMnEreSaZUVllMYCBgMBEbJ1E75Y00Uh9ktmYIry3Y5aK6dD5dEQZx7QM/TT5WUwAeQ3RbQkmMZtUUgWfaIX4y1lle43hQ4371epLehYMmPyTTJznx74DZS3A+OBpT8ttl/R1PsBrz/d2ctrImvUkmmOZSfjeIB1bfzz6+YNM4WASAl3cEtipzGRl8V6borL5Z40L20iuV/DXxD0cbMv0MCK1KSIINFOggiwikjmTjfFLGJp+7s5Yl3JQTa1GcZKk9Btkgn16U71kc4DPDrz83m+zarxkBwsWqSglpo0plH2y3jEKsMBJIAAWTJJ2AHi6k1Q+CvxJmVrsWiJ+Eid60nQ4GSdIOcZ6+dQ/lJc39oD/AD8X11r0jTmLayMgNCSwbnyAlxRRRRXPXRXxLnSdGNWDjOcZ8s48s0j8y8wcVsIjO8dnJGuAzIJsjJxkqzDbJA2J6091hc8jPDbv5mT9SmtYiA4Ai1lK0lpINKcwdsV7I6xpDbszkKoAkySxwAPF5k1ReDNxFmU3YtFTfKx96ZOm3iJ0jfGetRTkRc8Stc/zgP6ATXommsW1sZDWhKYNz5GlziiiiikF0EUgT9ohXjIssr8H2gY7Z74+efQNiPHrk018zcaFlaS3J/AXwj1c7Kv0sQK88cRs5YmR5chpkW4Vs7kSEkPkdCSCadwsAksu7vnckcXOY6y957l6borE5N498Osorg/GI0yex12bbyydx7CK26Tc0tJBTrXBwsIooooIqMcofyil+evP2yVZ6jHKH8opfnrz9slV7iN+tvDJPIcLGrO3uUZ29tOYre8dwSeENMd3lSztl4/rljsYzkJ90kA3y7DCLt5hSTj+utP3JPL/AMAsooCBrI1yfltud/PGyj2KKl/IVg3FOKtdzDKo3wh/Maifuae4EZHsjxVuo4g5GtiHLee9DDDaOdKee4dyKnfbHwDvbZLxB4oTpb5tzj9TafcC1USuC+s1mjeGQZR1ZGHqGGDS0T9m8OTMrBIwtKUOyfj3wixELHL257s+ujqh92Mr/Yp1bpUP5Ku24Vxc20x2ZjbP5A5I7t8e06fcHNXBula4pga+xod6xwry6OjqNyiHY58o/wBxJ9ZKpfaLxc2vDpnQ4dwIlOcEFzpJB9Quo/RU07HPlH+4k+tHTb21sfgUI8jOPs5KZmbmxIB7EtC4twxI7VMeUuFi6vreBt1aQah5FVy7D6VUj6a9I1BuytAeKQk+Syke/u2H7CavNUx56YHYr/p4/wDMntRRRRSC6CDWVy7y+ljE0MRJUyPIAceHWc6BjyHQVq0UbNUhQu0o9q3yTP8AlQ/bR1Neyj5Ui/Jk+oapXat8kz/lQ/bR1JeRryaG9SS2h7+QK4EeoLnKkE5PoN66eHF4dw7/AMLmYk1iGH5qvRFZXNHGVs7SWdyPCpCj8ZyMKo95x+upvxrtYvoJGha3ihdcZDh3IyMjGGA8+u9dDhfBrvmEmWa7j0xnBTcsmehEQAXBGfFqycEZ2pduFLelIaHmt3YoOtkYt3kk3hXDGuZorZPjSMEHsz1P0DJPsBr06owMUu8qciW/DctGC8pGDK+NWOulQNlHu64GScUx0MVOJXCtAjhYDE05tSipH23ffrX8iT6y1XKkfbd9+tfyJPrLQwf3h4/hHGfZPzmtXsS/itx88PqLVHqcdiX8VuPnh9Rao9VxP3XK+F+01QXtL5fa1v5JMfc5yZUbyy27r7wxJ9zCtfkTtQ+CotreZaJRpSQAlkA6KyjdlHljcdMHyqvGODRXkRgnQOh/SD+Mp6gj1FR3mzstns8y2+Z4RvsPuqj+so+MP6y/oGKbiljmYI5NUlLDJC8yR6K02d6k6CWJ1dG3DKQQfpFcPF+Dx3cYimBKhlkGCVIZDqBBHtFeeeX+Z7iwfvLZ8A7sh3jb8pfP3jB9tWrk3n6HiQ0fe51GWiJzkfjIfwh+seY6E4TYZ8PSG8JmHFMm6J3FNBGdjX6BRRSacRXm3mz+P3f5xN9o1ekq8282fx+7/OJvtGro4DiK5n6jwtV75R+T7T83h+zWtesjlH5PtPzeH7Na16QfxFdBnCF+BQOg61+0V1eJ8QW3hknk+LGrOfcBnA9p6VXVW0SDzkf3S4rbcLXeKL7tP5jpnB9PBhf76vjtm4DqhivUG8Z7p+nxGPhJ9z7f2zXb7KbBpFuOKTffLl2x54UMc49BryMeiLTrxXhy3MElvJ8WRWQ/SMZHtHX6KcMmykaB+34UoI9rG4n93wKYdjHH9Mkti52f7rH+UMBl+kYOP6rVWq80200vDrwNjEtvJuOgJU4I38mGRn0Nej7C9WeJJozlJFV1PsYZFWxsdOzjQqmCktmQ6hc9ZHN/yfefm8/2bVr1kc3/ACfefm8/2bUmziCdfwlQblD5QtPn4vrivSFeb+UPlC0+fi+uK9IU/j+ILn/p3Ae9FFFFc5dJFYfPHybd/MyfVNblYfPHybd/MyfVNXZxBVfwlRPkL5TtfnP9DXoivO/IXyna/Of6GvRFOY/jHckP0/7Z70UUVw3d0sUbyyHCIpdj6BRkn9ApBdFT/tDlN9e2nCIydJYSzYzsu/mOmEDnfzZK++13l4PZpcxrvbkKQP5tsL0HodJ9g1V+dmFs11NdcXmHimcpHnyUEE4PmAAif3Zp+vLRZo3ikGVdSjD1DDBH6DTbn7J7QP2/nn7JQR7Vjif3fjl7qQ9jnH+6uHs2PhmGtPnEG4/tIP8A0FWSvNVzBLw68KA4lt5Nj6lTlWwPJhg49DXong/E1uoI7iP4sihh7M9QfaDkH3VpjWDMHjQrLAyHKYzqF3KKKKQXQUY5Q/lFL89eftkpo7Zr5ksUjXYSyqre0KGcD/EFP0Ur8ofyil+evP2yVVePcAivoTBcLlSQwIOGVh0ZT5EZP6SDsafmcGTNceoLnwtL4XtHMlIHZfzJZWlmUlmWOVnZn1ZGfJcHoRpH6c+tOP7/AOw/pUX6TSq3YjDna5lx7VQn9O37K/P4EYv6TJ/gSg/YPcXFx3os+oY0NDRu7U1/v/sP6VF+k0fv/sP6VF+k0qfwIxf0mT/AlH8CMX9Jk/wJVcmH/kfJXz4j+I80q9qPE7a5u1mtHDkoBIy5C5B8JB8zpOCfYtWDljiDXFjBPJ8Z4kZvacbn6Tv9NJtv2KW4YGSeV1HVQFXPszuQPdv7RVCht1jQRoAqqoVVGwAAwAPYBUnkjLGsZvpCCOQPc9+61FOxz5R/uJPrR0/drPDjNw12AyYXSX6BlGP0K5P0Ug9jnyj/AHEn7Y6tlzbrIjRuAyuCrA9CCMEH6K0xTsk4d1UqYVmeAt67XnrkS/EHEraRjga9B/vFaP8Aawr0TXnLm3lh+HXLQPkoctE/4ye/8YdCPXfoRVf7PedV4hAI5CBcRgB182A271fUHbPofYQTbGMzgSt0WeCfkJiduKbqKKK5q6iKK4by8SFGllZURRksxwBWby3zEL+NpkjdIw5WNnAHeKMeNR1Azkb+nvAOU1aGYXSye1b5Jn/Kh+2jqa9lHypF+TJ9Q1Su1Y//ABU/5UP20dTXspP/AMpF+TJ9Q10oP6Z/j+FzcR/Us8PyqR2h8kjiEPeRAC4jB0HprHXu2/0PkfYTUe5f49Lw65E0eQykq8bZGoZ8SMPI5H0EfRXpGpl2p8i94DxC2XxAZmQD4wH/AHB7QOvqN/LfPCzj7T9Cr4qA/dj1Cf8AgvGI7yBLiE5Vxn2g+asPIg7Gu9UB5C5zPDZ/HkwSECRRvg9BIo9R546j3Cr1BOsiq6EMrAMrA5BBGQQfMEVhiIDE7sW+HnEzb5rkqR9t3361/Ik+stVypH23ffrX8iT6y1bB/eHj+FXGfZPzmtXsS/itx88PqLVEmmVFZ3IVVBYk7AADJJPoBU77Ej/0tx88PqLVCuYdaMh6MpX9IxVcT91ythvstX7bXKyoskbBkcBlZSCpBGQQR1BFclTbsi5p1RfubMcSRZMefwlzkp71OdvxSMfFNUms5YzG4tK1ikEjQ4JI517NIr0NNbgRXHXI2SQ+jgdCfxhv65qMQzSWswdSY5Yn+lWU4IP05BHnuK9PV5359kVuJ3Rj3HeY2/GCqG+nUGroYKRzrY7eFzsdE1tPbuKvfBeIi5tobgDHexq+PTUASPoO1d2srlawa3sreF9mSJFYejYGR+nNatc11WaXTbdC0V5t5s/j93+cTfaNXpKvNvNZzf3f5xN9o1P4DiK536jwtV75R+T7T83h+zWtesjlD5PtPzeH7Na16QfxFdBnCEVPe1jiLSCDhcO8ly6lh/VDAKD6Avvn0jNUCRwoLE4AGST0AHnUz5IP7p8VuOJsPucXghz5ZBVceh0BiR6yVtAKJkPL88llObAjHP8AHNc/D+Ecbt4kgie1CRqEUbHYDG507n21z/BuPfztr+r/AG1QKKBmJ/aPJEQgcz5qBc98AvIZBdXojLTHGqP4uVUDxDAwSo+nBp37G+P95bvZOfFCdae2NzuP7LZ+hlpm574D8NsZYgMuo7yP11pkgD0yMr7mNRHk/j3wG8iuc+DOmT2xts3vx8bHqop5p+ogLeY+f6SDx9POHcivR1ZHN/yfefm8/wBm1aytkZHQ1k83/J95+bzfZtXMZxBdN/CVBuUPlC0+fi+uK9IV5v5Q+ULT5+L64r0hT+P4gkP07gPeiiiviWUIpZiAqgkknAAG5JPkK5y6S+6w+ePk27+Zk+qaweUeOtxLiVzcozi3hRYYlywRizEmQr0LeHz3AYdK3uePk27+Zk+qa2yFjwD2LLOHsJHaonyF8p2vzn+hr0RXnfkL5TtfnB+w16IpnH8Y7kn+n/bPeikPtY4uy28djFvLdOEwOukEbf2mKr7Rqp7JqYcty/utxuW96w2qhY/T8JUPtBPeP/hrCAby86Df7Jmc7gwand7rm4XwPjVrCkEL2qogwBsfPJJOnckknPtrtfBuPfztr+r/AG1QKKBnJNkDyREAAoE+ag/P3AL2NlvL7uiXIi1R+oBI1DA3wDv7Kaexjj+UlsHO6/dY/wAknDge5iD/AGzTxzZwQXtnLb/hMuUPo6+JT/iAz7M1AeXeMtY3UVyAfubeJfMqdmXHrpJ6+eKejP1EJbzHwJCQfTzB/Ir0rRXxDMHUOpBVgGBHQgjII+iiuUusonzXyzeWXEJLq2SVg8jzRyxKXIMhJKsFBxjURuMEeu9cX76eNet1/lh/x1dKKdGL3AOaCkjhN5LXEWoX++njXrdf5Yf8dH76eNet1/lh/wAdXSip9U3+AU+ld/cKhf76eNet1/lh/wAdH76eNet1/lh/x1dKKn1Tf4BT6V39wqF/vp4163X+WH/HXxNzHxl1KMbvBBBxb6Tg+hVAR7wau9FT6pv8Ap9K7+ZUq7JOUZ4ZmvJ42iXQY0VwVZixUk6TuAAvmN81VaKKXllMrsxTEUQiblCzuO8vw30RhuE1L1B6Mp/GU+R//hyKlXFOyq8tJBNYv3uk5UqwjmX9JAO3mDvvtVmoq0U749w0VZYGSbzqpVZ898Wt/BcWTzY21d1KrH3sgKH6AK76c8cVuBi34aUb8aXWF/8Afux+uqNRRMzDvyD1QELxuzn0SJachz3jrPxifvdJ1LbptCDv8bGM9fIZ9WIp0k+5Rnu01aFOmNdK5wNkXOAPQZwK56KydIXa/wClq2MN0U051XinEYvg6WJij1BjmaBnbHQHDAKM7+fQb0scE5K4pZ3EdzHa5aM5AMkOCCCpB8fmCRVyophuKLW5Q0V4+6XfhWvdnJN+HssbgXFbmYkXNm1vgZz3sUqk56DSc+3cVs4oopUmzuCaAoKQc6dlkouO84fHrjkyxjDIvdt5gaiPCeoA6bjYYrQ5OTi/D07h7MzQ5yF76BXTPXSdR289J/SKp9FMnEuczI4A96WGFa1+dpI7lk8R4rPHHG8Vo8ruMsgkhQocA4ZmODuSPDnpUx5u5e4rxKcTPaaAqhFQSwsAMk7ksMkk9cDoKslFUim2ZsAX4+6vLCJRTiaUm5K4ZxThbOBZd7HJp1KZoVIIz4lOo+ROQRvgdKpnCrySWPVNC0DZI0MyOcbb5QkYP+ld2ihLLtDZAtGKLZigdyjUHZpdXFzdzRv3Hd3EndFg6lvEWVlYdFwV8QzvkeVM0HMfFbMaLuy+Ehdu9hYaiMdSqg5P9lfdT/RV3Ygv4gCqNw4ZvaSCptxLnXiV0pis+HzQkjHeSKwIz+LrCqp9pJ91HJPZYYJFur4h5FOpIwdQVuut2/CYHcAbA75O2KTRQ25DcrBX5R2ALszzdeSKKKKXTCXONcbvY2ZLWwMuNlkaaFEOwOQudRwTjBx0qT3PZ3xOR2ke2JZ2Z2PeQbliST8f1NXuimYsQYuED190tLhxLxEpB5Xv+J2lultNw9pFjXSrJPbq2kdFKlsHA2zkdKfVOQCRj2V+0Vi9+Y3Vdy2YzKKu0hc7zcSukktLWzKxMSjSmWHU6ZxhV1DSGHrvgkYFZnItpxLhayRNYGRHbX4ZoFcNgKerYIIA9MfTVQorUT0zJlFePusjBb8+Y34ey+Y2JAJGCQCR6ezavqiil0wsTjnF7qFtNrZtceEHX3sUaAkkaTqOrIwD0xuN+tRxuzXiJJPwXrvtJAB9A17Cr9RTMWIMXCB6+6WmwzZeIlJPJFxxGBIrS8tDoXwicSwkqoBwHQMS2MBQR7Nuprg5qveJXcEltBYFFkBRnaeAtpPUBQ2BkbZyevSn2iqbXpZso9fdX2XRy5j6eygtp2e8TikSVLYhkZXU95BsVII/D9RTsvGuP+dlbn6V/wCaqJRWr8UX8TQfP3WTMKI+FxHl7KdPxnj56WduPcU/1mrA45wnjt6pSeNtB37tXt0T6QrZb+0TVkoqrcRlNho8v9ouw+YUXH54JS7POX5OH2BWWMiZmeRk1KTn4qrqB07qq+fnWXzbdcTvYHtobAxq+AzNPAzEZyVADYGcYzk7Z99UGiqCU585FnVabIZMgNBQew5A4pBKk0dsQ8bK65kgxlSDv49x6iqxwXjV5Kypc2LQg5zIJoZEGAT0B1bnbYHrTBRV5cQZeID191SLDiLhJ9PZJPO11xGZJLWztCEbwGfvYQWUjcIpYFc5xk79cDoaweReHcS4WZFNiZEk0k4mgVlK5GR4t856bdKqlFAT0zJlFePuiYLfnzG1xWspdFZlKMyglCVJUkZKkqSCQdsgkbVy0UUumFkcc4pcQ4FtaNcEgnIlijUH0Os5/QDUcu+zviUsjym1wXZnIEkGAWJOB4+m9XqimIsQYuED190vNh2y8RKn3Js/E7KFbWeyaREyEdZoAwHkpBbcDyORgYFFUGiqOkDjZaPX3VmxlooOPp7IopO4S0s99xG3a4mVITCI8MuU7yMsfjA6t/xs1kHmS4msYJu9Ib4ctr3seFWaLWU16d1GfUea7Y6UdiTz6vUWptR1fAqRRSld8Skt+J2trFK0qTLKZYm0sYggysoYDUoZjp8RIONt65hxKS84hNaRu0cNqqGXTs8jyglV1dVRVBJ04JONwAQa7M69l/4VtoNPBM9FK/FL9+H3VtmRnt7lxblXOpo5CCUZHPiIY5DBifIjG4PBwqSSXiV/btNL3cItzGoYeHvELNvjJ3HnmpszV+PrShkANfOtN9FK9txSa3vl4fcv3qTxs8EpASXKfGjfRhScbhlC+4nevnka8kmN4ZZHfuruaBNR2CJpwMDGTv1O9QxkC1BICaTVRS9LYSyPcJHcSp4odJyDoXKs4TIO7KGALZxms8NJ+65su/m7r4J32NQzr73RnOM9PKoGXzUL65JxopP+Gz/C4uFCZtSo9xNPhe8MXelY4120hiCoZsdOmCcjm5mvX4YiXiSO0KuqTxyMX8DnT3iM2WDKSNs4IJ2zgibM2B1/PVTaCrTVRShxHjoXiRtrqVoYmiQ25DGNHcswfVIOpHgAUnHXIORTBwa2lijKTSGVg7kSMFDFSxZchQBkAhdgM6c+dAsoWUQ6zQXfor4mlCKXbYKCx9wGTS1yvJJxCD4bO8irKWMUSMYxGgYquSu7sQMkk46YA8wG2LRLqNJoopW4ZxOQzXXDp3ZmhVZI5hhXaNxtq04GpW2JAAO23WuXkC6kuOHQzzSNJJIrFmJ3+Mw2xgDA9KsWEC+71VQ+zXzcmJ3CgknAG5J2AHqa6nC+KLcqZEVwgYqrMukOBjxoDuUPkSBnGRsQSu3rOvDb2bvZGeM3RRiQcCJ5Ai4xggBR1Bz51xXxuX4VbyW8zi5kSFtZIOpnQMQQRp3O3TaiI+3nSBk/Fp0orD4PzOk9gt8QfiEuoyWDrsyAdSdQIA88j1rM5Mmnna8W6lZmjnMY0nSqDSr6UxjoTgE74HtNDZnffJHON1c030VPOC83Sw8FW+kZp7iRmiQMcBnMjIowMAAAZOMZx1pqg4HJ3WJLqYzEHMqlVAY/ixY0YHkGUnA3JO9F0eXXrpRsmbTvWzRSe/EbkS2fCzLiZojLczgLq0J4copBUGR/MjwjO2enPzTcScNh+GxPI6RMvewuxkDozKpKlvEjrnIwcdcg7EDZmwOtTaCiepNNFKHGOPhOIRQ3Erw20kIaJwSiPKWOQ8g3GFC4GQPEc5ytMHCLeSMOssjS+MlHbTqKEKQDpAGxyvTfGfOgWECyiHgmgu/RX4wyMUncs3Zle9FxcyYhupIkzIFwihSB5Zxk7mg1tgnqRLqICcqKxYrlorTWkjTGQ5hZ+p75vuYbSBsuoZOPijJ8zXDyVxZ57bRMczwO1vMT1LxnGvy+MuG223NHIaJQzi6TBRSbwqaSXiHEYHuJVjg7ju/EBo7yMs25Bzv+NmuzyXxWW9tJDMxYLLJFHOuFMsaY0zDTgb7/ABdjj6KsYyBfd6oCQH19E00UmdnXH5pke2u31zIscyuQBrimRXBGMZ0klTj2CvyXi80vFoY1kZbZlnUIuBraDAZ2OM/fGK4B/wC3nzqGIhxb1ICUEAjmnSisjmeeUQGK2OJ5Q0cbfinSzF/PGFU4J2zpHnX7y3x0XdnHdHwkr4x+K67Ov0MDVMpy5lfMLpa1FKnK9zLxKM3ssjpE7MIYUOjCIxXW7L4mdiDtnSBjbzo4zBcW1tfyd/IwWIywOdAZCqOSh0gagCAcsDkMBvjNW2fSy3vVc+6wNy2bPj8cszQrqyM6WKkRyadm7tujaTsf9a0qUrUK9jAxunSWSOIKwZTiWRQoITGPjN0A6Z6Vy8QnkHFbaASOI5IpZHQN4SyaQD6jr0B8qmSzQ+UgH7t/y00UVjcbDd/aBZHUPMyOFOAyiCeQA+niRdxg+VYvM6T2lqsguZTI08ak5XSFklwUUaegU4B67VGsuheqsX1fYnOil/ilhJDHcSrPKVEDFQWGUkQMQynG+cjIbI8I2rHXmOaLh1kUYvdXvdIrv4lVnGWkK7bKPwRjy9tQRk6IF9ap4orDu+AS9wyxXc6z6cCZirAtjq0RHd4J6hVG3QjrXSbiUtxerYK5jWGFJbh1wZGZsBYgTnSOpLDfpgjrQDL0KJdWoTTRSvxy9fh0kEyu7wSSrBLG51ldedMqO3iGDsVJII6AefXl40P3SmtLqV4Bpj+CgN3aPkeJtX4T6zp0tkeEYGc5IjJFhAyAbinCiulweCSOEJO5kcFwXOMsNbaWIUAAldOQAAK7ciagRuM+hIP0EVQq4X1RSz2f3ck1p3s0jyOZJUyxHRHZRsMAbD0rp84ie0sLq6W4kEgYsmCuhFMoVVAxv4DvnO5Psq+z6eS+xUz9HNXanKisRuGSA94J5SncuGQsPj+BldSBkYw4Izg6htWXyjHPd8Ngna6mWZ1LF/ubDIY7FGUrjAxtg+0Hehk3XaObfVJvorB5S4890ksc6hZ7eVoZNPxGI3DqDkgMPI10pOYpE4lGGI+Cza7ZDt9/jOSSfadcePWOjszZCmcUCmuiiis1dI/BuGxz8S4l8IgLJIYNBkibu3CxFWALDSwyK7HaBbjuLaFImZRcwMUSJnURqTqyqAgLinCitdqcwd1f4FLLZjKWpHtbNuE3eqCN3srtslY42doJT+FpUau7b3YXHljfuQWrWXEbi5Ks0F4sRLqpbu5IwV0uoGQrBs6ugIIONstlFQyE69xUEYGnelPjdseI3Vqkat3NvKLmSUgqpZB4I49Q8eSxJI2AHXO1dbhF13XFOIzOkwSQWwRhDMwbRGQ2nSpzgnyp1oqCTdl7K9bUMe+77fSkqwWT3nEY7542jhtkdYtYKySPIMM+g7ooXbDAHPlXDy2/wCe9hnV1Etw9zHJodo3SQLsGUEBlIIKnB8wCN6cKKG03VyR2e++azeEku00xUqsjLoDAqxVUUairYK5bVsd8AHzrBBP7vGXRJo+B91r7t+7199q068ac43604UUA+r8kSy680q8VsXt+Jx8SVGeJoTbTBAWZPEHWTQPEwyNJxkjY4xnHHzfEeJRLYQBisjxtNLpZUSNW1HDEYZyVACjJ3ycCm6iiJCCDzCBjsEcil3iM0NwZ7O9hJjUjQxRyjKUU5VwPC4ZmGAQdgR544+z61litCkuvSJJO4EmRIIM+DWDupxk6TggEDAxgM1FTP0cqIZ0sy47mASI0bdGBU+4jFKXLPEl4bbpY3zCJ4iyI7AiOZSxKtG3Qtg4KfGBHTBBLjXT4twqK6iaG4RZEPUH9oI3B9o3oNcNDoo4HUarC4Fw15by64hIrRrKiQwqw0yd2o3dlO66m3CnBAG4Fdfkm8+BWSWdykiSwa0IEUrK41MVaIqCJAQRsN87Yr65Sv5PhMlqXZoo08AY6mGCoGXbLNt6k031d7qtp7PRZsAIzDtSpxa3deFXSMjd5Mt0yoql3zM0jIuFz4sMoPlnNfNpd93Y8PVkl1L8GVlEUpZSqgNrAGVAPUnam2iq591dtq+Tffgkyw5ekiv5kA/6J3W+6bd9uO7x6awsvlgog9a5OT59E3EGdJFDXLSKWikXUulV1LkeIZB6ez1pvoomQkG0BGBopjwbl6W44FHbqjJcwSGdEkRk8SyuwBDY+MrHfpuKdbHmiORAXSaOTo0TRS6w3mAAPEP6y5HtrZr8qPkz6jnfmo2PLp3JU4taSR3tvxRYnIEbQToo1yojHWrhVzr0t8YLk77ZxRzgTxC3+AWwZjMUDyaWEccYYMzMzAAnAwEG5J6AZIbKKAkog9SOz3EdaX72SFzJY3UJaEKhVmjZoiMYxrAIV1IJ8jgrjfNdbs/spIYJUbvBCJn+DCTIcQ7adj4lGc4DYOPIbU00UM/RyqZOla/GOBmk3ky0V5L/voT47uV07yJl1IQoBUuNwSDTnRUDqBHWrFtkFLhthJcR2sZlijtI1ZWCbF2DRgK7qVbRGGz1++rvsazo4GseLal76WK7jxK/dlgksfxHZkUKoKnT067mnSiiH18+c96qY1OH5ZS/vuJpKjp3nwcwTGNxho4yCyOQAcMBkA70w8ucdlMLw3sTpPB4HIjcxyADaSJgMNkfgjcHyFM1FF0uYUez2QbFlNhT48Jn7nht5ZqVnjijtJQ6FSEdApLqQCe7fxY99d66thDxOwWNJDHDDNEX0SMoLBQoZ8YydJ3J9/WnOijtT+fVARAadnol+JTdXUjhpohAO5QhAurVpd3UyKQyk6FBHnG3XNZXArY2t/dWRErwXA79ZDG2gSPlZELgBQW+MMYA+mnWiqh9AhWMfNJvJ1w3Dov3Ou1dTEX7uYI7RSxsxYHWoIVhqwUJB22zXf5ovO+4fdhI5DqhkRPub6nZlYYVMasZ8yBny23pjoqF9uzVvUDKblvck+xuraOxtzLBKXjSFtK2s5l7xAp2CpnOoY9PXavvjAkjvLK/eNtCxyRTBA0jRmQKQdKjUyhgQSBt1NNtFTPvvv9VMm6liyzi6nt+7DlYXaZnKMqbxSRBAWA1E94TtnAXfGRnP7Rcm2RFSR27+BsJG8h0q4YkhAcAAGmqig19EHqRLLBHWszj8wNnOQGOqKQAKrMxJQgAKBnP0UojhE0nDuHTQoxnsu6cwspR2AUB4xrxhttvdVBootkyjcg5mbVZNvzLFIoKLKWP/AGzDIsgPoysBp38yQvtxvWVPbPacSN8UZobiJIpdCl2jkQjSzKu5QjYkA4IycDemuigHVoiW3qlPmSI8ReC1hVu7WVJ5pSpEYWPJEak41ux/FzpAOcbZ5uKPBdrPa30LaY2IVjG5VgVDB4nUHxANpIBzkHbBpmoo56rsUyLA5FgmjsY1udeoatPeffBHqOgP6Npxt5dPKt2SQKCT0HsJ/UK+qKq45iSi0UKSXyHxEW9jpmSdGEkzaTb3GrDSMwIAXJyCOlfnOt693wecpDMGl2jj7t+9IWVQGKAZXIGrBwQCM4ORTrRV9oM+eudqmQ5ct9i6L3Q+DF/FjR00tq6dNONWfZilrknifwbhlvFJFcd4qlTGIJtWdTHG6gD3kge2nOiqh26lYtN3aTuFwTWNtdXcqH4TdStKIlVpNBbCxxsYwc6erMNhv6ZPzzJyqTw4rHNM7QqJYcqjN3kfiUjSmosTnzz4jTnRVtobzKuzFUsC35qAtYbiWG4DSYVo1hkLo+kltS4yFypAbGDketftb1FVtvV6o07kfR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5" name="Picture 12" descr="http://2.bp.blogspot.com/-AuLDYQJo35E/TeeRHwz1k5I/AAAAAAAAEvs/jfKrndXzsK4/s400/fiocru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06" y="2500376"/>
            <a:ext cx="423885" cy="53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s://si0.twimg.com/profile_images/1338436606/LNBio_s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7" y="2492896"/>
            <a:ext cx="632214" cy="6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encrypted-tbn1.gstatic.com/images?q=tbn:ANd9GcQ2nQvhWl7MOijjBU0Hdey7kH16dz-P-qxgO7HtF0XrzVovEe7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765" y="2555187"/>
            <a:ext cx="608644" cy="39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87" descr="biomm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3" b="23861"/>
          <a:stretch/>
        </p:blipFill>
        <p:spPr bwMode="auto">
          <a:xfrm>
            <a:off x="8028384" y="2553712"/>
            <a:ext cx="937034" cy="30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8" descr="Instituto do Butantan - S�o Paulo - Brasi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85" y="2500376"/>
            <a:ext cx="436026" cy="5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://t2.gstatic.com/images?q=tbn:ANd9GcR1H4paum_zLF1J3RfYecP6gQzgnWoLZEdQty94eZZ-ViDr7tjZ7AWSrcI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6" t="35098" r="24297" b="15511"/>
          <a:stretch/>
        </p:blipFill>
        <p:spPr bwMode="auto">
          <a:xfrm>
            <a:off x="6516216" y="2590927"/>
            <a:ext cx="648883" cy="32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99" y="2609019"/>
            <a:ext cx="1260163" cy="28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49" y="3086280"/>
            <a:ext cx="848536" cy="43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 descr="http://www.wedologos.com.br/imagens/projeto/g/15834_809886_704029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39188" r="7441" b="40000"/>
          <a:stretch/>
        </p:blipFill>
        <p:spPr bwMode="auto">
          <a:xfrm>
            <a:off x="395536" y="2532636"/>
            <a:ext cx="1146212" cy="28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Picture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99676"/>
            <a:ext cx="814089" cy="39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" descr="data:image/jpeg;base64,/9j/4AAQSkZJRgABAQAAAQABAAD/2wCEAAkGBxAHEhMSBxIWEBMWDRQXFxUVFRsZEhgXGBobGRcfIBYZKCgsGRslHBMTIjEiMSk3Ly4yFyAzODMsOCg5Li4BCgoKBQUFDgUFDisZExkrKysrKysrKysrKysrKysrKysrKysrKysrKysrKysrKysrKysrKysrKysrKysrKysrK//AABEIAJIBWAMBIgACEQEDEQH/xAAcAAEAAwADAQEAAAAAAAAAAAAABgcIAwQFAgH/xABKEAABAwEDBQoKCQEIAwEAAAABAAIDBAUGEQcSITFBExciNVFUcZKU0ggyM1JhcnSBsrMWQlNzdZGTsbShFCMlNGKCotEkg8FE/8QAFAEBAAAAAAAAAAAAAAAAAAAAAP/EABQRAQAAAAAAAAAAAAAAAAAAAAD/2gAMAwEAAhEDEQA/AKqfM/E8J2s/WK+d2f5zusV+P1npKvW5WTOyrWoKSeugc6SSlY95E0rQXEYnQ1wAQUXuz/Od1im7P853WK0dvR2Lzd/aJu8m9HYvN39om7yDOO7P853WKbs/zndYrR29HYvN39om7yb0di83f2ibvIM47s/zndYpuz/Od1ir6vVkwsmzaKrmpIHtkioZ5GEzykB7I3OacC7A6QNBVBIPvdn+c7rFN2f5zusVdGTbJ3Zlv2dBUWpC58rzNnOE0jQc2aRjeC1wA4LWjVsUm3o7F5u/tE3eQZx3Z/nO6xTdn+c7rFaO3o7F5u/tE3eTejsXm7+0Td5BnHdn+c7rFWJkIkc603BxJ/w+bWSfrxKyt6Oxebv7RN3l6l3Lh2ddqUz2PE6OQxlmJlkfwSQSMHkjW1v5IJJI8RAukIaACSScAANZJ2BUtfbLI9znQ3SAa0Eg1LxiXfdsOgDkcdfJtXYy73rdFm2dQuwzmCSoI1lp8RnQcC4+gN2EqmoYnTuayBpe9zw1rWjFznOODQBtJJAQd+vvBW2kSa+rnkx2GV2b1AcB0YLo7s/zndYq47rZFGua196JXZxGO4wkBo9DpCCXH1cOkqUtyRWKNcDz6f7RL/8AHIM57s/zndYpuz/Od1itG70di83f2ibvJvR2Lzd/aJu8gzluz/Od1im7P853WK0bvR2Lzd/aJu8m9HYvN39om7yDOW7P853WKbs/zndYrRu9HYvN39om7yb0di83f2ibvIM5bs/zndYrlhr54P8ALzSs9SR7f2K0RvR2Lzd/aJu8utWZGrJnBFO2aA+cyZziPdJnD+iCnbJygWtZJH9nrJHgfVmO6t/54ke4hWncjLBDazmQXhYKaVxAbK0/+O5x1A46YyTqxxHp2KB34yXVV2Wmajd/a6caXODcJYxyuYMcW8rhq2gBQLXrQbLVUX+yuNsxz6e7IbNK05r5naYWEaw0Dyjhy6h6dSgpylVYsttC1zt23RzDPjw/7PgMG52vPxJbj5reU4qCaG+gIPZtS9NoWs4utCrmfj9USFsfUZgB+S8vdn+c7rFWDc3JJV260S2s40UJGLQW4zvHLmHxB6Tp9CsWlyOWRCMJmTTHDxnzPBPujzR/RBnjdXec78ym6u84/mVo3eisX7B/aJu8m9DYv2D+0S95BnLdHecfzK/N0dyn8ytHb0Vi/YP7RL3k3orF+wf2iXvIM4555T+aZ55T+a0dvRWLzd/aJu8v3eisXm7+0Td5BnESuGpx/Mru0du1lAQaKqnjw1ZszwOrjgtA70di83f2ibvLo2jkXsuoH/hOnp3bC2TPHvEmdo6COlBA7u5YrQs4gWuG1se3EBkw6HtGB6C33hXNdO91HeyMvsp/CaBnxP0Ssx5W8mjWCQeVZ/vvk/q7oYPqMJ6cuwE7AQATqD2acwnZpIPLjoUesi1J7FmZPZjzHKw4gjURtBH1mnaEGv0Xg3JvNHeykZUQDNdiWyMxxzJBhnDHk0gg8jgiDKj9Z6StSZNeKqD2GL9llt+s9JWpMmvFVB7DF+yCSoiICIiDwr98WWh+F1XynrKK1dfviy0Pwuq+U9ZRQaVyMcT0vrVP8iVTZQnIxxPS+tU/yJVNkBERARF1LWk3GCZw2QSH8mkoMp3otQ23WVNQdIkqHlvqDgx/8GtVh5A7vtq5pq2oGIhwjix2SOGLz0hhaP8AeVUsPit9UfstG5C6cQ2UxwGmSqncTy4PzB/SMD3ILBREQEREBEXj3mvLS3XiEtsSZjS8NaAM57ideDRpOA0n0BB7CLipahlWxslK4SMe0Oa5pxa5p0ggjWMFyoCIiD8Ix1rN2Vu6LbsVYfQtzaaoBcwDxWPGGez0DSHD0Ej6q0koDlus4VtlySYYugmikby6XCN3/GRx9yDOStDIlc9tryurbSbnRQvzYmkcF02glxG0MBGHpP8ApVXrT2SmjbRWTRhgwz4N1PpMpLz8X9EEtREQEREBERAREQEREHDW0kddG+KsYJI3sLXNcMWkHQQQsq3zu+67FZNTOxLWuzo3HW6J2lh9J1tPpaVrBUn4Q1AGyUdQ0eMyWJx5c0tcz4pEHn5A7XNLWy0zjwJ6fOA2bpEeTlLXP6oX4o9kmkMdr0ebtfID0blJ/wBBfqCJv1npK1Jk14qoPYYv2WW36z0lakya8VUHsMX7IJKiIgIiIPCv3xZaH4XVfKesorV1++LLQ/C6r5T1lFBpXIxxPS+tU/yJVNlCcjHE9L61T/IlU2QEREBdG3v8tUeyy/AV3l0be/y1R7LL8BQZAh8UeqFpXIqP8IpvvKj58izVD4o9ULS+Rgf4PS+vU/yJUE2REQEREBZfym11fW18gvGzcns0RxA4xNiJ4JY7Rnh2GJdhiSMCBhmjUCjd+LnU98Idzq+BK3ExTAcONx+JhwGLduGwgEBSmTLKC+6b9xtEufRvdpGt0Ljre0bW46XN9404h2iqaoZVsbJSuD2OaHNc04tcDpBBGsLJVv2JUXenfT2qzMkb1Ht2Oa76zTy9IOBBAlmTLKE+6jxBaJL6NztI1uhcTpc0bWnW5vvGnEODRyLipqhlWxslK4SMc0Oa5pBa5p0ggjWCFyoC61oUMVpxuir2CWN4wcx2lpGOOkdIC7KIIxve2PzCDqKQ0dLHRMZFSNDI2MDWtGprQMAB6MFzIgIiICIiCtstV4qy70VK6xZjAXzSBxDWOxAaCPHB2qC3Gv8AWraNoUkNdVukjkqA17THEARmuOtrQdg2qTeER5Gi9ol+AKtMm/GtD7WPhcg1QiIgIiICqLwiPIUXtMnwK3VUXhEeRovaZPgQV5kq43ovvpPkyImSrjei++k+TIiCLP1npK1Jk14qoPYYv2WW36z0lakya8VUHsMX7IJKiIgIiIPCv3xZaH4XVfKesorV1++LLQ/C6r5T1lFBpXIxxPS+tU/yJVNlCcjHE9L61T/IlU2QEREBdS2InTwTNiGLnU8gA5SWkALtogxpuToOBM0tc3gua4YOBGggg6iCrdyN3/joGss61sI2Z7twl1DOe4uLH8mLnnB3pw5MZLlSycNvCDVWK0Mqw3hN0Bs4GoHkkGoO26jsIz9JGYy5szS1wcWua4YOBGggg6iDiCEGykVM5KMpfiUV5JORsM7j7gx7jt5HbdR04Y3MgIiICIiCO33uhBfCAxVfAkbiYpgMXxu6PrNOABbtHIQCM0XhsKou5O6ntVua9ukEaWPadTmna04HowIOBC1yo/fS6VPe6Dcq4Zr24mKUDhxuO0crTgMW6jh6AQFJ5MMoT7rPEFpEvo3u07XQuP1m8rMfGb6cRtB0RBM2pa19O4PY5oLXNOLSDpBBGsLJl47AqLtTup7VZmvGlrh4kjdjmnaP6jUVLsl2UR113CntYl1G52g6zA46yB9mdZbs1jbiGiUXxDK2dodA4Oa5oLXNOLSDpBBGsL7QEREBERAREQVF4RHkaL2iX4Aq0yb8a0PtY+FysvwiPI0XtEvwBVpk341ofax8LkGqEREBERAVReER5Gi9pk+BW6qi8IjyFF7TJ8CCvMlXG9F99J8mREyVcb0X30nyZEQRZ+s9JWpMmvFVB7DF+yy2/WekrUmTXiqg9hi/ZBJUREBERB4V++LLQ/C6r5T1lFauv3xZaH4XVfKesooNK5GOJ6X1qn+RKpsoTkY4npfWqf5EqmyAiIgIiICrfKnk5F4mmqsYBtW0cJups7RsJ2SAanbcMDyiyEQY2midEXMnaWua4tc1wwII0EEHUVceSfKX4lDeN/I2Cdx9zWPJ27Gu26jp0n38qOTht4g6qsZoZVhvCboDZwNQOwPw0B3QDoAwz7LGYi5k7S1wcWua4EOBGggtOojkQbJRUzknyl+JQ3kfyNhncdewMe47dgdt1HTgTcyAiIgIiIPBvjdWnvbAYbQGBGmOQePG7lHKOUaiFmm9F3ai687qe1G4HWx48SRmxzT+41g6FrReJe27FPeqAwWk30skHjxu2Oaf3Go6igpTJblFddpwprYcXUbncF2swE7RyxnaNmsbQtCRSNmaHREOa5oIcDiCDpBBGsYLJ96rtVN1ZzBabeUskHk5G+c0/liNY/ImW5Lcoxu0RS2yS6jc7gu1mAn94ydY2axtCDQqL5ikbKA6IhzSAQQcQQdIII1hfSAiIgIiIKi8IjyNF7RL8AVaZN+NaH2sfC5WX4RHkaL2iX4Aq0yb8a0PtY+FyDVCIiAiIgKovCI8hRe0yfArdVReER5Ci9pk+BBXmSrjei++k+TIiZKuN6L76T5MiIIs/WekrUmTXiqg9hi/ZZbfrPSVqTJrxVQewxfsgkqIiAiIg8K/fFlofhdV8p6yitXX74stD8LqvlPWUUGlcjHE9L61T/IlU2UJyMcT0vrVP8iVTZAREQEREBERAVc5UsnLbyNNTY4DKtrdI1NmaNhOx42O9x5RYyIMbTROhc5lQ0tc1xa5rhg4EaCCDqKuTJPlKzsyhvG/TobBO469gY8nbsa7bqOnSffyo5OW3ka6psdoZWNbpGgNnAGgE6g/DQHdAOjVnyaJ0RcyoaWua4tc1wwcCNBBB1H0INkoqbyT5Ss/Mobxv4WhsE7j42wMeT9bY123UdOu5EBERAREQeNeu7VPemAwWm3RrY8ePG/Y5p5fRqI0FZnvbdmoupOYLRGOsxyAcCRnKOQ6sW6wfcTrFQLLdAyWyZXSNBcyaAscRpaTKxpIOzFrnDoJQV/kev1LZk0VBXYywSyBkXnQvdqAx1xk7Nmsciv1ZSuDxlQ+3RfEtWoCIiAiIgqLwiPI0XtEvwBU/YdpvsWohqaYNc+KTPaHY5pOBGnDDRpVweER5Gi9ol+AKnLJoHWrPFBTkB8szI2l2OaC44DHDHRp5EFib91o83purJ3037rR5vTdWTvr53kbS+3pevJ3E3kbS+3pevJ3EH1v3Wjzem6snfTfutHm9N1ZO+vneRtL7el68ncTeRtL7el68ncQfW/daPN6bqyd9Ru+t/Km+LImWjHFGIpHObuYcCSRhpziVIt5G0vt6XrydxN5G0vt6XrydxBHclXG9F99J8mRFPLlZKK6wK6nqqyWncyJ7i4Mc8vOLHN0AsA1uG1EFNP1npK1Jk14qoPYYv2WXJRmucHaw4j+q1FkycH2VQ5vM4x7wMD/AFCCTIiICIiDwr98WWh+F1XynrKK2JXUkdoRSQ1Yzo5InMe3EjFrwWuGI0jEEqK719jc0H6kneQcWRjiel9ap/kSqbLpWNZUFiQtgsxm5xMzs1uJOGc4vdpdifGc4+9d1AREQERRzKFbT7vWfUVFK7Nka1ojJAPDe5rG6Dr0uQSNFmzfZtnnDP0Y/wDpXlk/tl94LPpqiqOdI+NweQAOGxzmO0DVpaUEhREQFXWVHJy28rTU2QAyra3SNTZmjYeR42O9x2EWKiDG08LoXOZUNLXNcWua4YOBGggjYQVeORi/U9rk0Nqh8r44s5k+BPAGjNkOw6Rg7bqOkYn1spmTdl6f7+ysyKrGAJdojlaNGDyAeEBqdhsw1apFcq6cF0acQ0QznnAyykcOR/KeQDTgNiCQIiICIiAoNlq4oqPvKf58anKguWs4WRUY/a0/zo0FGXB4yofboviWrVlK4PGVD7dF8S1agIiICIiCovCI8jRe0S/AFVtxuMaH8Qg+MK0vCI8jRe0S/AFVtxuMaH8Qg+MINXoiICIiAiIgIiIMnX1s42VaFXE8YYVcjh6rzns/4vCuvIVaza2ztwx4dPPI0jbmvcZGHo4bm/7CvAy9XXLtztGkbiA0RT4DUMf7t59GJLSfS1Vtcy9E10qltRRjPaRmyRk4NkZyY7HDWDs6CUGrkUeuvfShvQ0GzZgH4cKF+DZm9LNvSMR6VIUBERAREQEREBERAVN+EBbwzYKGA4ku3eUcgGLYx7znH/YOVTO++UOjuqxzQ5s9ThwYGHEg7C8jxG9Ok7AVm+1rSltaaSotF2fJI/Oe7UOQADYAAABsACDqq7/B+toSQz0Up4Ucm6sH+h+Afh0PGP8A7Aq2tW5NVZdBBX1LcGSSEOYRwo2Ow3Fx9bhdGLNpOHl3ctuW7tTFU0Pjxu0tJwa9p0OafQR+RwOxBrlF4V072Ul6ohJZjxnYDPicQJYzyFv/AN1HYvdQEREBERAREQEREBUzl8vK1wjs+lOLg9ss2GwAf3bT6Tjn+5vKpBlCyowWAHQWKW1FVhhiNMUR5XEeM7/QPfhtz9VVL6p75Kt5e97i573HFznHSSSgkeTGjdXWrRtj+rPuh9DY2l37gD3rUiqvIfdB9lxvrrSbmyTMDYmkcJsOglx5C8hujkaOVWogIiICIiCovCI8jRe0S/AFVtxuMaH8Qg+MK0vCI8jRe0S/AFVtxuMaH8Qg+MINXoiICIiAiIgIiIOKqp2VbHR1TQ9j2lrmuGLS06CCORUDf3JVUWK50132uqaYknMbi6eIcmGuRvpGnlG06DRBjTb6Wu94I/Yr0IberYBhDWVLByNqJQPyDlqS2Lr0FtnG1aWKZ3nOYM/r6/6rwJclFiynE0pHobNKB+Qcgz99I6/ntV2mXvJ9I6/ntV2mXvK/t6OxebO7RN3k3o7F5s/tE3eQUD9I6/ntV2mXvJ9I6/ntV2mXvK/t6OxebP7RN3k3o7F5s/tE3eQUD9I6/ntV2mXvJ9I6/ntV2mXvK/t6OxebP7RN3k3o7F5s/tE3eQUD9I6/ntV2mXvLjmtysqBhPV1LxyOqJCPyLloLeksXmzu0Td5fcOSixYjiKUn0OmlcPyLkGbIIXTODKZpe9x4LGNLnuPoaNJKuDJ1kleXMqb2NzQ0hzKY4EkjSDJhsx+ptw07Wq17HsCjsMYWRTxQYjTmMAcel2s+9ekg4K2kjro3xVjBJG9ha5pHBLToIWeb+5Mqm7bnS2W11TSYkhzRnSxDke0awPPHvw26NRBjWGUsIdA4tI1OaSHDocNS9IXirxqrartMveWmbWuVZlsOL7QpInvOt4bmvPS5uBK8bemsXmzv15u8goD6R1/PartMveT6R1/PartMveWgN6axebO/Xl7yb09i82P68veQZ/wDpHX89qu0y95PpHX89qu0y95aA3p7F5sf1pe8m9PYvNnfry95Bn/6R1/PartMveT6R1/PartMveWgN6axebO/Xl7y/N6axebO/Xm7yCgPpHX89qu0y95cc1u1tQC2erqXtOtrqiUtPSC7StB70ti82d+vN3l+syT2KwgimccDqM8pH5FyDOFHSvrHtioWOle7xWMaXPPQ0K5MnuSPcHMqb2AFwIcymBxaDrBkI0OI80aOUnUrSsew6Sw25tkQRwA68xgBPSdbj0r0EHWtA5kUmZowhfhhow4JWToryWg4AmuqvFH/6Ze8tbyxiVpbJpBaQeg6CoSMkdijVTO/Xm7yCgfpHX89qu0y95PpHX89qu0y95X9vSWLzZ3aJu8m9JYvNndom7yCgfpHX89qu0y95PpHX89qu0y95X9vSWLzZ3aJu8m9JYvNndom7yDPFbadRaAAtCeacNJIEsr3gE68A8nAr0bjcY0P4hB8YV7b0li82d2ibvLsWfkxsmzpY5qSnc2SORr2EzSnBzTiDgXYHSEEx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4" descr="data:image/jpeg;base64,/9j/4AAQSkZJRgABAQAAAQABAAD/2wCEAAkGBxAHEhMSBxIWEBMWDRQXFxUVFRsZEhgXGBobGRcfIBYZKCgsGRslHBMTIjEiMSk3Ly4yFyAzODMsOCg5Li4BCgoKBQUFDgUFDisZExkrKysrKysrKysrKysrKysrKysrKysrKysrKysrKysrKysrKysrKysrKysrKysrKysrK//AABEIAJIBWAMBIgACEQEDEQH/xAAcAAEAAwADAQEAAAAAAAAAAAAABgcIAwQFAgH/xABKEAABAwEDBQoKCQEIAwEAAAABAAIDBAUGEQcSITFBExciNVFUcZKU0ggyM1JhcnSBsrMWQlNzdZGTsbShFCMlNGKCotEkg8FE/8QAFAEBAAAAAAAAAAAAAAAAAAAAAP/EABQRAQAAAAAAAAAAAAAAAAAAAAD/2gAMAwEAAhEDEQA/AKqfM/E8J2s/WK+d2f5zusV+P1npKvW5WTOyrWoKSeugc6SSlY95E0rQXEYnQ1wAQUXuz/Od1im7P853WK0dvR2Lzd/aJu8m9HYvN39om7yDOO7P853WKbs/zndYrR29HYvN39om7yb0di83f2ibvIM47s/zndYpuz/Od1ir6vVkwsmzaKrmpIHtkioZ5GEzykB7I3OacC7A6QNBVBIPvdn+c7rFN2f5zusVdGTbJ3Zlv2dBUWpC58rzNnOE0jQc2aRjeC1wA4LWjVsUm3o7F5u/tE3eQZx3Z/nO6xTdn+c7rFaO3o7F5u/tE3eTejsXm7+0Td5BnHdn+c7rFWJkIkc603BxJ/w+bWSfrxKyt6Oxebv7RN3l6l3Lh2ddqUz2PE6OQxlmJlkfwSQSMHkjW1v5IJJI8RAukIaACSScAANZJ2BUtfbLI9znQ3SAa0Eg1LxiXfdsOgDkcdfJtXYy73rdFm2dQuwzmCSoI1lp8RnQcC4+gN2EqmoYnTuayBpe9zw1rWjFznOODQBtJJAQd+vvBW2kSa+rnkx2GV2b1AcB0YLo7s/zndYq47rZFGua196JXZxGO4wkBo9DpCCXH1cOkqUtyRWKNcDz6f7RL/8AHIM57s/zndYpuz/Od1itG70di83f2ibvJvR2Lzd/aJu8gzluz/Od1im7P853WK0bvR2Lzd/aJu8m9HYvN39om7yDOW7P853WKbs/zndYrRu9HYvN39om7yb0di83f2ibvIM5bs/zndYrlhr54P8ALzSs9SR7f2K0RvR2Lzd/aJu8utWZGrJnBFO2aA+cyZziPdJnD+iCnbJygWtZJH9nrJHgfVmO6t/54ke4hWncjLBDazmQXhYKaVxAbK0/+O5x1A46YyTqxxHp2KB34yXVV2Wmajd/a6caXODcJYxyuYMcW8rhq2gBQLXrQbLVUX+yuNsxz6e7IbNK05r5naYWEaw0Dyjhy6h6dSgpylVYsttC1zt23RzDPjw/7PgMG52vPxJbj5reU4qCaG+gIPZtS9NoWs4utCrmfj9USFsfUZgB+S8vdn+c7rFWDc3JJV260S2s40UJGLQW4zvHLmHxB6Tp9CsWlyOWRCMJmTTHDxnzPBPujzR/RBnjdXec78ym6u84/mVo3eisX7B/aJu8m9DYv2D+0S95BnLdHecfzK/N0dyn8ytHb0Vi/YP7RL3k3orF+wf2iXvIM4555T+aZ55T+a0dvRWLzd/aJu8v3eisXm7+0Td5BnESuGpx/Mru0du1lAQaKqnjw1ZszwOrjgtA70di83f2ibvLo2jkXsuoH/hOnp3bC2TPHvEmdo6COlBA7u5YrQs4gWuG1se3EBkw6HtGB6C33hXNdO91HeyMvsp/CaBnxP0Ssx5W8mjWCQeVZ/vvk/q7oYPqMJ6cuwE7AQATqD2acwnZpIPLjoUesi1J7FmZPZjzHKw4gjURtBH1mnaEGv0Xg3JvNHeykZUQDNdiWyMxxzJBhnDHk0gg8jgiDKj9Z6StSZNeKqD2GL9llt+s9JWpMmvFVB7DF+yCSoiICIiDwr98WWh+F1XynrKK1dfviy0Pwuq+U9ZRQaVyMcT0vrVP8iVTZQnIxxPS+tU/yJVNkBERARF1LWk3GCZw2QSH8mkoMp3otQ23WVNQdIkqHlvqDgx/8GtVh5A7vtq5pq2oGIhwjix2SOGLz0hhaP8AeVUsPit9UfstG5C6cQ2UxwGmSqncTy4PzB/SMD3ILBREQEREBEXj3mvLS3XiEtsSZjS8NaAM57ideDRpOA0n0BB7CLipahlWxslK4SMe0Oa5pxa5p0ggjWMFyoCIiD8Ix1rN2Vu6LbsVYfQtzaaoBcwDxWPGGez0DSHD0Ej6q0koDlus4VtlySYYugmikby6XCN3/GRx9yDOStDIlc9tryurbSbnRQvzYmkcF02glxG0MBGHpP8ApVXrT2SmjbRWTRhgwz4N1PpMpLz8X9EEtREQEREBERAREQEREHDW0kddG+KsYJI3sLXNcMWkHQQQsq3zu+67FZNTOxLWuzo3HW6J2lh9J1tPpaVrBUn4Q1AGyUdQ0eMyWJx5c0tcz4pEHn5A7XNLWy0zjwJ6fOA2bpEeTlLXP6oX4o9kmkMdr0ebtfID0blJ/wBBfqCJv1npK1Jk14qoPYYv2WW36z0lakya8VUHsMX7IJKiIgIiIPCv3xZaH4XVfKesorV1++LLQ/C6r5T1lFBpXIxxPS+tU/yJVNlCcjHE9L61T/IlU2QEREBdG3v8tUeyy/AV3l0be/y1R7LL8BQZAh8UeqFpXIqP8IpvvKj58izVD4o9ULS+Rgf4PS+vU/yJUE2REQEREBZfym11fW18gvGzcns0RxA4xNiJ4JY7Rnh2GJdhiSMCBhmjUCjd+LnU98Idzq+BK3ExTAcONx+JhwGLduGwgEBSmTLKC+6b9xtEufRvdpGt0Ljre0bW46XN9404h2iqaoZVsbJSuD2OaHNc04tcDpBBGsLJVv2JUXenfT2qzMkb1Ht2Oa76zTy9IOBBAlmTLKE+6jxBaJL6NztI1uhcTpc0bWnW5vvGnEODRyLipqhlWxslK4SMc0Oa5pBa5p0ggjWCFyoC61oUMVpxuir2CWN4wcx2lpGOOkdIC7KIIxve2PzCDqKQ0dLHRMZFSNDI2MDWtGprQMAB6MFzIgIiICIiCtstV4qy70VK6xZjAXzSBxDWOxAaCPHB2qC3Gv8AWraNoUkNdVukjkqA17THEARmuOtrQdg2qTeER5Gi9ol+AKtMm/GtD7WPhcg1QiIgIiICqLwiPIUXtMnwK3VUXhEeRovaZPgQV5kq43ovvpPkyImSrjei++k+TIiCLP1npK1Jk14qoPYYv2WW36z0lakya8VUHsMX7IJKiIgIiIPCv3xZaH4XVfKesorV1++LLQ/C6r5T1lFBpXIxxPS+tU/yJVNlCcjHE9L61T/IlU2QEREBdS2InTwTNiGLnU8gA5SWkALtogxpuToOBM0tc3gua4YOBGggg6iCrdyN3/joGss61sI2Z7twl1DOe4uLH8mLnnB3pw5MZLlSycNvCDVWK0Mqw3hN0Bs4GoHkkGoO26jsIz9JGYy5szS1wcWua4YOBGggg6iDiCEGykVM5KMpfiUV5JORsM7j7gx7jt5HbdR04Y3MgIiICIiCO33uhBfCAxVfAkbiYpgMXxu6PrNOABbtHIQCM0XhsKou5O6ntVua9ukEaWPadTmna04HowIOBC1yo/fS6VPe6Dcq4Zr24mKUDhxuO0crTgMW6jh6AQFJ5MMoT7rPEFpEvo3u07XQuP1m8rMfGb6cRtB0RBM2pa19O4PY5oLXNOLSDpBBGsLJl47AqLtTup7VZmvGlrh4kjdjmnaP6jUVLsl2UR113CntYl1G52g6zA46yB9mdZbs1jbiGiUXxDK2dodA4Oa5oLXNOLSDpBBGsL7QEREBERAREQVF4RHkaL2iX4Aq0yb8a0PtY+FysvwiPI0XtEvwBVpk341ofax8LkGqEREBERAVReER5Gi9pk+BW6qi8IjyFF7TJ8CCvMlXG9F99J8mREyVcb0X30nyZEQRZ+s9JWpMmvFVB7DF+yy2/WekrUmTXiqg9hi/ZBJUREBERB4V++LLQ/C6r5T1lFauv3xZaH4XVfKesooNK5GOJ6X1qn+RKpsoTkY4npfWqf5EqmyAiIgIiICrfKnk5F4mmqsYBtW0cJups7RsJ2SAanbcMDyiyEQY2midEXMnaWua4tc1wwII0EEHUVceSfKX4lDeN/I2Cdx9zWPJ27Gu26jp0n38qOTht4g6qsZoZVhvCboDZwNQOwPw0B3QDoAwz7LGYi5k7S1wcWua4EOBGggtOojkQbJRUzknyl+JQ3kfyNhncdewMe47dgdt1HTgTcyAiIgIiIPBvjdWnvbAYbQGBGmOQePG7lHKOUaiFmm9F3ai687qe1G4HWx48SRmxzT+41g6FrReJe27FPeqAwWk30skHjxu2Oaf3Go6igpTJblFddpwprYcXUbncF2swE7RyxnaNmsbQtCRSNmaHREOa5oIcDiCDpBBGsYLJ96rtVN1ZzBabeUskHk5G+c0/liNY/ImW5Lcoxu0RS2yS6jc7gu1mAn94ydY2axtCDQqL5ikbKA6IhzSAQQcQQdIII1hfSAiIgIiIKi8IjyNF7RL8AVaZN+NaH2sfC5WX4RHkaL2iX4Aq0yb8a0PtY+FyDVCIiAiIgKovCI8hRe0yfArdVReER5Ci9pk+BBXmSrjei++k+TIiZKuN6L76T5MiIIs/WekrUmTXiqg9hi/ZZbfrPSVqTJrxVQewxfsgkqIiAiIg8K/fFlofhdV8p6yitXX74stD8LqvlPWUUGlcjHE9L61T/IlU2UJyMcT0vrVP8iVTZAREQEREBERAVc5UsnLbyNNTY4DKtrdI1NmaNhOx42O9x5RYyIMbTROhc5lQ0tc1xa5rhg4EaCCDqKuTJPlKzsyhvG/TobBO469gY8nbsa7bqOnSffyo5OW3ka6psdoZWNbpGgNnAGgE6g/DQHdAOjVnyaJ0RcyoaWua4tc1wwcCNBBB1H0INkoqbyT5Ss/Mobxv4WhsE7j42wMeT9bY123UdOu5EBERAREQeNeu7VPemAwWm3RrY8ePG/Y5p5fRqI0FZnvbdmoupOYLRGOsxyAcCRnKOQ6sW6wfcTrFQLLdAyWyZXSNBcyaAscRpaTKxpIOzFrnDoJQV/kev1LZk0VBXYywSyBkXnQvdqAx1xk7Nmsciv1ZSuDxlQ+3RfEtWoCIiAiIgqLwiPI0XtEvwBU/YdpvsWohqaYNc+KTPaHY5pOBGnDDRpVweER5Gi9ol+AKnLJoHWrPFBTkB8szI2l2OaC44DHDHRp5EFib91o83purJ3037rR5vTdWTvr53kbS+3pevJ3E3kbS+3pevJ3EH1v3Wjzem6snfTfutHm9N1ZO+vneRtL7el68ncTeRtL7el68ncQfW/daPN6bqyd9Ru+t/Km+LImWjHFGIpHObuYcCSRhpziVIt5G0vt6XrydxN5G0vt6XrydxBHclXG9F99J8mRFPLlZKK6wK6nqqyWncyJ7i4Mc8vOLHN0AsA1uG1EFNP1npK1Jk14qoPYYv2WXJRmucHaw4j+q1FkycH2VQ5vM4x7wMD/AFCCTIiICIiDwr98WWh+F1XynrKK2JXUkdoRSQ1Yzo5InMe3EjFrwWuGI0jEEqK719jc0H6kneQcWRjiel9ap/kSqbLpWNZUFiQtgsxm5xMzs1uJOGc4vdpdifGc4+9d1AREQERRzKFbT7vWfUVFK7Nka1ojJAPDe5rG6Dr0uQSNFmzfZtnnDP0Y/wDpXlk/tl94LPpqiqOdI+NweQAOGxzmO0DVpaUEhREQFXWVHJy28rTU2QAyra3SNTZmjYeR42O9x2EWKiDG08LoXOZUNLXNcWua4YOBGggjYQVeORi/U9rk0Nqh8r44s5k+BPAGjNkOw6Rg7bqOkYn1spmTdl6f7+ysyKrGAJdojlaNGDyAeEBqdhsw1apFcq6cF0acQ0QznnAyykcOR/KeQDTgNiCQIiICIiAoNlq4oqPvKf58anKguWs4WRUY/a0/zo0FGXB4yofboviWrVlK4PGVD7dF8S1agIiICIiCovCI8jRe0S/AFVtxuMaH8Qg+MK0vCI8jRe0S/AFVtxuMaH8Qg+MINXoiICIiAiIgIiIMnX1s42VaFXE8YYVcjh6rzns/4vCuvIVaza2ztwx4dPPI0jbmvcZGHo4bm/7CvAy9XXLtztGkbiA0RT4DUMf7t59GJLSfS1Vtcy9E10qltRRjPaRmyRk4NkZyY7HDWDs6CUGrkUeuvfShvQ0GzZgH4cKF+DZm9LNvSMR6VIUBERAREQEREBERAVN+EBbwzYKGA4ku3eUcgGLYx7znH/YOVTO++UOjuqxzQ5s9ThwYGHEg7C8jxG9Ok7AVm+1rSltaaSotF2fJI/Oe7UOQADYAAABsACDqq7/B+toSQz0Up4Ucm6sH+h+Afh0PGP8A7Aq2tW5NVZdBBX1LcGSSEOYRwo2Ow3Fx9bhdGLNpOHl3ctuW7tTFU0Pjxu0tJwa9p0OafQR+RwOxBrlF4V072Ul6ohJZjxnYDPicQJYzyFv/AN1HYvdQEREBERAREQEREBUzl8vK1wjs+lOLg9ss2GwAf3bT6Tjn+5vKpBlCyowWAHQWKW1FVhhiNMUR5XEeM7/QPfhtz9VVL6p75Kt5e97i573HFznHSSSgkeTGjdXWrRtj+rPuh9DY2l37gD3rUiqvIfdB9lxvrrSbmyTMDYmkcJsOglx5C8hujkaOVWogIiICIiCovCI8jRe0S/AFVtxuMaH8Qg+MK0vCI8jRe0S/AFVtxuMaH8Qg+MINXoiICIiAiIgIiIOKqp2VbHR1TQ9j2lrmuGLS06CCORUDf3JVUWK50132uqaYknMbi6eIcmGuRvpGnlG06DRBjTb6Wu94I/Yr0IberYBhDWVLByNqJQPyDlqS2Lr0FtnG1aWKZ3nOYM/r6/6rwJclFiynE0pHobNKB+Qcgz99I6/ntV2mXvJ9I6/ntV2mXvK/t6OxebO7RN3k3o7F5s/tE3eQUD9I6/ntV2mXvJ9I6/ntV2mXvK/t6OxebP7RN3k3o7F5s/tE3eQUD9I6/ntV2mXvJ9I6/ntV2mXvK/t6OxebP7RN3k3o7F5s/tE3eQUD9I6/ntV2mXvLjmtysqBhPV1LxyOqJCPyLloLeksXmzu0Td5fcOSixYjiKUn0OmlcPyLkGbIIXTODKZpe9x4LGNLnuPoaNJKuDJ1kleXMqb2NzQ0hzKY4EkjSDJhsx+ptw07Wq17HsCjsMYWRTxQYjTmMAcel2s+9ekg4K2kjro3xVjBJG9ha5pHBLToIWeb+5Mqm7bnS2W11TSYkhzRnSxDke0awPPHvw26NRBjWGUsIdA4tI1OaSHDocNS9IXirxqrartMveWmbWuVZlsOL7QpInvOt4bmvPS5uBK8bemsXmzv15u8goD6R1/PartMveT6R1/PartMveWgN6axebO/Xl7yb09i82P68veQZ/wDpHX89qu0y95PpHX89qu0y95aA3p7F5sf1pe8m9PYvNnfry95Bn/6R1/PartMveT6R1/PartMveWgN6axebO/Xl7y/N6axebO/Xm7yCgPpHX89qu0y95cc1u1tQC2erqXtOtrqiUtPSC7StB70ti82d+vN3l+syT2KwgimccDqM8pH5FyDOFHSvrHtioWOle7xWMaXPPQ0K5MnuSPcHMqb2AFwIcymBxaDrBkI0OI80aOUnUrSsew6Sw25tkQRwA68xgBPSdbj0r0EHWtA5kUmZowhfhhow4JWToryWg4AmuqvFH/6Ze8tbyxiVpbJpBaQeg6CoSMkdijVTO/Xm7yCgfpHX89qu0y95PpHX89qu0y95X9vSWLzZ3aJu8m9JYvNndom7yCgfpHX89qu0y95PpHX89qu0y95X9vSWLzZ3aJu8m9JYvNndom7yDPFbadRaAAtCeacNJIEsr3gE68A8nAr0bjcY0P4hB8YV7b0li82d2ibvLsWfkxsmzpY5qSnc2SORr2EzSnBzTiDgXYHSEEx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6" descr="data:image/jpeg;base64,/9j/4AAQSkZJRgABAQAAAQABAAD/2wCEAAkGBxAHEhMSBxIWEBMWDRQXFxUVFRsZEhgXGBobGRcfIBYZKCgsGRslHBMTIjEiMSk3Ly4yFyAzODMsOCg5Li4BCgoKBQUFDgUFDisZExkrKysrKysrKysrKysrKysrKysrKysrKysrKysrKysrKysrKysrKysrKysrKysrKysrK//AABEIAJIBWAMBIgACEQEDEQH/xAAcAAEAAwADAQEAAAAAAAAAAAAABgcIAwQFAgH/xABKEAABAwEDBQoKCQEIAwEAAAABAAIDBAUGEQcSITFBExciNVFUcZKU0ggyM1JhcnSBsrMWQlNzdZGTsbShFCMlNGKCotEkg8FE/8QAFAEBAAAAAAAAAAAAAAAAAAAAAP/EABQRAQAAAAAAAAAAAAAAAAAAAAD/2gAMAwEAAhEDEQA/AKqfM/E8J2s/WK+d2f5zusV+P1npKvW5WTOyrWoKSeugc6SSlY95E0rQXEYnQ1wAQUXuz/Od1im7P853WK0dvR2Lzd/aJu8m9HYvN39om7yDOO7P853WKbs/zndYrR29HYvN39om7yb0di83f2ibvIM47s/zndYpuz/Od1ir6vVkwsmzaKrmpIHtkioZ5GEzykB7I3OacC7A6QNBVBIPvdn+c7rFN2f5zusVdGTbJ3Zlv2dBUWpC58rzNnOE0jQc2aRjeC1wA4LWjVsUm3o7F5u/tE3eQZx3Z/nO6xTdn+c7rFaO3o7F5u/tE3eTejsXm7+0Td5BnHdn+c7rFWJkIkc603BxJ/w+bWSfrxKyt6Oxebv7RN3l6l3Lh2ddqUz2PE6OQxlmJlkfwSQSMHkjW1v5IJJI8RAukIaACSScAANZJ2BUtfbLI9znQ3SAa0Eg1LxiXfdsOgDkcdfJtXYy73rdFm2dQuwzmCSoI1lp8RnQcC4+gN2EqmoYnTuayBpe9zw1rWjFznOODQBtJJAQd+vvBW2kSa+rnkx2GV2b1AcB0YLo7s/zndYq47rZFGua196JXZxGO4wkBo9DpCCXH1cOkqUtyRWKNcDz6f7RL/8AHIM57s/zndYpuz/Od1itG70di83f2ibvJvR2Lzd/aJu8gzluz/Od1im7P853WK0bvR2Lzd/aJu8m9HYvN39om7yDOW7P853WKbs/zndYrRu9HYvN39om7yb0di83f2ibvIM5bs/zndYrlhr54P8ALzSs9SR7f2K0RvR2Lzd/aJu8utWZGrJnBFO2aA+cyZziPdJnD+iCnbJygWtZJH9nrJHgfVmO6t/54ke4hWncjLBDazmQXhYKaVxAbK0/+O5x1A46YyTqxxHp2KB34yXVV2Wmajd/a6caXODcJYxyuYMcW8rhq2gBQLXrQbLVUX+yuNsxz6e7IbNK05r5naYWEaw0Dyjhy6h6dSgpylVYsttC1zt23RzDPjw/7PgMG52vPxJbj5reU4qCaG+gIPZtS9NoWs4utCrmfj9USFsfUZgB+S8vdn+c7rFWDc3JJV260S2s40UJGLQW4zvHLmHxB6Tp9CsWlyOWRCMJmTTHDxnzPBPujzR/RBnjdXec78ym6u84/mVo3eisX7B/aJu8m9DYv2D+0S95BnLdHecfzK/N0dyn8ytHb0Vi/YP7RL3k3orF+wf2iXvIM4555T+aZ55T+a0dvRWLzd/aJu8v3eisXm7+0Td5BnESuGpx/Mru0du1lAQaKqnjw1ZszwOrjgtA70di83f2ibvLo2jkXsuoH/hOnp3bC2TPHvEmdo6COlBA7u5YrQs4gWuG1se3EBkw6HtGB6C33hXNdO91HeyMvsp/CaBnxP0Ssx5W8mjWCQeVZ/vvk/q7oYPqMJ6cuwE7AQATqD2acwnZpIPLjoUesi1J7FmZPZjzHKw4gjURtBH1mnaEGv0Xg3JvNHeykZUQDNdiWyMxxzJBhnDHk0gg8jgiDKj9Z6StSZNeKqD2GL9llt+s9JWpMmvFVB7DF+yCSoiICIiDwr98WWh+F1XynrKK1dfviy0Pwuq+U9ZRQaVyMcT0vrVP8iVTZQnIxxPS+tU/yJVNkBERARF1LWk3GCZw2QSH8mkoMp3otQ23WVNQdIkqHlvqDgx/8GtVh5A7vtq5pq2oGIhwjix2SOGLz0hhaP8AeVUsPit9UfstG5C6cQ2UxwGmSqncTy4PzB/SMD3ILBREQEREBEXj3mvLS3XiEtsSZjS8NaAM57ideDRpOA0n0BB7CLipahlWxslK4SMe0Oa5pxa5p0ggjWMFyoCIiD8Ix1rN2Vu6LbsVYfQtzaaoBcwDxWPGGez0DSHD0Ej6q0koDlus4VtlySYYugmikby6XCN3/GRx9yDOStDIlc9tryurbSbnRQvzYmkcF02glxG0MBGHpP8ApVXrT2SmjbRWTRhgwz4N1PpMpLz8X9EEtREQEREBERAREQEREHDW0kddG+KsYJI3sLXNcMWkHQQQsq3zu+67FZNTOxLWuzo3HW6J2lh9J1tPpaVrBUn4Q1AGyUdQ0eMyWJx5c0tcz4pEHn5A7XNLWy0zjwJ6fOA2bpEeTlLXP6oX4o9kmkMdr0ebtfID0blJ/wBBfqCJv1npK1Jk14qoPYYv2WW36z0lakya8VUHsMX7IJKiIgIiIPCv3xZaH4XVfKesorV1++LLQ/C6r5T1lFBpXIxxPS+tU/yJVNlCcjHE9L61T/IlU2QEREBdG3v8tUeyy/AV3l0be/y1R7LL8BQZAh8UeqFpXIqP8IpvvKj58izVD4o9ULS+Rgf4PS+vU/yJUE2REQEREBZfym11fW18gvGzcns0RxA4xNiJ4JY7Rnh2GJdhiSMCBhmjUCjd+LnU98Idzq+BK3ExTAcONx+JhwGLduGwgEBSmTLKC+6b9xtEufRvdpGt0Ljre0bW46XN9404h2iqaoZVsbJSuD2OaHNc04tcDpBBGsLJVv2JUXenfT2qzMkb1Ht2Oa76zTy9IOBBAlmTLKE+6jxBaJL6NztI1uhcTpc0bWnW5vvGnEODRyLipqhlWxslK4SMc0Oa5pBa5p0ggjWCFyoC61oUMVpxuir2CWN4wcx2lpGOOkdIC7KIIxve2PzCDqKQ0dLHRMZFSNDI2MDWtGprQMAB6MFzIgIiICIiCtstV4qy70VK6xZjAXzSBxDWOxAaCPHB2qC3Gv8AWraNoUkNdVukjkqA17THEARmuOtrQdg2qTeER5Gi9ol+AKtMm/GtD7WPhcg1QiIgIiICqLwiPIUXtMnwK3VUXhEeRovaZPgQV5kq43ovvpPkyImSrjei++k+TIiCLP1npK1Jk14qoPYYv2WW36z0lakya8VUHsMX7IJKiIgIiIPCv3xZaH4XVfKesorV1++LLQ/C6r5T1lFBpXIxxPS+tU/yJVNlCcjHE9L61T/IlU2QEREBdS2InTwTNiGLnU8gA5SWkALtogxpuToOBM0tc3gua4YOBGggg6iCrdyN3/joGss61sI2Z7twl1DOe4uLH8mLnnB3pw5MZLlSycNvCDVWK0Mqw3hN0Bs4GoHkkGoO26jsIz9JGYy5szS1wcWua4YOBGggg6iDiCEGykVM5KMpfiUV5JORsM7j7gx7jt5HbdR04Y3MgIiICIiCO33uhBfCAxVfAkbiYpgMXxu6PrNOABbtHIQCM0XhsKou5O6ntVua9ukEaWPadTmna04HowIOBC1yo/fS6VPe6Dcq4Zr24mKUDhxuO0crTgMW6jh6AQFJ5MMoT7rPEFpEvo3u07XQuP1m8rMfGb6cRtB0RBM2pa19O4PY5oLXNOLSDpBBGsLJl47AqLtTup7VZmvGlrh4kjdjmnaP6jUVLsl2UR113CntYl1G52g6zA46yB9mdZbs1jbiGiUXxDK2dodA4Oa5oLXNOLSDpBBGsL7QEREBERAREQVF4RHkaL2iX4Aq0yb8a0PtY+FysvwiPI0XtEvwBVpk341ofax8LkGqEREBERAVReER5Gi9pk+BW6qi8IjyFF7TJ8CCvMlXG9F99J8mREyVcb0X30nyZEQRZ+s9JWpMmvFVB7DF+yy2/WekrUmTXiqg9hi/ZBJUREBERB4V++LLQ/C6r5T1lFauv3xZaH4XVfKesooNK5GOJ6X1qn+RKpsoTkY4npfWqf5EqmyAiIgIiICrfKnk5F4mmqsYBtW0cJups7RsJ2SAanbcMDyiyEQY2midEXMnaWua4tc1wwII0EEHUVceSfKX4lDeN/I2Cdx9zWPJ27Gu26jp0n38qOTht4g6qsZoZVhvCboDZwNQOwPw0B3QDoAwz7LGYi5k7S1wcWua4EOBGggtOojkQbJRUzknyl+JQ3kfyNhncdewMe47dgdt1HTgTcyAiIgIiIPBvjdWnvbAYbQGBGmOQePG7lHKOUaiFmm9F3ai687qe1G4HWx48SRmxzT+41g6FrReJe27FPeqAwWk30skHjxu2Oaf3Go6igpTJblFddpwprYcXUbncF2swE7RyxnaNmsbQtCRSNmaHREOa5oIcDiCDpBBGsYLJ96rtVN1ZzBabeUskHk5G+c0/liNY/ImW5Lcoxu0RS2yS6jc7gu1mAn94ydY2axtCDQqL5ikbKA6IhzSAQQcQQdIII1hfSAiIgIiIKi8IjyNF7RL8AVaZN+NaH2sfC5WX4RHkaL2iX4Aq0yb8a0PtY+FyDVCIiAiIgKovCI8hRe0yfArdVReER5Ci9pk+BBXmSrjei++k+TIiZKuN6L76T5MiIIs/WekrUmTXiqg9hi/ZZbfrPSVqTJrxVQewxfsgkqIiAiIg8K/fFlofhdV8p6yitXX74stD8LqvlPWUUGlcjHE9L61T/IlU2UJyMcT0vrVP8iVTZAREQEREBERAVc5UsnLbyNNTY4DKtrdI1NmaNhOx42O9x5RYyIMbTROhc5lQ0tc1xa5rhg4EaCCDqKuTJPlKzsyhvG/TobBO469gY8nbsa7bqOnSffyo5OW3ka6psdoZWNbpGgNnAGgE6g/DQHdAOjVnyaJ0RcyoaWua4tc1wwcCNBBB1H0INkoqbyT5Ss/Mobxv4WhsE7j42wMeT9bY123UdOu5EBERAREQeNeu7VPemAwWm3RrY8ePG/Y5p5fRqI0FZnvbdmoupOYLRGOsxyAcCRnKOQ6sW6wfcTrFQLLdAyWyZXSNBcyaAscRpaTKxpIOzFrnDoJQV/kev1LZk0VBXYywSyBkXnQvdqAx1xk7Nmsciv1ZSuDxlQ+3RfEtWoCIiAiIgqLwiPI0XtEvwBU/YdpvsWohqaYNc+KTPaHY5pOBGnDDRpVweER5Gi9ol+AKnLJoHWrPFBTkB8szI2l2OaC44DHDHRp5EFib91o83purJ3037rR5vTdWTvr53kbS+3pevJ3E3kbS+3pevJ3EH1v3Wjzem6snfTfutHm9N1ZO+vneRtL7el68ncTeRtL7el68ncQfW/daPN6bqyd9Ru+t/Km+LImWjHFGIpHObuYcCSRhpziVIt5G0vt6XrydxN5G0vt6XrydxBHclXG9F99J8mRFPLlZKK6wK6nqqyWncyJ7i4Mc8vOLHN0AsA1uG1EFNP1npK1Jk14qoPYYv2WXJRmucHaw4j+q1FkycH2VQ5vM4x7wMD/AFCCTIiICIiDwr98WWh+F1XynrKK2JXUkdoRSQ1Yzo5InMe3EjFrwWuGI0jEEqK719jc0H6kneQcWRjiel9ap/kSqbLpWNZUFiQtgsxm5xMzs1uJOGc4vdpdifGc4+9d1AREQERRzKFbT7vWfUVFK7Nka1ojJAPDe5rG6Dr0uQSNFmzfZtnnDP0Y/wDpXlk/tl94LPpqiqOdI+NweQAOGxzmO0DVpaUEhREQFXWVHJy28rTU2QAyra3SNTZmjYeR42O9x2EWKiDG08LoXOZUNLXNcWua4YOBGggjYQVeORi/U9rk0Nqh8r44s5k+BPAGjNkOw6Rg7bqOkYn1spmTdl6f7+ysyKrGAJdojlaNGDyAeEBqdhsw1apFcq6cF0acQ0QznnAyykcOR/KeQDTgNiCQIiICIiAoNlq4oqPvKf58anKguWs4WRUY/a0/zo0FGXB4yofboviWrVlK4PGVD7dF8S1agIiICIiCovCI8jRe0S/AFVtxuMaH8Qg+MK0vCI8jRe0S/AFVtxuMaH8Qg+MINXoiICIiAiIgIiIMnX1s42VaFXE8YYVcjh6rzns/4vCuvIVaza2ztwx4dPPI0jbmvcZGHo4bm/7CvAy9XXLtztGkbiA0RT4DUMf7t59GJLSfS1Vtcy9E10qltRRjPaRmyRk4NkZyY7HDWDs6CUGrkUeuvfShvQ0GzZgH4cKF+DZm9LNvSMR6VIUBERAREQEREBERAVN+EBbwzYKGA4ku3eUcgGLYx7znH/YOVTO++UOjuqxzQ5s9ThwYGHEg7C8jxG9Ok7AVm+1rSltaaSotF2fJI/Oe7UOQADYAAABsACDqq7/B+toSQz0Up4Ucm6sH+h+Afh0PGP8A7Aq2tW5NVZdBBX1LcGSSEOYRwo2Ow3Fx9bhdGLNpOHl3ctuW7tTFU0Pjxu0tJwa9p0OafQR+RwOxBrlF4V072Ul6ohJZjxnYDPicQJYzyFv/AN1HYvdQEREBERAREQEREBUzl8vK1wjs+lOLg9ss2GwAf3bT6Tjn+5vKpBlCyowWAHQWKW1FVhhiNMUR5XEeM7/QPfhtz9VVL6p75Kt5e97i573HFznHSSSgkeTGjdXWrRtj+rPuh9DY2l37gD3rUiqvIfdB9lxvrrSbmyTMDYmkcJsOglx5C8hujkaOVWogIiICIiCovCI8jRe0S/AFVtxuMaH8Qg+MK0vCI8jRe0S/AFVtxuMaH8Qg+MINXoiICIiAiIgIiIOKqp2VbHR1TQ9j2lrmuGLS06CCORUDf3JVUWK50132uqaYknMbi6eIcmGuRvpGnlG06DRBjTb6Wu94I/Yr0IberYBhDWVLByNqJQPyDlqS2Lr0FtnG1aWKZ3nOYM/r6/6rwJclFiynE0pHobNKB+Qcgz99I6/ntV2mXvJ9I6/ntV2mXvK/t6OxebO7RN3k3o7F5s/tE3eQUD9I6/ntV2mXvJ9I6/ntV2mXvK/t6OxebP7RN3k3o7F5s/tE3eQUD9I6/ntV2mXvJ9I6/ntV2mXvK/t6OxebP7RN3k3o7F5s/tE3eQUD9I6/ntV2mXvLjmtysqBhPV1LxyOqJCPyLloLeksXmzu0Td5fcOSixYjiKUn0OmlcPyLkGbIIXTODKZpe9x4LGNLnuPoaNJKuDJ1kleXMqb2NzQ0hzKY4EkjSDJhsx+ptw07Wq17HsCjsMYWRTxQYjTmMAcel2s+9ekg4K2kjro3xVjBJG9ha5pHBLToIWeb+5Mqm7bnS2W11TSYkhzRnSxDke0awPPHvw26NRBjWGUsIdA4tI1OaSHDocNS9IXirxqrartMveWmbWuVZlsOL7QpInvOt4bmvPS5uBK8bemsXmzv15u8goD6R1/PartMveT6R1/PartMveWgN6axebO/Xl7yb09i82P68veQZ/wDpHX89qu0y95PpHX89qu0y95aA3p7F5sf1pe8m9PYvNnfry95Bn/6R1/PartMveT6R1/PartMveWgN6axebO/Xl7y/N6axebO/Xm7yCgPpHX89qu0y95cc1u1tQC2erqXtOtrqiUtPSC7StB70ti82d+vN3l+syT2KwgimccDqM8pH5FyDOFHSvrHtioWOle7xWMaXPPQ0K5MnuSPcHMqb2AFwIcymBxaDrBkI0OI80aOUnUrSsew6Sw25tkQRwA68xgBPSdbj0r0EHWtA5kUmZowhfhhow4JWToryWg4AmuqvFH/6Ze8tbyxiVpbJpBaQeg6CoSMkdijVTO/Xm7yCgfpHX89qu0y95PpHX89qu0y95X9vSWLzZ3aJu8m9JYvNndom7yCgfpHX89qu0y95PpHX89qu0y95X9vSWLzZ3aJu8m9JYvNndom7yDPFbadRaAAtCeacNJIEsr3gE68A8nAr0bjcY0P4hB8YV7b0li82d2ibvLsWfkxsmzpY5qSnc2SORr2EzSnBzTiDgXYHSEEx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8191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7" descr="https://mybio.zerista.com/icons_user/icon_334549_200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440" y="2996952"/>
            <a:ext cx="867192" cy="37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8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11" y="3025698"/>
            <a:ext cx="1225399" cy="3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9900">
                        <a:alpha val="39999"/>
                      </a:srgbClr>
                    </a:gs>
                    <a:gs pos="100000">
                      <a:srgbClr val="CC9900">
                        <a:gamma/>
                        <a:shade val="46275"/>
                        <a:invGamma/>
                        <a:alpha val="39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39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-281164" y="4253080"/>
            <a:ext cx="9414252" cy="3015209"/>
            <a:chOff x="-281164" y="4253080"/>
            <a:chExt cx="9414252" cy="3015209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2638077968"/>
                </p:ext>
              </p:extLst>
            </p:nvPr>
          </p:nvGraphicFramePr>
          <p:xfrm>
            <a:off x="-281164" y="4909591"/>
            <a:ext cx="5277501" cy="23586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7" name="CaixaDeTexto 6"/>
            <p:cNvSpPr txBox="1"/>
            <p:nvPr/>
          </p:nvSpPr>
          <p:spPr>
            <a:xfrm>
              <a:off x="240876" y="4572417"/>
              <a:ext cx="465961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err="1" smtClean="0">
                  <a:latin typeface="Calibri" panose="020F0502020204030204" pitchFamily="34" charset="0"/>
                  <a:cs typeface="Calibri" pitchFamily="34" charset="0"/>
                </a:rPr>
                <a:t>Desembolsos</a:t>
              </a:r>
              <a:r>
                <a:rPr lang="en-US" sz="1300" b="1" dirty="0" smtClean="0">
                  <a:latin typeface="Calibri" panose="020F0502020204030204" pitchFamily="34" charset="0"/>
                  <a:cs typeface="Calibri" pitchFamily="34" charset="0"/>
                </a:rPr>
                <a:t> para </a:t>
              </a:r>
              <a:r>
                <a:rPr lang="en-US" sz="1300" b="1" dirty="0" err="1" smtClean="0">
                  <a:latin typeface="Calibri" panose="020F0502020204030204" pitchFamily="34" charset="0"/>
                  <a:cs typeface="Calibri" pitchFamily="34" charset="0"/>
                </a:rPr>
                <a:t>projetos</a:t>
              </a:r>
              <a:r>
                <a:rPr lang="en-US" sz="1300" b="1" dirty="0" smtClean="0">
                  <a:latin typeface="Calibri" panose="020F0502020204030204" pitchFamily="34" charset="0"/>
                  <a:cs typeface="Calibri" pitchFamily="34" charset="0"/>
                </a:rPr>
                <a:t> de </a:t>
              </a:r>
              <a:r>
                <a:rPr lang="en-US" sz="1300" b="1" dirty="0" err="1" smtClean="0">
                  <a:latin typeface="Calibri" panose="020F0502020204030204" pitchFamily="34" charset="0"/>
                  <a:cs typeface="Calibri" pitchFamily="34" charset="0"/>
                </a:rPr>
                <a:t>inovação</a:t>
              </a:r>
              <a:r>
                <a:rPr lang="en-US" sz="1300" b="1" dirty="0" smtClean="0">
                  <a:latin typeface="Calibri" panose="020F0502020204030204" pitchFamily="34" charset="0"/>
                  <a:cs typeface="Calibri" pitchFamily="34" charset="0"/>
                </a:rPr>
                <a:t> e </a:t>
              </a:r>
              <a:r>
                <a:rPr lang="en-US" sz="1300" b="1" dirty="0" err="1" smtClean="0">
                  <a:latin typeface="Calibri" panose="020F0502020204030204" pitchFamily="34" charset="0"/>
                  <a:cs typeface="Calibri" pitchFamily="34" charset="0"/>
                </a:rPr>
                <a:t>plantas</a:t>
              </a:r>
              <a:r>
                <a:rPr lang="en-US" sz="1300" b="1" dirty="0" smtClean="0">
                  <a:latin typeface="Calibri" panose="020F0502020204030204" pitchFamily="34" charset="0"/>
                  <a:cs typeface="Calibri" pitchFamily="34" charset="0"/>
                </a:rPr>
                <a:t> </a:t>
              </a:r>
              <a:r>
                <a:rPr lang="en-US" sz="1300" b="1" dirty="0" err="1" smtClean="0">
                  <a:latin typeface="Calibri" panose="020F0502020204030204" pitchFamily="34" charset="0"/>
                  <a:cs typeface="Calibri" pitchFamily="34" charset="0"/>
                </a:rPr>
                <a:t>industriais</a:t>
              </a:r>
              <a:r>
                <a:rPr lang="en-US" sz="1300" b="1" dirty="0" smtClean="0">
                  <a:latin typeface="Calibri" panose="020F0502020204030204" pitchFamily="34" charset="0"/>
                  <a:cs typeface="Calibri" pitchFamily="34" charset="0"/>
                </a:rPr>
                <a:t> de </a:t>
              </a:r>
              <a:r>
                <a:rPr lang="en-US" sz="1300" b="1" dirty="0" err="1" smtClean="0">
                  <a:latin typeface="Calibri" panose="020F0502020204030204" pitchFamily="34" charset="0"/>
                  <a:cs typeface="Calibri" pitchFamily="34" charset="0"/>
                </a:rPr>
                <a:t>biotecnologia</a:t>
              </a:r>
              <a:r>
                <a:rPr lang="en-US" sz="1300" b="1" dirty="0" smtClean="0">
                  <a:latin typeface="Calibri" panose="020F0502020204030204" pitchFamily="34" charset="0"/>
                  <a:cs typeface="Calibri" pitchFamily="34" charset="0"/>
                </a:rPr>
                <a:t> para </a:t>
              </a:r>
              <a:r>
                <a:rPr lang="en-US" sz="1300" b="1" dirty="0" err="1" smtClean="0">
                  <a:latin typeface="Calibri" panose="020F0502020204030204" pitchFamily="34" charset="0"/>
                  <a:cs typeface="Calibri" pitchFamily="34" charset="0"/>
                </a:rPr>
                <a:t>saúde</a:t>
              </a:r>
              <a:r>
                <a:rPr lang="en-US" sz="1300" b="1" dirty="0" smtClean="0">
                  <a:latin typeface="Calibri" panose="020F0502020204030204" pitchFamily="34" charset="0"/>
                  <a:cs typeface="Calibri" pitchFamily="34" charset="0"/>
                </a:rPr>
                <a:t> </a:t>
              </a:r>
              <a:r>
                <a:rPr lang="en-US" sz="1300" b="1" dirty="0" err="1" smtClean="0">
                  <a:latin typeface="Calibri" panose="020F0502020204030204" pitchFamily="34" charset="0"/>
                  <a:cs typeface="Calibri" pitchFamily="34" charset="0"/>
                </a:rPr>
                <a:t>humana</a:t>
              </a:r>
              <a:r>
                <a:rPr lang="en-US" sz="1300" b="1" dirty="0" smtClean="0">
                  <a:latin typeface="Calibri" panose="020F0502020204030204" pitchFamily="34" charset="0"/>
                  <a:cs typeface="Calibri" pitchFamily="34" charset="0"/>
                </a:rPr>
                <a:t> (US$ MM)</a:t>
              </a:r>
              <a:endParaRPr lang="en-US" sz="1300" b="1" dirty="0">
                <a:latin typeface="Calibri" panose="020F0502020204030204" pitchFamily="34" charset="0"/>
                <a:cs typeface="Calibri" pitchFamily="34" charset="0"/>
              </a:endParaRPr>
            </a:p>
          </p:txBody>
        </p:sp>
        <p:grpSp>
          <p:nvGrpSpPr>
            <p:cNvPr id="60" name="Grupo 59"/>
            <p:cNvGrpSpPr/>
            <p:nvPr/>
          </p:nvGrpSpPr>
          <p:grpSpPr>
            <a:xfrm>
              <a:off x="4337030" y="4253080"/>
              <a:ext cx="4796058" cy="2783236"/>
              <a:chOff x="2775188" y="4132882"/>
              <a:chExt cx="4796058" cy="2783236"/>
            </a:xfrm>
          </p:grpSpPr>
          <p:graphicFrame>
            <p:nvGraphicFramePr>
              <p:cNvPr id="61" name="Diagrama 60"/>
              <p:cNvGraphicFramePr/>
              <p:nvPr>
                <p:extLst>
                  <p:ext uri="{D42A27DB-BD31-4B8C-83A1-F6EECF244321}">
                    <p14:modId xmlns:p14="http://schemas.microsoft.com/office/powerpoint/2010/main" val="1720389814"/>
                  </p:ext>
                </p:extLst>
              </p:nvPr>
            </p:nvGraphicFramePr>
            <p:xfrm>
              <a:off x="2775188" y="4132882"/>
              <a:ext cx="4796058" cy="27832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6" r:lo="rId17" r:qs="rId18" r:cs="rId19"/>
              </a:graphicData>
            </a:graphic>
          </p:graphicFrame>
          <p:sp>
            <p:nvSpPr>
              <p:cNvPr id="62" name="CaixaDeTexto 61"/>
              <p:cNvSpPr txBox="1"/>
              <p:nvPr/>
            </p:nvSpPr>
            <p:spPr>
              <a:xfrm>
                <a:off x="4954374" y="4797450"/>
                <a:ext cx="157061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 err="1" smtClean="0">
                    <a:solidFill>
                      <a:schemeClr val="bg1"/>
                    </a:solidFill>
                    <a:cs typeface="Calibri" pitchFamily="34" charset="0"/>
                  </a:rPr>
                  <a:t>Demanda</a:t>
                </a:r>
                <a:r>
                  <a:rPr lang="en-US" sz="1700" dirty="0" smtClean="0">
                    <a:solidFill>
                      <a:schemeClr val="bg1"/>
                    </a:solidFill>
                    <a:cs typeface="Calibri" pitchFamily="34" charset="0"/>
                  </a:rPr>
                  <a:t> SUS</a:t>
                </a:r>
                <a:endParaRPr lang="en-US" sz="1500" b="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63" name="CaixaDeTexto 62"/>
              <p:cNvSpPr txBox="1"/>
              <p:nvPr/>
            </p:nvSpPr>
            <p:spPr>
              <a:xfrm>
                <a:off x="4109990" y="5589240"/>
                <a:ext cx="1656676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 err="1" smtClean="0">
                    <a:solidFill>
                      <a:schemeClr val="bg1"/>
                    </a:solidFill>
                    <a:cs typeface="Calibri" pitchFamily="34" charset="0"/>
                  </a:rPr>
                  <a:t>Financiamento</a:t>
                </a:r>
                <a:endParaRPr lang="en-US" sz="1700" dirty="0" smtClean="0">
                  <a:solidFill>
                    <a:schemeClr val="bg1"/>
                  </a:solidFill>
                  <a:cs typeface="Calibri" pitchFamily="34" charset="0"/>
                </a:endParaRPr>
              </a:p>
              <a:p>
                <a:pPr algn="ctr"/>
                <a:r>
                  <a:rPr lang="en-US" sz="1500" b="0" dirty="0" smtClean="0">
                    <a:solidFill>
                      <a:schemeClr val="bg1"/>
                    </a:solidFill>
                    <a:cs typeface="Calibri" pitchFamily="34" charset="0"/>
                  </a:rPr>
                  <a:t>BNDES</a:t>
                </a:r>
              </a:p>
              <a:p>
                <a:pPr algn="ctr"/>
                <a:r>
                  <a:rPr lang="en-US" sz="1500" b="0" dirty="0" smtClean="0">
                    <a:solidFill>
                      <a:schemeClr val="bg1"/>
                    </a:solidFill>
                    <a:cs typeface="Calibri" pitchFamily="34" charset="0"/>
                  </a:rPr>
                  <a:t>FINEP </a:t>
                </a:r>
              </a:p>
              <a:p>
                <a:pPr algn="ctr"/>
                <a:endParaRPr lang="en-US" sz="1500" b="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64" name="CaixaDeTexto 63"/>
              <p:cNvSpPr txBox="1"/>
              <p:nvPr/>
            </p:nvSpPr>
            <p:spPr>
              <a:xfrm>
                <a:off x="5674454" y="5676355"/>
                <a:ext cx="15706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 err="1" smtClean="0">
                    <a:solidFill>
                      <a:schemeClr val="bg1"/>
                    </a:solidFill>
                    <a:cs typeface="Calibri" pitchFamily="34" charset="0"/>
                  </a:rPr>
                  <a:t>Regulatório</a:t>
                </a:r>
                <a:endParaRPr lang="en-US" sz="1700" dirty="0" smtClean="0">
                  <a:solidFill>
                    <a:schemeClr val="bg1"/>
                  </a:solidFill>
                  <a:cs typeface="Calibri" pitchFamily="34" charset="0"/>
                </a:endParaRPr>
              </a:p>
              <a:p>
                <a:pPr algn="ctr"/>
                <a:r>
                  <a:rPr lang="en-US" sz="1500" b="0" dirty="0" smtClean="0">
                    <a:solidFill>
                      <a:schemeClr val="bg1"/>
                    </a:solidFill>
                    <a:cs typeface="Calibri" pitchFamily="34" charset="0"/>
                  </a:rPr>
                  <a:t>ANVISA</a:t>
                </a:r>
                <a:endParaRPr lang="en-US" sz="1500" b="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  <p:sp>
          <p:nvSpPr>
            <p:cNvPr id="58" name="CaixaDeTexto 57"/>
            <p:cNvSpPr txBox="1"/>
            <p:nvPr/>
          </p:nvSpPr>
          <p:spPr>
            <a:xfrm>
              <a:off x="5123699" y="4741693"/>
              <a:ext cx="1260163" cy="584775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006600"/>
                  </a:solidFill>
                  <a:cs typeface="Calibri" pitchFamily="34" charset="0"/>
                </a:rPr>
                <a:t>Políticas</a:t>
              </a:r>
              <a:r>
                <a:rPr lang="en-US" sz="1600" dirty="0" smtClean="0">
                  <a:solidFill>
                    <a:srgbClr val="006600"/>
                  </a:solidFill>
                  <a:cs typeface="Calibri" pitchFamily="34" charset="0"/>
                </a:rPr>
                <a:t> </a:t>
              </a:r>
              <a:r>
                <a:rPr lang="en-US" sz="1600" dirty="0" err="1" smtClean="0">
                  <a:solidFill>
                    <a:srgbClr val="006600"/>
                  </a:solidFill>
                  <a:cs typeface="Calibri" pitchFamily="34" charset="0"/>
                </a:rPr>
                <a:t>Públicas</a:t>
              </a:r>
              <a:endParaRPr lang="en-US" sz="1600" dirty="0">
                <a:solidFill>
                  <a:srgbClr val="006600"/>
                </a:solidFill>
                <a:cs typeface="Calibri" pitchFamily="34" charset="0"/>
              </a:endParaRPr>
            </a:p>
          </p:txBody>
        </p:sp>
      </p:grp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100250" y="152025"/>
            <a:ext cx="6980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t-BR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4) Políticas Públicas </a:t>
            </a:r>
            <a:r>
              <a:rPr lang="pt-BR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Integradas: indústria farmacêutica</a:t>
            </a:r>
            <a:endParaRPr lang="pt-BR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18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 descr="data:image/jpeg;base64,/9j/4AAQSkZJRgABAQAAAQABAAD/2wCEAAkGBhAQERAPEBAVEg8QFhAQEBQQDxYRERAWFxAVFRQWExIaGyYeGRkjGRcVIDEhIycpLC0tFR4yNTAqNyYrLCkBCQoKDgwOGg8PGiolHyUwLC8wMjQsLzQ1MTUsKTYsLCosLDUsLCwsKiovLCwsLTA0LCwsNCwsLCkqLC4sKi4sLP/AABEIALQBGAMBIgACEQEDEQH/xAAcAAEAAQUBAQAAAAAAAAAAAAAABwECBAUGAwj/xABCEAACAQMABwUDCQUHBQAAAAAAAQIDBBEFBhIhMUFRBxNhcYEiIzIUQlJigpGhsdEzQ1NywSREkqKy0vBUY6PC4f/EABsBAQACAwEBAAAAAAAAAAAAAAAEBQIDBgEH/8QAMhEAAgICAAQDBwMDBQAAAAAAAAECAwQRBRIhMUFRcRMiYYGRwfAyoeEjsdEGFBVCcv/aAAwDAQACEQMRAD8AnEAAAAAAAAAAAAAAAAAAAAAAAAAAAAAAAAAAAAAAAAAAAAAAAAAAAAAAAAAAAAAAAAAAAAAAAAAAAA1em9Y6FpHNSWZtZjCO+b/ReLMZTjBbk+hhZZCuLlN6Rs5SSTbeEt7b3JFIVFJZi011TyvvIj09rbXum03s0+UIv2ftfSfn9x1XZvQuIwqOccW88TpuW5uXBuMfotY3+CxneQ68xWWckV08yrx+KLIv9nCL15/x5HaAAnFuAAAAAAAAAAAAAAAAAAAAAAAAAAAAAAAAAAAAAAAAAAAWVasYpyk1GMU223hJLi2yOdbdd3WzRoNxo8JS4Sq/pH8X+BovvjStvv5EPLzK8WG5d/BeZuNZtfI0s0rZqU+EqnGMfCP0n+HmR5Vr1K09+1OpN+MpTb4eLZS1tqlecadOLnOTxFL/AJuXiSlqrqfTs0qk8TuGt8uUM8Yw/Xi/DgVUY25c9vt/b+Tm4QyOJ2c03qK+i9PNmr1W1BUNmtdpSnxjSe+MPGfKT8OC8eXbpAFvVVGpaidRj49ePDkrQABtJAAAAAAAAAAAAAAAAAAAAAAAAAAAAAAAAAAAAAAAAPK6uoUoSqVJKMIrMm+CF1dQpQlUqSUYRWZN8ERVrZrZO6lsxzGjF+xHr9afj4ciNkZCpXxK/Ozo4sPOT7L7v4F+tet87qThDMaCfsx5y6Sn+nI0NjY1LipGlSi5TlwX5tvkl1LLO0qVqkaVOLlUm8RS5+vJeJLuq+rELKnjdKtPHeTxx+rHpFfjxKqmqeTPmk/V/ZHOYuNbn2uyx9PF/ZDVnVenZQ3YlWkveVMcfqx6R/PmbsAvIxUFyx7HYV1xrioQWkgADIzAAAAAAAOa1z12paOgljvLie+FPON2d8pvlH8364zNU9Ylf20bhQ2G3OMo7W1suMsfFhcVh8OZgrIuXJvqSpYd0aFkOPuN63+dfn2NyADMigAAAAAAAAAAAAAAAAAAAAAAAAAAAsq1YxTlJpRim228JJcW2XkZa8a3d83b0X7mL9pp/tZL/wBU/v49DRfeqY7ffwIeZlxxq+Z9/BeZia4a2O6nsQbVCD9hcNt/TkvyXI5mEXJqKTcpNJJLLbbwklzeSxyzvZJWoOqPdRjd14+9ks0otfs4tfE/rNfcvPdTVwnkWdfmcpTTbnXbk/V+X54Gy1N1UVnT26iTuKi9t8e7XHYi/wA3zfkjpQC9hBQjyxOyqqjVBQguiAAMzaAAAAAADXaw6ahZ29W5nvVNblnDnJ7oxXm2jYkddt05KzoY+Dv1t+fdT2c/ia7JOMG0S8KqN2RCufZvqRXpXStW5qzr1pbVSo8t8l0SXJJbkvAknsV0r7Nzat70414LwfsT/KH3kUJm+1J058jvaFZvFPPd1f5J7pN+W6X2Snpny2KTPpHEsVX4cqoLsuny7L7H0SCiZUvD5YADldc9faNgtiOKly1mNPO6GeEqj5Lw4vw4mM5qC3I34+PZkWKupbbOmuLmFOLnUnGEFxlOSjFebe41tHWuxm9mN5Qb6d9BZ8sveQHpzWS4vJ7deo5vfsrhCHhCHBGsyV8s1791dDr6v9Lx5P6tnvfBdP5/Y+pITTSaeU+DTymVIG1B12qWNaNOpNu0qNKpFvKp5+fBcsc0uK8cE8Red64MmU3K1bRznEuHTwbOWT2n2f54lQAbisAAAABjaQ0jToQdSrJRguvFvolzfgeNpLbPJSUVt9jJBGumu0yq2428VTjyckpTfnyXlv8AMwtHdpt3Tku9UasOaaUJ48JLd96ZD/31W9dfUqv+Xx+bl6689dP8/sSuDC0RpeldUo1qTzF7mn8UXzjJcmjNJiaa2i0jJSW12ABo9bdYlZ0XJY76pmNJePOTXRfouZ5OahFyZjbZGqDnLsjS6/a1d3F2tKXtyXvpL5kWvgX1n+XnujKdTLyXXNzKcnKTbbbbbeXJt722Z2rmg53leNGO6PxVJY+CC4vz5LxZQTnK+e/ocZdbZmXb8+iXl+eJvtQdVvlNT5RVj7ik/ZTW6rNcvGK5+i6kqnhZWcKNOFKnHZhBKMUun9X4nuXVFKqjo6zExY41fKu/iAAbyWAAAAAAAAADR66aA+XWVe2XxyjtUm+VSL2ob+WWseUmbwHjW1pmcJuElKPdHypRbWYyTUoNxkmsNNPGGvw9D0O67YdUnbV1pGjH3NdqNwkvgqfS8pf6k/pI4NMpbq3CWj6dw7NjlUqS7+JPHZhrL8rtI05PNa22aU88ZRx7uXqljzizsT5x1P1llYXUK6y6b9itFfPg3v8AVbmvFEy626+ULK1jXhKNSpXjm1inunlZ23z2VlZ9FzLCi5OHveBx3FeGTrytVLpN9PXxX39PQx9f9fI2EO6pNSu6i9lcVST+fJdei9eHGD7q6nUlKc5OU5tylKTy5N8W2W3l9UrTnVqyc6lRuU5Pi2zxyV91rtlvwOw4bgV4VXKv1Pu/zwLjcat6rXN/U7uhD2VjbqS3U6a+s+vgt7NlqPqHV0jPblmnaweJ1Mb5vnCnni/HgvwJy0XoujbU40aEFCnHglz6tvi2+rNtGM5+9LsQOKcbji7qq6z/AGX8/D6mh1W7PbSxSns99cLjVqJey/8Atx4Q/PxOpALSMVFaRwl19l8+extsAAyNIAAAMHSuhaF1HZrQ2sZUXlxlHPHZkmmv/hnA8aUlpmMoxktSW0QnrjqrU0fUTy6lrVezTqP4oS493VxuzjhLnh9DRZJ801omnd0KtvVWYVIuL6xfGMl4p4foQFcWtShUq29X9rQk6cvHHCS8GsP1RUZVCg+aPY5niWEqpc8F0Z0mo+sjtLhKT9xWahV6R+jP0fHwbJmPnLaJn7PtOfKbSKk81aHup54tJexL1jj1izdhWf8AR/Ik8JyH1pl6r7nQXl5CjTnVqS2YQTlJvkkQlrJp+d5WlVluT9mnH6EFwXnzfi2dH2na0bdRWVOXsUmpV2uc/mw9OL8X4HBbRqzLeeXIuyNHFMn2k/ZR7Lv6/wAHrFNtJLLe5JLLb8ETRqZq2rKglJe/qYnWfR43QXhHP35fM4rsx1d76q7uovd0HinnhKpjOfspp+bXQlU3YdOlzv5ErhWJyr20u77AAFiXgAAAAAAAAAAAAAABi6T0bSuaVS3rRU6VWLhNPmn0fJp70+TSPm/WbVyro26na1MuD9q3qYwqkG93rya5NeR9NHMdoWqdLSFpOM5Rp1KKlVo1ZblSko5e1LlBpb/JPkjTdUrIlnw3OliWp+D7nz3krUm5OO1JtQWzFNtqK2nLCXJZbfqY9vVbW/itz6PxR65KfTT0fRYzjZFSL8nV6hajT0jU255haU37ya3Ob47EPHq+S9DV6oaBjfXdK2lUVOMsuTb9ppLLjBc5NcPV8sH0Vo/R9O3pwo0YKFOmtmMVyX9XzzzySsejnfM+xScY4q8aPsq/1Px8l/kvtLSFGEaVKKhTglGMYrCSR7AFocG229sAAHgAAAAAAAAAIr7X9C7FSjfwW6fuK+OuM05P0yvsxJUNXrNoZXlrXtnxqQag382a3wfpJI12w54tGjIqVtbiQFtG31e1tqaP7+pCO1t0pRUeSn+7k1zw87ujZoKUnjZksSi3GSfFNPDTL9opY7hLaOSg5VT5l3RfGpJ5lNuU5Nym28tyby2/HJk2NrOtUp0aazOpKMIrxb5+HP0MPaJG7JNBbUql7NboZpUc/Sa9uS8k0vtSMq6/aTSNlFLvtUfqSHobRcLWhToU/hprGecnxlJ+LeX6maAXaWlpHXpJLSAAPT0AAAAAAAAAAAAAAAEO9rGvfeuWj7eXuovFxOL/AGkk/wBmn9FPj1a8N+07Se0lU1Ozs55qPMa9WL3U1wcIP6XJvlwW/hDkp5IGRfv3InV8I4Xy6yL1/wCV939vqVRXJda206s4UqcXOpNqMIx3uTbwkjr9dOyu4sbale0pOt3cP7dTXCG/PeU+sVnD8s8M4jQqlPei8yc+rGcVN9/zZyFGvKEozhJxlFqUXF4cWnlNPk8k89nmv8L+mqNZqN5TXtLgqyXz4Lr1XLjw4fP8Kqkk09zPe0vJ0pxq05OFSDUoyi8OLXBpmVVjrZqzsSvNr0+/g/zwZ9Wgj7UbtVo3SjQu3Gjc7oqT9mlWfg/my8HufLoSCWcJqa2jhcjHsx58li1+eAABmRwAAAAAAAAACmRkAgrtK0R8l0jUklindJV49NrOKi/xJv7aOa2yW+2XRPeWcLmPx2s4yf8AJNqEv82w/QijRWja11UjRoU3UqS34XBLrJ8IpdWVd9ep9PE53Noau91dy2jCU5RhFZlJqMUuLbeEvvPonQGiY2ttRt4/u4pSa+dLjOXrJtnMandmtG0cK9eSrXMcSjj9lSf1F85r6T9EjtskrHpcOr7ljg4rpTlLuyoKZKkosQAAAAAAAAAAAAYuk9J0ranKvXnsUoY25NNqOWll4Twstb+RlZPK4owqRlTmlKE1KE4y3qUWsNNdGgerXic7d9pOjKcdr5VGpzSpKVRvywsfe0Rxrh2t1bhSo2ydCi8qTTzWqLo5LdBeC3+JzWv2otXRVZuKc7CrL3NTj3bf7uq+T6N8cZ45S5jJX3Ts3yvojruHY+Goq2C5pfF718tL99nvUrNlq37lxLaVOU5KEIuUpNRjGKblJvgklxZNHZv2aRtnG8vcO4WHSpNpqh9afJ1Pwj58NVdTk9In5efCiPNN7fgvMzOy7s9+RxV5cx/tVRexFrfbxa5/Xa49Fu6khSimmmsp7mnwZZ38eqK99HqvvLOMVFaRxF9875uyb6kEdpnZnKwlO9s4OVlJ7VanFZdq/pRX8P8A0+WMcFGomsrgz6zlOLTTaae5p70/Mh/XrscalK50Wo4eZVLVyUVnm7dvcv5Hu6PgiPdRzdYlvw7insv6dvbz8iLdo6jQPaVpCzioQrd5SW6MK67yMf5XnaS8E8HLVqcoSlTqQlCpDdOFSLhOD6Si96LNohrcWdJJ13R95KS+pI1Xtu0g1hQoxfWNOTf+aTJA7MdO3t7QqXF04um5bFFqmoylj428bsZwlu4pkI6rauVdIXELekuO+pPGVSgn7Un/AE6tpH0zo3R9O3pU6FJbNOlGMILwS59Xzb6slUKUnzNsoOKyoqh7KuEVJ/BbXz+JkgAmHOAAAFGi2VPPMvABjztW/nMx56Nk/wB41936GwABz2ktVncU50alefd1E4zinHev8JrtEdnitE4291VhGTzJYpNvpmXd5ePM7IHmlvZ5yrezR09B1l/eZvzUf9pkw0dUX71v7v0NmD09MKNrNfO/I9I0ZdTJAB5KEupck+peACmPEYKgApgFQAUGCoALJU8mNW0ftcKko+TX6GYADnL/AFSlWjKErqrsTTUouNKUZLo4yg015nIVOwe1bbVzWWeS7rZXktjcSkDxpPubIWzre4NojvQ/ZNG0k50Lmam9204UnLHRS2MpeRu46s3C/vMn5qP9EdSAkl2MZTlN7k9s5paAr/xW/RB6CrfxGdKD0xOXlq/X/iyXlj9Dynqzcvhc1F5bP9YnWgAj7SvZvO6SVe5qVMfDt06EnH+WTp5j6M00ewej/wBTX/8AH/sJaBi4p90bYXWV/ok16M5DV/UmVlDu6FZwi98sU6ac31lLZzJ+bOgo21ZcaufOKM8GRrbbe2ecFLm8+h6AA8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822325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4925" y="188913"/>
            <a:ext cx="73231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pt-BR" altLang="pt-BR" sz="2400" b="1">
              <a:solidFill>
                <a:schemeClr val="bg1"/>
              </a:solidFill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69552" y="1923205"/>
            <a:ext cx="1800000" cy="287337"/>
          </a:xfrm>
          <a:prstGeom prst="roundRect">
            <a:avLst>
              <a:gd name="adj" fmla="val 16667"/>
            </a:avLst>
          </a:prstGeom>
          <a:solidFill>
            <a:srgbClr val="00007E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61200" rIns="162000" anchor="ctr"/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1600" b="1">
                <a:solidFill>
                  <a:srgbClr val="FFFFFF"/>
                </a:solidFill>
              </a:rPr>
              <a:t>Cubo</a:t>
            </a:r>
          </a:p>
        </p:txBody>
      </p:sp>
      <p:pic>
        <p:nvPicPr>
          <p:cNvPr id="5126" name="Picture 2" descr="http://img.alibaba.com/photo/553018283/Sand_Casting_Wind_Turbine_Hu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13568"/>
            <a:ext cx="1809264" cy="174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4579370" y="1916832"/>
            <a:ext cx="1800000" cy="287337"/>
          </a:xfrm>
          <a:prstGeom prst="roundRect">
            <a:avLst>
              <a:gd name="adj" fmla="val 16667"/>
            </a:avLst>
          </a:prstGeom>
          <a:solidFill>
            <a:srgbClr val="00007E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61200" rIns="162000" anchor="ctr"/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1600" b="1" dirty="0">
                <a:solidFill>
                  <a:srgbClr val="FFFFFF"/>
                </a:solidFill>
              </a:rPr>
              <a:t>Torre</a:t>
            </a:r>
          </a:p>
        </p:txBody>
      </p:sp>
      <p:pic>
        <p:nvPicPr>
          <p:cNvPr id="5130" name="Picture 46" descr="image03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49" y="2263600"/>
            <a:ext cx="1890815" cy="182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4"/>
          <p:cNvSpPr>
            <a:spLocks noChangeArrowheads="1"/>
          </p:cNvSpPr>
          <p:nvPr/>
        </p:nvSpPr>
        <p:spPr bwMode="auto">
          <a:xfrm>
            <a:off x="6784280" y="1929768"/>
            <a:ext cx="2108200" cy="287338"/>
          </a:xfrm>
          <a:prstGeom prst="roundRect">
            <a:avLst>
              <a:gd name="adj" fmla="val 16667"/>
            </a:avLst>
          </a:prstGeom>
          <a:solidFill>
            <a:srgbClr val="00007E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61200" rIns="162000" anchor="ctr"/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1600" b="1" dirty="0" err="1">
                <a:solidFill>
                  <a:srgbClr val="FFFFFF"/>
                </a:solidFill>
              </a:rPr>
              <a:t>Nacele</a:t>
            </a:r>
            <a:endParaRPr lang="pt-BR" altLang="pt-BR" sz="1600" b="1" dirty="0">
              <a:solidFill>
                <a:srgbClr val="FFFFFF"/>
              </a:solidFill>
            </a:endParaRPr>
          </a:p>
        </p:txBody>
      </p:sp>
      <p:pic>
        <p:nvPicPr>
          <p:cNvPr id="5132" name="Picture 3" descr="\\INNEO-S-001\Usuarios$\jorgejimeno\Escritorio\PowerExpo2008 y WEB\Descargas sftp\ImagenesEugenio\DSC_0025 PEQ.tif"/>
          <p:cNvPicPr>
            <a:picLocks noChangeAspect="1" noChangeArrowheads="1"/>
          </p:cNvPicPr>
          <p:nvPr/>
        </p:nvPicPr>
        <p:blipFill>
          <a:blip r:embed="rId5" cstate="email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71" y="2300633"/>
            <a:ext cx="1792830" cy="1643233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374461" y="1929768"/>
            <a:ext cx="1800000" cy="287338"/>
          </a:xfrm>
          <a:prstGeom prst="roundRect">
            <a:avLst>
              <a:gd name="adj" fmla="val 16667"/>
            </a:avLst>
          </a:prstGeom>
          <a:solidFill>
            <a:srgbClr val="00007E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61200" rIns="162000" anchor="ctr"/>
          <a:lstStyle>
            <a:lvl1pPr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1600" b="1">
                <a:solidFill>
                  <a:srgbClr val="FFFFFF"/>
                </a:solidFill>
              </a:rPr>
              <a:t>Pás</a:t>
            </a: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6" cstate="email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15" y="2313568"/>
            <a:ext cx="1803045" cy="164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9127" y="4149079"/>
            <a:ext cx="891959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Desenvolvimento tecnológico e industrial para credenciamento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07504" y="4902259"/>
            <a:ext cx="4882295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Aproximadamente 49 novos investimentos mapeados: fábricas, expansões e adequações  para  implantação de linhas de produção.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541" y="4725144"/>
            <a:ext cx="37751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107504" y="6021288"/>
            <a:ext cx="8921213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pt-BR" sz="1600" dirty="0"/>
              <a:t>Investimento total na cadeia superior a 1  bilhão de Reais.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Mais de 20.000 empregos gerados na cadeia, segundo estimativas da ABIMAQ.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19607" y="188913"/>
            <a:ext cx="6980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t-BR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4) Políticas Públicas </a:t>
            </a:r>
            <a:r>
              <a:rPr lang="pt-BR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Integradas: setor eólico</a:t>
            </a:r>
            <a:endParaRPr lang="pt-BR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82874" y="1020324"/>
            <a:ext cx="5375189" cy="738664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defTabSz="1073150">
              <a:defRPr/>
            </a:pPr>
            <a:r>
              <a:rPr lang="pt-BR" sz="1400" b="1" kern="0" dirty="0">
                <a:solidFill>
                  <a:sysClr val="windowText" lastClr="000000"/>
                </a:solidFill>
              </a:rPr>
              <a:t>Leilões de Eólica =&gt; </a:t>
            </a:r>
            <a:r>
              <a:rPr lang="pt-BR" sz="1400" kern="0" dirty="0">
                <a:solidFill>
                  <a:sysClr val="windowText" lastClr="000000"/>
                </a:solidFill>
              </a:rPr>
              <a:t>Continuidade e previsibilidade da demanda</a:t>
            </a:r>
          </a:p>
          <a:p>
            <a:pPr defTabSz="1073150">
              <a:defRPr/>
            </a:pPr>
            <a:r>
              <a:rPr lang="pt-BR" sz="1400" b="1" kern="0" dirty="0" smtClean="0">
                <a:solidFill>
                  <a:sysClr val="windowText" lastClr="000000"/>
                </a:solidFill>
              </a:rPr>
              <a:t>Financiamento </a:t>
            </a:r>
            <a:r>
              <a:rPr lang="pt-BR" sz="1400" b="1" kern="0" dirty="0">
                <a:solidFill>
                  <a:sysClr val="windowText" lastClr="000000"/>
                </a:solidFill>
              </a:rPr>
              <a:t>aos Parques </a:t>
            </a:r>
            <a:r>
              <a:rPr lang="pt-BR" sz="1400" b="1" kern="0" dirty="0" smtClean="0">
                <a:solidFill>
                  <a:sysClr val="windowText" lastClr="000000"/>
                </a:solidFill>
              </a:rPr>
              <a:t>Eólicos</a:t>
            </a:r>
          </a:p>
          <a:p>
            <a:pPr defTabSz="1073150">
              <a:defRPr/>
            </a:pPr>
            <a:r>
              <a:rPr lang="pt-BR" sz="1400" b="1" kern="0" dirty="0" smtClean="0">
                <a:solidFill>
                  <a:sysClr val="windowText" lastClr="000000"/>
                </a:solidFill>
              </a:rPr>
              <a:t>Plano de Nacionalização Progressiva para a Indústria</a:t>
            </a:r>
            <a:endParaRPr lang="pt-BR" sz="14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Words>1171</Words>
  <Application>Microsoft Office PowerPoint</Application>
  <PresentationFormat>Apresentação na tela (4:3)</PresentationFormat>
  <Paragraphs>267</Paragraphs>
  <Slides>13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Design padrão</vt:lpstr>
      <vt:lpstr>Planilha do Microsoft Excel 97-2003</vt:lpstr>
      <vt:lpstr>Audiência Pública - Comissão de Desenvolvimento Econômico, Indústria e Comércio   “Discutir e apresentar planos de produção e estímulo à modernização de indústrias nacionais”</vt:lpstr>
      <vt:lpstr>BNDES - Apoio a Indústria</vt:lpstr>
      <vt:lpstr>O que pode ser aprendido com programas de estímulos à modernização da Indústria Nacional?  </vt:lpstr>
      <vt:lpstr>Apresentação do PowerPoint</vt:lpstr>
      <vt:lpstr>2) Política Pública deveria estimular a cooperação entre diferentes agentes do sistema nacional de inovação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5) Políticas públicas deveriam ser resilientes e gerar “previsibilidade” </vt:lpstr>
      <vt:lpstr>Apresentação do PowerPoint</vt:lpstr>
      <vt:lpstr>Apresentação do PowerPoint</vt:lpstr>
    </vt:vector>
  </TitlesOfParts>
  <Company>BNDES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Eólica</dc:title>
  <dc:creator>Eduardo</dc:creator>
  <cp:lastModifiedBy>Solange Maria Braga De Freitas</cp:lastModifiedBy>
  <cp:revision>47</cp:revision>
  <cp:lastPrinted>2015-10-27T18:26:54Z</cp:lastPrinted>
  <dcterms:created xsi:type="dcterms:W3CDTF">2015-10-23T14:14:40Z</dcterms:created>
  <dcterms:modified xsi:type="dcterms:W3CDTF">2015-10-28T11:27:50Z</dcterms:modified>
</cp:coreProperties>
</file>