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66" r:id="rId6"/>
    <p:sldId id="267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22"/>
    <p:restoredTop sz="91150"/>
  </p:normalViewPr>
  <p:slideViewPr>
    <p:cSldViewPr snapToGrid="0" snapToObjects="1" showGuides="1">
      <p:cViewPr varScale="1">
        <p:scale>
          <a:sx n="79" d="100"/>
          <a:sy n="79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7A05-5217-4196-8F2F-5CF446CB02A8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2820-7EF4-478B-8129-5D29A6AB76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Sínodo</a:t>
            </a:r>
            <a:r>
              <a:rPr lang="pt-BR" baseline="0" dirty="0" smtClean="0"/>
              <a:t> da Amazônia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2820-7EF4-478B-8129-5D29A6AB76F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70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019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156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2695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46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102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6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687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15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E766-7BC9-5D41-BD92-2DBB7C1F695F}" type="datetimeFigureOut">
              <a:rPr lang="pt-BR" smtClean="0"/>
              <a:pPr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00C7-3566-1446-B927-9E85B4F2C9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15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8590" y="1179442"/>
            <a:ext cx="8110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Sínodo da Amazônia</a:t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5400" b="1" dirty="0" smtClean="0">
                <a:solidFill>
                  <a:schemeClr val="bg1"/>
                </a:solidFill>
              </a:rPr>
              <a:t>A Relevância da Zona Franca de Manaus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Brasília (DF), 2019.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590" y="5942087"/>
            <a:ext cx="720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</a:rPr>
              <a:t>Prof. Dr. Sylvio </a:t>
            </a:r>
            <a:r>
              <a:rPr lang="pt-BR" b="1" i="1" dirty="0" smtClean="0">
                <a:solidFill>
                  <a:schemeClr val="bg1"/>
                </a:solidFill>
              </a:rPr>
              <a:t>Puga.</a:t>
            </a:r>
            <a:r>
              <a:rPr lang="pt-BR" b="1" i="1" dirty="0" smtClean="0">
                <a:solidFill>
                  <a:schemeClr val="bg1"/>
                </a:solidFill>
              </a:rPr>
              <a:t/>
            </a:r>
            <a:br>
              <a:rPr lang="pt-BR" b="1" i="1" dirty="0" smtClean="0">
                <a:solidFill>
                  <a:schemeClr val="bg1"/>
                </a:solidFill>
              </a:rPr>
            </a:br>
            <a:r>
              <a:rPr lang="pt-BR" b="1" i="1" dirty="0" smtClean="0">
                <a:solidFill>
                  <a:schemeClr val="bg1"/>
                </a:solidFill>
              </a:rPr>
              <a:t>Reitor da Universidade Federal do Amazonas (UFAM)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295" y="5565913"/>
            <a:ext cx="8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A missão da UFAM é ministrar o ensino superior, desenvolver o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estudo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a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pesquisa e extensão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em todos os ramos do saber assim como da divulgação científica, técnica e cultural.</a:t>
            </a:r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Imagem 2" descr="uf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993912"/>
            <a:ext cx="8545351" cy="4155177"/>
          </a:xfrm>
          <a:prstGeom prst="rect">
            <a:avLst/>
          </a:prstGeom>
          <a:ln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="" xmlns:p14="http://schemas.microsoft.com/office/powerpoint/2010/main" val="1059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Instrumentos Econômicos para a Proteção da Amazônia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 experiência do Polo Industrial de Manaus</a:t>
            </a:r>
            <a:endParaRPr lang="pt-BR" sz="2400" dirty="0"/>
          </a:p>
        </p:txBody>
      </p:sp>
      <p:pic>
        <p:nvPicPr>
          <p:cNvPr id="4" name="Espaço Reservado para Conteúdo 3" descr="apresentação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8" y="1518409"/>
            <a:ext cx="3657600" cy="5002797"/>
          </a:xfrm>
        </p:spPr>
      </p:pic>
      <p:sp>
        <p:nvSpPr>
          <p:cNvPr id="5" name="CaixaDeTexto 4"/>
          <p:cNvSpPr txBox="1"/>
          <p:nvPr/>
        </p:nvSpPr>
        <p:spPr>
          <a:xfrm>
            <a:off x="4691270" y="1690689"/>
            <a:ext cx="36385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“Se a atividade econômica do PIM entrasse em colapso, um dos efeitos a predominar seria o da sobrevivência. As famílias e firmas, agora com renda mais baixas, iriam procurar ajustar sua capacidade de geração de renda afetada pela ausência do Polo. O comportamento racional seria o de buscar explorar os recursos naturais capazes de gerar renda, no curto prazo, e que tivessem custos marginais de extração mais baixos.</a:t>
            </a:r>
          </a:p>
          <a:p>
            <a:pPr algn="ctr"/>
            <a:r>
              <a:rPr lang="pt-BR" sz="2000" i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/>
            </a:r>
            <a:br>
              <a:rPr lang="pt-BR" sz="2000" i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</a:br>
            <a:r>
              <a:rPr lang="pt-BR" sz="1200" i="1" dirty="0" smtClean="0"/>
              <a:t>Alexandre </a:t>
            </a:r>
            <a:r>
              <a:rPr lang="pt-BR" sz="1200" i="1" dirty="0" err="1" smtClean="0"/>
              <a:t>Rivas</a:t>
            </a:r>
            <a:r>
              <a:rPr lang="pt-BR" sz="1200" i="1" dirty="0" smtClean="0"/>
              <a:t>, Ph.D. Carlos E. Freitas, D.Sc. Renata R. Mourão, M.</a:t>
            </a:r>
            <a:r>
              <a:rPr lang="pt-BR" sz="1200" i="1" dirty="0" err="1" smtClean="0"/>
              <a:t>Sc</a:t>
            </a:r>
            <a:endParaRPr lang="pt-BR" sz="1200" i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Instrumentos Econômicos para a Proteção da Amazônia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 experiência do Pólo Industrial de Manaus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Entre 2000 e 2006, o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Pólo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Industrial de Manaus contribuiu para a redução de 70% do desmatamento na região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Esse dado é extremamente relevante, principalmente no momento atual em que se discute a Amazônia, como área estratégica, para o desenvolvimento global, a partir do uso da sua Biodiversidade.  O PIM enquanto política de Desenvolvimento Regional, gerou emprego e renda, mantendo o equilíbrio ecológico.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47" y="225494"/>
            <a:ext cx="5010357" cy="625481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1548" y="1099930"/>
            <a:ext cx="3246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</a:rPr>
              <a:t>Para fins didáticos admitamos três ambientes: o econômico, o físico e o natural. O sistema físico e o natural fornecem ao sistema econômico matérias-primas que são utilizados nos diversos processos produtivos e serviços ecológicos. Vários benefícios recreacionais e estéticos também são providos por estes dois ambientes. Nesta relação, o sistema econômico retorna para o ambiente fisco e natural, resíduos, depleção e alterações no mesmo. Estas alterações, por sua vez, têm grande importância por que afetam as relações de equilíbrio e, em última análise, a estabilidade das relações entre os ambientes. </a:t>
            </a:r>
            <a:endParaRPr lang="pt-B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Instrumentos Econômicos para a Proteção da Amazônia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 experiência do </a:t>
            </a:r>
            <a:r>
              <a:rPr lang="pt-BR" sz="2400" b="1" dirty="0" smtClean="0">
                <a:solidFill>
                  <a:schemeClr val="bg1"/>
                </a:solidFill>
              </a:rPr>
              <a:t>Pólo </a:t>
            </a:r>
            <a:r>
              <a:rPr lang="pt-BR" sz="2400" b="1" dirty="0" smtClean="0">
                <a:solidFill>
                  <a:schemeClr val="bg1"/>
                </a:solidFill>
              </a:rPr>
              <a:t>Industrial de Manaus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Emissões de carbono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Segundo </a:t>
            </a:r>
            <a:r>
              <a:rPr lang="pt-BR" dirty="0" smtClean="0">
                <a:solidFill>
                  <a:schemeClr val="bg1"/>
                </a:solidFill>
              </a:rPr>
              <a:t>o estudo, </a:t>
            </a:r>
            <a:r>
              <a:rPr lang="pt-BR" dirty="0" smtClean="0">
                <a:solidFill>
                  <a:schemeClr val="bg1"/>
                </a:solidFill>
              </a:rPr>
              <a:t>o valor das emissões de carbono - causadoras do aquecimento global - que foram evitadas na região chega a 10 bilhões de </a:t>
            </a:r>
            <a:r>
              <a:rPr lang="pt-BR" dirty="0" smtClean="0">
                <a:solidFill>
                  <a:schemeClr val="bg1"/>
                </a:solidFill>
              </a:rPr>
              <a:t>dólares, pois  </a:t>
            </a: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 smtClean="0">
                <a:solidFill>
                  <a:schemeClr val="bg1"/>
                </a:solidFill>
              </a:rPr>
              <a:t>Pólo </a:t>
            </a:r>
            <a:r>
              <a:rPr lang="pt-BR" dirty="0" smtClean="0">
                <a:solidFill>
                  <a:schemeClr val="bg1"/>
                </a:solidFill>
              </a:rPr>
              <a:t>reúne mais de 500 empresas pouco demandantes de recursos naturais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Para chegar aos cálculos reunidos na publicação, foram levados em conta os impactos ambientais na região Norte das atividades de pecuária e madeireiras, em relação aos dados demográficos e aos investimentos públicos realizados pelos municípios.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1.png"/>
          <p:cNvPicPr>
            <a:picLocks noChangeAspect="1"/>
          </p:cNvPicPr>
          <p:nvPr/>
        </p:nvPicPr>
        <p:blipFill>
          <a:blip r:embed="rId2">
            <a:lum contrast="2000"/>
          </a:blip>
          <a:stretch>
            <a:fillRect/>
          </a:stretch>
        </p:blipFill>
        <p:spPr>
          <a:xfrm>
            <a:off x="0" y="443890"/>
            <a:ext cx="9144000" cy="606292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858" y="225287"/>
            <a:ext cx="8488846" cy="6374296"/>
          </a:xfrm>
        </p:spPr>
        <p:txBody>
          <a:bodyPr/>
          <a:lstStyle/>
          <a:p>
            <a:endParaRPr lang="pt-BR" b="1" dirty="0" smtClean="0"/>
          </a:p>
          <a:p>
            <a:r>
              <a:rPr lang="pt-BR" sz="2400" b="1" dirty="0" smtClean="0">
                <a:solidFill>
                  <a:schemeClr val="bg1"/>
                </a:solidFill>
              </a:rPr>
              <a:t>Instrumentos Econômicos para a Proteção da Amazônia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 experiência do Pólo Industrial de Manaus</a:t>
            </a:r>
            <a:endParaRPr lang="pt-BR" sz="2400" b="1" dirty="0" smtClean="0"/>
          </a:p>
          <a:p>
            <a:r>
              <a:rPr lang="pt-BR" b="1" dirty="0" smtClean="0">
                <a:solidFill>
                  <a:schemeClr val="bg1"/>
                </a:solidFill>
              </a:rPr>
              <a:t>Certificado </a:t>
            </a:r>
            <a:r>
              <a:rPr lang="pt-BR" b="1" dirty="0" smtClean="0">
                <a:solidFill>
                  <a:schemeClr val="bg1"/>
                </a:solidFill>
              </a:rPr>
              <a:t>de </a:t>
            </a:r>
            <a:r>
              <a:rPr lang="pt-BR" b="1" dirty="0" smtClean="0">
                <a:solidFill>
                  <a:schemeClr val="bg1"/>
                </a:solidFill>
              </a:rPr>
              <a:t>excelência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Além dos efeitos positivos do </a:t>
            </a:r>
            <a:r>
              <a:rPr lang="pt-BR" dirty="0" smtClean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ó</a:t>
            </a:r>
            <a:r>
              <a:rPr lang="pt-BR" dirty="0" smtClean="0">
                <a:solidFill>
                  <a:schemeClr val="bg1"/>
                </a:solidFill>
              </a:rPr>
              <a:t>lo Industrial </a:t>
            </a:r>
            <a:r>
              <a:rPr lang="pt-BR" dirty="0" smtClean="0">
                <a:solidFill>
                  <a:schemeClr val="bg1"/>
                </a:solidFill>
              </a:rPr>
              <a:t>de Manaus sobre a redução do desmatamento, o estudo sugere a criação de um selo. A </a:t>
            </a:r>
            <a:r>
              <a:rPr lang="pt-BR" dirty="0" smtClean="0">
                <a:solidFill>
                  <a:schemeClr val="bg1"/>
                </a:solidFill>
              </a:rPr>
              <a:t>idéia </a:t>
            </a:r>
            <a:r>
              <a:rPr lang="pt-BR" dirty="0" smtClean="0">
                <a:solidFill>
                  <a:schemeClr val="bg1"/>
                </a:solidFill>
              </a:rPr>
              <a:t>é certificar as empresas que se preocupam com a preservação da Amazônia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Para conquistar o certificado de excelência as empresas teriam de preencher requisitos dentro de política públicas nas áreas ambiental, desenvolvimento regional, social e de educação.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Instrumentos Econômicos para a Proteção da Amazônia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A experiência do Pólo Industrial de Manaus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EcoPIM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Entre </a:t>
            </a:r>
            <a:r>
              <a:rPr lang="pt-BR" dirty="0" smtClean="0">
                <a:solidFill>
                  <a:schemeClr val="bg1"/>
                </a:solidFill>
              </a:rPr>
              <a:t>as conclusões da pesquisa, é ressaltado que o PIM possui todos os requisitos para tornar-se um parque industrial ecológico, o EcoPIM.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“</a:t>
            </a:r>
            <a:r>
              <a:rPr lang="pt-BR" dirty="0" smtClean="0">
                <a:solidFill>
                  <a:schemeClr val="bg1"/>
                </a:solidFill>
              </a:rPr>
              <a:t>Dada sua virtuosidade, é necessário que seja desenvolvido um sistema de certificação verde para os produtos produzidos no PIM que agregue valor a esses produtos e reforce e amplie essa virtuosidade”, diz o estudo.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404</Words>
  <Application>Microsoft Office PowerPoint</Application>
  <PresentationFormat>Apresentação na tela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Instrumentos Econômicos para a Proteção da Amazônia A experiência do Polo Industrial de Manaus</vt:lpstr>
      <vt:lpstr>Instrumentos Econômicos para a Proteção da Amazônia A experiência do Pólo Industrial de Manaus</vt:lpstr>
      <vt:lpstr>Slide 5</vt:lpstr>
      <vt:lpstr>Instrumentos Econômicos para a Proteção da Amazônia A experiência do Pólo Industrial de Manaus</vt:lpstr>
      <vt:lpstr>Slide 7</vt:lpstr>
      <vt:lpstr>Slide 8</vt:lpstr>
      <vt:lpstr>Instrumentos Econômicos para a Proteção da Amazônia A experiência do Pólo Industrial de Manaus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UFAM</cp:lastModifiedBy>
  <cp:revision>19</cp:revision>
  <dcterms:created xsi:type="dcterms:W3CDTF">2019-09-10T20:33:16Z</dcterms:created>
  <dcterms:modified xsi:type="dcterms:W3CDTF">2019-09-11T12:36:54Z</dcterms:modified>
</cp:coreProperties>
</file>