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63" r:id="rId3"/>
    <p:sldId id="271" r:id="rId4"/>
    <p:sldId id="312" r:id="rId5"/>
    <p:sldId id="313" r:id="rId6"/>
    <p:sldId id="303" r:id="rId7"/>
    <p:sldId id="258" r:id="rId8"/>
    <p:sldId id="316" r:id="rId9"/>
    <p:sldId id="304" r:id="rId10"/>
    <p:sldId id="290" r:id="rId11"/>
    <p:sldId id="315" r:id="rId12"/>
    <p:sldId id="292" r:id="rId13"/>
    <p:sldId id="293" r:id="rId14"/>
    <p:sldId id="310" r:id="rId15"/>
    <p:sldId id="311" r:id="rId16"/>
    <p:sldId id="306" r:id="rId17"/>
    <p:sldId id="314" r:id="rId18"/>
    <p:sldId id="260" r:id="rId19"/>
    <p:sldId id="261" r:id="rId20"/>
    <p:sldId id="267" r:id="rId21"/>
    <p:sldId id="302" r:id="rId22"/>
    <p:sldId id="320" r:id="rId23"/>
    <p:sldId id="322" r:id="rId24"/>
    <p:sldId id="321" r:id="rId25"/>
    <p:sldId id="327" r:id="rId26"/>
    <p:sldId id="324" r:id="rId27"/>
    <p:sldId id="325" r:id="rId28"/>
    <p:sldId id="326" r:id="rId29"/>
    <p:sldId id="301" r:id="rId30"/>
    <p:sldId id="288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3"/>
    <p:restoredTop sz="94697"/>
  </p:normalViewPr>
  <p:slideViewPr>
    <p:cSldViewPr snapToGrid="0" snapToObjects="1">
      <p:cViewPr varScale="1">
        <p:scale>
          <a:sx n="110" d="100"/>
          <a:sy n="110" d="100"/>
        </p:scale>
        <p:origin x="62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CC339-62FE-B046-BFB8-6316BD2BEC12}" type="datetimeFigureOut">
              <a:rPr lang="pt-BR" smtClean="0"/>
              <a:t>29/11/2017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B8CB22-96A9-B742-B4A2-DD272F374A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6060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8CB22-96A9-B742-B4A2-DD272F374A1D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6579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8CB22-96A9-B742-B4A2-DD272F374A1D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7358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Arraste a imagem para o espaço reservado ou clique no ícone para adicionar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Arraste a imagem para o espaço reservado ou clique no ícone para adicionar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://g1.globo.com/tudo-sobre/daniel-barros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thais@sindacdf.org.br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9710" y="192450"/>
            <a:ext cx="12022110" cy="2501134"/>
          </a:xfrm>
        </p:spPr>
        <p:txBody>
          <a:bodyPr>
            <a:noAutofit/>
          </a:bodyPr>
          <a:lstStyle/>
          <a:p>
            <a:r>
              <a:rPr lang="pt-BR" sz="3800" dirty="0" smtClean="0"/>
              <a:t>O impacto econômico positivo da atividade física sobre o setor da saúde pública e sobre a produtividade nas empresas</a:t>
            </a:r>
            <a:endParaRPr lang="pt-BR" sz="38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10" y="4961842"/>
            <a:ext cx="3563294" cy="1768285"/>
          </a:xfrm>
          <a:prstGeom prst="rect">
            <a:avLst/>
          </a:prstGeom>
          <a:effectLst>
            <a:innerShdw blurRad="1270000" dist="596900">
              <a:schemeClr val="bg1"/>
            </a:innerShdw>
            <a:softEdge rad="342900"/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207" y="5473371"/>
            <a:ext cx="3678613" cy="1121289"/>
          </a:xfrm>
          <a:prstGeom prst="rect">
            <a:avLst/>
          </a:prstGeom>
          <a:effectLst>
            <a:softEdge rad="165100"/>
          </a:effectLst>
        </p:spPr>
      </p:pic>
    </p:spTree>
    <p:extLst>
      <p:ext uri="{BB962C8B-B14F-4D97-AF65-F5344CB8AC3E}">
        <p14:creationId xmlns:p14="http://schemas.microsoft.com/office/powerpoint/2010/main" val="107874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40267" y="141436"/>
            <a:ext cx="9905998" cy="1905000"/>
          </a:xfrm>
        </p:spPr>
        <p:txBody>
          <a:bodyPr>
            <a:normAutofit/>
          </a:bodyPr>
          <a:lstStyle/>
          <a:p>
            <a:r>
              <a:rPr lang="pt-BR" sz="4400" b="1" dirty="0" smtClean="0">
                <a:solidFill>
                  <a:srgbClr val="FF0000"/>
                </a:solidFill>
              </a:rPr>
              <a:t>Gastos</a:t>
            </a:r>
            <a:r>
              <a:rPr lang="pt-BR" sz="4400" dirty="0" smtClean="0"/>
              <a:t> no sus</a:t>
            </a:r>
            <a:endParaRPr lang="pt-BR" sz="4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0267" y="2046436"/>
            <a:ext cx="11431943" cy="287811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pt-BR" sz="9000" b="1" dirty="0" smtClean="0">
                <a:solidFill>
                  <a:srgbClr val="FF0000"/>
                </a:solidFill>
                <a:effectLst/>
              </a:rPr>
              <a:t>58%</a:t>
            </a:r>
            <a:r>
              <a:rPr lang="pt-BR" sz="9000" dirty="0" smtClean="0">
                <a:effectLst/>
              </a:rPr>
              <a:t> </a:t>
            </a:r>
            <a:r>
              <a:rPr lang="en-US" sz="9000" dirty="0" err="1" smtClean="0">
                <a:effectLst/>
              </a:rPr>
              <a:t>é</a:t>
            </a:r>
            <a:r>
              <a:rPr lang="en-US" sz="9000" dirty="0" smtClean="0">
                <a:effectLst/>
              </a:rPr>
              <a:t> </a:t>
            </a:r>
            <a:r>
              <a:rPr lang="pt-BR" sz="9000" dirty="0" smtClean="0">
                <a:effectLst/>
              </a:rPr>
              <a:t>com Internação </a:t>
            </a:r>
            <a:r>
              <a:rPr lang="pt-BR" sz="9000" dirty="0">
                <a:effectLst/>
              </a:rPr>
              <a:t>Hospitalar </a:t>
            </a:r>
            <a:r>
              <a:rPr lang="pt-BR" sz="9000" dirty="0" smtClean="0">
                <a:effectLst/>
              </a:rPr>
              <a:t>por </a:t>
            </a:r>
            <a:r>
              <a:rPr lang="pt-BR" sz="9000" b="1" dirty="0" smtClean="0">
                <a:solidFill>
                  <a:srgbClr val="FF0000"/>
                </a:solidFill>
                <a:effectLst/>
              </a:rPr>
              <a:t>DCNT</a:t>
            </a:r>
            <a:endParaRPr lang="pt-BR" sz="9000" b="1" dirty="0" smtClean="0">
              <a:effectLst/>
            </a:endParaRPr>
          </a:p>
          <a:p>
            <a:pPr marL="0" indent="0">
              <a:buNone/>
            </a:pPr>
            <a:endParaRPr lang="pt-BR" sz="2800" dirty="0">
              <a:effectLst/>
            </a:endParaRPr>
          </a:p>
          <a:p>
            <a:pPr marL="0" indent="0">
              <a:buNone/>
            </a:pPr>
            <a:endParaRPr lang="pt-BR" sz="2800" dirty="0" smtClean="0">
              <a:effectLst/>
            </a:endParaRPr>
          </a:p>
          <a:p>
            <a:pPr marL="0" indent="0">
              <a:buNone/>
            </a:pPr>
            <a:endParaRPr lang="pt-BR" sz="2800" dirty="0" smtClean="0">
              <a:effectLst/>
            </a:endParaRPr>
          </a:p>
          <a:p>
            <a:pPr marL="0" indent="0">
              <a:buNone/>
            </a:pPr>
            <a:endParaRPr lang="pt-BR" sz="2800" dirty="0">
              <a:effectLst/>
            </a:endParaRPr>
          </a:p>
          <a:p>
            <a:pPr marL="0" indent="0">
              <a:buNone/>
            </a:pPr>
            <a:endParaRPr lang="pt-BR" sz="2800" dirty="0" smtClean="0">
              <a:effectLst/>
            </a:endParaRPr>
          </a:p>
          <a:p>
            <a:pPr marL="0" indent="0" algn="r">
              <a:buNone/>
            </a:pPr>
            <a:r>
              <a:rPr lang="pt-BR" sz="5000" dirty="0" smtClean="0"/>
              <a:t>ministério da saúde  2005</a:t>
            </a:r>
          </a:p>
          <a:p>
            <a:pPr marL="0" indent="0" algn="r">
              <a:buNone/>
            </a:pPr>
            <a:r>
              <a:rPr lang="pt-BR" sz="5000" dirty="0" err="1" smtClean="0"/>
              <a:t>Rev</a:t>
            </a:r>
            <a:r>
              <a:rPr lang="pt-BR" sz="5000" dirty="0" smtClean="0"/>
              <a:t> Saúde Pública 2015</a:t>
            </a:r>
            <a:r>
              <a:rPr lang="pt-BR" sz="5000" dirty="0" smtClean="0">
                <a:effectLst/>
              </a:rPr>
              <a:t/>
            </a:r>
            <a:br>
              <a:rPr lang="pt-BR" sz="5000" dirty="0" smtClean="0">
                <a:effectLst/>
              </a:rPr>
            </a:br>
            <a:endParaRPr lang="pt-BR" sz="50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706" y="4924546"/>
            <a:ext cx="3563294" cy="1768285"/>
          </a:xfrm>
          <a:prstGeom prst="rect">
            <a:avLst/>
          </a:prstGeom>
          <a:effectLst>
            <a:innerShdw blurRad="1270000" dist="596900">
              <a:schemeClr val="bg1"/>
            </a:innerShdw>
            <a:softEdge rad="342900"/>
          </a:effectLst>
        </p:spPr>
      </p:pic>
    </p:spTree>
    <p:extLst>
      <p:ext uri="{BB962C8B-B14F-4D97-AF65-F5344CB8AC3E}">
        <p14:creationId xmlns:p14="http://schemas.microsoft.com/office/powerpoint/2010/main" val="18374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9764" y="103681"/>
            <a:ext cx="11377534" cy="1905000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solidFill>
                  <a:srgbClr val="FF0000"/>
                </a:solidFill>
              </a:rPr>
              <a:t>Custo</a:t>
            </a:r>
            <a:r>
              <a:rPr lang="pt-BR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das doenças cardiovasculares</a:t>
            </a:r>
            <a:endParaRPr lang="pt-BR" sz="4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65" y="1800345"/>
            <a:ext cx="11242622" cy="3124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</a:t>
            </a:r>
            <a:r>
              <a:rPr lang="pt-BR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$ 30,8 bilhões </a:t>
            </a:r>
            <a:r>
              <a:rPr lang="pt-BR" sz="3600" dirty="0" smtClean="0"/>
              <a:t>com </a:t>
            </a:r>
            <a:r>
              <a:rPr lang="pt-BR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custos diretos e indiretos</a:t>
            </a:r>
            <a:br>
              <a:rPr lang="pt-BR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pt-BR" sz="36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pt-B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r">
              <a:buNone/>
            </a:pPr>
            <a:r>
              <a:rPr lang="pt-BR" i="1" dirty="0" smtClean="0"/>
              <a:t>(</a:t>
            </a:r>
            <a:r>
              <a:rPr lang="pt-BR" sz="1900" i="1" dirty="0" smtClean="0"/>
              <a:t>BAHIA</a:t>
            </a:r>
            <a:r>
              <a:rPr lang="pt-BR" sz="1900" i="1" dirty="0"/>
              <a:t>, Luciana R. ARAÚJO, </a:t>
            </a:r>
            <a:r>
              <a:rPr lang="pt-BR" sz="1900" i="1" dirty="0" err="1"/>
              <a:t>Denizar</a:t>
            </a:r>
            <a:r>
              <a:rPr lang="pt-BR" sz="1900" i="1" dirty="0"/>
              <a:t> Vianna. </a:t>
            </a:r>
            <a:endParaRPr lang="pt-BR" sz="1900" i="1" dirty="0" smtClean="0"/>
          </a:p>
          <a:p>
            <a:pPr marL="0" indent="0" algn="r">
              <a:buNone/>
            </a:pPr>
            <a:r>
              <a:rPr lang="pt-BR" sz="1900" i="1" dirty="0" smtClean="0"/>
              <a:t>Impacto </a:t>
            </a:r>
            <a:r>
              <a:rPr lang="pt-BR" sz="1900" i="1" dirty="0"/>
              <a:t>Econômico da Obesidade no Brasil. </a:t>
            </a:r>
            <a:r>
              <a:rPr lang="pt-BR" sz="1900" i="1" dirty="0" smtClean="0"/>
              <a:t>http</a:t>
            </a:r>
            <a:r>
              <a:rPr lang="pt-BR" sz="1900" i="1" dirty="0"/>
              <a:t>://</a:t>
            </a:r>
            <a:r>
              <a:rPr lang="pt-BR" sz="1900" i="1" dirty="0" smtClean="0"/>
              <a:t>revista.hupe.uerj.br/detalhe_artigo.asp?id=455) </a:t>
            </a:r>
            <a:endParaRPr lang="pt-BR" sz="19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706" y="4924546"/>
            <a:ext cx="3563294" cy="1768285"/>
          </a:xfrm>
          <a:prstGeom prst="rect">
            <a:avLst/>
          </a:prstGeom>
          <a:effectLst>
            <a:innerShdw blurRad="1270000" dist="596900">
              <a:schemeClr val="bg1"/>
            </a:innerShdw>
            <a:softEdge rad="342900"/>
          </a:effectLst>
        </p:spPr>
      </p:pic>
    </p:spTree>
    <p:extLst>
      <p:ext uri="{BB962C8B-B14F-4D97-AF65-F5344CB8AC3E}">
        <p14:creationId xmlns:p14="http://schemas.microsoft.com/office/powerpoint/2010/main" val="114921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34715" y="204866"/>
            <a:ext cx="11587396" cy="1905000"/>
          </a:xfrm>
        </p:spPr>
        <p:txBody>
          <a:bodyPr>
            <a:normAutofit/>
          </a:bodyPr>
          <a:lstStyle/>
          <a:p>
            <a:r>
              <a:rPr lang="pt-BR" sz="4400" dirty="0" smtClean="0"/>
              <a:t>fatores de risco e sistema público</a:t>
            </a:r>
            <a:r>
              <a:rPr lang="en-US" sz="4400" dirty="0" smtClean="0"/>
              <a:t> de </a:t>
            </a:r>
            <a:r>
              <a:rPr lang="pt-BR" sz="4400" dirty="0" smtClean="0"/>
              <a:t>saúde</a:t>
            </a:r>
            <a:endParaRPr lang="pt-BR" sz="4400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541805" y="1885014"/>
            <a:ext cx="10835729" cy="3586396"/>
          </a:xfrm>
        </p:spPr>
        <p:txBody>
          <a:bodyPr>
            <a:normAutofit fontScale="92500"/>
          </a:bodyPr>
          <a:lstStyle/>
          <a:p>
            <a:pPr>
              <a:buFont typeface="Wingdings" charset="2"/>
              <a:buChar char="ü"/>
            </a:pPr>
            <a:r>
              <a:rPr lang="pt-BR" sz="3200" dirty="0" smtClean="0">
                <a:effectLst/>
              </a:rPr>
              <a:t>Doenças</a:t>
            </a:r>
            <a:r>
              <a:rPr lang="en-US" sz="3200" dirty="0" smtClean="0">
                <a:effectLst/>
              </a:rPr>
              <a:t> </a:t>
            </a:r>
            <a:r>
              <a:rPr lang="pt-BR" sz="3200" dirty="0" smtClean="0">
                <a:effectLst/>
              </a:rPr>
              <a:t>do coração e por doenças cerebrovasculares </a:t>
            </a:r>
          </a:p>
          <a:p>
            <a:pPr lvl="1">
              <a:buFont typeface="Wingdings" charset="2"/>
              <a:buChar char="ü"/>
            </a:pPr>
            <a:r>
              <a:rPr lang="pt-BR" sz="3200" dirty="0" smtClean="0">
                <a:effectLst/>
              </a:rPr>
              <a:t>atribuídas ao tabagismo</a:t>
            </a:r>
          </a:p>
          <a:p>
            <a:pPr lvl="2">
              <a:buFont typeface="Wingdings" charset="2"/>
              <a:buChar char="ü"/>
            </a:pPr>
            <a:r>
              <a:rPr lang="pt-BR" sz="3200" dirty="0" smtClean="0">
                <a:effectLst/>
              </a:rPr>
              <a:t> 20,0% e 22,0%, respectivamente</a:t>
            </a:r>
          </a:p>
          <a:p>
            <a:pPr lvl="3">
              <a:buFont typeface="Wingdings" charset="2"/>
              <a:buChar char="ü"/>
            </a:pPr>
            <a:r>
              <a:rPr lang="pt-BR" sz="3000" dirty="0" smtClean="0">
                <a:effectLst/>
              </a:rPr>
              <a:t>15% Atribuições a inatividade</a:t>
            </a:r>
            <a:endParaRPr lang="pt-BR" dirty="0" smtClean="0">
              <a:effectLst/>
            </a:endParaRPr>
          </a:p>
          <a:p>
            <a:pPr marL="0" indent="0" algn="r">
              <a:buNone/>
            </a:pPr>
            <a:endParaRPr lang="pt-BR" dirty="0" smtClean="0">
              <a:effectLst/>
            </a:endParaRPr>
          </a:p>
          <a:p>
            <a:pPr marL="0" indent="0">
              <a:buNone/>
            </a:pPr>
            <a:r>
              <a:rPr lang="pt-BR" dirty="0" smtClean="0">
                <a:effectLst/>
              </a:rPr>
              <a:t>                                                                              Pinto e Ugá,16 em 2005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706" y="4924546"/>
            <a:ext cx="3563294" cy="1768285"/>
          </a:xfrm>
          <a:prstGeom prst="rect">
            <a:avLst/>
          </a:prstGeom>
          <a:effectLst>
            <a:innerShdw blurRad="1270000" dist="596900">
              <a:schemeClr val="bg1"/>
            </a:innerShdw>
            <a:softEdge rad="342900"/>
          </a:effectLst>
        </p:spPr>
      </p:pic>
    </p:spTree>
    <p:extLst>
      <p:ext uri="{BB962C8B-B14F-4D97-AF65-F5344CB8AC3E}">
        <p14:creationId xmlns:p14="http://schemas.microsoft.com/office/powerpoint/2010/main" val="157184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34715" y="204866"/>
            <a:ext cx="11587396" cy="1905000"/>
          </a:xfrm>
        </p:spPr>
        <p:txBody>
          <a:bodyPr>
            <a:normAutofit/>
          </a:bodyPr>
          <a:lstStyle/>
          <a:p>
            <a:r>
              <a:rPr lang="pt-BR" sz="4400" dirty="0" smtClean="0"/>
              <a:t>fatores de risco e sistema público</a:t>
            </a:r>
            <a:r>
              <a:rPr lang="en-US" sz="4400" dirty="0" smtClean="0"/>
              <a:t> de </a:t>
            </a:r>
            <a:r>
              <a:rPr lang="pt-BR" sz="4400" dirty="0" smtClean="0"/>
              <a:t>saúde</a:t>
            </a:r>
            <a:endParaRPr lang="pt-BR" sz="4400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541805" y="1885014"/>
            <a:ext cx="10835729" cy="3084502"/>
          </a:xfrm>
        </p:spPr>
        <p:txBody>
          <a:bodyPr>
            <a:normAutofit fontScale="77500" lnSpcReduction="20000"/>
          </a:bodyPr>
          <a:lstStyle/>
          <a:p>
            <a:pPr>
              <a:buFont typeface="Wingdings" charset="2"/>
              <a:buChar char="ü"/>
            </a:pPr>
            <a:r>
              <a:rPr lang="pt-BR" sz="3600" dirty="0" smtClean="0">
                <a:effectLst/>
              </a:rPr>
              <a:t>sobrepeso </a:t>
            </a:r>
            <a:r>
              <a:rPr lang="pt-BR" sz="3600" dirty="0">
                <a:effectLst/>
              </a:rPr>
              <a:t>e </a:t>
            </a:r>
            <a:r>
              <a:rPr lang="pt-BR" sz="3600" dirty="0" smtClean="0">
                <a:effectLst/>
              </a:rPr>
              <a:t>a obesidade </a:t>
            </a:r>
            <a:r>
              <a:rPr lang="pt-BR" sz="3600" dirty="0">
                <a:effectLst/>
              </a:rPr>
              <a:t>em adultos de 20 a 60 anos em </a:t>
            </a:r>
            <a:r>
              <a:rPr lang="pt-BR" sz="3600" dirty="0" smtClean="0">
                <a:effectLst/>
              </a:rPr>
              <a:t>2001</a:t>
            </a:r>
          </a:p>
          <a:p>
            <a:pPr lvl="1">
              <a:buFont typeface="Wingdings" charset="2"/>
              <a:buChar char="ü"/>
            </a:pPr>
            <a:r>
              <a:rPr lang="pt-BR" sz="3600" dirty="0" smtClean="0">
                <a:effectLst/>
              </a:rPr>
              <a:t>39% e 34% hospitalizações por diabetes tiveram a maior fração ao </a:t>
            </a:r>
            <a:r>
              <a:rPr lang="pt-BR" sz="3600" dirty="0">
                <a:effectLst/>
              </a:rPr>
              <a:t>sobrepeso e </a:t>
            </a:r>
            <a:r>
              <a:rPr lang="pt-BR" sz="3600" dirty="0" smtClean="0">
                <a:effectLst/>
              </a:rPr>
              <a:t>obesidade</a:t>
            </a:r>
          </a:p>
          <a:p>
            <a:pPr lvl="2">
              <a:buFont typeface="Wingdings" charset="2"/>
              <a:buChar char="ü"/>
            </a:pPr>
            <a:r>
              <a:rPr lang="pt-BR" sz="3600" dirty="0" smtClean="0">
                <a:effectLst/>
              </a:rPr>
              <a:t>26,6</a:t>
            </a:r>
            <a:r>
              <a:rPr lang="pt-BR" sz="3600" dirty="0">
                <a:effectLst/>
              </a:rPr>
              <a:t>% das </a:t>
            </a:r>
            <a:r>
              <a:rPr lang="pt-BR" sz="3600" dirty="0" smtClean="0">
                <a:effectLst/>
              </a:rPr>
              <a:t>internações </a:t>
            </a:r>
            <a:r>
              <a:rPr lang="pt-BR" sz="3600" dirty="0">
                <a:effectLst/>
              </a:rPr>
              <a:t>por diabetes </a:t>
            </a:r>
            <a:r>
              <a:rPr lang="pt-BR" sz="3600" b="1" dirty="0">
                <a:solidFill>
                  <a:schemeClr val="accent4">
                    <a:lumMod val="50000"/>
                  </a:schemeClr>
                </a:solidFill>
                <a:effectLst/>
              </a:rPr>
              <a:t>foram </a:t>
            </a:r>
            <a:r>
              <a:rPr lang="pt-BR" sz="3600" b="1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atribuídas </a:t>
            </a:r>
            <a:r>
              <a:rPr lang="pt-BR" sz="3600" b="1" dirty="0">
                <a:solidFill>
                  <a:schemeClr val="accent4">
                    <a:lumMod val="50000"/>
                  </a:schemeClr>
                </a:solidFill>
                <a:effectLst/>
              </a:rPr>
              <a:t>à inatividade </a:t>
            </a:r>
            <a:r>
              <a:rPr lang="pt-BR" sz="3600" b="1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física</a:t>
            </a:r>
          </a:p>
          <a:p>
            <a:pPr marL="0" indent="0">
              <a:buNone/>
            </a:pPr>
            <a:endParaRPr lang="pt-BR" dirty="0"/>
          </a:p>
          <a:p>
            <a:pPr marL="0" indent="0" algn="r">
              <a:buNone/>
            </a:pPr>
            <a:r>
              <a:rPr lang="pt-BR" dirty="0" smtClean="0">
                <a:effectLst/>
              </a:rPr>
              <a:t> </a:t>
            </a:r>
            <a:r>
              <a:rPr lang="pt-BR" dirty="0" err="1">
                <a:effectLst/>
              </a:rPr>
              <a:t>Sichieri</a:t>
            </a:r>
            <a:r>
              <a:rPr lang="pt-BR" dirty="0">
                <a:effectLst/>
              </a:rPr>
              <a:t> et al18</a:t>
            </a:r>
            <a:r>
              <a:rPr lang="pt-BR" dirty="0" smtClean="0">
                <a:effectLst/>
              </a:rPr>
              <a:t>         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706" y="4969516"/>
            <a:ext cx="3563294" cy="1768285"/>
          </a:xfrm>
          <a:prstGeom prst="rect">
            <a:avLst/>
          </a:prstGeom>
          <a:effectLst>
            <a:innerShdw blurRad="1270000" dist="596900">
              <a:schemeClr val="bg1"/>
            </a:innerShdw>
            <a:softEdge rad="342900"/>
          </a:effectLst>
        </p:spPr>
      </p:pic>
    </p:spTree>
    <p:extLst>
      <p:ext uri="{BB962C8B-B14F-4D97-AF65-F5344CB8AC3E}">
        <p14:creationId xmlns:p14="http://schemas.microsoft.com/office/powerpoint/2010/main" val="201250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204866"/>
            <a:ext cx="9905998" cy="1339121"/>
          </a:xfrm>
        </p:spPr>
        <p:txBody>
          <a:bodyPr>
            <a:normAutofit/>
          </a:bodyPr>
          <a:lstStyle/>
          <a:p>
            <a:r>
              <a:rPr lang="pt-BR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Pessoas inativas</a:t>
            </a:r>
            <a:endParaRPr lang="pt-BR" sz="4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41413" y="1272914"/>
            <a:ext cx="9905998" cy="3943663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ü"/>
            </a:pPr>
            <a:r>
              <a:rPr lang="pt-BR" sz="3200" dirty="0" smtClean="0"/>
              <a:t>38% mais dias de hospital</a:t>
            </a:r>
          </a:p>
          <a:p>
            <a:pPr>
              <a:buFont typeface="Wingdings" charset="2"/>
              <a:buChar char="ü"/>
            </a:pPr>
            <a:r>
              <a:rPr lang="pt-BR" sz="3200" dirty="0" smtClean="0"/>
              <a:t>5,5% mais visitas médicas</a:t>
            </a:r>
          </a:p>
          <a:p>
            <a:pPr>
              <a:buFont typeface="Wingdings" charset="2"/>
              <a:buChar char="ü"/>
            </a:pPr>
            <a:r>
              <a:rPr lang="pt-BR" sz="3200" dirty="0" smtClean="0"/>
              <a:t>13% mais serviços especializados</a:t>
            </a:r>
            <a:br>
              <a:rPr lang="pt-BR" sz="3200" dirty="0" smtClean="0"/>
            </a:br>
            <a:endParaRPr lang="pt-BR" sz="3200" dirty="0" smtClean="0"/>
          </a:p>
          <a:p>
            <a:pPr marL="0" indent="0" algn="r">
              <a:buNone/>
            </a:pPr>
            <a:r>
              <a:rPr lang="pt-BR" sz="2400" i="1" dirty="0" smtClean="0"/>
              <a:t>(Jones </a:t>
            </a:r>
            <a:r>
              <a:rPr lang="pt-BR" sz="2400" i="1" dirty="0"/>
              <a:t>et al, 2012)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706" y="4924546"/>
            <a:ext cx="3563294" cy="1768285"/>
          </a:xfrm>
          <a:prstGeom prst="rect">
            <a:avLst/>
          </a:prstGeom>
          <a:effectLst>
            <a:innerShdw blurRad="1270000" dist="596900">
              <a:schemeClr val="bg1"/>
            </a:innerShdw>
            <a:softEdge rad="342900"/>
          </a:effectLst>
        </p:spPr>
      </p:pic>
    </p:spTree>
    <p:extLst>
      <p:ext uri="{BB962C8B-B14F-4D97-AF65-F5344CB8AC3E}">
        <p14:creationId xmlns:p14="http://schemas.microsoft.com/office/powerpoint/2010/main" val="160229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1668" y="429718"/>
            <a:ext cx="3760371" cy="1084289"/>
          </a:xfrm>
        </p:spPr>
        <p:txBody>
          <a:bodyPr>
            <a:normAutofit/>
          </a:bodyPr>
          <a:lstStyle/>
          <a:p>
            <a:r>
              <a:rPr lang="pt-BR" sz="4400" dirty="0" smtClean="0"/>
              <a:t>No mundo</a:t>
            </a:r>
            <a:endParaRPr lang="pt-BR" sz="4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1668" y="1366880"/>
            <a:ext cx="10610876" cy="3557666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ü"/>
            </a:pPr>
            <a:r>
              <a:rPr lang="pt-BR" sz="2800" dirty="0" smtClean="0">
                <a:effectLst/>
              </a:rPr>
              <a:t>Canadá  2,5% - 1999 </a:t>
            </a:r>
          </a:p>
          <a:p>
            <a:pPr>
              <a:buFont typeface="Wingdings" charset="2"/>
              <a:buChar char="ü"/>
            </a:pPr>
            <a:r>
              <a:rPr lang="pt-BR" sz="2800" dirty="0" smtClean="0">
                <a:effectLst/>
              </a:rPr>
              <a:t>O Reino </a:t>
            </a:r>
            <a:r>
              <a:rPr lang="pt-BR" sz="2800" dirty="0">
                <a:effectLst/>
              </a:rPr>
              <a:t>Unido, </a:t>
            </a:r>
            <a:r>
              <a:rPr lang="pt-BR" sz="2800" dirty="0" smtClean="0">
                <a:effectLst/>
              </a:rPr>
              <a:t>1990 - de </a:t>
            </a:r>
            <a:r>
              <a:rPr lang="pt-BR" sz="2800" dirty="0">
                <a:effectLst/>
              </a:rPr>
              <a:t>6,5 </a:t>
            </a:r>
            <a:r>
              <a:rPr lang="pt-BR" sz="2800" dirty="0" err="1">
                <a:effectLst/>
              </a:rPr>
              <a:t>bilhões</a:t>
            </a:r>
            <a:r>
              <a:rPr lang="pt-BR" sz="2800" dirty="0">
                <a:effectLst/>
              </a:rPr>
              <a:t> de </a:t>
            </a:r>
            <a:r>
              <a:rPr lang="pt-BR" sz="2800" dirty="0" smtClean="0">
                <a:effectLst/>
              </a:rPr>
              <a:t>libras, 16,0</a:t>
            </a:r>
            <a:r>
              <a:rPr lang="pt-BR" sz="2800" dirty="0">
                <a:effectLst/>
              </a:rPr>
              <a:t>% (1,06 </a:t>
            </a:r>
            <a:r>
              <a:rPr lang="pt-BR" sz="2800" dirty="0" smtClean="0">
                <a:effectLst/>
              </a:rPr>
              <a:t>bi </a:t>
            </a:r>
            <a:r>
              <a:rPr lang="pt-BR" sz="2800" dirty="0">
                <a:effectLst/>
              </a:rPr>
              <a:t>libras – aproximadamente </a:t>
            </a:r>
            <a:r>
              <a:rPr lang="pt-BR" sz="2800" dirty="0" smtClean="0">
                <a:effectLst/>
              </a:rPr>
              <a:t>R$4,4 bi) </a:t>
            </a:r>
          </a:p>
          <a:p>
            <a:pPr>
              <a:buFont typeface="Wingdings" charset="2"/>
              <a:buChar char="ü"/>
            </a:pPr>
            <a:r>
              <a:rPr lang="pt-BR" sz="2800" dirty="0" smtClean="0">
                <a:effectLst/>
              </a:rPr>
              <a:t>A china em 2000 -  mais que 15,0</a:t>
            </a:r>
            <a:r>
              <a:rPr lang="pt-BR" sz="2800" dirty="0">
                <a:effectLst/>
              </a:rPr>
              <a:t>% dos </a:t>
            </a:r>
            <a:r>
              <a:rPr lang="pt-BR" sz="2800" dirty="0" smtClean="0">
                <a:effectLst/>
              </a:rPr>
              <a:t>gastos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706" y="4924546"/>
            <a:ext cx="3563294" cy="1768285"/>
          </a:xfrm>
          <a:prstGeom prst="rect">
            <a:avLst/>
          </a:prstGeom>
          <a:effectLst>
            <a:innerShdw blurRad="1270000" dist="596900">
              <a:schemeClr val="bg1"/>
            </a:innerShdw>
            <a:softEdge rad="342900"/>
          </a:effectLst>
        </p:spPr>
      </p:pic>
    </p:spTree>
    <p:extLst>
      <p:ext uri="{BB962C8B-B14F-4D97-AF65-F5344CB8AC3E}">
        <p14:creationId xmlns:p14="http://schemas.microsoft.com/office/powerpoint/2010/main" val="130815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9764" y="103681"/>
            <a:ext cx="11377534" cy="1905000"/>
          </a:xfrm>
        </p:spPr>
        <p:txBody>
          <a:bodyPr>
            <a:normAutofit/>
          </a:bodyPr>
          <a:lstStyle/>
          <a:p>
            <a:r>
              <a:rPr lang="pt-BR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Custo DOEN</a:t>
            </a:r>
            <a:r>
              <a:rPr lang="en-US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ÇAS PROVOCADAS </a:t>
            </a:r>
            <a:br>
              <a:rPr lang="en-US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pt-BR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SOBREPESO E OBESIDADE</a:t>
            </a:r>
            <a:endParaRPr lang="pt-BR" sz="4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64" y="1768839"/>
            <a:ext cx="11242622" cy="3297836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ü"/>
            </a:pPr>
            <a:r>
              <a:rPr lang="pt-BR" sz="3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</a:t>
            </a:r>
            <a:r>
              <a:rPr lang="pt-BR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$ 3,5 bilhões todo </a:t>
            </a:r>
            <a:r>
              <a:rPr lang="pt-BR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ano </a:t>
            </a:r>
            <a:r>
              <a:rPr lang="pt-BR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 SUS </a:t>
            </a:r>
            <a:r>
              <a:rPr lang="pt-BR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gasta</a:t>
            </a:r>
          </a:p>
          <a:p>
            <a:pPr>
              <a:buFont typeface="Wingdings" charset="2"/>
              <a:buChar char="ü"/>
            </a:pPr>
            <a:r>
              <a:rPr lang="pt-BR" sz="36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R</a:t>
            </a:r>
            <a:r>
              <a:rPr lang="pt-BR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$ 38 bilhões em 10 anos </a:t>
            </a:r>
            <a:br>
              <a:rPr lang="pt-BR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pt-BR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pt-BR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pt-BR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												</a:t>
            </a:r>
            <a:r>
              <a:rPr lang="pt-BR" sz="1800" i="1" dirty="0" smtClean="0"/>
              <a:t>(BAHIA</a:t>
            </a:r>
            <a:r>
              <a:rPr lang="pt-BR" sz="1800" i="1" dirty="0"/>
              <a:t>, Luciana R. ARAÚJO, </a:t>
            </a:r>
            <a:r>
              <a:rPr lang="pt-BR" sz="1800" i="1" dirty="0" err="1"/>
              <a:t>Denizar</a:t>
            </a:r>
            <a:r>
              <a:rPr lang="pt-BR" sz="1800" i="1" dirty="0"/>
              <a:t> Vianna. </a:t>
            </a:r>
            <a:endParaRPr lang="pt-BR" sz="1800" i="1" dirty="0" smtClean="0"/>
          </a:p>
          <a:p>
            <a:pPr marL="0" indent="0" algn="r">
              <a:buNone/>
            </a:pPr>
            <a:r>
              <a:rPr lang="pt-BR" sz="1800" i="1" dirty="0" smtClean="0"/>
              <a:t>Impacto </a:t>
            </a:r>
            <a:r>
              <a:rPr lang="pt-BR" sz="1800" i="1" dirty="0"/>
              <a:t>Econômico da Obesidade no Brasil. </a:t>
            </a:r>
            <a:r>
              <a:rPr lang="pt-BR" sz="1800" i="1" dirty="0" smtClean="0"/>
              <a:t>http</a:t>
            </a:r>
            <a:r>
              <a:rPr lang="pt-BR" sz="1800" i="1" dirty="0"/>
              <a:t>://</a:t>
            </a:r>
            <a:r>
              <a:rPr lang="pt-BR" sz="1800" i="1" dirty="0" smtClean="0"/>
              <a:t>revista.hupe.uerj.br/detalhe_artigo.asp?id=455</a:t>
            </a:r>
            <a:r>
              <a:rPr lang="pt-BR" sz="1900" i="1" dirty="0" smtClean="0"/>
              <a:t>) </a:t>
            </a:r>
            <a:endParaRPr lang="pt-BR" sz="19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706" y="4924546"/>
            <a:ext cx="3563294" cy="1768285"/>
          </a:xfrm>
          <a:prstGeom prst="rect">
            <a:avLst/>
          </a:prstGeom>
          <a:effectLst>
            <a:innerShdw blurRad="1270000" dist="596900">
              <a:schemeClr val="bg1"/>
            </a:innerShdw>
            <a:softEdge rad="342900"/>
          </a:effectLst>
        </p:spPr>
      </p:pic>
    </p:spTree>
    <p:extLst>
      <p:ext uri="{BB962C8B-B14F-4D97-AF65-F5344CB8AC3E}">
        <p14:creationId xmlns:p14="http://schemas.microsoft.com/office/powerpoint/2010/main" val="183552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29783" y="219857"/>
            <a:ext cx="11757285" cy="1905000"/>
          </a:xfrm>
        </p:spPr>
        <p:txBody>
          <a:bodyPr>
            <a:normAutofit/>
          </a:bodyPr>
          <a:lstStyle/>
          <a:p>
            <a:r>
              <a:rPr lang="pt-BR" sz="4000" dirty="0" smtClean="0">
                <a:solidFill>
                  <a:srgbClr val="00B0F0"/>
                </a:solidFill>
              </a:rPr>
              <a:t>Redução promovida pela atividade física</a:t>
            </a:r>
            <a:endParaRPr lang="pt-BR" sz="4000" dirty="0">
              <a:solidFill>
                <a:srgbClr val="00B0F0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34715" y="1997440"/>
            <a:ext cx="10835729" cy="3039532"/>
          </a:xfrm>
        </p:spPr>
        <p:txBody>
          <a:bodyPr>
            <a:normAutofit fontScale="47500" lnSpcReduction="20000"/>
          </a:bodyPr>
          <a:lstStyle/>
          <a:p>
            <a:pPr>
              <a:buFont typeface="Wingdings" charset="2"/>
              <a:buChar char="ü"/>
            </a:pPr>
            <a:r>
              <a:rPr lang="pt-BR" sz="7000" dirty="0" smtClean="0">
                <a:effectLst/>
              </a:rPr>
              <a:t>50,0% das internações aparelho circulatório </a:t>
            </a:r>
          </a:p>
          <a:p>
            <a:pPr>
              <a:buFont typeface="Wingdings" charset="2"/>
              <a:buChar char="ü"/>
            </a:pPr>
            <a:r>
              <a:rPr lang="pt-BR" sz="7000" dirty="0" smtClean="0">
                <a:effectLst/>
              </a:rPr>
              <a:t>13,0% das internações por diabetes</a:t>
            </a:r>
            <a:br>
              <a:rPr lang="pt-BR" sz="7000" dirty="0" smtClean="0">
                <a:effectLst/>
              </a:rPr>
            </a:br>
            <a:r>
              <a:rPr lang="pt-BR" sz="7000" dirty="0" smtClean="0">
                <a:effectLst/>
              </a:rPr>
              <a:t/>
            </a:r>
            <a:br>
              <a:rPr lang="pt-BR" sz="7000" dirty="0" smtClean="0">
                <a:effectLst/>
              </a:rPr>
            </a:br>
            <a:r>
              <a:rPr lang="pt-BR" sz="7000" dirty="0" smtClean="0">
                <a:effectLst/>
              </a:rPr>
              <a:t/>
            </a:r>
            <a:br>
              <a:rPr lang="pt-BR" sz="7000" dirty="0" smtClean="0">
                <a:effectLst/>
              </a:rPr>
            </a:br>
            <a:r>
              <a:rPr lang="pt-BR" sz="7000" b="1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caso toda a população se tornasse ativa. </a:t>
            </a:r>
            <a:endParaRPr lang="pt-BR" sz="70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 algn="r">
              <a:buNone/>
            </a:pPr>
            <a:endParaRPr lang="pt-BR" dirty="0" smtClean="0">
              <a:effectLst/>
            </a:endParaRPr>
          </a:p>
          <a:p>
            <a:pPr marL="0" indent="0" algn="r">
              <a:buNone/>
            </a:pPr>
            <a:r>
              <a:rPr lang="pt-BR" sz="4200" dirty="0" smtClean="0">
                <a:effectLst/>
              </a:rPr>
              <a:t> </a:t>
            </a:r>
            <a:r>
              <a:rPr lang="pt-BR" sz="4200" dirty="0" err="1">
                <a:effectLst/>
              </a:rPr>
              <a:t>Bielemann</a:t>
            </a:r>
            <a:r>
              <a:rPr lang="pt-BR" sz="4200" dirty="0">
                <a:effectLst/>
              </a:rPr>
              <a:t> et al3</a:t>
            </a:r>
            <a:endParaRPr lang="pt-BR" sz="42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706" y="4924546"/>
            <a:ext cx="3563294" cy="1768285"/>
          </a:xfrm>
          <a:prstGeom prst="rect">
            <a:avLst/>
          </a:prstGeom>
          <a:effectLst>
            <a:innerShdw blurRad="1270000" dist="596900">
              <a:schemeClr val="bg1"/>
            </a:innerShdw>
            <a:softEdge rad="342900"/>
          </a:effectLst>
        </p:spPr>
      </p:pic>
    </p:spTree>
    <p:extLst>
      <p:ext uri="{BB962C8B-B14F-4D97-AF65-F5344CB8AC3E}">
        <p14:creationId xmlns:p14="http://schemas.microsoft.com/office/powerpoint/2010/main" val="186139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154243" y="639581"/>
            <a:ext cx="8676222" cy="889415"/>
          </a:xfrm>
        </p:spPr>
        <p:txBody>
          <a:bodyPr/>
          <a:lstStyle/>
          <a:p>
            <a:pPr algn="l"/>
            <a:r>
              <a:rPr lang="pt-BR" dirty="0" smtClean="0">
                <a:effectLst/>
              </a:rPr>
              <a:t>Austrália</a:t>
            </a:r>
            <a:endParaRPr lang="pt-BR" dirty="0">
              <a:effectLst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54243" y="2143593"/>
            <a:ext cx="10777927" cy="3647607"/>
          </a:xfrm>
        </p:spPr>
        <p:txBody>
          <a:bodyPr>
            <a:normAutofit/>
          </a:bodyPr>
          <a:lstStyle/>
          <a:p>
            <a:pPr algn="l"/>
            <a:r>
              <a:rPr lang="pt-BR" sz="4000" dirty="0" smtClean="0">
                <a:effectLst/>
              </a:rPr>
              <a:t>	</a:t>
            </a:r>
            <a:r>
              <a:rPr lang="pt-BR" sz="4000" dirty="0" smtClean="0">
                <a:solidFill>
                  <a:srgbClr val="00B0F0"/>
                </a:solidFill>
                <a:effectLst/>
              </a:rPr>
              <a:t>aumento</a:t>
            </a:r>
            <a:r>
              <a:rPr lang="pt-BR" sz="4000" dirty="0" smtClean="0">
                <a:effectLst/>
              </a:rPr>
              <a:t> de 10,0% na população ativa</a:t>
            </a:r>
          </a:p>
          <a:p>
            <a:pPr algn="l"/>
            <a:endParaRPr lang="pt-BR" sz="4000" dirty="0" smtClean="0">
              <a:effectLst/>
            </a:endParaRPr>
          </a:p>
          <a:p>
            <a:pPr algn="l"/>
            <a:r>
              <a:rPr lang="pt-BR" sz="4000" dirty="0" smtClean="0">
                <a:effectLst/>
              </a:rPr>
              <a:t>   6.000 casos de doenças;</a:t>
            </a:r>
          </a:p>
          <a:p>
            <a:pPr algn="l"/>
            <a:r>
              <a:rPr lang="pt-BR" sz="4000" dirty="0" smtClean="0">
                <a:effectLst/>
              </a:rPr>
              <a:t>	2.000 mortes.</a:t>
            </a:r>
            <a:endParaRPr lang="pt-BR" sz="4000" dirty="0"/>
          </a:p>
        </p:txBody>
      </p:sp>
      <p:sp>
        <p:nvSpPr>
          <p:cNvPr id="6" name="Seta para Baixo 5"/>
          <p:cNvSpPr/>
          <p:nvPr/>
        </p:nvSpPr>
        <p:spPr>
          <a:xfrm>
            <a:off x="1184225" y="3898691"/>
            <a:ext cx="404734" cy="434715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Baixo 6"/>
          <p:cNvSpPr/>
          <p:nvPr/>
        </p:nvSpPr>
        <p:spPr>
          <a:xfrm>
            <a:off x="1184225" y="4754379"/>
            <a:ext cx="404734" cy="434715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Baixo 7"/>
          <p:cNvSpPr/>
          <p:nvPr/>
        </p:nvSpPr>
        <p:spPr>
          <a:xfrm rot="10800000">
            <a:off x="1184225" y="2337217"/>
            <a:ext cx="404734" cy="434715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706" y="4924546"/>
            <a:ext cx="3563294" cy="1768285"/>
          </a:xfrm>
          <a:prstGeom prst="rect">
            <a:avLst/>
          </a:prstGeom>
          <a:effectLst>
            <a:innerShdw blurRad="1270000" dist="596900">
              <a:schemeClr val="bg1"/>
            </a:innerShdw>
            <a:softEdge rad="342900"/>
          </a:effectLst>
        </p:spPr>
      </p:pic>
      <p:sp>
        <p:nvSpPr>
          <p:cNvPr id="10" name="Retângulo 9"/>
          <p:cNvSpPr/>
          <p:nvPr/>
        </p:nvSpPr>
        <p:spPr>
          <a:xfrm>
            <a:off x="5239289" y="5606534"/>
            <a:ext cx="2864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/>
              <a:t>Rev </a:t>
            </a:r>
            <a:r>
              <a:rPr lang="da-DK" dirty="0" err="1"/>
              <a:t>Saúde</a:t>
            </a:r>
            <a:r>
              <a:rPr lang="da-DK" dirty="0"/>
              <a:t> </a:t>
            </a:r>
            <a:r>
              <a:rPr lang="da-DK" dirty="0" err="1"/>
              <a:t>Pública</a:t>
            </a:r>
            <a:r>
              <a:rPr lang="da-DK" dirty="0"/>
              <a:t> 2015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0519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41150" y="33728"/>
            <a:ext cx="8676222" cy="1084288"/>
          </a:xfrm>
        </p:spPr>
        <p:txBody>
          <a:bodyPr/>
          <a:lstStyle/>
          <a:p>
            <a:r>
              <a:rPr lang="pt-BR" dirty="0" smtClean="0"/>
              <a:t>brasil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51012" y="1813809"/>
            <a:ext cx="8676222" cy="3882453"/>
          </a:xfrm>
        </p:spPr>
        <p:txBody>
          <a:bodyPr>
            <a:normAutofit/>
          </a:bodyPr>
          <a:lstStyle/>
          <a:p>
            <a:endParaRPr lang="pt-BR" sz="3600" dirty="0" smtClean="0">
              <a:effectLst/>
            </a:endParaRPr>
          </a:p>
          <a:p>
            <a:r>
              <a:rPr lang="pt-BR" sz="3600" dirty="0" smtClean="0">
                <a:solidFill>
                  <a:srgbClr val="00B0F0"/>
                </a:solidFill>
                <a:effectLst/>
              </a:rPr>
              <a:t>US$64.001.766,36</a:t>
            </a:r>
          </a:p>
          <a:p>
            <a:endParaRPr lang="pt-BR" sz="3600" dirty="0">
              <a:effectLst/>
            </a:endParaRPr>
          </a:p>
          <a:p>
            <a:endParaRPr lang="pt-BR" sz="3600" dirty="0" smtClean="0">
              <a:effectLst/>
            </a:endParaRPr>
          </a:p>
          <a:p>
            <a:endParaRPr lang="pt-BR" dirty="0"/>
          </a:p>
        </p:txBody>
      </p:sp>
      <p:sp>
        <p:nvSpPr>
          <p:cNvPr id="4" name="Seta para Baixo 3"/>
          <p:cNvSpPr/>
          <p:nvPr/>
        </p:nvSpPr>
        <p:spPr>
          <a:xfrm>
            <a:off x="8628706" y="1118016"/>
            <a:ext cx="3240000" cy="3600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  <a:p>
            <a:pPr algn="ctr"/>
            <a:endParaRPr lang="pt-BR" dirty="0" smtClean="0"/>
          </a:p>
          <a:p>
            <a:pPr algn="ctr"/>
            <a:endParaRPr lang="pt-BR" dirty="0"/>
          </a:p>
          <a:p>
            <a:pPr algn="ctr"/>
            <a:endParaRPr lang="pt-BR" dirty="0" smtClean="0"/>
          </a:p>
          <a:p>
            <a:pPr algn="ctr"/>
            <a:endParaRPr lang="pt-BR" dirty="0"/>
          </a:p>
          <a:p>
            <a:pPr algn="ctr"/>
            <a:endParaRPr lang="pt-BR" dirty="0" smtClean="0"/>
          </a:p>
          <a:p>
            <a:pPr algn="ctr"/>
            <a:endParaRPr lang="pt-BR" dirty="0"/>
          </a:p>
          <a:p>
            <a:pPr algn="ctr"/>
            <a:r>
              <a:rPr lang="pt-BR" dirty="0" smtClean="0"/>
              <a:t>Benefício econômico 1,3%</a:t>
            </a:r>
            <a:endParaRPr lang="pt-BR" dirty="0"/>
          </a:p>
        </p:txBody>
      </p:sp>
      <p:sp>
        <p:nvSpPr>
          <p:cNvPr id="6" name="Seta para Cima 5"/>
          <p:cNvSpPr/>
          <p:nvPr/>
        </p:nvSpPr>
        <p:spPr>
          <a:xfrm>
            <a:off x="224928" y="1118016"/>
            <a:ext cx="3240000" cy="3600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Aumento de 10% de atividade física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706" y="4924546"/>
            <a:ext cx="3563294" cy="1768285"/>
          </a:xfrm>
          <a:prstGeom prst="rect">
            <a:avLst/>
          </a:prstGeom>
          <a:effectLst>
            <a:innerShdw blurRad="1270000" dist="596900">
              <a:schemeClr val="bg1"/>
            </a:innerShdw>
            <a:softEdge rad="342900"/>
          </a:effectLst>
        </p:spPr>
      </p:pic>
      <p:sp>
        <p:nvSpPr>
          <p:cNvPr id="8" name="Retângulo 7"/>
          <p:cNvSpPr/>
          <p:nvPr/>
        </p:nvSpPr>
        <p:spPr>
          <a:xfrm>
            <a:off x="4656679" y="5696262"/>
            <a:ext cx="2864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/>
              <a:t>Rev </a:t>
            </a:r>
            <a:r>
              <a:rPr lang="da-DK" dirty="0" err="1"/>
              <a:t>Saúde</a:t>
            </a:r>
            <a:r>
              <a:rPr lang="da-DK" dirty="0"/>
              <a:t> </a:t>
            </a:r>
            <a:r>
              <a:rPr lang="da-DK" dirty="0" err="1"/>
              <a:t>Pública</a:t>
            </a:r>
            <a:r>
              <a:rPr lang="da-DK" dirty="0"/>
              <a:t> 2015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1248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4636" y="234845"/>
            <a:ext cx="10927829" cy="2433404"/>
          </a:xfrm>
        </p:spPr>
        <p:txBody>
          <a:bodyPr>
            <a:normAutofit/>
          </a:bodyPr>
          <a:lstStyle/>
          <a:p>
            <a:pPr algn="ctr"/>
            <a:r>
              <a:rPr lang="pt-BR" sz="4400" dirty="0"/>
              <a:t>O </a:t>
            </a:r>
            <a:r>
              <a:rPr lang="pt-BR" sz="4400" dirty="0" smtClean="0"/>
              <a:t>impacto positivo da atividade física</a:t>
            </a:r>
            <a:r>
              <a:rPr lang="en-US" sz="4400" dirty="0" smtClean="0"/>
              <a:t> </a:t>
            </a:r>
            <a:r>
              <a:rPr lang="pt-BR" sz="4400" dirty="0" smtClean="0"/>
              <a:t>no setor da </a:t>
            </a:r>
            <a:r>
              <a:rPr lang="pt-BR" sz="4400" dirty="0"/>
              <a:t>saúde pública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706" y="4924546"/>
            <a:ext cx="3563294" cy="1768285"/>
          </a:xfrm>
          <a:prstGeom prst="rect">
            <a:avLst/>
          </a:prstGeom>
          <a:effectLst>
            <a:innerShdw blurRad="1270000" dist="596900">
              <a:schemeClr val="bg1"/>
            </a:innerShdw>
            <a:softEdge rad="342900"/>
          </a:effectLst>
        </p:spPr>
      </p:pic>
      <p:sp>
        <p:nvSpPr>
          <p:cNvPr id="5" name="Subtítulo 3"/>
          <p:cNvSpPr txBox="1">
            <a:spLocks/>
          </p:cNvSpPr>
          <p:nvPr/>
        </p:nvSpPr>
        <p:spPr>
          <a:xfrm>
            <a:off x="554636" y="5126636"/>
            <a:ext cx="8676222" cy="10493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dirty="0" smtClean="0"/>
              <a:t>Thais </a:t>
            </a:r>
            <a:r>
              <a:rPr lang="pt-BR" sz="2600" dirty="0" err="1" smtClean="0"/>
              <a:t>yeleni</a:t>
            </a:r>
            <a:r>
              <a:rPr lang="pt-BR" sz="2600" dirty="0" smtClean="0"/>
              <a:t> </a:t>
            </a:r>
            <a:r>
              <a:rPr lang="pt-BR" sz="2600" dirty="0" err="1" smtClean="0"/>
              <a:t>ferreira</a:t>
            </a:r>
            <a:endParaRPr lang="pt-BR" sz="2600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dirty="0" smtClean="0"/>
              <a:t>Presidente SINDACDF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dirty="0" smtClean="0"/>
              <a:t>Representante regional </a:t>
            </a:r>
            <a:r>
              <a:rPr lang="pt-BR" sz="2600" dirty="0" err="1" smtClean="0"/>
              <a:t>df</a:t>
            </a:r>
            <a:r>
              <a:rPr lang="pt-BR" sz="2600" dirty="0" smtClean="0"/>
              <a:t> </a:t>
            </a:r>
            <a:r>
              <a:rPr lang="pt-BR" sz="2600" dirty="0" err="1" smtClean="0"/>
              <a:t>acadbrasil</a:t>
            </a:r>
            <a:endParaRPr lang="pt-BR" sz="2600" dirty="0" smtClean="0"/>
          </a:p>
          <a:p>
            <a:pPr marL="0" indent="0">
              <a:lnSpc>
                <a:spcPct val="110000"/>
              </a:lnSpc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03708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84616" y="339778"/>
            <a:ext cx="10792918" cy="1459042"/>
          </a:xfrm>
        </p:spPr>
        <p:txBody>
          <a:bodyPr>
            <a:noAutofit/>
          </a:bodyPr>
          <a:lstStyle/>
          <a:p>
            <a:r>
              <a:rPr lang="pt-BR" sz="4000" dirty="0">
                <a:effectLst/>
              </a:rPr>
              <a:t>O Plano de </a:t>
            </a:r>
            <a:r>
              <a:rPr lang="pt-BR" sz="4000" dirty="0" smtClean="0">
                <a:effectLst/>
              </a:rPr>
              <a:t>Ações Estratégias </a:t>
            </a:r>
            <a:r>
              <a:rPr lang="pt-BR" sz="4000" dirty="0">
                <a:effectLst/>
              </a:rPr>
              <a:t>para o Enfrentamento das </a:t>
            </a:r>
            <a:r>
              <a:rPr lang="pt-BR" sz="4000" b="1" dirty="0" smtClean="0">
                <a:solidFill>
                  <a:srgbClr val="FF0000"/>
                </a:solidFill>
                <a:effectLst/>
              </a:rPr>
              <a:t>DCNT</a:t>
            </a:r>
            <a:r>
              <a:rPr lang="pt-BR" sz="4000" dirty="0" smtClean="0">
                <a:effectLst/>
              </a:rPr>
              <a:t> no Brasil </a:t>
            </a:r>
            <a:endParaRPr lang="pt-BR" sz="4000" dirty="0">
              <a:effectLst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37067" y="2308485"/>
            <a:ext cx="11751733" cy="2848131"/>
          </a:xfrm>
        </p:spPr>
        <p:txBody>
          <a:bodyPr>
            <a:normAutofit fontScale="92500"/>
          </a:bodyPr>
          <a:lstStyle/>
          <a:p>
            <a:pPr algn="l"/>
            <a:r>
              <a:rPr lang="pt-BR" sz="3600" dirty="0" smtClean="0">
                <a:effectLst/>
              </a:rPr>
              <a:t>2011-2022 -alinhado </a:t>
            </a:r>
            <a:r>
              <a:rPr lang="pt-BR" sz="3600" dirty="0">
                <a:effectLst/>
              </a:rPr>
              <a:t>diretrizes </a:t>
            </a:r>
            <a:r>
              <a:rPr lang="pt-BR" sz="3600" dirty="0" smtClean="0">
                <a:effectLst/>
              </a:rPr>
              <a:t>da (OMS</a:t>
            </a:r>
            <a:r>
              <a:rPr lang="pt-BR" sz="3600" dirty="0">
                <a:effectLst/>
              </a:rPr>
              <a:t>) </a:t>
            </a:r>
            <a:endParaRPr lang="pt-BR" sz="3600" b="1" dirty="0" smtClean="0">
              <a:solidFill>
                <a:schemeClr val="accent4">
                  <a:lumMod val="50000"/>
                </a:schemeClr>
              </a:solidFill>
              <a:effectLst/>
            </a:endParaRPr>
          </a:p>
          <a:p>
            <a:pPr algn="l"/>
            <a:endParaRPr lang="pt-BR" sz="2000" b="1" dirty="0" smtClean="0">
              <a:solidFill>
                <a:schemeClr val="accent4">
                  <a:lumMod val="50000"/>
                </a:schemeClr>
              </a:solidFill>
              <a:effectLst/>
            </a:endParaRPr>
          </a:p>
          <a:p>
            <a:pPr algn="l"/>
            <a:r>
              <a:rPr lang="pt-BR" sz="3600" b="1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Meta: </a:t>
            </a:r>
            <a:r>
              <a:rPr lang="pt-BR" sz="3600" dirty="0" smtClean="0">
                <a:effectLst/>
              </a:rPr>
              <a:t>aumento de 10% da prevalência </a:t>
            </a:r>
            <a:r>
              <a:rPr lang="pt-BR" sz="3600" dirty="0">
                <a:effectLst/>
              </a:rPr>
              <a:t>de atividade </a:t>
            </a:r>
            <a:r>
              <a:rPr lang="pt-BR" sz="3600" dirty="0" smtClean="0">
                <a:effectLst/>
              </a:rPr>
              <a:t>física</a:t>
            </a:r>
          </a:p>
          <a:p>
            <a:pPr algn="r"/>
            <a:endParaRPr lang="pt-BR" sz="2200" dirty="0" smtClean="0">
              <a:effectLst/>
            </a:endParaRPr>
          </a:p>
          <a:p>
            <a:pPr algn="r"/>
            <a:r>
              <a:rPr lang="pt-BR" sz="2000" dirty="0">
                <a:effectLst/>
              </a:rPr>
              <a:t>Revista </a:t>
            </a:r>
            <a:r>
              <a:rPr lang="pt-BR" sz="2000" dirty="0" err="1">
                <a:effectLst/>
              </a:rPr>
              <a:t>Fafibe</a:t>
            </a:r>
            <a:r>
              <a:rPr lang="pt-BR" sz="2000" dirty="0">
                <a:effectLst/>
              </a:rPr>
              <a:t> On-Line </a:t>
            </a:r>
            <a:endParaRPr lang="pt-BR" sz="2000" dirty="0"/>
          </a:p>
          <a:p>
            <a:pPr algn="l"/>
            <a:endParaRPr lang="pt-BR" sz="3600" dirty="0" smtClean="0">
              <a:effectLst/>
            </a:endParaRPr>
          </a:p>
          <a:p>
            <a:pPr algn="l"/>
            <a:endParaRPr lang="pt-BR" sz="36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706" y="4924546"/>
            <a:ext cx="3563294" cy="1768285"/>
          </a:xfrm>
          <a:prstGeom prst="rect">
            <a:avLst/>
          </a:prstGeom>
          <a:effectLst>
            <a:innerShdw blurRad="1270000" dist="596900">
              <a:schemeClr val="bg1"/>
            </a:innerShdw>
            <a:softEdge rad="342900"/>
          </a:effectLst>
        </p:spPr>
      </p:pic>
    </p:spTree>
    <p:extLst>
      <p:ext uri="{BB962C8B-B14F-4D97-AF65-F5344CB8AC3E}">
        <p14:creationId xmlns:p14="http://schemas.microsoft.com/office/powerpoint/2010/main" val="76331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398" y="255388"/>
            <a:ext cx="10401013" cy="1905000"/>
          </a:xfrm>
        </p:spPr>
        <p:txBody>
          <a:bodyPr>
            <a:noAutofit/>
          </a:bodyPr>
          <a:lstStyle/>
          <a:p>
            <a:r>
              <a:rPr lang="pt-BR" sz="4000" dirty="0">
                <a:effectLst/>
              </a:rPr>
              <a:t>O Plano de Ações Estratégias para o Enfrentamento das </a:t>
            </a:r>
            <a:r>
              <a:rPr lang="pt-BR" sz="4000" b="1" dirty="0">
                <a:solidFill>
                  <a:srgbClr val="FF0000"/>
                </a:solidFill>
                <a:effectLst/>
              </a:rPr>
              <a:t>DCNT</a:t>
            </a:r>
            <a:r>
              <a:rPr lang="pt-BR" sz="4000" dirty="0">
                <a:effectLst/>
              </a:rPr>
              <a:t> no Brasil 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1329" y="2160388"/>
            <a:ext cx="9905998" cy="289310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t-BR" sz="2800" dirty="0" smtClean="0">
              <a:effectLst/>
            </a:endParaRPr>
          </a:p>
          <a:p>
            <a:pPr marL="0" indent="0">
              <a:buNone/>
            </a:pPr>
            <a:r>
              <a:rPr lang="pt-BR" sz="2800" dirty="0" smtClean="0">
                <a:effectLst/>
              </a:rPr>
              <a:t>O </a:t>
            </a:r>
            <a:r>
              <a:rPr lang="pt-BR" sz="2800" dirty="0">
                <a:effectLst/>
              </a:rPr>
              <a:t>estudo </a:t>
            </a:r>
            <a:r>
              <a:rPr lang="pt-BR" sz="2800" dirty="0" smtClean="0">
                <a:effectLst/>
              </a:rPr>
              <a:t>mostrou </a:t>
            </a:r>
            <a:r>
              <a:rPr lang="pt-BR" sz="2800" dirty="0">
                <a:effectLst/>
              </a:rPr>
              <a:t>uma maior sintonia entre </a:t>
            </a:r>
            <a:r>
              <a:rPr lang="pt-BR" sz="2800" dirty="0" smtClean="0">
                <a:effectLst/>
              </a:rPr>
              <a:t>médicos, </a:t>
            </a:r>
            <a:r>
              <a:rPr lang="pt-BR" sz="2800" dirty="0">
                <a:effectLst/>
              </a:rPr>
              <a:t>educadores </a:t>
            </a:r>
            <a:r>
              <a:rPr lang="pt-BR" sz="2800" dirty="0" smtClean="0">
                <a:effectLst/>
              </a:rPr>
              <a:t>físicos </a:t>
            </a:r>
            <a:r>
              <a:rPr lang="pt-BR" sz="2800" dirty="0">
                <a:effectLst/>
              </a:rPr>
              <a:t>e demais profissionais da </a:t>
            </a:r>
            <a:r>
              <a:rPr lang="pt-BR" sz="2800" dirty="0" smtClean="0">
                <a:effectLst/>
              </a:rPr>
              <a:t>saúde, </a:t>
            </a:r>
            <a:r>
              <a:rPr lang="pt-BR" sz="2800" dirty="0">
                <a:effectLst/>
              </a:rPr>
              <a:t>pode ser uma </a:t>
            </a:r>
            <a:r>
              <a:rPr lang="pt-BR" sz="2800" dirty="0" smtClean="0">
                <a:effectLst/>
              </a:rPr>
              <a:t>estratégia </a:t>
            </a:r>
            <a:r>
              <a:rPr lang="pt-BR" sz="2800" dirty="0">
                <a:effectLst/>
              </a:rPr>
              <a:t>eficaz no sentido de fomentar a </a:t>
            </a:r>
            <a:r>
              <a:rPr lang="pt-BR" sz="2800" dirty="0" smtClean="0">
                <a:effectLst/>
              </a:rPr>
              <a:t>educação </a:t>
            </a:r>
            <a:r>
              <a:rPr lang="pt-BR" sz="2800" dirty="0">
                <a:effectLst/>
              </a:rPr>
              <a:t>populacional </a:t>
            </a:r>
            <a:endParaRPr lang="pt-BR" sz="2800" dirty="0" smtClean="0">
              <a:effectLst/>
            </a:endParaRPr>
          </a:p>
          <a:p>
            <a:pPr marL="0" indent="0" algn="r">
              <a:buNone/>
            </a:pPr>
            <a:endParaRPr lang="pt-BR" dirty="0" smtClean="0">
              <a:effectLst/>
            </a:endParaRPr>
          </a:p>
          <a:p>
            <a:pPr marL="0" indent="0" algn="r">
              <a:buNone/>
            </a:pPr>
            <a:r>
              <a:rPr lang="pt-BR" dirty="0" smtClean="0">
                <a:effectLst/>
              </a:rPr>
              <a:t>Almeida 2010 - </a:t>
            </a:r>
            <a:r>
              <a:rPr lang="pt-BR" dirty="0">
                <a:effectLst/>
              </a:rPr>
              <a:t>Revista </a:t>
            </a:r>
            <a:r>
              <a:rPr lang="pt-BR" dirty="0" err="1">
                <a:effectLst/>
              </a:rPr>
              <a:t>Fafibe</a:t>
            </a:r>
            <a:r>
              <a:rPr lang="pt-BR" dirty="0">
                <a:effectLst/>
              </a:rPr>
              <a:t> On-Line </a:t>
            </a:r>
            <a:endParaRPr lang="pt-BR" dirty="0"/>
          </a:p>
          <a:p>
            <a:pPr marL="0" indent="0" algn="r">
              <a:buNone/>
            </a:pPr>
            <a:r>
              <a:rPr lang="pt-BR" dirty="0" smtClean="0"/>
              <a:t/>
            </a:r>
            <a:br>
              <a:rPr lang="pt-BR" dirty="0" smtClean="0"/>
            </a:br>
            <a:endParaRPr lang="pt-BR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706" y="4924546"/>
            <a:ext cx="3563294" cy="1768285"/>
          </a:xfrm>
          <a:prstGeom prst="rect">
            <a:avLst/>
          </a:prstGeom>
          <a:effectLst>
            <a:innerShdw blurRad="1270000" dist="596900">
              <a:schemeClr val="bg1"/>
            </a:innerShdw>
            <a:softEdge rad="342900"/>
          </a:effectLst>
        </p:spPr>
      </p:pic>
    </p:spTree>
    <p:extLst>
      <p:ext uri="{BB962C8B-B14F-4D97-AF65-F5344CB8AC3E}">
        <p14:creationId xmlns:p14="http://schemas.microsoft.com/office/powerpoint/2010/main" val="61963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2667" y="609600"/>
            <a:ext cx="11311466" cy="1905000"/>
          </a:xfrm>
        </p:spPr>
        <p:txBody>
          <a:bodyPr>
            <a:normAutofit/>
          </a:bodyPr>
          <a:lstStyle/>
          <a:p>
            <a:r>
              <a:rPr lang="pt-BR" sz="4400" dirty="0" smtClean="0"/>
              <a:t>Efeitos da atividade física </a:t>
            </a:r>
            <a:r>
              <a:rPr lang="pt-BR" sz="4400" dirty="0" smtClean="0">
                <a:effectLst/>
              </a:rPr>
              <a:t>Tireoidite de Hashimoto</a:t>
            </a:r>
            <a:endParaRPr lang="pt-BR" sz="4400" dirty="0">
              <a:effectLst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20" y="2705100"/>
            <a:ext cx="10284791" cy="3530600"/>
          </a:xfrm>
        </p:spPr>
      </p:pic>
      <p:sp>
        <p:nvSpPr>
          <p:cNvPr id="6" name="Seta para Baixo 5"/>
          <p:cNvSpPr/>
          <p:nvPr/>
        </p:nvSpPr>
        <p:spPr>
          <a:xfrm>
            <a:off x="7416801" y="3352799"/>
            <a:ext cx="558800" cy="125306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072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2666999"/>
            <a:ext cx="9873507" cy="3718902"/>
          </a:xfrm>
        </p:spPr>
      </p:pic>
      <p:sp>
        <p:nvSpPr>
          <p:cNvPr id="5" name="Seta para Baixo 4"/>
          <p:cNvSpPr/>
          <p:nvPr/>
        </p:nvSpPr>
        <p:spPr>
          <a:xfrm>
            <a:off x="6366934" y="3776132"/>
            <a:ext cx="558800" cy="125306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Baixo 5"/>
          <p:cNvSpPr/>
          <p:nvPr/>
        </p:nvSpPr>
        <p:spPr>
          <a:xfrm>
            <a:off x="8246533" y="3776133"/>
            <a:ext cx="558800" cy="125306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592667" y="609600"/>
            <a:ext cx="11311466" cy="1905000"/>
          </a:xfrm>
        </p:spPr>
        <p:txBody>
          <a:bodyPr>
            <a:normAutofit/>
          </a:bodyPr>
          <a:lstStyle/>
          <a:p>
            <a:r>
              <a:rPr lang="pt-BR" sz="4400" dirty="0" smtClean="0"/>
              <a:t>Efeitos da atividade física </a:t>
            </a:r>
            <a:r>
              <a:rPr lang="pt-BR" sz="4400" dirty="0" smtClean="0">
                <a:effectLst/>
              </a:rPr>
              <a:t>Tireoidite de Hashimoto</a:t>
            </a:r>
            <a:endParaRPr lang="pt-BR" sz="4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591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2727485"/>
            <a:ext cx="9786415" cy="3756759"/>
          </a:xfrm>
        </p:spPr>
      </p:pic>
      <p:sp>
        <p:nvSpPr>
          <p:cNvPr id="7" name="Seta para Baixo 6"/>
          <p:cNvSpPr/>
          <p:nvPr/>
        </p:nvSpPr>
        <p:spPr>
          <a:xfrm>
            <a:off x="7298266" y="3979330"/>
            <a:ext cx="558800" cy="125306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592667" y="609600"/>
            <a:ext cx="11311466" cy="1905000"/>
          </a:xfrm>
        </p:spPr>
        <p:txBody>
          <a:bodyPr>
            <a:normAutofit/>
          </a:bodyPr>
          <a:lstStyle/>
          <a:p>
            <a:r>
              <a:rPr lang="pt-BR" sz="4400" dirty="0" smtClean="0"/>
              <a:t>Efeitos da atividade física </a:t>
            </a:r>
            <a:r>
              <a:rPr lang="pt-BR" sz="4400" dirty="0" smtClean="0">
                <a:effectLst/>
              </a:rPr>
              <a:t>Tireoidite de Hashimoto</a:t>
            </a:r>
            <a:endParaRPr lang="pt-BR" sz="4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98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ço Reservado para Conteúdo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47" y="1786465"/>
            <a:ext cx="7223653" cy="4340393"/>
          </a:xfr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701147" y="-118534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4400" dirty="0" smtClean="0"/>
              <a:t>Depressão</a:t>
            </a:r>
            <a:endParaRPr lang="pt-BR" sz="4400" dirty="0">
              <a:effectLst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706" y="4924546"/>
            <a:ext cx="3563294" cy="1768285"/>
          </a:xfrm>
          <a:prstGeom prst="rect">
            <a:avLst/>
          </a:prstGeom>
          <a:effectLst>
            <a:innerShdw blurRad="1270000" dist="596900">
              <a:schemeClr val="bg1"/>
            </a:innerShdw>
            <a:softEdge rad="342900"/>
          </a:effectLst>
        </p:spPr>
      </p:pic>
    </p:spTree>
    <p:extLst>
      <p:ext uri="{BB962C8B-B14F-4D97-AF65-F5344CB8AC3E}">
        <p14:creationId xmlns:p14="http://schemas.microsoft.com/office/powerpoint/2010/main" val="13492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701147" y="1371600"/>
            <a:ext cx="9905998" cy="3606800"/>
          </a:xfrm>
        </p:spPr>
        <p:txBody>
          <a:bodyPr>
            <a:norm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ü"/>
              <a:tabLst/>
              <a:defRPr/>
            </a:pPr>
            <a:r>
              <a:rPr lang="pt-BR" sz="3600" dirty="0" smtClean="0"/>
              <a:t>Aumento de 20% em 10 anos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ü"/>
              <a:tabLst/>
              <a:defRPr/>
            </a:pPr>
            <a:r>
              <a:rPr lang="pt-BR" sz="3600" dirty="0" smtClean="0"/>
              <a:t>322 milhões de pessoas em 2015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ü"/>
              <a:tabLst/>
              <a:defRPr/>
            </a:pPr>
            <a:r>
              <a:rPr lang="pt-BR" sz="3600" dirty="0" smtClean="0"/>
              <a:t> </a:t>
            </a:r>
            <a:r>
              <a:rPr lang="pt-BR" sz="3600" dirty="0" err="1" smtClean="0"/>
              <a:t>U</a:t>
            </a:r>
            <a:r>
              <a:rPr lang="pt-BR" sz="3600" dirty="0" smtClean="0"/>
              <a:t>$ 1 trilhão  de dólares custo global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ü"/>
              <a:tabLst/>
              <a:defRPr/>
            </a:pPr>
            <a:r>
              <a:rPr lang="pt-BR" sz="3600" dirty="0" smtClean="0"/>
              <a:t>80 à 90% sem diagnóstico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ü"/>
              <a:tabLst/>
              <a:defRPr/>
            </a:pPr>
            <a:r>
              <a:rPr lang="pt-BR" sz="3600" dirty="0" smtClean="0"/>
              <a:t>800 mil suicídios por ano no mundo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ü"/>
              <a:tabLst/>
              <a:defRPr/>
            </a:pPr>
            <a:endParaRPr lang="pt-BR" sz="36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701147" y="-118534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4400" dirty="0" smtClean="0"/>
              <a:t>Depressão</a:t>
            </a:r>
            <a:endParaRPr lang="pt-BR" sz="4400" dirty="0">
              <a:effectLst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706" y="4924546"/>
            <a:ext cx="3563294" cy="1768285"/>
          </a:xfrm>
          <a:prstGeom prst="rect">
            <a:avLst/>
          </a:prstGeom>
          <a:effectLst>
            <a:innerShdw blurRad="1270000" dist="596900">
              <a:schemeClr val="bg1"/>
            </a:innerShdw>
            <a:softEdge rad="342900"/>
          </a:effectLst>
        </p:spPr>
      </p:pic>
    </p:spTree>
    <p:extLst>
      <p:ext uri="{BB962C8B-B14F-4D97-AF65-F5344CB8AC3E}">
        <p14:creationId xmlns:p14="http://schemas.microsoft.com/office/powerpoint/2010/main" val="169150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701147" y="1371600"/>
            <a:ext cx="9905998" cy="3606800"/>
          </a:xfrm>
        </p:spPr>
        <p:txBody>
          <a:bodyPr>
            <a:normAutofit/>
          </a:bodyPr>
          <a:lstStyle/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pt-BR" sz="3600" dirty="0">
                <a:effectLst/>
              </a:rPr>
              <a:t>Segundo o psiquiatra </a:t>
            </a:r>
            <a:r>
              <a:rPr lang="pt-BR" sz="3600" b="1">
                <a:effectLst/>
                <a:hlinkClick r:id="rId2"/>
              </a:rPr>
              <a:t>Daniel </a:t>
            </a:r>
            <a:r>
              <a:rPr lang="pt-BR" sz="3600" b="1" smtClean="0">
                <a:effectLst/>
                <a:hlinkClick r:id="rId2"/>
              </a:rPr>
              <a:t>Barros</a:t>
            </a:r>
            <a:r>
              <a:rPr lang="pt-BR" sz="3600" smtClean="0">
                <a:effectLst/>
              </a:rPr>
              <a:t>, </a:t>
            </a:r>
            <a:r>
              <a:rPr lang="pt-BR" sz="3600" dirty="0">
                <a:effectLst/>
              </a:rPr>
              <a:t>não é apenas a depressão que pode melhorar com a atividade física, mas também outros transtornos mentais, como a síndrome do pânico e a </a:t>
            </a:r>
            <a:r>
              <a:rPr lang="pt-BR" sz="3600" dirty="0" smtClean="0">
                <a:effectLst/>
              </a:rPr>
              <a:t>ansiedade.</a:t>
            </a:r>
            <a:endParaRPr lang="pt-BR" sz="36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701147" y="-118534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4400" dirty="0" smtClean="0"/>
              <a:t>Depressão</a:t>
            </a:r>
            <a:endParaRPr lang="pt-BR" sz="4400" dirty="0">
              <a:effectLst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706" y="4924546"/>
            <a:ext cx="3563294" cy="1768285"/>
          </a:xfrm>
          <a:prstGeom prst="rect">
            <a:avLst/>
          </a:prstGeom>
          <a:effectLst>
            <a:innerShdw blurRad="1270000" dist="596900">
              <a:schemeClr val="bg1"/>
            </a:innerShdw>
            <a:softEdge rad="342900"/>
          </a:effectLst>
        </p:spPr>
      </p:pic>
    </p:spTree>
    <p:extLst>
      <p:ext uri="{BB962C8B-B14F-4D97-AF65-F5344CB8AC3E}">
        <p14:creationId xmlns:p14="http://schemas.microsoft.com/office/powerpoint/2010/main" val="33843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701146" y="1371600"/>
            <a:ext cx="10864321" cy="3149600"/>
          </a:xfrm>
        </p:spPr>
        <p:txBody>
          <a:bodyPr>
            <a:normAutofit/>
          </a:bodyPr>
          <a:lstStyle/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pt-BR" sz="3600" dirty="0" smtClean="0">
                <a:effectLst/>
              </a:rPr>
              <a:t>O médico </a:t>
            </a:r>
            <a:r>
              <a:rPr lang="en-US" sz="3600" dirty="0" smtClean="0">
                <a:effectLst/>
              </a:rPr>
              <a:t>do </a:t>
            </a:r>
            <a:r>
              <a:rPr lang="pt-BR" sz="3600" dirty="0" smtClean="0">
                <a:effectLst/>
              </a:rPr>
              <a:t>esporte</a:t>
            </a:r>
            <a:r>
              <a:rPr lang="en-US" sz="3600" dirty="0" smtClean="0">
                <a:effectLst/>
              </a:rPr>
              <a:t> </a:t>
            </a:r>
            <a:r>
              <a:rPr lang="pt-BR" sz="3600" dirty="0" smtClean="0">
                <a:effectLst/>
              </a:rPr>
              <a:t>Gustavo </a:t>
            </a:r>
            <a:r>
              <a:rPr lang="pt-BR" sz="3600" dirty="0" err="1">
                <a:effectLst/>
              </a:rPr>
              <a:t>Magliocca</a:t>
            </a:r>
            <a:r>
              <a:rPr lang="pt-BR" sz="3600" dirty="0">
                <a:effectLst/>
              </a:rPr>
              <a:t>, </a:t>
            </a:r>
            <a:r>
              <a:rPr lang="pt-BR" sz="3600" dirty="0" smtClean="0">
                <a:effectLst/>
              </a:rPr>
              <a:t>ressalta, </a:t>
            </a:r>
            <a:r>
              <a:rPr lang="pt-BR" sz="3600" dirty="0">
                <a:effectLst/>
              </a:rPr>
              <a:t>é importante ter regularidade no exercício físico</a:t>
            </a:r>
            <a:endParaRPr lang="pt-BR" sz="36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701147" y="-118534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4400" dirty="0" smtClean="0"/>
              <a:t>Depressão</a:t>
            </a:r>
            <a:endParaRPr lang="pt-BR" sz="4400" dirty="0">
              <a:effectLst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706" y="4924546"/>
            <a:ext cx="3563294" cy="1768285"/>
          </a:xfrm>
          <a:prstGeom prst="rect">
            <a:avLst/>
          </a:prstGeom>
          <a:effectLst>
            <a:innerShdw blurRad="1270000" dist="596900">
              <a:schemeClr val="bg1"/>
            </a:innerShdw>
            <a:softEdge rad="342900"/>
          </a:effectLst>
        </p:spPr>
      </p:pic>
    </p:spTree>
    <p:extLst>
      <p:ext uri="{BB962C8B-B14F-4D97-AF65-F5344CB8AC3E}">
        <p14:creationId xmlns:p14="http://schemas.microsoft.com/office/powerpoint/2010/main" val="54533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71590" y="613347"/>
            <a:ext cx="10670836" cy="41235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600" dirty="0">
                <a:effectLst/>
              </a:rPr>
              <a:t>Estima-se que 75% dos casos novos de </a:t>
            </a:r>
            <a:r>
              <a:rPr lang="pt-BR" sz="3600" b="1" dirty="0" smtClean="0">
                <a:solidFill>
                  <a:srgbClr val="FF0000"/>
                </a:solidFill>
                <a:effectLst/>
              </a:rPr>
              <a:t>DCNT</a:t>
            </a:r>
            <a:r>
              <a:rPr lang="pt-BR" sz="3600" dirty="0" smtClean="0">
                <a:effectLst/>
              </a:rPr>
              <a:t> </a:t>
            </a:r>
            <a:r>
              <a:rPr lang="pt-BR" sz="3600" dirty="0">
                <a:effectLst/>
              </a:rPr>
              <a:t>poderiam ser explicados por dieta e inatividade </a:t>
            </a:r>
            <a:r>
              <a:rPr lang="pt-BR" sz="3600" dirty="0" smtClean="0">
                <a:effectLst/>
              </a:rPr>
              <a:t>física</a:t>
            </a:r>
          </a:p>
          <a:p>
            <a:pPr marL="0" indent="0">
              <a:buNone/>
            </a:pPr>
            <a:endParaRPr lang="pt-BR" sz="3600" dirty="0">
              <a:effectLst/>
            </a:endParaRPr>
          </a:p>
          <a:p>
            <a:pPr marL="0" indent="0" algn="r">
              <a:buNone/>
            </a:pPr>
            <a:r>
              <a:rPr lang="pt-BR" dirty="0">
                <a:effectLst/>
              </a:rPr>
              <a:t>(BARRETO et al., 2005) </a:t>
            </a:r>
            <a:endParaRPr lang="pt-BR" dirty="0"/>
          </a:p>
          <a:p>
            <a:pPr marL="0" indent="0" algn="r">
              <a:buNone/>
            </a:pPr>
            <a:endParaRPr lang="pt-BR" sz="36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706" y="4924546"/>
            <a:ext cx="3563294" cy="1768285"/>
          </a:xfrm>
          <a:prstGeom prst="rect">
            <a:avLst/>
          </a:prstGeom>
          <a:effectLst>
            <a:innerShdw blurRad="1270000" dist="596900">
              <a:schemeClr val="bg1"/>
            </a:innerShdw>
            <a:softEdge rad="342900"/>
          </a:effectLst>
        </p:spPr>
      </p:pic>
    </p:spTree>
    <p:extLst>
      <p:ext uri="{BB962C8B-B14F-4D97-AF65-F5344CB8AC3E}">
        <p14:creationId xmlns:p14="http://schemas.microsoft.com/office/powerpoint/2010/main" val="56578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376173" y="-194317"/>
            <a:ext cx="13101404" cy="1623933"/>
          </a:xfrm>
        </p:spPr>
        <p:txBody>
          <a:bodyPr>
            <a:normAutofit/>
          </a:bodyPr>
          <a:lstStyle/>
          <a:p>
            <a:r>
              <a:rPr lang="pt-BR" sz="4000" dirty="0" smtClean="0">
                <a:effectLst/>
              </a:rPr>
              <a:t>Doenças crônicas não transmissíveis</a:t>
            </a:r>
            <a:br>
              <a:rPr lang="pt-BR" sz="4000" dirty="0" smtClean="0">
                <a:effectLst/>
              </a:rPr>
            </a:br>
            <a:r>
              <a:rPr lang="pt-BR" sz="4000" b="1" dirty="0" smtClean="0">
                <a:solidFill>
                  <a:srgbClr val="FF0000"/>
                </a:solidFill>
                <a:effectLst/>
              </a:rPr>
              <a:t>DCNT</a:t>
            </a:r>
            <a:endParaRPr lang="pt-BR" sz="4000" b="1" dirty="0">
              <a:solidFill>
                <a:srgbClr val="FF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06828" y="1761066"/>
            <a:ext cx="11335402" cy="3163479"/>
          </a:xfrm>
        </p:spPr>
        <p:txBody>
          <a:bodyPr>
            <a:normAutofit fontScale="25000" lnSpcReduction="20000"/>
          </a:bodyPr>
          <a:lstStyle/>
          <a:p>
            <a:pPr marL="571500" indent="-571500" algn="l">
              <a:buFont typeface="Wingdings" charset="2"/>
              <a:buChar char="ü"/>
            </a:pPr>
            <a:r>
              <a:rPr lang="pt-BR" sz="12800" dirty="0" smtClean="0">
                <a:effectLst/>
              </a:rPr>
              <a:t> 63</a:t>
            </a:r>
            <a:r>
              <a:rPr lang="pt-BR" sz="12800" dirty="0">
                <a:effectLst/>
              </a:rPr>
              <a:t>% das mortes no </a:t>
            </a:r>
            <a:r>
              <a:rPr lang="pt-BR" sz="12800" dirty="0" smtClean="0">
                <a:effectLst/>
              </a:rPr>
              <a:t>mundo</a:t>
            </a:r>
            <a:endParaRPr lang="pt-BR" sz="12800" dirty="0">
              <a:effectLst/>
            </a:endParaRPr>
          </a:p>
          <a:p>
            <a:pPr marL="685800" indent="-685800" algn="l">
              <a:buFont typeface="Wingdings" charset="2"/>
              <a:buChar char="ü"/>
            </a:pPr>
            <a:r>
              <a:rPr lang="pt-BR" sz="12800" dirty="0" smtClean="0">
                <a:effectLst/>
              </a:rPr>
              <a:t>74</a:t>
            </a:r>
            <a:r>
              <a:rPr lang="pt-BR" sz="12800" dirty="0">
                <a:effectLst/>
              </a:rPr>
              <a:t>% das </a:t>
            </a:r>
            <a:r>
              <a:rPr lang="pt-BR" sz="12800" dirty="0" smtClean="0">
                <a:effectLst/>
              </a:rPr>
              <a:t>mortes brasil</a:t>
            </a:r>
          </a:p>
          <a:p>
            <a:pPr marL="1143000" lvl="1" indent="-685800" algn="l">
              <a:buFont typeface="Wingdings" charset="2"/>
              <a:buChar char="ü"/>
            </a:pPr>
            <a:r>
              <a:rPr lang="pt-BR" sz="12800" b="1" dirty="0" smtClean="0">
                <a:solidFill>
                  <a:schemeClr val="accent4">
                    <a:lumMod val="50000"/>
                  </a:schemeClr>
                </a:solidFill>
              </a:rPr>
              <a:t>75</a:t>
            </a:r>
            <a:r>
              <a:rPr lang="pt-BR" sz="12800" b="1" dirty="0">
                <a:solidFill>
                  <a:schemeClr val="accent4">
                    <a:lumMod val="50000"/>
                  </a:schemeClr>
                </a:solidFill>
              </a:rPr>
              <a:t>% dos casos </a:t>
            </a:r>
            <a:r>
              <a:rPr lang="pt-BR" sz="12800" dirty="0" smtClean="0">
                <a:solidFill>
                  <a:schemeClr val="accent4">
                    <a:lumMod val="50000"/>
                  </a:schemeClr>
                </a:solidFill>
              </a:rPr>
              <a:t>são </a:t>
            </a:r>
            <a:r>
              <a:rPr lang="pt-BR" sz="12800" dirty="0">
                <a:solidFill>
                  <a:schemeClr val="accent4">
                    <a:lumMod val="50000"/>
                  </a:schemeClr>
                </a:solidFill>
              </a:rPr>
              <a:t>relacionados à dieta inadequada e </a:t>
            </a:r>
            <a:r>
              <a:rPr lang="pt-BR" sz="12800" b="1" dirty="0">
                <a:solidFill>
                  <a:schemeClr val="accent4">
                    <a:lumMod val="50000"/>
                  </a:schemeClr>
                </a:solidFill>
              </a:rPr>
              <a:t>inatividade física.</a:t>
            </a:r>
          </a:p>
          <a:p>
            <a:pPr algn="r"/>
            <a:endParaRPr lang="pt-BR" sz="9800" dirty="0">
              <a:solidFill>
                <a:schemeClr val="accent4">
                  <a:lumMod val="50000"/>
                </a:schemeClr>
              </a:solidFill>
              <a:effectLst/>
            </a:endParaRPr>
          </a:p>
          <a:p>
            <a:pPr algn="r"/>
            <a:r>
              <a:rPr lang="pt-BR" sz="8000" dirty="0" err="1" smtClean="0">
                <a:effectLst/>
              </a:rPr>
              <a:t>Organizac</a:t>
            </a:r>
            <a:r>
              <a:rPr lang="pt-BR" sz="8000" dirty="0" err="1">
                <a:effectLst/>
              </a:rPr>
              <a:t>̧ão</a:t>
            </a:r>
            <a:r>
              <a:rPr lang="pt-BR" sz="8000" dirty="0">
                <a:effectLst/>
              </a:rPr>
              <a:t> Mundial de </a:t>
            </a:r>
            <a:r>
              <a:rPr lang="pt-BR" sz="8000" dirty="0" err="1">
                <a:effectLst/>
              </a:rPr>
              <a:t>Saúde</a:t>
            </a:r>
            <a:r>
              <a:rPr lang="pt-BR" sz="8000" dirty="0">
                <a:effectLst/>
              </a:rPr>
              <a:t> (Brasil, 2011</a:t>
            </a:r>
            <a:r>
              <a:rPr lang="pt-BR" sz="8000" dirty="0" smtClean="0">
                <a:effectLst/>
              </a:rPr>
              <a:t>)</a:t>
            </a:r>
          </a:p>
          <a:p>
            <a:pPr algn="r"/>
            <a:r>
              <a:rPr lang="pt-BR" sz="8000" i="1" dirty="0"/>
              <a:t>(BARRETO et al., 2005</a:t>
            </a:r>
            <a:r>
              <a:rPr lang="pt-BR" sz="5000" i="1" dirty="0" smtClean="0"/>
              <a:t>)</a:t>
            </a:r>
            <a:r>
              <a:rPr lang="pt-BR" sz="5000" dirty="0" smtClean="0">
                <a:effectLst/>
              </a:rPr>
              <a:t> </a:t>
            </a:r>
            <a:endParaRPr lang="pt-BR" sz="50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706" y="4924546"/>
            <a:ext cx="3563294" cy="1768285"/>
          </a:xfrm>
          <a:prstGeom prst="rect">
            <a:avLst/>
          </a:prstGeom>
          <a:effectLst>
            <a:innerShdw blurRad="1270000" dist="596900">
              <a:schemeClr val="bg1"/>
            </a:innerShdw>
            <a:softEdge rad="342900"/>
          </a:effectLst>
        </p:spPr>
      </p:pic>
    </p:spTree>
    <p:extLst>
      <p:ext uri="{BB962C8B-B14F-4D97-AF65-F5344CB8AC3E}">
        <p14:creationId xmlns:p14="http://schemas.microsoft.com/office/powerpoint/2010/main" val="33542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86120" y="269510"/>
            <a:ext cx="8676222" cy="3659024"/>
          </a:xfrm>
        </p:spPr>
        <p:txBody>
          <a:bodyPr>
            <a:normAutofit/>
          </a:bodyPr>
          <a:lstStyle/>
          <a:p>
            <a:r>
              <a:rPr lang="pt-BR" dirty="0" smtClean="0"/>
              <a:t>Parabéns</a:t>
            </a:r>
            <a:br>
              <a:rPr lang="pt-BR" dirty="0" smtClean="0"/>
            </a:br>
            <a:r>
              <a:rPr lang="pt-BR" dirty="0" smtClean="0"/>
              <a:t>Nossas empresas</a:t>
            </a:r>
            <a:br>
              <a:rPr lang="pt-BR" dirty="0" smtClean="0"/>
            </a:br>
            <a:r>
              <a:rPr lang="pt-BR" dirty="0" smtClean="0"/>
              <a:t> salvam </a:t>
            </a:r>
            <a:br>
              <a:rPr lang="pt-BR" dirty="0" smtClean="0"/>
            </a:br>
            <a:r>
              <a:rPr lang="pt-BR" b="1" dirty="0" smtClean="0">
                <a:solidFill>
                  <a:srgbClr val="00B0F0"/>
                </a:solidFill>
              </a:rPr>
              <a:t>vidas</a:t>
            </a:r>
            <a:endParaRPr lang="pt-BR" b="1" dirty="0">
              <a:solidFill>
                <a:srgbClr val="00B0F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86120" y="5148844"/>
            <a:ext cx="8676222" cy="1543987"/>
          </a:xfrm>
        </p:spPr>
        <p:txBody>
          <a:bodyPr>
            <a:normAutofit/>
          </a:bodyPr>
          <a:lstStyle/>
          <a:p>
            <a:endParaRPr lang="pt-BR" dirty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dirty="0" smtClean="0"/>
              <a:t>Thais </a:t>
            </a:r>
            <a:r>
              <a:rPr lang="pt-BR" dirty="0" err="1" smtClean="0"/>
              <a:t>Yeleni</a:t>
            </a:r>
            <a:r>
              <a:rPr lang="pt-BR" dirty="0" smtClean="0"/>
              <a:t> Ferreira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dirty="0" smtClean="0">
                <a:hlinkClick r:id="rId2"/>
              </a:rPr>
              <a:t>thais@sindacdf.org.br</a:t>
            </a:r>
            <a:endParaRPr lang="pt-BR" dirty="0" smtClean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dirty="0" smtClean="0"/>
              <a:t>(61) 98365-0011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77" y="4924546"/>
            <a:ext cx="3563294" cy="1768285"/>
          </a:xfrm>
          <a:prstGeom prst="rect">
            <a:avLst/>
          </a:prstGeom>
          <a:effectLst>
            <a:innerShdw blurRad="1270000" dist="596900">
              <a:schemeClr val="bg1"/>
            </a:innerShdw>
            <a:softEdge rad="342900"/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035" y="5360192"/>
            <a:ext cx="3678613" cy="1121289"/>
          </a:xfrm>
          <a:prstGeom prst="rect">
            <a:avLst/>
          </a:prstGeom>
          <a:effectLst>
            <a:softEdge rad="165100"/>
          </a:effectLst>
        </p:spPr>
      </p:pic>
    </p:spTree>
    <p:extLst>
      <p:ext uri="{BB962C8B-B14F-4D97-AF65-F5344CB8AC3E}">
        <p14:creationId xmlns:p14="http://schemas.microsoft.com/office/powerpoint/2010/main" val="155960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5685" y="294807"/>
            <a:ext cx="11497454" cy="1905000"/>
          </a:xfrm>
        </p:spPr>
        <p:txBody>
          <a:bodyPr>
            <a:normAutofit/>
          </a:bodyPr>
          <a:lstStyle/>
          <a:p>
            <a:r>
              <a:rPr lang="pt-BR" sz="4400" dirty="0" smtClean="0">
                <a:effectLst/>
              </a:rPr>
              <a:t>As </a:t>
            </a:r>
            <a:r>
              <a:rPr lang="pt-BR" sz="4400" dirty="0">
                <a:effectLst/>
              </a:rPr>
              <a:t>principais </a:t>
            </a:r>
            <a:r>
              <a:rPr lang="pt-BR" sz="4400" b="1" dirty="0" smtClean="0">
                <a:solidFill>
                  <a:srgbClr val="FF0000"/>
                </a:solidFill>
                <a:effectLst/>
              </a:rPr>
              <a:t>DCNT</a:t>
            </a:r>
            <a:endParaRPr lang="pt-BR" sz="4400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90622" y="2199807"/>
            <a:ext cx="9905998" cy="395865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charset="2"/>
              <a:buChar char="ü"/>
            </a:pPr>
            <a:r>
              <a:rPr lang="pt-BR" sz="3200" dirty="0" smtClean="0">
                <a:effectLst/>
              </a:rPr>
              <a:t>Cardiovasculares</a:t>
            </a:r>
          </a:p>
          <a:p>
            <a:pPr>
              <a:buFont typeface="Wingdings" charset="2"/>
              <a:buChar char="ü"/>
            </a:pPr>
            <a:r>
              <a:rPr lang="pt-BR" sz="3200" dirty="0" smtClean="0">
                <a:effectLst/>
              </a:rPr>
              <a:t>câncer</a:t>
            </a:r>
          </a:p>
          <a:p>
            <a:pPr>
              <a:buFont typeface="Wingdings" charset="2"/>
              <a:buChar char="ü"/>
            </a:pPr>
            <a:r>
              <a:rPr lang="pt-BR" sz="3200" dirty="0" smtClean="0">
                <a:effectLst/>
              </a:rPr>
              <a:t>doenças </a:t>
            </a:r>
            <a:r>
              <a:rPr lang="pt-BR" sz="3200" dirty="0">
                <a:effectLst/>
              </a:rPr>
              <a:t>pulmonares </a:t>
            </a:r>
            <a:r>
              <a:rPr lang="pt-BR" sz="3200" dirty="0" smtClean="0">
                <a:effectLst/>
              </a:rPr>
              <a:t>crônicas </a:t>
            </a:r>
          </a:p>
          <a:p>
            <a:pPr>
              <a:buFont typeface="Wingdings" charset="2"/>
              <a:buChar char="ü"/>
            </a:pPr>
            <a:r>
              <a:rPr lang="pt-BR" sz="3200" dirty="0" smtClean="0">
                <a:effectLst/>
              </a:rPr>
              <a:t>diabetes </a:t>
            </a:r>
            <a:br>
              <a:rPr lang="pt-BR" sz="3200" dirty="0" smtClean="0">
                <a:effectLst/>
              </a:rPr>
            </a:br>
            <a:r>
              <a:rPr lang="pt-BR" sz="3200" dirty="0" smtClean="0">
                <a:effectLst/>
              </a:rPr>
              <a:t/>
            </a:r>
            <a:br>
              <a:rPr lang="pt-BR" sz="3200" dirty="0" smtClean="0">
                <a:effectLst/>
              </a:rPr>
            </a:br>
            <a:r>
              <a:rPr lang="pt-BR" sz="3200" dirty="0" smtClean="0">
                <a:effectLst/>
              </a:rPr>
              <a:t>matam 3 em </a:t>
            </a:r>
            <a:r>
              <a:rPr lang="pt-BR" sz="3200" dirty="0">
                <a:effectLst/>
              </a:rPr>
              <a:t>cada </a:t>
            </a:r>
            <a:r>
              <a:rPr lang="pt-BR" sz="3200" dirty="0" smtClean="0">
                <a:effectLst/>
              </a:rPr>
              <a:t>5 pessoas </a:t>
            </a:r>
            <a:r>
              <a:rPr lang="pt-BR" sz="3200" dirty="0">
                <a:effectLst/>
              </a:rPr>
              <a:t>no mundo inteiro </a:t>
            </a:r>
            <a:br>
              <a:rPr lang="pt-BR" sz="3200" dirty="0">
                <a:effectLst/>
              </a:rPr>
            </a:br>
            <a:r>
              <a:rPr lang="pt-BR" dirty="0" smtClean="0">
                <a:effectLst/>
              </a:rPr>
              <a:t/>
            </a:r>
            <a:br>
              <a:rPr lang="pt-BR" dirty="0" smtClean="0">
                <a:effectLst/>
              </a:rPr>
            </a:br>
            <a:r>
              <a:rPr lang="pt-BR" dirty="0" smtClean="0">
                <a:effectLst/>
              </a:rPr>
              <a:t/>
            </a:r>
            <a:br>
              <a:rPr lang="pt-BR" dirty="0" smtClean="0">
                <a:effectLst/>
              </a:rPr>
            </a:br>
            <a:r>
              <a:rPr lang="pt-BR" dirty="0" smtClean="0">
                <a:effectLst/>
              </a:rPr>
              <a:t>                      </a:t>
            </a:r>
            <a:br>
              <a:rPr lang="pt-BR" dirty="0" smtClean="0">
                <a:effectLst/>
              </a:rPr>
            </a:br>
            <a:r>
              <a:rPr lang="pt-BR" dirty="0" smtClean="0">
                <a:effectLst/>
              </a:rPr>
              <a:t>							</a:t>
            </a:r>
            <a:r>
              <a:rPr lang="pt-BR" dirty="0">
                <a:effectLst/>
              </a:rPr>
              <a:t>	</a:t>
            </a:r>
            <a:r>
              <a:rPr lang="pt-BR" dirty="0" smtClean="0">
                <a:effectLst/>
              </a:rPr>
              <a:t>                (</a:t>
            </a:r>
            <a:r>
              <a:rPr lang="pt-BR" dirty="0">
                <a:effectLst/>
              </a:rPr>
              <a:t>MACINKO et al., 2011) </a:t>
            </a:r>
            <a:endParaRPr lang="pt-BR" dirty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706" y="4924546"/>
            <a:ext cx="3563294" cy="1768285"/>
          </a:xfrm>
          <a:prstGeom prst="rect">
            <a:avLst/>
          </a:prstGeom>
          <a:effectLst>
            <a:innerShdw blurRad="1270000" dist="596900">
              <a:schemeClr val="bg1"/>
            </a:innerShdw>
            <a:softEdge rad="342900"/>
          </a:effectLst>
        </p:spPr>
      </p:pic>
    </p:spTree>
    <p:extLst>
      <p:ext uri="{BB962C8B-B14F-4D97-AF65-F5344CB8AC3E}">
        <p14:creationId xmlns:p14="http://schemas.microsoft.com/office/powerpoint/2010/main" val="11494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355" y="267185"/>
            <a:ext cx="9905998" cy="1905000"/>
          </a:xfrm>
        </p:spPr>
        <p:txBody>
          <a:bodyPr>
            <a:normAutofit/>
          </a:bodyPr>
          <a:lstStyle/>
          <a:p>
            <a:r>
              <a:rPr lang="pt-BR" sz="4400" dirty="0" smtClean="0"/>
              <a:t>4 PRINCIPAIS fatores das </a:t>
            </a:r>
            <a:r>
              <a:rPr lang="pt-BR" sz="4400" b="1" dirty="0">
                <a:solidFill>
                  <a:srgbClr val="FF0000"/>
                </a:solidFill>
                <a:effectLst/>
              </a:rPr>
              <a:t>DCNT</a:t>
            </a:r>
            <a:endParaRPr lang="pt-BR" sz="4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4355" y="2172185"/>
            <a:ext cx="9905998" cy="3437744"/>
          </a:xfrm>
        </p:spPr>
        <p:txBody>
          <a:bodyPr>
            <a:normAutofit fontScale="85000" lnSpcReduction="20000"/>
          </a:bodyPr>
          <a:lstStyle/>
          <a:p>
            <a:pPr>
              <a:buFont typeface="Wingdings" charset="2"/>
              <a:buChar char="ü"/>
            </a:pPr>
            <a:r>
              <a:rPr lang="pt-BR" sz="3600" dirty="0" smtClean="0">
                <a:effectLst/>
              </a:rPr>
              <a:t>tabagismo</a:t>
            </a:r>
          </a:p>
          <a:p>
            <a:pPr>
              <a:buFont typeface="Wingdings" charset="2"/>
              <a:buChar char="ü"/>
            </a:pPr>
            <a:r>
              <a:rPr lang="pt-BR" sz="3600" dirty="0" smtClean="0">
                <a:effectLst/>
              </a:rPr>
              <a:t>alimentação inadequada</a:t>
            </a:r>
          </a:p>
          <a:p>
            <a:pPr>
              <a:buFont typeface="Wingdings" charset="2"/>
              <a:buChar char="ü"/>
            </a:pPr>
            <a:r>
              <a:rPr lang="pt-BR" sz="3600" b="1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Falta de atividade física - inatividade</a:t>
            </a:r>
          </a:p>
          <a:p>
            <a:pPr>
              <a:buFont typeface="Wingdings" charset="2"/>
              <a:buChar char="ü"/>
            </a:pPr>
            <a:r>
              <a:rPr lang="pt-BR" sz="3600" dirty="0" smtClean="0">
                <a:effectLst/>
              </a:rPr>
              <a:t>consumo </a:t>
            </a:r>
            <a:r>
              <a:rPr lang="pt-BR" sz="3600" dirty="0">
                <a:effectLst/>
              </a:rPr>
              <a:t>abusivo de bebidas </a:t>
            </a:r>
            <a:r>
              <a:rPr lang="pt-BR" sz="3600" dirty="0" smtClean="0">
                <a:effectLst/>
              </a:rPr>
              <a:t>alcoólicas</a:t>
            </a:r>
            <a:br>
              <a:rPr lang="pt-BR" sz="3600" dirty="0" smtClean="0">
                <a:effectLst/>
              </a:rPr>
            </a:br>
            <a:r>
              <a:rPr lang="pt-BR" sz="3600" dirty="0" smtClean="0">
                <a:effectLst/>
              </a:rPr>
              <a:t/>
            </a:r>
            <a:br>
              <a:rPr lang="pt-BR" sz="3600" dirty="0" smtClean="0">
                <a:effectLst/>
              </a:rPr>
            </a:br>
            <a:r>
              <a:rPr lang="pt-BR" sz="3600" dirty="0" smtClean="0">
                <a:effectLst/>
              </a:rPr>
              <a:t/>
            </a:r>
            <a:br>
              <a:rPr lang="pt-BR" sz="3600" dirty="0" smtClean="0">
                <a:effectLst/>
              </a:rPr>
            </a:br>
            <a:r>
              <a:rPr lang="pt-BR" sz="3600" dirty="0" smtClean="0">
                <a:effectLst/>
              </a:rPr>
              <a:t>											</a:t>
            </a:r>
            <a:r>
              <a:rPr lang="pt-BR" sz="3200" dirty="0" smtClean="0">
                <a:effectLst/>
              </a:rPr>
              <a:t>Revista </a:t>
            </a:r>
            <a:r>
              <a:rPr lang="pt-BR" sz="3200" dirty="0" err="1">
                <a:effectLst/>
              </a:rPr>
              <a:t>Fafibe</a:t>
            </a:r>
            <a:r>
              <a:rPr lang="pt-BR" sz="3200" dirty="0">
                <a:effectLst/>
              </a:rPr>
              <a:t> On-Line </a:t>
            </a:r>
            <a:endParaRPr lang="pt-BR" sz="32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706" y="4924546"/>
            <a:ext cx="3563294" cy="1768285"/>
          </a:xfrm>
          <a:prstGeom prst="rect">
            <a:avLst/>
          </a:prstGeom>
          <a:effectLst>
            <a:innerShdw blurRad="1270000" dist="596900">
              <a:schemeClr val="bg1"/>
            </a:innerShdw>
            <a:softEdge rad="342900"/>
          </a:effectLst>
        </p:spPr>
      </p:pic>
    </p:spTree>
    <p:extLst>
      <p:ext uri="{BB962C8B-B14F-4D97-AF65-F5344CB8AC3E}">
        <p14:creationId xmlns:p14="http://schemas.microsoft.com/office/powerpoint/2010/main" val="89739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19528" y="264831"/>
            <a:ext cx="9707706" cy="1264169"/>
          </a:xfrm>
        </p:spPr>
        <p:txBody>
          <a:bodyPr>
            <a:normAutofit/>
          </a:bodyPr>
          <a:lstStyle/>
          <a:p>
            <a:pPr algn="l"/>
            <a:r>
              <a:rPr lang="pt-BR" sz="4400" dirty="0" smtClean="0"/>
              <a:t>Internações por inatividade</a:t>
            </a:r>
            <a:endParaRPr lang="pt-BR" sz="4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84419" y="2308484"/>
            <a:ext cx="10178321" cy="3897443"/>
          </a:xfrm>
        </p:spPr>
        <p:txBody>
          <a:bodyPr>
            <a:normAutofit fontScale="92500" lnSpcReduction="20000"/>
          </a:bodyPr>
          <a:lstStyle/>
          <a:p>
            <a:pPr marL="742950" indent="-742950" algn="l">
              <a:buFont typeface="Wingdings" charset="2"/>
              <a:buChar char="Ø"/>
            </a:pPr>
            <a:r>
              <a:rPr lang="pt-BR" sz="4200" dirty="0" smtClean="0">
                <a:effectLst/>
              </a:rPr>
              <a:t>974.641</a:t>
            </a:r>
          </a:p>
          <a:p>
            <a:pPr marL="742950" indent="-742950" algn="l">
              <a:buFont typeface="Wingdings" charset="2"/>
              <a:buChar char="Ø"/>
            </a:pPr>
            <a:endParaRPr lang="pt-BR" dirty="0" smtClean="0">
              <a:effectLst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pt-BR" sz="3200" dirty="0" smtClean="0">
                <a:effectLst/>
              </a:rPr>
              <a:t>doenças isquêmicas </a:t>
            </a:r>
            <a:r>
              <a:rPr lang="pt-BR" sz="3200" dirty="0">
                <a:effectLst/>
              </a:rPr>
              <a:t>do </a:t>
            </a:r>
            <a:r>
              <a:rPr lang="pt-BR" sz="3200" dirty="0" smtClean="0">
                <a:effectLst/>
              </a:rPr>
              <a:t>coração – mais altos custos</a:t>
            </a:r>
          </a:p>
          <a:p>
            <a:pPr marL="457200" indent="-457200" algn="l">
              <a:buFont typeface="+mj-lt"/>
              <a:buAutoNum type="arabicPeriod"/>
            </a:pPr>
            <a:r>
              <a:rPr lang="pt-BR" sz="3200" dirty="0">
                <a:effectLst/>
              </a:rPr>
              <a:t>cerebrovasculares</a:t>
            </a:r>
          </a:p>
          <a:p>
            <a:pPr marL="457200" indent="-457200" algn="l">
              <a:buFont typeface="+mj-lt"/>
              <a:buAutoNum type="arabicPeriod"/>
            </a:pPr>
            <a:r>
              <a:rPr lang="pt-BR" sz="3200" dirty="0">
                <a:effectLst/>
              </a:rPr>
              <a:t>diabetes </a:t>
            </a:r>
            <a:endParaRPr lang="pt-BR" sz="3200" dirty="0" smtClean="0">
              <a:effectLst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pt-BR" sz="3200" dirty="0" smtClean="0">
                <a:effectLst/>
              </a:rPr>
              <a:t>osteoporose </a:t>
            </a:r>
            <a:br>
              <a:rPr lang="pt-BR" sz="3200" dirty="0" smtClean="0">
                <a:effectLst/>
              </a:rPr>
            </a:br>
            <a:r>
              <a:rPr lang="pt-BR" sz="3200" dirty="0" smtClean="0">
                <a:effectLst/>
              </a:rPr>
              <a:t/>
            </a:r>
            <a:br>
              <a:rPr lang="pt-BR" sz="3200" dirty="0" smtClean="0">
                <a:effectLst/>
              </a:rPr>
            </a:br>
            <a:r>
              <a:rPr lang="pt-BR" sz="3200" dirty="0" smtClean="0">
                <a:effectLst/>
              </a:rPr>
              <a:t>    										</a:t>
            </a:r>
            <a:r>
              <a:rPr lang="pt-BR" sz="1700" dirty="0" smtClean="0">
                <a:effectLst/>
              </a:rPr>
              <a:t> </a:t>
            </a:r>
            <a:r>
              <a:rPr lang="da-DK" sz="1800" dirty="0">
                <a:effectLst/>
              </a:rPr>
              <a:t>Rev </a:t>
            </a:r>
            <a:r>
              <a:rPr lang="da-DK" sz="1800" dirty="0" err="1">
                <a:effectLst/>
              </a:rPr>
              <a:t>Saúde</a:t>
            </a:r>
            <a:r>
              <a:rPr lang="da-DK" sz="1800" dirty="0">
                <a:effectLst/>
              </a:rPr>
              <a:t> </a:t>
            </a:r>
            <a:r>
              <a:rPr lang="da-DK" sz="1800" dirty="0" err="1" smtClean="0">
                <a:effectLst/>
              </a:rPr>
              <a:t>Pública</a:t>
            </a:r>
            <a:r>
              <a:rPr lang="da-DK" sz="1800" dirty="0" smtClean="0">
                <a:effectLst/>
              </a:rPr>
              <a:t>/2015</a:t>
            </a:r>
            <a:endParaRPr lang="pt-BR" sz="1700" dirty="0" smtClean="0">
              <a:effectLst/>
            </a:endParaRP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706" y="4924546"/>
            <a:ext cx="3563294" cy="1768285"/>
          </a:xfrm>
          <a:prstGeom prst="rect">
            <a:avLst/>
          </a:prstGeom>
          <a:effectLst>
            <a:innerShdw blurRad="1270000" dist="596900">
              <a:schemeClr val="bg1"/>
            </a:innerShdw>
            <a:softEdge rad="342900"/>
          </a:effectLst>
        </p:spPr>
      </p:pic>
    </p:spTree>
    <p:extLst>
      <p:ext uri="{BB962C8B-B14F-4D97-AF65-F5344CB8AC3E}">
        <p14:creationId xmlns:p14="http://schemas.microsoft.com/office/powerpoint/2010/main" val="29038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896573" y="345885"/>
            <a:ext cx="8676222" cy="1264169"/>
          </a:xfrm>
        </p:spPr>
        <p:txBody>
          <a:bodyPr/>
          <a:lstStyle/>
          <a:p>
            <a:pPr algn="l"/>
            <a:r>
              <a:rPr lang="pt-BR" b="1" dirty="0" smtClean="0">
                <a:solidFill>
                  <a:srgbClr val="FF0000"/>
                </a:solidFill>
              </a:rPr>
              <a:t>Custo total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896572" y="2008681"/>
            <a:ext cx="10810745" cy="2653259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pt-BR" sz="5100" dirty="0">
                <a:effectLst/>
              </a:rPr>
              <a:t>R$1.848.627.410,03  </a:t>
            </a:r>
            <a:r>
              <a:rPr lang="pt-BR" sz="5100" dirty="0" smtClean="0">
                <a:effectLst/>
              </a:rPr>
              <a:t>ou US$695,6 mi para </a:t>
            </a:r>
            <a:r>
              <a:rPr lang="pt-BR" sz="5100" dirty="0">
                <a:effectLst/>
              </a:rPr>
              <a:t>o </a:t>
            </a:r>
            <a:r>
              <a:rPr lang="pt-BR" sz="5100" dirty="0" smtClean="0">
                <a:effectLst/>
              </a:rPr>
              <a:t>SUS</a:t>
            </a:r>
          </a:p>
          <a:p>
            <a:pPr algn="l"/>
            <a:endParaRPr lang="pt-BR" sz="3600" dirty="0">
              <a:effectLst/>
            </a:endParaRPr>
          </a:p>
          <a:p>
            <a:pPr algn="l"/>
            <a:endParaRPr lang="pt-BR" sz="3600" dirty="0" smtClean="0">
              <a:effectLst/>
            </a:endParaRPr>
          </a:p>
          <a:p>
            <a:pPr algn="r"/>
            <a:r>
              <a:rPr lang="pt-BR" sz="2600" dirty="0"/>
              <a:t>Departamento de </a:t>
            </a:r>
            <a:r>
              <a:rPr lang="pt-BR" sz="2600" dirty="0" err="1" smtClean="0"/>
              <a:t>Inform</a:t>
            </a:r>
            <a:r>
              <a:rPr lang="en-US" sz="2600" dirty="0" err="1" smtClean="0"/>
              <a:t>ática</a:t>
            </a:r>
            <a:r>
              <a:rPr lang="pt-BR" sz="2600" dirty="0" smtClean="0"/>
              <a:t> </a:t>
            </a:r>
            <a:r>
              <a:rPr lang="pt-BR" sz="2600" dirty="0"/>
              <a:t>do SUS (</a:t>
            </a:r>
            <a:r>
              <a:rPr lang="pt-BR" sz="2600" dirty="0" err="1"/>
              <a:t>Datasus</a:t>
            </a:r>
            <a:r>
              <a:rPr lang="pt-BR" sz="2600" dirty="0" smtClean="0"/>
              <a:t>)</a:t>
            </a:r>
          </a:p>
          <a:p>
            <a:pPr algn="r"/>
            <a:r>
              <a:rPr lang="da-DK" sz="2600" dirty="0">
                <a:effectLst/>
              </a:rPr>
              <a:t>Rev </a:t>
            </a:r>
            <a:r>
              <a:rPr lang="da-DK" sz="2600" dirty="0" err="1">
                <a:effectLst/>
              </a:rPr>
              <a:t>Saúde</a:t>
            </a:r>
            <a:r>
              <a:rPr lang="da-DK" sz="2600" dirty="0">
                <a:effectLst/>
              </a:rPr>
              <a:t> </a:t>
            </a:r>
            <a:r>
              <a:rPr lang="da-DK" sz="2600" dirty="0" err="1">
                <a:effectLst/>
              </a:rPr>
              <a:t>Pública</a:t>
            </a:r>
            <a:r>
              <a:rPr lang="da-DK" sz="2600" dirty="0">
                <a:effectLst/>
              </a:rPr>
              <a:t> 2015;49:75 </a:t>
            </a:r>
            <a:r>
              <a:rPr lang="pt-BR" sz="2600" dirty="0" smtClean="0"/>
              <a:t> </a:t>
            </a:r>
            <a:endParaRPr lang="pt-BR" sz="2600" dirty="0"/>
          </a:p>
          <a:p>
            <a:pPr algn="l"/>
            <a:endParaRPr lang="pt-BR" sz="3600" dirty="0">
              <a:effectLst/>
            </a:endParaRPr>
          </a:p>
          <a:p>
            <a:pPr algn="l"/>
            <a:endParaRPr lang="pt-BR" sz="3600" dirty="0" smtClean="0">
              <a:effectLst/>
            </a:endParaRPr>
          </a:p>
          <a:p>
            <a:pPr algn="l"/>
            <a:endParaRPr lang="pt-BR" sz="3600" dirty="0">
              <a:effectLst/>
            </a:endParaRPr>
          </a:p>
          <a:p>
            <a:pPr algn="l"/>
            <a:endParaRPr lang="pt-BR" sz="3600" dirty="0" smtClean="0">
              <a:effectLst/>
            </a:endParaRPr>
          </a:p>
          <a:p>
            <a:pPr algn="l"/>
            <a:endParaRPr lang="pt-BR" sz="3600" dirty="0"/>
          </a:p>
          <a:p>
            <a:pPr algn="l"/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706" y="4924546"/>
            <a:ext cx="3563294" cy="1768285"/>
          </a:xfrm>
          <a:prstGeom prst="rect">
            <a:avLst/>
          </a:prstGeom>
          <a:effectLst>
            <a:innerShdw blurRad="1270000" dist="596900">
              <a:schemeClr val="bg1"/>
            </a:innerShdw>
            <a:softEdge rad="342900"/>
          </a:effectLst>
        </p:spPr>
      </p:pic>
    </p:spTree>
    <p:extLst>
      <p:ext uri="{BB962C8B-B14F-4D97-AF65-F5344CB8AC3E}">
        <p14:creationId xmlns:p14="http://schemas.microsoft.com/office/powerpoint/2010/main" val="5206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896571" y="0"/>
            <a:ext cx="10956761" cy="1264169"/>
          </a:xfrm>
        </p:spPr>
        <p:txBody>
          <a:bodyPr>
            <a:normAutofit/>
          </a:bodyPr>
          <a:lstStyle/>
          <a:p>
            <a:pPr algn="l"/>
            <a:r>
              <a:rPr lang="pt-BR" sz="4400" dirty="0" smtClean="0"/>
              <a:t>Custo relacionados à </a:t>
            </a:r>
            <a:r>
              <a:rPr lang="pt-BR" sz="4400" dirty="0" smtClean="0">
                <a:solidFill>
                  <a:schemeClr val="accent4">
                    <a:lumMod val="75000"/>
                  </a:schemeClr>
                </a:solidFill>
              </a:rPr>
              <a:t>inatividade</a:t>
            </a:r>
            <a:endParaRPr lang="pt-BR" sz="4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896572" y="1798821"/>
            <a:ext cx="10810745" cy="3312826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pt-BR" sz="5100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15% do total </a:t>
            </a:r>
          </a:p>
          <a:p>
            <a:pPr algn="l"/>
            <a:r>
              <a:rPr lang="pt-BR" sz="5100" dirty="0" smtClean="0">
                <a:effectLst/>
              </a:rPr>
              <a:t>R$275.646.877,64</a:t>
            </a:r>
          </a:p>
          <a:p>
            <a:pPr algn="l"/>
            <a:endParaRPr lang="pt-BR" sz="3600" dirty="0">
              <a:effectLst/>
            </a:endParaRPr>
          </a:p>
          <a:p>
            <a:pPr algn="l"/>
            <a:endParaRPr lang="pt-BR" sz="3600" dirty="0" smtClean="0">
              <a:effectLst/>
            </a:endParaRPr>
          </a:p>
          <a:p>
            <a:pPr algn="r"/>
            <a:r>
              <a:rPr lang="pt-BR" sz="2600" dirty="0"/>
              <a:t>Departamento de </a:t>
            </a:r>
            <a:r>
              <a:rPr lang="pt-BR" sz="2600" dirty="0" err="1" smtClean="0"/>
              <a:t>Inform</a:t>
            </a:r>
            <a:r>
              <a:rPr lang="en-US" sz="2600" dirty="0" err="1" smtClean="0"/>
              <a:t>ática</a:t>
            </a:r>
            <a:r>
              <a:rPr lang="pt-BR" sz="2600" dirty="0" smtClean="0"/>
              <a:t> </a:t>
            </a:r>
            <a:r>
              <a:rPr lang="pt-BR" sz="2600" dirty="0"/>
              <a:t>do SUS (</a:t>
            </a:r>
            <a:r>
              <a:rPr lang="pt-BR" sz="2600" dirty="0" err="1"/>
              <a:t>Datasus</a:t>
            </a:r>
            <a:r>
              <a:rPr lang="pt-BR" sz="2600" dirty="0" smtClean="0"/>
              <a:t>)</a:t>
            </a:r>
          </a:p>
          <a:p>
            <a:pPr algn="r"/>
            <a:r>
              <a:rPr lang="da-DK" sz="2600" dirty="0">
                <a:effectLst/>
              </a:rPr>
              <a:t>Rev </a:t>
            </a:r>
            <a:r>
              <a:rPr lang="da-DK" sz="2600" dirty="0" err="1">
                <a:effectLst/>
              </a:rPr>
              <a:t>Saúde</a:t>
            </a:r>
            <a:r>
              <a:rPr lang="da-DK" sz="2600" dirty="0">
                <a:effectLst/>
              </a:rPr>
              <a:t> </a:t>
            </a:r>
            <a:r>
              <a:rPr lang="da-DK" sz="2600" dirty="0" err="1">
                <a:effectLst/>
              </a:rPr>
              <a:t>Pública</a:t>
            </a:r>
            <a:r>
              <a:rPr lang="da-DK" sz="2600" dirty="0">
                <a:effectLst/>
              </a:rPr>
              <a:t> 2015;49:75 </a:t>
            </a:r>
            <a:r>
              <a:rPr lang="pt-BR" sz="2600" dirty="0" smtClean="0"/>
              <a:t> </a:t>
            </a:r>
            <a:endParaRPr lang="pt-BR" sz="2600" dirty="0"/>
          </a:p>
          <a:p>
            <a:pPr algn="l"/>
            <a:endParaRPr lang="pt-BR" sz="3600" dirty="0">
              <a:effectLst/>
            </a:endParaRPr>
          </a:p>
          <a:p>
            <a:pPr algn="l"/>
            <a:endParaRPr lang="pt-BR" sz="3600" dirty="0" smtClean="0">
              <a:effectLst/>
            </a:endParaRPr>
          </a:p>
          <a:p>
            <a:pPr algn="l"/>
            <a:endParaRPr lang="pt-BR" sz="3600" dirty="0">
              <a:effectLst/>
            </a:endParaRPr>
          </a:p>
          <a:p>
            <a:pPr algn="l"/>
            <a:endParaRPr lang="pt-BR" sz="3600" dirty="0" smtClean="0">
              <a:effectLst/>
            </a:endParaRPr>
          </a:p>
          <a:p>
            <a:pPr algn="l"/>
            <a:endParaRPr lang="pt-BR" sz="3600" dirty="0"/>
          </a:p>
          <a:p>
            <a:pPr algn="l"/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706" y="4924546"/>
            <a:ext cx="3563294" cy="1768285"/>
          </a:xfrm>
          <a:prstGeom prst="rect">
            <a:avLst/>
          </a:prstGeom>
          <a:effectLst>
            <a:innerShdw blurRad="1270000" dist="596900">
              <a:schemeClr val="bg1"/>
            </a:innerShdw>
            <a:softEdge rad="342900"/>
          </a:effectLst>
        </p:spPr>
      </p:pic>
    </p:spTree>
    <p:extLst>
      <p:ext uri="{BB962C8B-B14F-4D97-AF65-F5344CB8AC3E}">
        <p14:creationId xmlns:p14="http://schemas.microsoft.com/office/powerpoint/2010/main" val="86421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1629" y="-109928"/>
            <a:ext cx="10736903" cy="1548984"/>
          </a:xfrm>
        </p:spPr>
        <p:txBody>
          <a:bodyPr>
            <a:normAutofit/>
          </a:bodyPr>
          <a:lstStyle/>
          <a:p>
            <a:r>
              <a:rPr lang="pt-BR" sz="4400" dirty="0" smtClean="0"/>
              <a:t>Custos totais </a:t>
            </a:r>
            <a:r>
              <a:rPr lang="pt-BR" sz="4400" dirty="0" err="1" smtClean="0"/>
              <a:t>x</a:t>
            </a:r>
            <a:r>
              <a:rPr lang="pt-BR" sz="4400" dirty="0" smtClean="0"/>
              <a:t> custos </a:t>
            </a:r>
            <a:r>
              <a:rPr lang="pt-BR" sz="4400" dirty="0" smtClean="0">
                <a:solidFill>
                  <a:schemeClr val="accent4">
                    <a:lumMod val="75000"/>
                  </a:schemeClr>
                </a:solidFill>
              </a:rPr>
              <a:t>inatividade</a:t>
            </a:r>
            <a:endParaRPr lang="pt-BR" sz="44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5" y="1439056"/>
            <a:ext cx="6751653" cy="5095587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706" y="4924546"/>
            <a:ext cx="3563294" cy="1768285"/>
          </a:xfrm>
          <a:prstGeom prst="rect">
            <a:avLst/>
          </a:prstGeom>
          <a:effectLst>
            <a:innerShdw blurRad="1270000" dist="596900">
              <a:schemeClr val="bg1"/>
            </a:innerShdw>
            <a:softEdge rad="342900"/>
          </a:effectLst>
        </p:spPr>
      </p:pic>
      <p:sp>
        <p:nvSpPr>
          <p:cNvPr id="3" name="Retângulo 2"/>
          <p:cNvSpPr/>
          <p:nvPr/>
        </p:nvSpPr>
        <p:spPr>
          <a:xfrm>
            <a:off x="8977909" y="4192600"/>
            <a:ext cx="2864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/>
              <a:t>Rev </a:t>
            </a:r>
            <a:r>
              <a:rPr lang="da-DK" dirty="0" err="1"/>
              <a:t>Saúde</a:t>
            </a:r>
            <a:r>
              <a:rPr lang="da-DK" dirty="0"/>
              <a:t> </a:t>
            </a:r>
            <a:r>
              <a:rPr lang="da-DK" dirty="0" err="1"/>
              <a:t>Pública</a:t>
            </a:r>
            <a:r>
              <a:rPr lang="da-DK" dirty="0"/>
              <a:t> 2015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123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lha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Malha</Template>
  <TotalTime>2127</TotalTime>
  <Words>615</Words>
  <Application>Microsoft Office PowerPoint</Application>
  <PresentationFormat>Widescreen</PresentationFormat>
  <Paragraphs>153</Paragraphs>
  <Slides>30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Century Gothic</vt:lpstr>
      <vt:lpstr>Wingdings</vt:lpstr>
      <vt:lpstr>Malha</vt:lpstr>
      <vt:lpstr>O impacto econômico positivo da atividade física sobre o setor da saúde pública e sobre a produtividade nas empresas</vt:lpstr>
      <vt:lpstr>O impacto positivo da atividade física no setor da saúde pública</vt:lpstr>
      <vt:lpstr>Doenças crônicas não transmissíveis DCNT</vt:lpstr>
      <vt:lpstr>As principais DCNT</vt:lpstr>
      <vt:lpstr>4 PRINCIPAIS fatores das DCNT</vt:lpstr>
      <vt:lpstr>Internações por inatividade</vt:lpstr>
      <vt:lpstr>Custo total</vt:lpstr>
      <vt:lpstr>Custo relacionados à inatividade</vt:lpstr>
      <vt:lpstr>Custos totais x custos inatividade</vt:lpstr>
      <vt:lpstr>Gastos no sus</vt:lpstr>
      <vt:lpstr>Custo das doenças cardiovasculares</vt:lpstr>
      <vt:lpstr>fatores de risco e sistema público de saúde</vt:lpstr>
      <vt:lpstr>fatores de risco e sistema público de saúde</vt:lpstr>
      <vt:lpstr>Pessoas inativas</vt:lpstr>
      <vt:lpstr>No mundo</vt:lpstr>
      <vt:lpstr>Custo DOENÇAS PROVOCADAS  SOBREPESO E OBESIDADE</vt:lpstr>
      <vt:lpstr>Redução promovida pela atividade física</vt:lpstr>
      <vt:lpstr>Austrália</vt:lpstr>
      <vt:lpstr>brasil</vt:lpstr>
      <vt:lpstr>O Plano de Ações Estratégias para o Enfrentamento das DCNT no Brasil </vt:lpstr>
      <vt:lpstr>O Plano de Ações Estratégias para o Enfrentamento das DCNT no Brasil </vt:lpstr>
      <vt:lpstr>Efeitos da atividade física Tireoidite de Hashimoto</vt:lpstr>
      <vt:lpstr>Efeitos da atividade física Tireoidite de Hashimoto</vt:lpstr>
      <vt:lpstr>Efeitos da atividade física Tireoidite de Hashimoto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Parabéns Nossas empresas  salvam  vidas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impacto econômico positivo da atividade física sobre o setor da saúde pública e sobre a produtividade nas empresa</dc:title>
  <dc:creator>Usuário do Microsoft Office</dc:creator>
  <cp:lastModifiedBy>Andressa Paranhos Guimarães</cp:lastModifiedBy>
  <cp:revision>51</cp:revision>
  <dcterms:created xsi:type="dcterms:W3CDTF">2017-11-28T01:46:20Z</dcterms:created>
  <dcterms:modified xsi:type="dcterms:W3CDTF">2017-11-29T14:42:52Z</dcterms:modified>
</cp:coreProperties>
</file>