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90" r:id="rId3"/>
    <p:sldId id="268" r:id="rId4"/>
    <p:sldId id="296" r:id="rId5"/>
    <p:sldId id="295" r:id="rId6"/>
    <p:sldId id="272" r:id="rId7"/>
    <p:sldId id="273" r:id="rId8"/>
    <p:sldId id="274" r:id="rId9"/>
    <p:sldId id="276" r:id="rId10"/>
    <p:sldId id="278" r:id="rId11"/>
    <p:sldId id="291" r:id="rId12"/>
    <p:sldId id="281" r:id="rId13"/>
    <p:sldId id="282" r:id="rId14"/>
    <p:sldId id="283" r:id="rId15"/>
    <p:sldId id="267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00CCFF"/>
    <a:srgbClr val="E6E6E6"/>
    <a:srgbClr val="7E7E7E"/>
    <a:srgbClr val="F6F6F6"/>
    <a:srgbClr val="716D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3" autoAdjust="0"/>
    <p:restoredTop sz="60813" autoAdjust="0"/>
  </p:normalViewPr>
  <p:slideViewPr>
    <p:cSldViewPr snapToGrid="0" showGuides="1">
      <p:cViewPr varScale="1">
        <p:scale>
          <a:sx n="70" d="100"/>
          <a:sy n="70" d="100"/>
        </p:scale>
        <p:origin x="1980" y="78"/>
      </p:cViewPr>
      <p:guideLst>
        <p:guide orient="horz" pos="2160"/>
        <p:guide pos="3840"/>
      </p:guideLst>
    </p:cSldViewPr>
  </p:slid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238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dreiarbo\Desktop\GR&#193;FICO%20ZONA%20FRANC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Document_CH01!$B$4</c:f>
              <c:strCache>
                <c:ptCount val="1"/>
                <c:pt idx="0">
                  <c:v>ESTIMATIVA EM R$ BI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bg2">
                  <a:lumMod val="75000"/>
                </a:schemeClr>
              </a:solidFill>
              <a:ln>
                <a:solidFill>
                  <a:schemeClr val="bg2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Document_CH01!$A$5:$A$15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Document_CH01!$B$5:$B$15</c:f>
              <c:numCache>
                <c:formatCode>#,##0.0</c:formatCode>
                <c:ptCount val="11"/>
                <c:pt idx="0">
                  <c:v>13.182329538999999</c:v>
                </c:pt>
                <c:pt idx="1">
                  <c:v>17.257273311999999</c:v>
                </c:pt>
                <c:pt idx="2">
                  <c:v>18.784228561999999</c:v>
                </c:pt>
                <c:pt idx="3">
                  <c:v>20.680586796</c:v>
                </c:pt>
                <c:pt idx="4">
                  <c:v>23.346276585999998</c:v>
                </c:pt>
                <c:pt idx="5">
                  <c:v>23.957784517839599</c:v>
                </c:pt>
                <c:pt idx="6">
                  <c:v>22.979780196081002</c:v>
                </c:pt>
                <c:pt idx="7">
                  <c:v>20.785547876257599</c:v>
                </c:pt>
                <c:pt idx="8">
                  <c:v>21.526184349359401</c:v>
                </c:pt>
                <c:pt idx="9">
                  <c:v>24.7957835279332</c:v>
                </c:pt>
                <c:pt idx="10">
                  <c:v>26.135173937307101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7316320"/>
        <c:axId val="137316712"/>
      </c:barChart>
      <c:lineChart>
        <c:grouping val="standard"/>
        <c:varyColors val="0"/>
        <c:ser>
          <c:idx val="1"/>
          <c:order val="1"/>
          <c:tx>
            <c:strRef>
              <c:f>Document_CH01!$C$4</c:f>
              <c:strCache>
                <c:ptCount val="1"/>
                <c:pt idx="0">
                  <c:v>% PIB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Document_CH01!$A$5:$A$15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Document_CH01!$C$5:$C$15</c:f>
              <c:numCache>
                <c:formatCode>0.00%</c:formatCode>
                <c:ptCount val="11"/>
                <c:pt idx="0">
                  <c:v>4.138716066657909E-3</c:v>
                </c:pt>
                <c:pt idx="1">
                  <c:v>4.5774230283694255E-3</c:v>
                </c:pt>
                <c:pt idx="2">
                  <c:v>4.2948553732367733E-3</c:v>
                </c:pt>
                <c:pt idx="3">
                  <c:v>4.3031546338853826E-3</c:v>
                </c:pt>
                <c:pt idx="4">
                  <c:v>4.3913240281352895E-3</c:v>
                </c:pt>
                <c:pt idx="5">
                  <c:v>4.2124991833289872E-3</c:v>
                </c:pt>
                <c:pt idx="6">
                  <c:v>3.8920208505297377E-3</c:v>
                </c:pt>
                <c:pt idx="7">
                  <c:v>3.3165578397798697E-3</c:v>
                </c:pt>
                <c:pt idx="8">
                  <c:v>3.2845134321826661E-3</c:v>
                </c:pt>
                <c:pt idx="9">
                  <c:v>3.6317058832918765E-3</c:v>
                </c:pt>
                <c:pt idx="10">
                  <c:v>3.5747292149823787E-3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7315144"/>
        <c:axId val="137318280"/>
      </c:lineChart>
      <c:catAx>
        <c:axId val="137316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7316712"/>
        <c:crosses val="autoZero"/>
        <c:auto val="1"/>
        <c:lblAlgn val="ctr"/>
        <c:lblOffset val="100"/>
        <c:noMultiLvlLbl val="0"/>
      </c:catAx>
      <c:valAx>
        <c:axId val="137316712"/>
        <c:scaling>
          <c:orientation val="minMax"/>
        </c:scaling>
        <c:delete val="0"/>
        <c:axPos val="l"/>
        <c:numFmt formatCode="0_ ;[Red]\-0\ 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7316320"/>
        <c:crosses val="autoZero"/>
        <c:crossBetween val="between"/>
      </c:valAx>
      <c:valAx>
        <c:axId val="137318280"/>
        <c:scaling>
          <c:orientation val="minMax"/>
        </c:scaling>
        <c:delete val="0"/>
        <c:axPos val="r"/>
        <c:numFmt formatCode="0.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7315144"/>
        <c:crosses val="max"/>
        <c:crossBetween val="between"/>
        <c:majorUnit val="1.0000000000000002E-3"/>
      </c:valAx>
      <c:catAx>
        <c:axId val="13731514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73182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14272C-5535-4A9E-A29F-847F43465C9A}" type="datetimeFigureOut">
              <a:rPr lang="pt-BR" smtClean="0"/>
              <a:t>03/07/2019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9CEA9B-C7E4-4B39-A668-14840E8F89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0246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F2BA62-44D0-4D79-8ACB-B747D67D46FD}" type="datetimeFigureOut">
              <a:rPr lang="pt-BR" smtClean="0"/>
              <a:t>03/07/2019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A9E496-C88C-4516-9A96-B8B636B70A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6798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9E496-C88C-4516-9A96-B8B636B70AFE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44031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Existência de um passivo de mais de um milhão de protocolos de ingresso de mercadoria que não foram analisados pela Suframa, a despeito do prazo de 180 dias da emissão das notas fiscais relativas a esses PIN ter se encerrado;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</a:t>
            </a:r>
            <a:r>
              <a:rPr lang="pt-B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istemática de atribuição de canal de vistoria de mercadorias mostrou-se falha, incapaz de mitigar os riscos de simulação de operações de venda pelas empresas da área de jurisdição da Suframa, para a obtenção ilegal de incentivos fiscais. Mesmo as mercadorias que são selecionadas para os canais vermelho e cinza muitas vezes não são inspecionadas, pois os servidores da Suframa, com muita frequência e por razões diversas, alteram manualmente o canal para verde.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 Canal Verde: é realizada a conferência</a:t>
            </a:r>
            <a:r>
              <a:rPr lang="pt-B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documental e autenticação eletrônica, sendo dispensada a conferência física da carga;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 Canal Vermelho: é realizada a conferência documental e a conferência física da carga é realizada por amostragem;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 Canal Cinza: é realizada a conferência documental  e conferência física total da carga</a:t>
            </a:r>
            <a:endParaRPr lang="pt-B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pt-B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9E496-C88C-4516-9A96-B8B636B70AFE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89979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Conclusão:</a:t>
            </a:r>
            <a:r>
              <a:rPr lang="pt-BR" baseline="0" dirty="0" smtClean="0"/>
              <a:t> o controle realizado pela Suframa é precário e incompatível com o volume de renúncias fiscais destinado à Zona Franca de Manaus e área de libre comércio (em 2018 superou R$ 25 bilhões)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9E496-C88C-4516-9A96-B8B636B70AFE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89304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dirty="0" smtClean="0">
                <a:solidFill>
                  <a:srgbClr val="002060"/>
                </a:solidFill>
              </a:rPr>
              <a:t>Considerando  que  modificações indiscriminadas dos canais de vistoria contribuem para a ocorrência de falhas de fiscalização;</a:t>
            </a:r>
          </a:p>
          <a:p>
            <a:endParaRPr lang="pt-BR" sz="1200" dirty="0" smtClean="0">
              <a:solidFill>
                <a:srgbClr val="002060"/>
              </a:solidFill>
            </a:endParaRPr>
          </a:p>
          <a:p>
            <a:r>
              <a:rPr lang="pt-BR" sz="1200" dirty="0" smtClean="0">
                <a:solidFill>
                  <a:srgbClr val="002060"/>
                </a:solidFill>
              </a:rPr>
              <a:t>De forma que as partes interessadas no internamento fossem informadas do canal de vistoria apenas no momento em que ingressassem com as mercadorias na área </a:t>
            </a:r>
            <a:r>
              <a:rPr lang="pt-BR" sz="1200" dirty="0" smtClean="0">
                <a:solidFill>
                  <a:srgbClr val="002060"/>
                </a:solidFill>
              </a:rPr>
              <a:t>incentivada</a:t>
            </a:r>
          </a:p>
          <a:p>
            <a:endParaRPr lang="pt-BR" sz="1200" dirty="0" smtClean="0">
              <a:solidFill>
                <a:srgbClr val="002060"/>
              </a:solidFill>
            </a:endParaRPr>
          </a:p>
          <a:p>
            <a:r>
              <a:rPr lang="pt-BR" sz="1200" baseline="0" dirty="0" smtClean="0">
                <a:solidFill>
                  <a:srgbClr val="002060"/>
                </a:solidFill>
              </a:rPr>
              <a:t>A Unidade Técnica está analisando as audiências dos responsáveis (processo está na </a:t>
            </a:r>
            <a:r>
              <a:rPr lang="pt-BR" sz="1200" baseline="0" dirty="0" err="1" smtClean="0">
                <a:solidFill>
                  <a:srgbClr val="002060"/>
                </a:solidFill>
              </a:rPr>
              <a:t>SecexDesenv</a:t>
            </a:r>
            <a:r>
              <a:rPr lang="pt-BR" sz="1200" baseline="0" dirty="0" smtClean="0">
                <a:solidFill>
                  <a:srgbClr val="002060"/>
                </a:solidFill>
              </a:rPr>
              <a:t>).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9E496-C88C-4516-9A96-B8B636B70AFE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6018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dirty="0" smtClean="0">
                <a:solidFill>
                  <a:srgbClr val="002060"/>
                </a:solidFill>
              </a:rPr>
              <a:t>Lei de Informática da ZFM – Lei</a:t>
            </a:r>
            <a:r>
              <a:rPr lang="pt-BR" sz="1200" baseline="0" dirty="0" smtClean="0">
                <a:solidFill>
                  <a:srgbClr val="002060"/>
                </a:solidFill>
              </a:rPr>
              <a:t> 8.387/1991</a:t>
            </a:r>
          </a:p>
          <a:p>
            <a:endParaRPr lang="pt-BR" sz="1200" baseline="0" dirty="0" smtClean="0">
              <a:solidFill>
                <a:srgbClr val="00206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Comitê das Atividades de Pesquisa e Desenvolvimento na Amazônia (</a:t>
            </a:r>
            <a:r>
              <a:rPr lang="pt-B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Capda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endParaRPr lang="pt-BR" sz="1200" baseline="0" dirty="0" smtClean="0">
              <a:solidFill>
                <a:srgbClr val="002060"/>
              </a:solidFill>
            </a:endParaRPr>
          </a:p>
          <a:p>
            <a:r>
              <a:rPr lang="pt-BR" sz="1200" baseline="0" dirty="0" smtClean="0">
                <a:solidFill>
                  <a:srgbClr val="002060"/>
                </a:solidFill>
              </a:rPr>
              <a:t>O Acórdão está sendo monitorado pela Unidade Técnica.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9E496-C88C-4516-9A96-B8B636B70AFE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52160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Não é possível ter certeza a respeito do cumprimento dos percentuais estabelecidos na Lei 8.387/1991 (art. 2º, §§ 3º a 5º), para aplicação em P&amp;D, nos últimos exercícios analisados pela Suframa. Tampouco é possível garantir que as análises das prestações de contas das aplicações dos recursos de P&amp;D foram realizadas em conformidade com os normativos pertinentes, nos últimos exercícios verificados pela Suframa, visto que há deficiências graves nos controles e processos de trabalho relativos a esse ponto.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Suframa não dispõe de segurança razoável para emitir pronunciamento conclusivo acerca do cumprimento ou descumprimento dos percentuais estabelecidos na Lei 8.387/1991 para aplicação em P&amp;D pelas empresas incentivadas. A falta de um sistema informatizado com ferramentas adequadas inviabiliza maior celeridade do processo de análise dos RD, além de prejudicar a confiabilidade dos dados apresentados, visto que, em sua maior parte, restringem-se a declarações não verificáveis, pois não há como </a:t>
            </a:r>
            <a:r>
              <a:rPr lang="pt-B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circularizar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informação, por exemplo, com a Receita Federal (sigilo fiscal).</a:t>
            </a:r>
          </a:p>
          <a:p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 adição, a morosidade é agravada na fase de recurso ao Superintendente. Com isso, arrasta-se por anos a incerteza acerca da aceitação ou não dos dispêndios efetuados e, em última instância, sobre a legalidade dos incentivos que as empresas continuam a receber.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9E496-C88C-4516-9A96-B8B636B70AFE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39636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9E496-C88C-4516-9A96-B8B636B70AFE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645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aseline="0" dirty="0" smtClean="0"/>
              <a:t>A Zona Franca de Manaus é um modelo de desenvolvimento implantado com o objetivo  de viabilizar uma base econômica na Amazônia Ocidental e promover integração produtiva e social dessa região ao país, garantindo a soberania nacional sobre suas fronteiras. </a:t>
            </a:r>
          </a:p>
          <a:p>
            <a:endParaRPr lang="pt-BR" baseline="0" dirty="0" smtClean="0"/>
          </a:p>
          <a:p>
            <a:r>
              <a:rPr lang="pt-BR" baseline="0" dirty="0" smtClean="0"/>
              <a:t>O modelo se baseia na concessão de benefícios tributários para o setor produtivo, cuja trajetória nos últimos dez anos está demonstrada no gráfico. Em valores absolutos, observa-se um crescimento significativo das estimativas de renúncias tributárias da ZFM, que em 2009 totalizou R$ 13,2 bilhões, em 2019 alcançou o montante de R$ 26,1 bilhões. Porém, em percentual do PIB, observa-se uma queda a partir do ano de 2013 e certa estabilidade nos últimos dois anos (0,36% do PIB). </a:t>
            </a:r>
          </a:p>
          <a:p>
            <a:endParaRPr lang="pt-BR" baseline="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9E496-C88C-4516-9A96-B8B636B70AFE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75987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>
                <a:solidFill>
                  <a:srgbClr val="002060"/>
                </a:solidFill>
              </a:rPr>
              <a:t>Foram analisados aspectos referentes à execução orçamentária federal e aos desafios para o desenvolvimento, bem como avaliações de políticas públicas e iniciativas federais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 smtClean="0">
              <a:solidFill>
                <a:srgbClr val="00206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9E496-C88C-4516-9A96-B8B636B70AFE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07507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 fiscalização realizada </a:t>
            </a:r>
            <a:r>
              <a:rPr lang="pt-B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 o objetivo de identificar riscos à sustentabilidade e à eficiência do financiamento regional, foi realizada análise das fontes de recursos destinados à Região Norte.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Considerando o período de 2000 a 2014 , chegou-se às seguintes conclusões: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 Existência de elevada dependência, dos estados da Região Norte, em relação aos recursos provenientes de outros entes federativos (União e outros estados da federação);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 Baixa capacidade de geração de receitas próprias por parte dos estados dessa região;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 Estados com frágil situação orçamentária e fiscal; 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 Existência dos piores níveis de desenvolvimento humano do território nacional.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9E496-C88C-4516-9A96-B8B636B70AFE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86651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pt-BR" dirty="0" smtClean="0"/>
              <a:t>Dentre</a:t>
            </a:r>
            <a:r>
              <a:rPr lang="pt-BR" baseline="0" dirty="0" smtClean="0"/>
              <a:t> os estados na Região Norte, o Amazonas é o que possui o maior percentual de geração de receita própria</a:t>
            </a:r>
          </a:p>
          <a:p>
            <a:pPr marL="0" indent="0">
              <a:buNone/>
            </a:pPr>
            <a:endParaRPr lang="pt-BR" baseline="0" dirty="0" smtClean="0"/>
          </a:p>
          <a:p>
            <a:pPr marL="228600" indent="-228600">
              <a:buAutoNum type="arabicPeriod"/>
            </a:pPr>
            <a:r>
              <a:rPr lang="pt-BR" baseline="0" dirty="0" smtClean="0"/>
              <a:t>Destaque-se que quanto menor a </a:t>
            </a:r>
            <a:r>
              <a:rPr lang="pt-BR" sz="1200" dirty="0" smtClean="0"/>
              <a:t>capacidade de geração de receitas próprias dos</a:t>
            </a:r>
            <a:r>
              <a:rPr lang="pt-BR" sz="1200" baseline="0" dirty="0" smtClean="0"/>
              <a:t> estados</a:t>
            </a:r>
            <a:r>
              <a:rPr lang="pt-BR" baseline="0" dirty="0" smtClean="0"/>
              <a:t>, maior o risco de comprometimento das finanças da União, risco potencializado pelo atual momento de crise pelo qual o Brasil passa.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9E496-C88C-4516-9A96-B8B636B70AFE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35783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figura demonstra a dependência de recursos de outros entes federativos por estado, destacando que nas regiões sul e sudeste os estados possuem uma capacidade maior para gerar receitas próprias. Por exemplo, São Paulo arrecadou 87% dos recursos que estavam disponíveis naquele estado em 2014. Na outra ponta, as receitas próprias do Amapá representaram apenas 29,8% do total de recursos disponíveis para o estado. </a:t>
            </a:r>
          </a:p>
          <a:p>
            <a:endParaRPr lang="pt-B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Assim, naquele ano, a região Norte era a mais dependente, com uma participação de recursos </a:t>
            </a:r>
            <a:r>
              <a:rPr lang="pt-B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interfederativos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61%. </a:t>
            </a:r>
          </a:p>
          <a:p>
            <a:endParaRPr lang="pt-B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Considerando o período</a:t>
            </a:r>
            <a:r>
              <a:rPr lang="pt-B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2000 a 2014, os repasses de outros entes federados representaram cerca de 66% do total de recursos disponíveis à região Norte.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9E496-C88C-4516-9A96-B8B636B70AFE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95065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Destaque-se que para apuração desses riscos foi</a:t>
            </a:r>
            <a:r>
              <a:rPr lang="pt-BR" baseline="0" dirty="0" smtClean="0"/>
              <a:t> realizado mapeamento nos sete estados da região Norte, selecionando-se aqueles riscos comuns a todos eles.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A atuação desconexa</a:t>
            </a:r>
            <a:r>
              <a:rPr lang="pt-BR" baseline="0" dirty="0" smtClean="0"/>
              <a:t> prejudica a eficácia das políticas públicas voltadas para o desenvolvimento </a:t>
            </a:r>
            <a:r>
              <a:rPr lang="pt-BR" baseline="0" dirty="0" smtClean="0"/>
              <a:t>regional; Deficiência </a:t>
            </a:r>
            <a:r>
              <a:rPr lang="pt-BR" baseline="0" dirty="0" smtClean="0"/>
              <a:t>de órgãos como Suframa e Sudam;</a:t>
            </a:r>
          </a:p>
          <a:p>
            <a:pPr marL="0" indent="0">
              <a:buNone/>
            </a:pPr>
            <a:endParaRPr lang="pt-BR" baseline="0" dirty="0" smtClean="0"/>
          </a:p>
          <a:p>
            <a:pPr marL="0" indent="0">
              <a:buNone/>
            </a:pPr>
            <a:r>
              <a:rPr lang="pt-BR" baseline="0" dirty="0" smtClean="0"/>
              <a:t>Possibilidade </a:t>
            </a:r>
            <a:r>
              <a:rPr lang="pt-BR" baseline="0" dirty="0" smtClean="0"/>
              <a:t>de não atingir a meta 15 dos Objetivos do Desenvolvimento Sustentável (proteger e restaurar ecossistemas terrestres até 2030), em face da insuficiência de políticas públicas capazes de conter esse desmatamento;</a:t>
            </a:r>
          </a:p>
          <a:p>
            <a:pPr marL="0" indent="0">
              <a:buNone/>
            </a:pPr>
            <a:endParaRPr lang="pt-BR" baseline="0" dirty="0" smtClean="0"/>
          </a:p>
          <a:p>
            <a:pPr marL="0" indent="0">
              <a:buNone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partir dos dados constantes no Sistema Nacional de Informações sobre Saneamento (SNIS 2015), publicado em fevereiro de 2017, verifica-se que a região possui acentuada deficiência de infraestrutura de saneamento básico, estando entre as piores do país</a:t>
            </a:r>
            <a:endParaRPr lang="pt-BR" baseline="0" dirty="0" smtClean="0"/>
          </a:p>
          <a:p>
            <a:pPr marL="228600" indent="-228600">
              <a:buAutoNum type="arabicPeriod"/>
            </a:pPr>
            <a:endParaRPr lang="pt-BR" baseline="0" dirty="0" smtClean="0"/>
          </a:p>
          <a:p>
            <a:pPr marL="228600" indent="-228600">
              <a:buAutoNum type="arabicPeriod"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9E496-C88C-4516-9A96-B8B636B70AFE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71727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5. Essa</a:t>
            </a:r>
            <a:r>
              <a:rPr lang="pt-BR" baseline="0" dirty="0" smtClean="0"/>
              <a:t> impossibilidade decorre da falta de legalização da terra, regularização fundiária precária;</a:t>
            </a:r>
          </a:p>
          <a:p>
            <a:r>
              <a:rPr lang="pt-BR" baseline="0" dirty="0" smtClean="0"/>
              <a:t>6</a:t>
            </a:r>
            <a:r>
              <a:rPr lang="pt-BR" baseline="0" dirty="0" smtClean="0"/>
              <a:t>. Logística de transporte deficiente. 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Região Amazônica apresenta aspectos logísticos peculiares que a diferenciam do restante do país e do mundo, uma vez que as distâncias existentes e as peculiaridades geográficas da região que dificultam a circulação interior aumentam os desafios quanto à infraestrutura de transporte e de comunicação; Há ainda o fato da oferta de energia ser irregular</a:t>
            </a:r>
            <a:r>
              <a:rPr lang="pt-B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 de má qualidade;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</a:t>
            </a:r>
            <a:r>
              <a:rPr lang="pt-B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Há dificuldade de formar e fixar profissionais com alto nível de qualificação e de contratar não de obra qualificada, além de poucas pesquisas para desenvolver tecnologia voltada para produtos regionais de interesse do </a:t>
            </a:r>
            <a:r>
              <a:rPr lang="pt-B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mercado. </a:t>
            </a:r>
            <a:r>
              <a:rPr lang="pt-BR" baseline="0" dirty="0" smtClean="0"/>
              <a:t>8</a:t>
            </a:r>
            <a:r>
              <a:rPr lang="pt-BR" baseline="0" dirty="0" smtClean="0"/>
              <a:t>. Atividade ilegais como biopirataria, contrabando, descaminho e tráfico de drogas e armas. Verificou-se falta de segurança nas faixas de </a:t>
            </a:r>
            <a:r>
              <a:rPr lang="pt-BR" baseline="0" dirty="0" smtClean="0"/>
              <a:t>fronteira.</a:t>
            </a:r>
            <a:endParaRPr lang="pt-BR" baseline="0" dirty="0" smtClean="0"/>
          </a:p>
          <a:p>
            <a:endParaRPr lang="pt-BR" baseline="0" dirty="0" smtClean="0"/>
          </a:p>
          <a:p>
            <a:pPr marL="0" indent="0" algn="just">
              <a:buNone/>
            </a:pPr>
            <a:r>
              <a:rPr lang="pt-BR" b="1" dirty="0" smtClean="0">
                <a:solidFill>
                  <a:srgbClr val="002060"/>
                </a:solidFill>
              </a:rPr>
              <a:t>Como resultado, o TCU expediu determinações</a:t>
            </a:r>
            <a:r>
              <a:rPr lang="pt-BR" dirty="0" smtClean="0">
                <a:solidFill>
                  <a:srgbClr val="002060"/>
                </a:solidFill>
              </a:rPr>
              <a:t> ao antigo </a:t>
            </a:r>
            <a:r>
              <a:rPr lang="pt-BR" b="1" dirty="0" smtClean="0">
                <a:solidFill>
                  <a:srgbClr val="002060"/>
                </a:solidFill>
              </a:rPr>
              <a:t>Ministério da Indústria e Comércio Exterior,</a:t>
            </a:r>
            <a:r>
              <a:rPr lang="pt-BR" dirty="0" smtClean="0">
                <a:solidFill>
                  <a:srgbClr val="002060"/>
                </a:solidFill>
              </a:rPr>
              <a:t> à </a:t>
            </a:r>
            <a:r>
              <a:rPr lang="pt-BR" b="1" dirty="0" smtClean="0">
                <a:solidFill>
                  <a:srgbClr val="002060"/>
                </a:solidFill>
              </a:rPr>
              <a:t>Suframa</a:t>
            </a:r>
            <a:r>
              <a:rPr lang="pt-BR" dirty="0" smtClean="0">
                <a:solidFill>
                  <a:srgbClr val="002060"/>
                </a:solidFill>
              </a:rPr>
              <a:t> e à Sudam para que </a:t>
            </a:r>
            <a:r>
              <a:rPr lang="pt-BR" b="1" dirty="0" smtClean="0">
                <a:solidFill>
                  <a:srgbClr val="002060"/>
                </a:solidFill>
              </a:rPr>
              <a:t>elaborem</a:t>
            </a:r>
            <a:r>
              <a:rPr lang="pt-BR" dirty="0" smtClean="0">
                <a:solidFill>
                  <a:srgbClr val="002060"/>
                </a:solidFill>
              </a:rPr>
              <a:t> </a:t>
            </a:r>
            <a:r>
              <a:rPr lang="pt-BR" b="1" dirty="0" smtClean="0">
                <a:solidFill>
                  <a:srgbClr val="002060"/>
                </a:solidFill>
              </a:rPr>
              <a:t>plano de ação </a:t>
            </a:r>
            <a:r>
              <a:rPr lang="pt-BR" dirty="0" smtClean="0">
                <a:solidFill>
                  <a:srgbClr val="002060"/>
                </a:solidFill>
              </a:rPr>
              <a:t>que contemple medidas  para assegurar os instrumentos necessários para a solução de questões nas áreas de pessoal e de orçamento, de modo a viabilizar o pleno desempenho institucional da Suframa</a:t>
            </a:r>
            <a:r>
              <a:rPr lang="pt-BR" baseline="0" dirty="0" smtClean="0">
                <a:solidFill>
                  <a:srgbClr val="002060"/>
                </a:solidFill>
              </a:rPr>
              <a:t> e </a:t>
            </a:r>
            <a:r>
              <a:rPr lang="pt-BR" dirty="0" smtClean="0">
                <a:solidFill>
                  <a:srgbClr val="002060"/>
                </a:solidFill>
              </a:rPr>
              <a:t>da </a:t>
            </a:r>
            <a:r>
              <a:rPr lang="pt-BR" dirty="0" smtClean="0">
                <a:solidFill>
                  <a:srgbClr val="002060"/>
                </a:solidFill>
              </a:rPr>
              <a:t>Sudam.</a:t>
            </a:r>
            <a:endParaRPr lang="pt-BR" sz="1100" dirty="0" smtClean="0">
              <a:solidFill>
                <a:srgbClr val="00206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aseline="0" dirty="0" smtClean="0">
                <a:solidFill>
                  <a:srgbClr val="002060"/>
                </a:solidFill>
              </a:rPr>
              <a:t>O Acórdão está sendo monitorado pela Unidade Técnica.</a:t>
            </a:r>
            <a:endParaRPr lang="pt-BR" dirty="0" smtClean="0"/>
          </a:p>
          <a:p>
            <a:endParaRPr lang="pt-BR" baseline="0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9E496-C88C-4516-9A96-B8B636B70AFE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92473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 smtClean="0">
                <a:solidFill>
                  <a:srgbClr val="002060"/>
                </a:solidFill>
              </a:rPr>
              <a:t>Verificar a ocorrência de possíveis irregularidades, bem como avaliar a atuação da Suframa na detecção de fraudes fiscais decorrentes da simulação de vendas para empresas fantasmas e/ou montadas na Região Norte, com vistas à obtenção ilegal dos incentivos tributários da Zona Franca de Manaus (ZFM), áreas de livre comércio (ALC) e Amazônia Ocidental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9E496-C88C-4516-9A96-B8B636B70AFE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6510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 userDrawn="1"/>
        </p:nvSpPr>
        <p:spPr>
          <a:xfrm>
            <a:off x="0" y="0"/>
            <a:ext cx="12192000" cy="40005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3354"/>
                    </a14:imgEffect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1034" t="74436" b="1"/>
          <a:stretch/>
        </p:blipFill>
        <p:spPr>
          <a:xfrm>
            <a:off x="6709025" y="-64207"/>
            <a:ext cx="5482975" cy="4153123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38200" y="1678193"/>
            <a:ext cx="6659880" cy="1831770"/>
          </a:xfrm>
          <a:prstGeom prst="rect">
            <a:avLst/>
          </a:prstGeom>
        </p:spPr>
        <p:txBody>
          <a:bodyPr anchor="b"/>
          <a:lstStyle>
            <a:lvl1pPr algn="l">
              <a:defRPr sz="60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38200" y="4894729"/>
            <a:ext cx="10515600" cy="132509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03/07/2019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pic>
        <p:nvPicPr>
          <p:cNvPr id="13" name="Imagem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80530"/>
            <a:ext cx="2218763" cy="403584"/>
          </a:xfrm>
          <a:prstGeom prst="rect">
            <a:avLst/>
          </a:prstGeom>
        </p:spPr>
      </p:pic>
      <p:sp>
        <p:nvSpPr>
          <p:cNvPr id="8" name="Triângulo isósceles 7"/>
          <p:cNvSpPr/>
          <p:nvPr userDrawn="1"/>
        </p:nvSpPr>
        <p:spPr>
          <a:xfrm rot="10800000">
            <a:off x="723900" y="3876621"/>
            <a:ext cx="556260" cy="384284"/>
          </a:xfrm>
          <a:prstGeom prst="triangle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6178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ângulo isósceles 8"/>
          <p:cNvSpPr/>
          <p:nvPr userDrawn="1"/>
        </p:nvSpPr>
        <p:spPr>
          <a:xfrm rot="10800000">
            <a:off x="723900" y="1172866"/>
            <a:ext cx="556260" cy="384284"/>
          </a:xfrm>
          <a:prstGeom prst="triangle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 userDrawn="1"/>
        </p:nvSpPr>
        <p:spPr>
          <a:xfrm>
            <a:off x="0" y="0"/>
            <a:ext cx="12192000" cy="133731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03/07/2019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16919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 userDrawn="1"/>
        </p:nvSpPr>
        <p:spPr>
          <a:xfrm>
            <a:off x="0" y="0"/>
            <a:ext cx="12192000" cy="133731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2" name="Imagem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  <p:sp>
        <p:nvSpPr>
          <p:cNvPr id="13" name="Triângulo isósceles 12"/>
          <p:cNvSpPr/>
          <p:nvPr userDrawn="1"/>
        </p:nvSpPr>
        <p:spPr>
          <a:xfrm rot="10800000">
            <a:off x="723900" y="1172866"/>
            <a:ext cx="556260" cy="384284"/>
          </a:xfrm>
          <a:prstGeom prst="triangle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03/07/2019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54369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 userDrawn="1"/>
        </p:nvSpPr>
        <p:spPr>
          <a:xfrm>
            <a:off x="0" y="0"/>
            <a:ext cx="12192000" cy="133731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3" name="Imagem 1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  <p:sp>
        <p:nvSpPr>
          <p:cNvPr id="14" name="Triângulo isósceles 13"/>
          <p:cNvSpPr/>
          <p:nvPr userDrawn="1"/>
        </p:nvSpPr>
        <p:spPr>
          <a:xfrm rot="10800000">
            <a:off x="723900" y="1172866"/>
            <a:ext cx="556260" cy="384284"/>
          </a:xfrm>
          <a:prstGeom prst="triangle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03/07/2019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3924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 userDrawn="1"/>
        </p:nvSpPr>
        <p:spPr>
          <a:xfrm>
            <a:off x="0" y="0"/>
            <a:ext cx="12192000" cy="133731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  <p:sp>
        <p:nvSpPr>
          <p:cNvPr id="6" name="Triângulo isósceles 5"/>
          <p:cNvSpPr/>
          <p:nvPr userDrawn="1"/>
        </p:nvSpPr>
        <p:spPr>
          <a:xfrm rot="10800000">
            <a:off x="723900" y="1172866"/>
            <a:ext cx="556260" cy="384284"/>
          </a:xfrm>
          <a:prstGeom prst="triangle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3246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 userDrawn="1"/>
        </p:nvSpPr>
        <p:spPr>
          <a:xfrm>
            <a:off x="11315700" y="6183630"/>
            <a:ext cx="876300" cy="6809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04"/>
            <a:ext cx="12192000" cy="685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032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 userDrawn="1"/>
        </p:nvSpPr>
        <p:spPr>
          <a:xfrm>
            <a:off x="0" y="0"/>
            <a:ext cx="12192000" cy="1602889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76"/>
            <a:ext cx="12192000" cy="685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21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EFE88-8AFA-4CAB-8D9E-C2EDA41CC309}" type="datetimeFigureOut">
              <a:rPr lang="pt-BR" smtClean="0"/>
              <a:t>03/07/2019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pic>
        <p:nvPicPr>
          <p:cNvPr id="14" name="Imagem 13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3340" y="6271451"/>
            <a:ext cx="595275" cy="50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630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61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3">
              <a:lumMod val="20000"/>
              <a:lumOff val="80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74176" y="1882910"/>
            <a:ext cx="6659880" cy="1831770"/>
          </a:xfrm>
        </p:spPr>
        <p:txBody>
          <a:bodyPr/>
          <a:lstStyle/>
          <a:p>
            <a:r>
              <a:rPr lang="pt-BR" dirty="0" smtClean="0">
                <a:solidFill>
                  <a:srgbClr val="002060"/>
                </a:solidFill>
              </a:rPr>
              <a:t>Desenvolvimento da Amazônia e Zona Franca de Manaus</a:t>
            </a:r>
            <a:endParaRPr lang="pt-BR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49296" y="6094417"/>
            <a:ext cx="9524308" cy="493873"/>
          </a:xfrm>
        </p:spPr>
        <p:txBody>
          <a:bodyPr>
            <a:normAutofit/>
          </a:bodyPr>
          <a:lstStyle/>
          <a:p>
            <a:r>
              <a:rPr lang="pt-B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Secretaria </a:t>
            </a:r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 Controle Externo do Desenvolvimento </a:t>
            </a:r>
            <a:r>
              <a:rPr lang="pt-B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Econômico</a:t>
            </a:r>
          </a:p>
        </p:txBody>
      </p:sp>
      <p:sp>
        <p:nvSpPr>
          <p:cNvPr id="4" name="Retângulo 3"/>
          <p:cNvSpPr/>
          <p:nvPr/>
        </p:nvSpPr>
        <p:spPr>
          <a:xfrm>
            <a:off x="11491415" y="6291618"/>
            <a:ext cx="700585" cy="56638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735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27546" y="2543337"/>
            <a:ext cx="11505063" cy="3857464"/>
          </a:xfrm>
        </p:spPr>
        <p:txBody>
          <a:bodyPr>
            <a:noAutofit/>
          </a:bodyPr>
          <a:lstStyle/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pt-BR" sz="3200" dirty="0" smtClean="0">
                <a:solidFill>
                  <a:srgbClr val="C00000"/>
                </a:solidFill>
              </a:rPr>
              <a:t>existência </a:t>
            </a:r>
            <a:r>
              <a:rPr lang="pt-BR" sz="3200" dirty="0">
                <a:solidFill>
                  <a:srgbClr val="C00000"/>
                </a:solidFill>
              </a:rPr>
              <a:t>de </a:t>
            </a:r>
            <a:r>
              <a:rPr lang="pt-BR" sz="3200" dirty="0" smtClean="0">
                <a:solidFill>
                  <a:srgbClr val="C00000"/>
                </a:solidFill>
              </a:rPr>
              <a:t>protocolos de ingresso de mercadorias pendentes de análise com prazo superior a 180 dias da emissão da nota fiscal (passivo de 1 milhão de protocolos)</a:t>
            </a:r>
            <a:endParaRPr lang="pt-BR" sz="3200" dirty="0">
              <a:solidFill>
                <a:srgbClr val="C00000"/>
              </a:solidFill>
            </a:endParaRP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pt-BR" sz="3200" dirty="0" smtClean="0">
                <a:solidFill>
                  <a:srgbClr val="C00000"/>
                </a:solidFill>
              </a:rPr>
              <a:t>internamento de mercadorias em volume  incompatível com a capacidade operacional da empresa remetente ou destinatária</a:t>
            </a:r>
            <a:endParaRPr lang="pt-BR" sz="3200" dirty="0">
              <a:solidFill>
                <a:srgbClr val="C00000"/>
              </a:solidFill>
            </a:endParaRP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pt-BR" sz="3200" dirty="0">
                <a:solidFill>
                  <a:srgbClr val="C00000"/>
                </a:solidFill>
              </a:rPr>
              <a:t>g</a:t>
            </a:r>
            <a:r>
              <a:rPr lang="pt-BR" sz="3200" dirty="0" smtClean="0">
                <a:solidFill>
                  <a:srgbClr val="C00000"/>
                </a:solidFill>
              </a:rPr>
              <a:t>rupo de empresas que sempre são direcionadas para o canal verde (dispensada a conferência física da carga)</a:t>
            </a:r>
            <a:endParaRPr lang="pt-BR" sz="3200" dirty="0">
              <a:solidFill>
                <a:srgbClr val="C00000"/>
              </a:solidFill>
            </a:endParaRPr>
          </a:p>
          <a:p>
            <a:pPr marL="0" indent="0" algn="just">
              <a:spcBef>
                <a:spcPts val="1800"/>
              </a:spcBef>
              <a:buNone/>
            </a:pPr>
            <a:endParaRPr lang="pt-BR" sz="3200" dirty="0">
              <a:solidFill>
                <a:srgbClr val="C00000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770021" y="1509149"/>
            <a:ext cx="9829800" cy="810489"/>
          </a:xfrm>
        </p:spPr>
        <p:txBody>
          <a:bodyPr anchor="b" anchorCtr="0"/>
          <a:lstStyle/>
          <a:p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Principais problemas identificados</a:t>
            </a: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Título 2"/>
          <p:cNvSpPr txBox="1">
            <a:spLocks/>
          </p:cNvSpPr>
          <p:nvPr/>
        </p:nvSpPr>
        <p:spPr>
          <a:xfrm>
            <a:off x="534311" y="1"/>
            <a:ext cx="10065510" cy="1285450"/>
          </a:xfrm>
          <a:prstGeom prst="rect">
            <a:avLst/>
          </a:prstGeom>
        </p:spPr>
        <p:txBody>
          <a:bodyPr anchor="b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dirty="0" smtClean="0">
                <a:solidFill>
                  <a:srgbClr val="002060"/>
                </a:solidFill>
              </a:rPr>
              <a:t>Auditoria de Conformidade Suframa</a:t>
            </a:r>
            <a:r>
              <a:rPr lang="pt-BR" sz="3600" dirty="0" smtClean="0">
                <a:solidFill>
                  <a:srgbClr val="002060"/>
                </a:solidFill>
              </a:rPr>
              <a:t/>
            </a:r>
            <a:br>
              <a:rPr lang="pt-BR" sz="3600" dirty="0" smtClean="0">
                <a:solidFill>
                  <a:srgbClr val="002060"/>
                </a:solidFill>
              </a:rPr>
            </a:br>
            <a:r>
              <a:rPr lang="pt-BR" sz="1000" dirty="0" smtClean="0">
                <a:solidFill>
                  <a:srgbClr val="002060"/>
                </a:solidFill>
              </a:rPr>
              <a:t> </a:t>
            </a:r>
            <a:r>
              <a:rPr lang="pt-BR" sz="3600" dirty="0" smtClean="0">
                <a:solidFill>
                  <a:srgbClr val="002060"/>
                </a:solidFill>
              </a:rPr>
              <a:t/>
            </a:r>
            <a:br>
              <a:rPr lang="pt-BR" sz="3600" dirty="0" smtClean="0">
                <a:solidFill>
                  <a:srgbClr val="002060"/>
                </a:solidFill>
              </a:rPr>
            </a:br>
            <a:r>
              <a:rPr lang="pt-BR" sz="2800" dirty="0" smtClean="0">
                <a:solidFill>
                  <a:srgbClr val="002060"/>
                </a:solidFill>
              </a:rPr>
              <a:t>Acórdão 1.107/2018-TCU-P, Relator Min. Raimundo Carreiro </a:t>
            </a:r>
            <a:endParaRPr lang="pt-BR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139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730291" y="2697229"/>
            <a:ext cx="10695710" cy="3826401"/>
          </a:xfrm>
        </p:spPr>
        <p:txBody>
          <a:bodyPr>
            <a:no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pt-BR" sz="3200" b="1" dirty="0" smtClean="0">
                <a:solidFill>
                  <a:srgbClr val="C00000"/>
                </a:solidFill>
              </a:rPr>
              <a:t>definição de canal </a:t>
            </a:r>
            <a:r>
              <a:rPr lang="pt-BR" sz="3200" dirty="0" smtClean="0">
                <a:solidFill>
                  <a:srgbClr val="C00000"/>
                </a:solidFill>
              </a:rPr>
              <a:t>de vistoria </a:t>
            </a:r>
            <a:r>
              <a:rPr lang="pt-BR" sz="3200" b="1" dirty="0" smtClean="0">
                <a:solidFill>
                  <a:srgbClr val="C00000"/>
                </a:solidFill>
              </a:rPr>
              <a:t>sem</a:t>
            </a:r>
            <a:r>
              <a:rPr lang="pt-BR" sz="3200" dirty="0" smtClean="0">
                <a:solidFill>
                  <a:srgbClr val="C00000"/>
                </a:solidFill>
              </a:rPr>
              <a:t> utilização de </a:t>
            </a:r>
            <a:r>
              <a:rPr lang="pt-BR" sz="3200" b="1" dirty="0" smtClean="0">
                <a:solidFill>
                  <a:srgbClr val="C00000"/>
                </a:solidFill>
              </a:rPr>
              <a:t>critérios</a:t>
            </a:r>
            <a:r>
              <a:rPr lang="pt-BR" sz="3200" dirty="0" smtClean="0">
                <a:solidFill>
                  <a:srgbClr val="C00000"/>
                </a:solidFill>
              </a:rPr>
              <a:t> que mitiguem o risco de fraudes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sz="3200" b="1" dirty="0" smtClean="0">
                <a:solidFill>
                  <a:srgbClr val="C00000"/>
                </a:solidFill>
              </a:rPr>
              <a:t>conhecimento prévio do canal </a:t>
            </a:r>
            <a:r>
              <a:rPr lang="pt-BR" sz="3200" dirty="0" smtClean="0">
                <a:solidFill>
                  <a:srgbClr val="C00000"/>
                </a:solidFill>
              </a:rPr>
              <a:t>de vistoria pelo transportador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sz="3200" b="1" dirty="0" smtClean="0">
                <a:solidFill>
                  <a:srgbClr val="C00000"/>
                </a:solidFill>
              </a:rPr>
              <a:t>alteração rotineira </a:t>
            </a:r>
            <a:r>
              <a:rPr lang="pt-BR" sz="3200" dirty="0" smtClean="0">
                <a:solidFill>
                  <a:srgbClr val="C00000"/>
                </a:solidFill>
              </a:rPr>
              <a:t>e injustificada do canal de vistoria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sz="3200" b="1" dirty="0">
                <a:solidFill>
                  <a:srgbClr val="C00000"/>
                </a:solidFill>
              </a:rPr>
              <a:t>v</a:t>
            </a:r>
            <a:r>
              <a:rPr lang="pt-BR" sz="3200" b="1" dirty="0" smtClean="0">
                <a:solidFill>
                  <a:srgbClr val="C00000"/>
                </a:solidFill>
              </a:rPr>
              <a:t>istoria física </a:t>
            </a:r>
            <a:r>
              <a:rPr lang="pt-BR" sz="3200" dirty="0" smtClean="0">
                <a:solidFill>
                  <a:srgbClr val="C00000"/>
                </a:solidFill>
              </a:rPr>
              <a:t>de mercadorias </a:t>
            </a:r>
            <a:r>
              <a:rPr lang="pt-BR" sz="3200" b="1" dirty="0" smtClean="0">
                <a:solidFill>
                  <a:srgbClr val="C00000"/>
                </a:solidFill>
              </a:rPr>
              <a:t>meramente formal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sz="3200" b="1" dirty="0">
                <a:solidFill>
                  <a:srgbClr val="C00000"/>
                </a:solidFill>
              </a:rPr>
              <a:t>d</a:t>
            </a:r>
            <a:r>
              <a:rPr lang="pt-BR" sz="3200" b="1" dirty="0" smtClean="0">
                <a:solidFill>
                  <a:srgbClr val="C00000"/>
                </a:solidFill>
              </a:rPr>
              <a:t>esvio de função </a:t>
            </a:r>
            <a:r>
              <a:rPr lang="pt-BR" sz="3200" dirty="0" smtClean="0">
                <a:solidFill>
                  <a:srgbClr val="C00000"/>
                </a:solidFill>
              </a:rPr>
              <a:t>na atividade de vistoria</a:t>
            </a:r>
          </a:p>
          <a:p>
            <a:pPr marL="514350" indent="-514350" algn="just">
              <a:buFont typeface="+mj-lt"/>
              <a:buAutoNum type="arabicPeriod"/>
            </a:pPr>
            <a:endParaRPr lang="pt-BR" sz="3200" dirty="0">
              <a:solidFill>
                <a:srgbClr val="C00000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endParaRPr lang="pt-BR" sz="3200" dirty="0">
              <a:solidFill>
                <a:srgbClr val="C00000"/>
              </a:solidFill>
            </a:endParaRPr>
          </a:p>
          <a:p>
            <a:pPr algn="just"/>
            <a:endParaRPr lang="pt-BR" sz="3200" dirty="0">
              <a:solidFill>
                <a:srgbClr val="C00000"/>
              </a:solidFill>
            </a:endParaRPr>
          </a:p>
          <a:p>
            <a:pPr algn="just"/>
            <a:endParaRPr lang="pt-BR" sz="3200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pt-BR" sz="3200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pt-BR" sz="3200" dirty="0">
              <a:solidFill>
                <a:srgbClr val="C00000"/>
              </a:solidFill>
            </a:endParaRPr>
          </a:p>
        </p:txBody>
      </p:sp>
      <p:sp>
        <p:nvSpPr>
          <p:cNvPr id="4" name="Título 2"/>
          <p:cNvSpPr txBox="1">
            <a:spLocks/>
          </p:cNvSpPr>
          <p:nvPr/>
        </p:nvSpPr>
        <p:spPr>
          <a:xfrm>
            <a:off x="730291" y="1586095"/>
            <a:ext cx="9829800" cy="810489"/>
          </a:xfrm>
          <a:prstGeom prst="rect">
            <a:avLst/>
          </a:prstGeom>
        </p:spPr>
        <p:txBody>
          <a:bodyPr anchor="b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Principais problemas identificados</a:t>
            </a: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Título 2"/>
          <p:cNvSpPr txBox="1">
            <a:spLocks/>
          </p:cNvSpPr>
          <p:nvPr/>
        </p:nvSpPr>
        <p:spPr>
          <a:xfrm>
            <a:off x="534311" y="1"/>
            <a:ext cx="10065510" cy="1285450"/>
          </a:xfrm>
          <a:prstGeom prst="rect">
            <a:avLst/>
          </a:prstGeom>
        </p:spPr>
        <p:txBody>
          <a:bodyPr anchor="b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dirty="0" smtClean="0">
                <a:solidFill>
                  <a:srgbClr val="002060"/>
                </a:solidFill>
              </a:rPr>
              <a:t>Auditoria de Conformidade Suframa</a:t>
            </a:r>
            <a:r>
              <a:rPr lang="pt-BR" sz="3600" dirty="0" smtClean="0">
                <a:solidFill>
                  <a:srgbClr val="002060"/>
                </a:solidFill>
              </a:rPr>
              <a:t/>
            </a:r>
            <a:br>
              <a:rPr lang="pt-BR" sz="3600" dirty="0" smtClean="0">
                <a:solidFill>
                  <a:srgbClr val="002060"/>
                </a:solidFill>
              </a:rPr>
            </a:br>
            <a:r>
              <a:rPr lang="pt-BR" sz="1000" dirty="0" smtClean="0">
                <a:solidFill>
                  <a:srgbClr val="002060"/>
                </a:solidFill>
              </a:rPr>
              <a:t> </a:t>
            </a:r>
            <a:r>
              <a:rPr lang="pt-BR" sz="3600" dirty="0" smtClean="0">
                <a:solidFill>
                  <a:srgbClr val="002060"/>
                </a:solidFill>
              </a:rPr>
              <a:t/>
            </a:r>
            <a:br>
              <a:rPr lang="pt-BR" sz="3600" dirty="0" smtClean="0">
                <a:solidFill>
                  <a:srgbClr val="002060"/>
                </a:solidFill>
              </a:rPr>
            </a:br>
            <a:r>
              <a:rPr lang="pt-BR" sz="2800" dirty="0" smtClean="0">
                <a:solidFill>
                  <a:srgbClr val="002060"/>
                </a:solidFill>
              </a:rPr>
              <a:t>Acórdão 1.107/2018-TCU-P, Relator Min. Raimundo Carreiro </a:t>
            </a:r>
            <a:endParaRPr lang="pt-BR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06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716765" y="1781009"/>
            <a:ext cx="10706101" cy="494733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1800"/>
              </a:spcBef>
              <a:buNone/>
            </a:pPr>
            <a:r>
              <a:rPr lang="pt-BR" sz="3200" b="1" dirty="0" smtClean="0">
                <a:solidFill>
                  <a:srgbClr val="0070C0"/>
                </a:solidFill>
              </a:rPr>
              <a:t>O </a:t>
            </a:r>
            <a:r>
              <a:rPr lang="pt-BR" sz="3200" b="1" dirty="0" smtClean="0">
                <a:solidFill>
                  <a:srgbClr val="0070C0"/>
                </a:solidFill>
              </a:rPr>
              <a:t>TCU expediu determinações à Suframa para </a:t>
            </a:r>
            <a:r>
              <a:rPr lang="pt-BR" sz="3200" b="1" u="sng" dirty="0" smtClean="0">
                <a:solidFill>
                  <a:srgbClr val="0070C0"/>
                </a:solidFill>
              </a:rPr>
              <a:t>melhoria dos controles</a:t>
            </a:r>
            <a:r>
              <a:rPr lang="pt-BR" sz="3200" b="1" dirty="0" smtClean="0">
                <a:solidFill>
                  <a:srgbClr val="0070C0"/>
                </a:solidFill>
              </a:rPr>
              <a:t> sobre o processo de internamento de mercadorias na Zona Franca</a:t>
            </a:r>
            <a:r>
              <a:rPr lang="pt-BR" sz="3200" dirty="0" smtClean="0">
                <a:solidFill>
                  <a:srgbClr val="0070C0"/>
                </a:solidFill>
              </a:rPr>
              <a:t>: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pt-BR" sz="3200" dirty="0" smtClean="0">
                <a:solidFill>
                  <a:srgbClr val="0070C0"/>
                </a:solidFill>
              </a:rPr>
              <a:t>analisar o passivo de protocolos de internações existente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pt-BR" sz="3200" dirty="0" smtClean="0">
                <a:solidFill>
                  <a:srgbClr val="0070C0"/>
                </a:solidFill>
              </a:rPr>
              <a:t>implementar rotinas  para verificar indícios de operações que superem a capacidade operacional das empresas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pt-BR" sz="3200" dirty="0" smtClean="0">
                <a:solidFill>
                  <a:srgbClr val="0070C0"/>
                </a:solidFill>
              </a:rPr>
              <a:t>implantar </a:t>
            </a:r>
            <a:r>
              <a:rPr lang="pt-BR" sz="3200" dirty="0">
                <a:solidFill>
                  <a:srgbClr val="0070C0"/>
                </a:solidFill>
              </a:rPr>
              <a:t>critérios </a:t>
            </a:r>
            <a:r>
              <a:rPr lang="pt-BR" sz="3200" dirty="0" smtClean="0">
                <a:solidFill>
                  <a:srgbClr val="0070C0"/>
                </a:solidFill>
              </a:rPr>
              <a:t>como risco </a:t>
            </a:r>
            <a:r>
              <a:rPr lang="pt-BR" sz="3200" dirty="0">
                <a:solidFill>
                  <a:srgbClr val="0070C0"/>
                </a:solidFill>
              </a:rPr>
              <a:t>e </a:t>
            </a:r>
            <a:r>
              <a:rPr lang="pt-BR" sz="3200" dirty="0" smtClean="0">
                <a:solidFill>
                  <a:srgbClr val="0070C0"/>
                </a:solidFill>
              </a:rPr>
              <a:t>materialidade </a:t>
            </a:r>
            <a:r>
              <a:rPr lang="pt-BR" sz="3200" dirty="0">
                <a:solidFill>
                  <a:srgbClr val="0070C0"/>
                </a:solidFill>
              </a:rPr>
              <a:t>das operações na seleção do canal de </a:t>
            </a:r>
            <a:r>
              <a:rPr lang="pt-BR" sz="3200" dirty="0" smtClean="0">
                <a:solidFill>
                  <a:srgbClr val="0070C0"/>
                </a:solidFill>
              </a:rPr>
              <a:t>vistoria</a:t>
            </a:r>
            <a:endParaRPr lang="pt-BR" sz="3200" dirty="0">
              <a:solidFill>
                <a:srgbClr val="0070C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1800"/>
              </a:spcBef>
              <a:buNone/>
            </a:pPr>
            <a:endParaRPr lang="pt-BR" dirty="0">
              <a:solidFill>
                <a:srgbClr val="0070C0"/>
              </a:solidFill>
            </a:endParaRPr>
          </a:p>
        </p:txBody>
      </p:sp>
      <p:sp>
        <p:nvSpPr>
          <p:cNvPr id="5" name="Título 2"/>
          <p:cNvSpPr txBox="1">
            <a:spLocks/>
          </p:cNvSpPr>
          <p:nvPr/>
        </p:nvSpPr>
        <p:spPr>
          <a:xfrm>
            <a:off x="534311" y="1"/>
            <a:ext cx="10065510" cy="1285450"/>
          </a:xfrm>
          <a:prstGeom prst="rect">
            <a:avLst/>
          </a:prstGeom>
        </p:spPr>
        <p:txBody>
          <a:bodyPr anchor="b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dirty="0" smtClean="0">
                <a:solidFill>
                  <a:srgbClr val="002060"/>
                </a:solidFill>
              </a:rPr>
              <a:t>Auditoria de Conformidade Suframa</a:t>
            </a:r>
            <a:r>
              <a:rPr lang="pt-BR" sz="3600" dirty="0" smtClean="0">
                <a:solidFill>
                  <a:srgbClr val="002060"/>
                </a:solidFill>
              </a:rPr>
              <a:t/>
            </a:r>
            <a:br>
              <a:rPr lang="pt-BR" sz="3600" dirty="0" smtClean="0">
                <a:solidFill>
                  <a:srgbClr val="002060"/>
                </a:solidFill>
              </a:rPr>
            </a:br>
            <a:r>
              <a:rPr lang="pt-BR" sz="1000" dirty="0" smtClean="0">
                <a:solidFill>
                  <a:srgbClr val="002060"/>
                </a:solidFill>
              </a:rPr>
              <a:t> </a:t>
            </a:r>
            <a:r>
              <a:rPr lang="pt-BR" sz="3600" dirty="0" smtClean="0">
                <a:solidFill>
                  <a:srgbClr val="002060"/>
                </a:solidFill>
              </a:rPr>
              <a:t/>
            </a:r>
            <a:br>
              <a:rPr lang="pt-BR" sz="3600" dirty="0" smtClean="0">
                <a:solidFill>
                  <a:srgbClr val="002060"/>
                </a:solidFill>
              </a:rPr>
            </a:br>
            <a:r>
              <a:rPr lang="pt-BR" sz="2800" dirty="0" smtClean="0">
                <a:solidFill>
                  <a:srgbClr val="002060"/>
                </a:solidFill>
              </a:rPr>
              <a:t>Acórdão 1.107/2018-TCU-P, Relator Min. Raimundo Carreiro </a:t>
            </a:r>
            <a:endParaRPr lang="pt-BR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907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628375" y="1461837"/>
            <a:ext cx="10609119" cy="48469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sz="1600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pt-BR" sz="2000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pt-BR" sz="3600" b="1" dirty="0" smtClean="0">
                <a:solidFill>
                  <a:srgbClr val="002060"/>
                </a:solidFill>
              </a:rPr>
              <a:t>Objetivo</a:t>
            </a:r>
            <a:endParaRPr lang="pt-BR" sz="360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pt-BR" sz="1000" dirty="0" smtClean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r>
              <a:rPr lang="pt-BR" sz="3200" dirty="0" smtClean="0">
                <a:solidFill>
                  <a:srgbClr val="002060"/>
                </a:solidFill>
              </a:rPr>
              <a:t>Verificar se os investimentos em pesquisa e desenvolvimento (P&amp;D) correspondentes </a:t>
            </a:r>
            <a:r>
              <a:rPr lang="pt-BR" sz="3200" dirty="0" smtClean="0">
                <a:solidFill>
                  <a:srgbClr val="002060"/>
                </a:solidFill>
              </a:rPr>
              <a:t>a </a:t>
            </a:r>
            <a:r>
              <a:rPr lang="pt-BR" sz="3200" dirty="0" smtClean="0">
                <a:solidFill>
                  <a:srgbClr val="002060"/>
                </a:solidFill>
              </a:rPr>
              <a:t>obrigações assumidas por</a:t>
            </a:r>
            <a:r>
              <a:rPr lang="pt-BR" sz="3200" dirty="0" smtClean="0">
                <a:solidFill>
                  <a:srgbClr val="002060"/>
                </a:solidFill>
              </a:rPr>
              <a:t> </a:t>
            </a:r>
            <a:r>
              <a:rPr lang="pt-BR" sz="3200" dirty="0" smtClean="0">
                <a:solidFill>
                  <a:srgbClr val="002060"/>
                </a:solidFill>
              </a:rPr>
              <a:t>empresas </a:t>
            </a:r>
            <a:r>
              <a:rPr lang="pt-BR" sz="3200" dirty="0" smtClean="0">
                <a:solidFill>
                  <a:srgbClr val="002060"/>
                </a:solidFill>
              </a:rPr>
              <a:t>beneficiárias de</a:t>
            </a:r>
            <a:r>
              <a:rPr lang="pt-BR" sz="3200" dirty="0" smtClean="0">
                <a:solidFill>
                  <a:srgbClr val="002060"/>
                </a:solidFill>
              </a:rPr>
              <a:t> </a:t>
            </a:r>
            <a:r>
              <a:rPr lang="pt-BR" sz="3200" dirty="0" smtClean="0">
                <a:solidFill>
                  <a:srgbClr val="002060"/>
                </a:solidFill>
              </a:rPr>
              <a:t>benefícios fiscais da Zona Franca de </a:t>
            </a:r>
            <a:r>
              <a:rPr lang="pt-BR" sz="3200" dirty="0" smtClean="0">
                <a:solidFill>
                  <a:srgbClr val="002060"/>
                </a:solidFill>
              </a:rPr>
              <a:t>Manaus (Lei de Informática da ZFM) </a:t>
            </a:r>
            <a:r>
              <a:rPr lang="pt-BR" sz="3200" dirty="0" smtClean="0">
                <a:solidFill>
                  <a:srgbClr val="002060"/>
                </a:solidFill>
              </a:rPr>
              <a:t>no período de 2007 a 2017, estão sendo corretamente aplicados na Amazônia Ocidental </a:t>
            </a:r>
          </a:p>
          <a:p>
            <a:pPr algn="just"/>
            <a:endParaRPr lang="pt-BR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pt-BR" dirty="0">
              <a:solidFill>
                <a:srgbClr val="002060"/>
              </a:solidFill>
            </a:endParaRPr>
          </a:p>
          <a:p>
            <a:pPr algn="just"/>
            <a:endParaRPr lang="pt-BR" dirty="0">
              <a:solidFill>
                <a:srgbClr val="002060"/>
              </a:solidFill>
            </a:endParaRPr>
          </a:p>
          <a:p>
            <a:pPr algn="just"/>
            <a:endParaRPr lang="pt-BR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pt-BR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pt-BR" dirty="0">
              <a:solidFill>
                <a:srgbClr val="002060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628375" y="0"/>
            <a:ext cx="9829800" cy="1220737"/>
          </a:xfrm>
        </p:spPr>
        <p:txBody>
          <a:bodyPr anchor="b" anchorCtr="0"/>
          <a:lstStyle/>
          <a:p>
            <a:r>
              <a:rPr lang="pt-BR" sz="3500" dirty="0" smtClean="0">
                <a:solidFill>
                  <a:srgbClr val="002060"/>
                </a:solidFill>
              </a:rPr>
              <a:t>Investimento  em P&amp;D na Zona Franca de Manaus</a:t>
            </a:r>
            <a:br>
              <a:rPr lang="pt-BR" sz="3500" dirty="0" smtClean="0">
                <a:solidFill>
                  <a:srgbClr val="002060"/>
                </a:solidFill>
              </a:rPr>
            </a:br>
            <a:r>
              <a:rPr lang="pt-BR" sz="1000" dirty="0" smtClean="0">
                <a:solidFill>
                  <a:srgbClr val="002060"/>
                </a:solidFill>
              </a:rPr>
              <a:t/>
            </a:r>
            <a:br>
              <a:rPr lang="pt-BR" sz="1000" dirty="0" smtClean="0">
                <a:solidFill>
                  <a:srgbClr val="002060"/>
                </a:solidFill>
              </a:rPr>
            </a:br>
            <a:r>
              <a:rPr lang="pt-BR" sz="2800" dirty="0">
                <a:solidFill>
                  <a:srgbClr val="002060"/>
                </a:solidFill>
              </a:rPr>
              <a:t>Acórdão </a:t>
            </a:r>
            <a:r>
              <a:rPr lang="pt-BR" sz="2800" dirty="0" smtClean="0">
                <a:solidFill>
                  <a:srgbClr val="002060"/>
                </a:solidFill>
              </a:rPr>
              <a:t>2.970/2018-TCU-Plenário, </a:t>
            </a:r>
            <a:r>
              <a:rPr lang="pt-BR" sz="2500" dirty="0" smtClean="0">
                <a:solidFill>
                  <a:srgbClr val="002060"/>
                </a:solidFill>
              </a:rPr>
              <a:t>Relator Min. Augusto </a:t>
            </a:r>
            <a:r>
              <a:rPr lang="pt-BR" sz="2500" dirty="0" err="1" smtClean="0">
                <a:solidFill>
                  <a:srgbClr val="002060"/>
                </a:solidFill>
              </a:rPr>
              <a:t>Sherman</a:t>
            </a:r>
            <a:endParaRPr lang="pt-BR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904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628375" y="2436474"/>
            <a:ext cx="11068333" cy="410456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pt-BR" sz="1600" b="1" dirty="0" smtClean="0">
              <a:solidFill>
                <a:srgbClr val="C00000"/>
              </a:solidFill>
            </a:endParaRPr>
          </a:p>
          <a:p>
            <a:r>
              <a:rPr lang="pt-BR" sz="3200" b="1" dirty="0" smtClean="0">
                <a:solidFill>
                  <a:srgbClr val="C00000"/>
                </a:solidFill>
              </a:rPr>
              <a:t>morosidade</a:t>
            </a:r>
            <a:r>
              <a:rPr lang="pt-BR" sz="3200" dirty="0" smtClean="0">
                <a:solidFill>
                  <a:srgbClr val="C00000"/>
                </a:solidFill>
              </a:rPr>
              <a:t> </a:t>
            </a:r>
            <a:r>
              <a:rPr lang="pt-BR" sz="3200" dirty="0">
                <a:solidFill>
                  <a:srgbClr val="C00000"/>
                </a:solidFill>
              </a:rPr>
              <a:t>na </a:t>
            </a:r>
            <a:r>
              <a:rPr lang="pt-BR" sz="3200" b="1" dirty="0" smtClean="0">
                <a:solidFill>
                  <a:srgbClr val="C00000"/>
                </a:solidFill>
              </a:rPr>
              <a:t>análise</a:t>
            </a:r>
            <a:r>
              <a:rPr lang="pt-BR" sz="3200" dirty="0" smtClean="0">
                <a:solidFill>
                  <a:srgbClr val="C00000"/>
                </a:solidFill>
              </a:rPr>
              <a:t> do </a:t>
            </a:r>
            <a:r>
              <a:rPr lang="pt-BR" sz="3200" b="1" dirty="0">
                <a:solidFill>
                  <a:srgbClr val="C00000"/>
                </a:solidFill>
              </a:rPr>
              <a:t>cumprimento</a:t>
            </a:r>
            <a:r>
              <a:rPr lang="pt-BR" sz="3200" dirty="0">
                <a:solidFill>
                  <a:srgbClr val="C00000"/>
                </a:solidFill>
              </a:rPr>
              <a:t> das obrigações relativas aos </a:t>
            </a:r>
            <a:r>
              <a:rPr lang="pt-BR" sz="3200" b="1" dirty="0">
                <a:solidFill>
                  <a:srgbClr val="C00000"/>
                </a:solidFill>
              </a:rPr>
              <a:t>investimentos em P&amp;D</a:t>
            </a:r>
            <a:r>
              <a:rPr lang="pt-BR" sz="3200" dirty="0">
                <a:solidFill>
                  <a:srgbClr val="C00000"/>
                </a:solidFill>
              </a:rPr>
              <a:t> decorrentes dos incentivos concedidos aos produtores de bens de informática na </a:t>
            </a:r>
            <a:r>
              <a:rPr lang="pt-BR" sz="3200" dirty="0" smtClean="0">
                <a:solidFill>
                  <a:srgbClr val="C00000"/>
                </a:solidFill>
              </a:rPr>
              <a:t>ZFM</a:t>
            </a:r>
            <a:endParaRPr lang="pt-BR" sz="3200" dirty="0" smtClean="0">
              <a:solidFill>
                <a:srgbClr val="C00000"/>
              </a:solidFill>
            </a:endParaRPr>
          </a:p>
          <a:p>
            <a:r>
              <a:rPr lang="pt-BR" sz="3200" b="1" dirty="0" smtClean="0">
                <a:solidFill>
                  <a:srgbClr val="C00000"/>
                </a:solidFill>
              </a:rPr>
              <a:t>morosidade</a:t>
            </a:r>
            <a:r>
              <a:rPr lang="pt-BR" sz="3200" dirty="0" smtClean="0">
                <a:solidFill>
                  <a:srgbClr val="C00000"/>
                </a:solidFill>
              </a:rPr>
              <a:t> no </a:t>
            </a:r>
            <a:r>
              <a:rPr lang="pt-BR" sz="3200" b="1" dirty="0" smtClean="0">
                <a:solidFill>
                  <a:srgbClr val="C00000"/>
                </a:solidFill>
              </a:rPr>
              <a:t>exame</a:t>
            </a:r>
            <a:r>
              <a:rPr lang="pt-BR" sz="3200" dirty="0" smtClean="0">
                <a:solidFill>
                  <a:srgbClr val="C00000"/>
                </a:solidFill>
              </a:rPr>
              <a:t> dos </a:t>
            </a:r>
            <a:r>
              <a:rPr lang="pt-BR" sz="3200" b="1" dirty="0">
                <a:solidFill>
                  <a:srgbClr val="C00000"/>
                </a:solidFill>
              </a:rPr>
              <a:t>recursos administrativos</a:t>
            </a:r>
            <a:r>
              <a:rPr lang="pt-BR" sz="3200" dirty="0">
                <a:solidFill>
                  <a:srgbClr val="C00000"/>
                </a:solidFill>
              </a:rPr>
              <a:t> contra </a:t>
            </a:r>
            <a:r>
              <a:rPr lang="pt-BR" sz="3200" dirty="0" smtClean="0">
                <a:solidFill>
                  <a:srgbClr val="C00000"/>
                </a:solidFill>
              </a:rPr>
              <a:t>as análises dos relatórios </a:t>
            </a:r>
            <a:r>
              <a:rPr lang="pt-BR" sz="3200" dirty="0">
                <a:solidFill>
                  <a:srgbClr val="C00000"/>
                </a:solidFill>
              </a:rPr>
              <a:t>demonstrativos anuais das empresas </a:t>
            </a:r>
            <a:r>
              <a:rPr lang="pt-BR" sz="3200" dirty="0" smtClean="0">
                <a:solidFill>
                  <a:srgbClr val="C00000"/>
                </a:solidFill>
              </a:rPr>
              <a:t>incentivadas</a:t>
            </a:r>
          </a:p>
          <a:p>
            <a:r>
              <a:rPr lang="pt-BR" sz="3200" b="1" dirty="0" smtClean="0">
                <a:solidFill>
                  <a:srgbClr val="C00000"/>
                </a:solidFill>
              </a:rPr>
              <a:t>deficiências</a:t>
            </a:r>
            <a:r>
              <a:rPr lang="pt-BR" sz="3200" dirty="0" smtClean="0">
                <a:solidFill>
                  <a:srgbClr val="C00000"/>
                </a:solidFill>
              </a:rPr>
              <a:t> </a:t>
            </a:r>
            <a:r>
              <a:rPr lang="pt-BR" sz="3200" dirty="0">
                <a:solidFill>
                  <a:srgbClr val="C00000"/>
                </a:solidFill>
              </a:rPr>
              <a:t>no </a:t>
            </a:r>
            <a:r>
              <a:rPr lang="pt-BR" sz="3200" b="1" dirty="0">
                <a:solidFill>
                  <a:srgbClr val="C00000"/>
                </a:solidFill>
              </a:rPr>
              <a:t>suporte</a:t>
            </a:r>
            <a:r>
              <a:rPr lang="pt-BR" sz="3200" dirty="0">
                <a:solidFill>
                  <a:srgbClr val="C00000"/>
                </a:solidFill>
              </a:rPr>
              <a:t> </a:t>
            </a:r>
            <a:r>
              <a:rPr lang="pt-BR" sz="3200" b="1" dirty="0">
                <a:solidFill>
                  <a:srgbClr val="C00000"/>
                </a:solidFill>
              </a:rPr>
              <a:t>tecnológico</a:t>
            </a:r>
            <a:r>
              <a:rPr lang="pt-BR" sz="3200" dirty="0">
                <a:solidFill>
                  <a:srgbClr val="C00000"/>
                </a:solidFill>
              </a:rPr>
              <a:t> de gestão da Lei de Informática da ZFM pela Suframa</a:t>
            </a:r>
            <a:r>
              <a:rPr lang="pt-BR" sz="3200" dirty="0" smtClean="0">
                <a:solidFill>
                  <a:srgbClr val="C00000"/>
                </a:solidFill>
              </a:rPr>
              <a:t>.</a:t>
            </a:r>
            <a:endParaRPr lang="pt-BR" dirty="0">
              <a:solidFill>
                <a:srgbClr val="C00000"/>
              </a:solidFill>
            </a:endParaRPr>
          </a:p>
          <a:p>
            <a:endParaRPr lang="pt-BR" dirty="0">
              <a:solidFill>
                <a:srgbClr val="C00000"/>
              </a:solidFill>
            </a:endParaRPr>
          </a:p>
          <a:p>
            <a:endParaRPr lang="pt-BR" dirty="0">
              <a:solidFill>
                <a:srgbClr val="C00000"/>
              </a:solidFill>
            </a:endParaRPr>
          </a:p>
          <a:p>
            <a:endParaRPr lang="pt-BR" dirty="0" smtClean="0">
              <a:solidFill>
                <a:srgbClr val="C00000"/>
              </a:solidFill>
            </a:endParaRPr>
          </a:p>
          <a:p>
            <a:endParaRPr lang="pt-BR" dirty="0">
              <a:solidFill>
                <a:srgbClr val="C00000"/>
              </a:solidFill>
            </a:endParaRPr>
          </a:p>
          <a:p>
            <a:endParaRPr lang="pt-BR" dirty="0">
              <a:solidFill>
                <a:srgbClr val="C00000"/>
              </a:solidFill>
            </a:endParaRPr>
          </a:p>
          <a:p>
            <a:endParaRPr lang="pt-BR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pt-BR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825802" y="1667549"/>
            <a:ext cx="9632373" cy="768925"/>
          </a:xfrm>
        </p:spPr>
        <p:txBody>
          <a:bodyPr anchor="b" anchorCtr="0"/>
          <a:lstStyle/>
          <a:p>
            <a:r>
              <a:rPr lang="pt-BR" sz="3600" dirty="0" smtClean="0">
                <a:solidFill>
                  <a:schemeClr val="tx2">
                    <a:lumMod val="65000"/>
                    <a:lumOff val="35000"/>
                  </a:schemeClr>
                </a:solidFill>
              </a:rPr>
              <a:t>Principais problemas identificados:</a:t>
            </a:r>
            <a:endParaRPr lang="pt-BR" sz="3600" dirty="0">
              <a:solidFill>
                <a:schemeClr val="tx2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Título 2"/>
          <p:cNvSpPr txBox="1">
            <a:spLocks/>
          </p:cNvSpPr>
          <p:nvPr/>
        </p:nvSpPr>
        <p:spPr>
          <a:xfrm>
            <a:off x="628375" y="0"/>
            <a:ext cx="9829800" cy="1220737"/>
          </a:xfrm>
          <a:prstGeom prst="rect">
            <a:avLst/>
          </a:prstGeom>
        </p:spPr>
        <p:txBody>
          <a:bodyPr anchor="b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t-BR" sz="3500" smtClean="0">
                <a:solidFill>
                  <a:srgbClr val="002060"/>
                </a:solidFill>
              </a:rPr>
              <a:t>Investimento  em P&amp;D na Zona Franca de Manaus</a:t>
            </a:r>
            <a:br>
              <a:rPr lang="pt-BR" sz="3500" smtClean="0">
                <a:solidFill>
                  <a:srgbClr val="002060"/>
                </a:solidFill>
              </a:rPr>
            </a:br>
            <a:r>
              <a:rPr lang="pt-BR" sz="1000" smtClean="0">
                <a:solidFill>
                  <a:srgbClr val="002060"/>
                </a:solidFill>
              </a:rPr>
              <a:t/>
            </a:r>
            <a:br>
              <a:rPr lang="pt-BR" sz="1000" smtClean="0">
                <a:solidFill>
                  <a:srgbClr val="002060"/>
                </a:solidFill>
              </a:rPr>
            </a:br>
            <a:r>
              <a:rPr lang="pt-BR" sz="2800" smtClean="0">
                <a:solidFill>
                  <a:srgbClr val="002060"/>
                </a:solidFill>
              </a:rPr>
              <a:t>Acórdão 2.970/2018-TCU-Plenário, </a:t>
            </a:r>
            <a:r>
              <a:rPr lang="pt-BR" sz="2500" smtClean="0">
                <a:solidFill>
                  <a:srgbClr val="002060"/>
                </a:solidFill>
              </a:rPr>
              <a:t>Relator Min. Augusto Sherman</a:t>
            </a:r>
            <a:endParaRPr lang="pt-BR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44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4"/>
          <p:cNvSpPr txBox="1">
            <a:spLocks/>
          </p:cNvSpPr>
          <p:nvPr/>
        </p:nvSpPr>
        <p:spPr>
          <a:xfrm>
            <a:off x="0" y="2076011"/>
            <a:ext cx="12192000" cy="1552973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endParaRPr lang="pt-BR" sz="6000" b="1" dirty="0" smtClean="0">
              <a:solidFill>
                <a:srgbClr val="002060"/>
              </a:solidFill>
              <a:ea typeface="+mj-ea"/>
              <a:cs typeface="+mj-cs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pt-BR" sz="8000" b="1" dirty="0" smtClean="0">
                <a:solidFill>
                  <a:srgbClr val="002060"/>
                </a:solidFill>
                <a:ea typeface="+mj-ea"/>
                <a:cs typeface="+mj-cs"/>
              </a:rPr>
              <a:t>OBRIGADA</a:t>
            </a:r>
            <a:r>
              <a:rPr lang="pt-BR" sz="8000" b="1" dirty="0">
                <a:solidFill>
                  <a:srgbClr val="002060"/>
                </a:solidFill>
                <a:ea typeface="+mj-ea"/>
                <a:cs typeface="+mj-cs"/>
              </a:rPr>
              <a:t>!</a:t>
            </a:r>
          </a:p>
          <a:p>
            <a:pPr algn="just"/>
            <a:endParaRPr lang="pt-BR" sz="25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pt-BR" sz="2600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 txBox="1">
            <a:spLocks/>
          </p:cNvSpPr>
          <p:nvPr/>
        </p:nvSpPr>
        <p:spPr>
          <a:xfrm>
            <a:off x="830825" y="4984955"/>
            <a:ext cx="10530350" cy="169606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Andreia Rocha Bello de Oliveira</a:t>
            </a:r>
          </a:p>
          <a:p>
            <a:pPr marL="0" indent="0" algn="ctr">
              <a:buNone/>
            </a:pPr>
            <a:r>
              <a:rPr lang="pt-BR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secexdesenvolvimento@tcu.gov.br</a:t>
            </a:r>
          </a:p>
          <a:p>
            <a:pPr marL="0" indent="0" algn="ctr">
              <a:buNone/>
            </a:pPr>
            <a:r>
              <a:rPr lang="pt-BR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(61) 3316-5156</a:t>
            </a:r>
          </a:p>
        </p:txBody>
      </p:sp>
    </p:spTree>
    <p:extLst>
      <p:ext uri="{BB962C8B-B14F-4D97-AF65-F5344CB8AC3E}">
        <p14:creationId xmlns:p14="http://schemas.microsoft.com/office/powerpoint/2010/main" val="91738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751790" y="200769"/>
            <a:ext cx="9829800" cy="1087867"/>
          </a:xfrm>
        </p:spPr>
        <p:txBody>
          <a:bodyPr/>
          <a:lstStyle/>
          <a:p>
            <a:r>
              <a:rPr lang="pt-BR" dirty="0">
                <a:solidFill>
                  <a:srgbClr val="002060"/>
                </a:solidFill>
              </a:rPr>
              <a:t>Zona Franca de Manaus e Áreas de Livre Comércio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6485342"/>
              </p:ext>
            </p:extLst>
          </p:nvPr>
        </p:nvGraphicFramePr>
        <p:xfrm>
          <a:off x="1162806" y="1720401"/>
          <a:ext cx="9812975" cy="4387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164185" y="1720400"/>
            <a:ext cx="998621" cy="30777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pt-BR" sz="1400" b="1" dirty="0" smtClean="0">
                <a:solidFill>
                  <a:srgbClr val="0070C0"/>
                </a:solidFill>
              </a:rPr>
              <a:t>R$ bilhões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1193379" y="1720401"/>
            <a:ext cx="998621" cy="30777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pt-BR" sz="1400" b="1" dirty="0" smtClean="0">
                <a:solidFill>
                  <a:srgbClr val="C00000"/>
                </a:solidFill>
              </a:rPr>
              <a:t>% PIB</a:t>
            </a:r>
          </a:p>
        </p:txBody>
      </p:sp>
      <p:sp>
        <p:nvSpPr>
          <p:cNvPr id="2" name="Retângulo 1"/>
          <p:cNvSpPr/>
          <p:nvPr/>
        </p:nvSpPr>
        <p:spPr>
          <a:xfrm>
            <a:off x="1034533" y="6294857"/>
            <a:ext cx="93304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b="1" dirty="0">
                <a:solidFill>
                  <a:srgbClr val="002060"/>
                </a:solidFill>
              </a:rPr>
              <a:t>Fonte: Elaborado a partir de dados disponibilizados </a:t>
            </a:r>
            <a:r>
              <a:rPr lang="pt-BR" sz="1400" b="1" dirty="0" smtClean="0">
                <a:solidFill>
                  <a:srgbClr val="002060"/>
                </a:solidFill>
              </a:rPr>
              <a:t>no Demonstrativo do Gastos Tributários – 2018, disponível em www.receita.economia.gov.br</a:t>
            </a:r>
            <a:endParaRPr lang="pt-BR" sz="1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102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38200" y="1977675"/>
            <a:ext cx="10712116" cy="385786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pt-BR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pt-BR" sz="4000" b="1" dirty="0" smtClean="0">
                <a:solidFill>
                  <a:srgbClr val="002060"/>
                </a:solidFill>
              </a:rPr>
              <a:t>Objetivo</a:t>
            </a:r>
            <a:endParaRPr lang="pt-BR" sz="4000" dirty="0" smtClean="0">
              <a:solidFill>
                <a:srgbClr val="002060"/>
              </a:solidFill>
            </a:endParaRPr>
          </a:p>
          <a:p>
            <a:pPr marL="0" indent="0" algn="just">
              <a:spcBef>
                <a:spcPts val="2400"/>
              </a:spcBef>
              <a:buNone/>
            </a:pPr>
            <a:r>
              <a:rPr lang="pt-BR" sz="3600" dirty="0">
                <a:solidFill>
                  <a:srgbClr val="002060"/>
                </a:solidFill>
              </a:rPr>
              <a:t>P</a:t>
            </a:r>
            <a:r>
              <a:rPr lang="pt-BR" sz="3600" dirty="0" smtClean="0">
                <a:solidFill>
                  <a:srgbClr val="002060"/>
                </a:solidFill>
              </a:rPr>
              <a:t>roduzir </a:t>
            </a:r>
            <a:r>
              <a:rPr lang="pt-BR" sz="3600" dirty="0">
                <a:solidFill>
                  <a:srgbClr val="002060"/>
                </a:solidFill>
              </a:rPr>
              <a:t>diagnóstico sistêmico sobre o tema </a:t>
            </a:r>
            <a:r>
              <a:rPr lang="pt-BR" sz="3600" dirty="0" smtClean="0">
                <a:solidFill>
                  <a:srgbClr val="002060"/>
                </a:solidFill>
              </a:rPr>
              <a:t>desenvolvimento, </a:t>
            </a:r>
            <a:r>
              <a:rPr lang="pt-BR" sz="3600" dirty="0">
                <a:solidFill>
                  <a:srgbClr val="002060"/>
                </a:solidFill>
              </a:rPr>
              <a:t>com recorte na </a:t>
            </a:r>
            <a:r>
              <a:rPr lang="pt-BR" sz="3600" dirty="0" smtClean="0">
                <a:solidFill>
                  <a:srgbClr val="002060"/>
                </a:solidFill>
              </a:rPr>
              <a:t>região Norte, por meio do levantamento de informações concernentes ao desenvolvimento sustentável da região, bem como suas potencialidades e entraves</a:t>
            </a:r>
          </a:p>
          <a:p>
            <a:pPr marL="0" indent="0" algn="just">
              <a:buNone/>
            </a:pPr>
            <a:endParaRPr lang="pt-BR" sz="3600" dirty="0">
              <a:solidFill>
                <a:srgbClr val="002060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838200" y="120317"/>
            <a:ext cx="9912927" cy="1082842"/>
          </a:xfrm>
        </p:spPr>
        <p:txBody>
          <a:bodyPr/>
          <a:lstStyle/>
          <a:p>
            <a:r>
              <a:rPr lang="pt-BR" dirty="0" err="1" smtClean="0">
                <a:solidFill>
                  <a:srgbClr val="002060"/>
                </a:solidFill>
              </a:rPr>
              <a:t>Fisc</a:t>
            </a:r>
            <a:r>
              <a:rPr lang="pt-BR" dirty="0" smtClean="0">
                <a:solidFill>
                  <a:srgbClr val="002060"/>
                </a:solidFill>
              </a:rPr>
              <a:t> </a:t>
            </a:r>
            <a:r>
              <a:rPr lang="pt-BR" dirty="0">
                <a:solidFill>
                  <a:srgbClr val="002060"/>
                </a:solidFill>
              </a:rPr>
              <a:t>Norte – Acórdão 2.388/2017-Plenário</a:t>
            </a:r>
            <a:br>
              <a:rPr lang="pt-BR" dirty="0">
                <a:solidFill>
                  <a:srgbClr val="002060"/>
                </a:solidFill>
              </a:rPr>
            </a:br>
            <a:r>
              <a:rPr lang="pt-BR" sz="2500" dirty="0" smtClean="0">
                <a:solidFill>
                  <a:srgbClr val="002060"/>
                </a:solidFill>
              </a:rPr>
              <a:t>Relator:  Ministro Marcos </a:t>
            </a:r>
            <a:r>
              <a:rPr lang="pt-BR" sz="2500" dirty="0" err="1" smtClean="0">
                <a:solidFill>
                  <a:srgbClr val="002060"/>
                </a:solidFill>
              </a:rPr>
              <a:t>Bemquerer</a:t>
            </a:r>
            <a:endParaRPr lang="pt-BR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031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38200" y="1977675"/>
            <a:ext cx="10712116" cy="385786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pt-BR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pt-BR" sz="3600" dirty="0">
              <a:solidFill>
                <a:srgbClr val="002060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838200" y="120317"/>
            <a:ext cx="9912927" cy="1082842"/>
          </a:xfrm>
        </p:spPr>
        <p:txBody>
          <a:bodyPr/>
          <a:lstStyle/>
          <a:p>
            <a:r>
              <a:rPr lang="pt-BR" dirty="0" err="1" smtClean="0">
                <a:solidFill>
                  <a:srgbClr val="002060"/>
                </a:solidFill>
              </a:rPr>
              <a:t>Fisc</a:t>
            </a:r>
            <a:r>
              <a:rPr lang="pt-BR" dirty="0" smtClean="0">
                <a:solidFill>
                  <a:srgbClr val="002060"/>
                </a:solidFill>
              </a:rPr>
              <a:t> </a:t>
            </a:r>
            <a:r>
              <a:rPr lang="pt-BR" dirty="0">
                <a:solidFill>
                  <a:srgbClr val="002060"/>
                </a:solidFill>
              </a:rPr>
              <a:t>Norte – Acórdão 2.388/2017-Plenário</a:t>
            </a:r>
            <a:br>
              <a:rPr lang="pt-BR" dirty="0">
                <a:solidFill>
                  <a:srgbClr val="002060"/>
                </a:solidFill>
              </a:rPr>
            </a:br>
            <a:r>
              <a:rPr lang="pt-BR" sz="2500" dirty="0" smtClean="0">
                <a:solidFill>
                  <a:srgbClr val="002060"/>
                </a:solidFill>
              </a:rPr>
              <a:t>Relator:  Ministro Marcos </a:t>
            </a:r>
            <a:r>
              <a:rPr lang="pt-BR" sz="2500" dirty="0" err="1" smtClean="0">
                <a:solidFill>
                  <a:srgbClr val="002060"/>
                </a:solidFill>
              </a:rPr>
              <a:t>Bemquerer</a:t>
            </a:r>
            <a:endParaRPr lang="pt-BR" sz="2500" dirty="0">
              <a:solidFill>
                <a:srgbClr val="002060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741977" y="1827550"/>
            <a:ext cx="11177517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1200"/>
              </a:spcBef>
              <a:defRPr/>
            </a:pPr>
            <a:r>
              <a:rPr lang="pt-BR" sz="3200" b="1" u="sng" dirty="0" smtClean="0">
                <a:solidFill>
                  <a:srgbClr val="C00000"/>
                </a:solidFill>
              </a:rPr>
              <a:t>Conclusões</a:t>
            </a:r>
            <a:r>
              <a:rPr lang="pt-BR" sz="3200" b="1" dirty="0" smtClean="0">
                <a:solidFill>
                  <a:srgbClr val="C00000"/>
                </a:solidFill>
              </a:rPr>
              <a:t>:</a:t>
            </a:r>
          </a:p>
          <a:p>
            <a:pPr lvl="0">
              <a:spcBef>
                <a:spcPts val="1200"/>
              </a:spcBef>
              <a:defRPr/>
            </a:pPr>
            <a:r>
              <a:rPr lang="pt-BR" sz="3200" dirty="0" smtClean="0">
                <a:solidFill>
                  <a:srgbClr val="C00000"/>
                </a:solidFill>
              </a:rPr>
              <a:t>* </a:t>
            </a:r>
            <a:r>
              <a:rPr lang="pt-BR" sz="3200" b="1" dirty="0" smtClean="0">
                <a:solidFill>
                  <a:srgbClr val="C00000"/>
                </a:solidFill>
              </a:rPr>
              <a:t>Elevada dependência </a:t>
            </a:r>
            <a:r>
              <a:rPr lang="pt-BR" sz="3200" dirty="0">
                <a:solidFill>
                  <a:srgbClr val="C00000"/>
                </a:solidFill>
              </a:rPr>
              <a:t>dos estados da Região </a:t>
            </a:r>
            <a:r>
              <a:rPr lang="pt-BR" sz="3200" dirty="0" smtClean="0">
                <a:solidFill>
                  <a:srgbClr val="C00000"/>
                </a:solidFill>
              </a:rPr>
              <a:t>Norte </a:t>
            </a:r>
            <a:r>
              <a:rPr lang="pt-BR" sz="3200" dirty="0">
                <a:solidFill>
                  <a:srgbClr val="C00000"/>
                </a:solidFill>
              </a:rPr>
              <a:t>em relação aos recursos provenientes de outros entes federativos </a:t>
            </a:r>
            <a:r>
              <a:rPr lang="pt-BR" sz="3200" dirty="0" smtClean="0">
                <a:solidFill>
                  <a:srgbClr val="C00000"/>
                </a:solidFill>
              </a:rPr>
              <a:t>(transferências, operações de crédito);</a:t>
            </a:r>
            <a:endParaRPr lang="pt-BR" sz="3200" dirty="0">
              <a:solidFill>
                <a:srgbClr val="C00000"/>
              </a:solidFill>
            </a:endParaRPr>
          </a:p>
          <a:p>
            <a:pPr lvl="0">
              <a:spcBef>
                <a:spcPts val="1200"/>
              </a:spcBef>
              <a:defRPr/>
            </a:pPr>
            <a:r>
              <a:rPr lang="pt-BR" sz="3200" dirty="0">
                <a:solidFill>
                  <a:srgbClr val="C00000"/>
                </a:solidFill>
              </a:rPr>
              <a:t>* </a:t>
            </a:r>
            <a:r>
              <a:rPr lang="pt-BR" sz="3200" b="1" dirty="0">
                <a:solidFill>
                  <a:srgbClr val="C00000"/>
                </a:solidFill>
              </a:rPr>
              <a:t>Baixa capacidade de geração de receitas </a:t>
            </a:r>
            <a:r>
              <a:rPr lang="pt-BR" sz="3200" b="1" dirty="0" smtClean="0">
                <a:solidFill>
                  <a:srgbClr val="C00000"/>
                </a:solidFill>
              </a:rPr>
              <a:t>próprias</a:t>
            </a:r>
            <a:r>
              <a:rPr lang="pt-BR" sz="3200" dirty="0" smtClean="0">
                <a:solidFill>
                  <a:srgbClr val="C00000"/>
                </a:solidFill>
              </a:rPr>
              <a:t>;</a:t>
            </a:r>
            <a:endParaRPr lang="pt-BR" sz="3200" dirty="0">
              <a:solidFill>
                <a:srgbClr val="C00000"/>
              </a:solidFill>
            </a:endParaRPr>
          </a:p>
          <a:p>
            <a:pPr lvl="0">
              <a:spcBef>
                <a:spcPts val="1200"/>
              </a:spcBef>
              <a:defRPr/>
            </a:pPr>
            <a:r>
              <a:rPr lang="pt-BR" sz="3200" dirty="0">
                <a:solidFill>
                  <a:srgbClr val="C00000"/>
                </a:solidFill>
              </a:rPr>
              <a:t>* Estados com </a:t>
            </a:r>
            <a:r>
              <a:rPr lang="pt-BR" sz="3200" b="1" dirty="0">
                <a:solidFill>
                  <a:srgbClr val="C00000"/>
                </a:solidFill>
              </a:rPr>
              <a:t>frágil situação orçamentária e fiscal</a:t>
            </a:r>
            <a:r>
              <a:rPr lang="pt-BR" sz="3200" dirty="0">
                <a:solidFill>
                  <a:srgbClr val="C00000"/>
                </a:solidFill>
              </a:rPr>
              <a:t>; e</a:t>
            </a:r>
          </a:p>
          <a:p>
            <a:pPr lvl="0">
              <a:spcBef>
                <a:spcPts val="1200"/>
              </a:spcBef>
              <a:defRPr/>
            </a:pPr>
            <a:r>
              <a:rPr lang="pt-BR" sz="3200" dirty="0">
                <a:solidFill>
                  <a:srgbClr val="C00000"/>
                </a:solidFill>
              </a:rPr>
              <a:t>* </a:t>
            </a:r>
            <a:r>
              <a:rPr lang="pt-BR" sz="3200" dirty="0" smtClean="0">
                <a:solidFill>
                  <a:srgbClr val="C00000"/>
                </a:solidFill>
              </a:rPr>
              <a:t>Piores </a:t>
            </a:r>
            <a:r>
              <a:rPr lang="pt-BR" sz="3200" b="1" dirty="0">
                <a:solidFill>
                  <a:srgbClr val="C00000"/>
                </a:solidFill>
              </a:rPr>
              <a:t>níveis de desenvolvimento </a:t>
            </a:r>
            <a:r>
              <a:rPr lang="pt-BR" sz="3200" dirty="0">
                <a:solidFill>
                  <a:srgbClr val="C00000"/>
                </a:solidFill>
              </a:rPr>
              <a:t>humano do território nacional.</a:t>
            </a:r>
          </a:p>
        </p:txBody>
      </p:sp>
    </p:spTree>
    <p:extLst>
      <p:ext uri="{BB962C8B-B14F-4D97-AF65-F5344CB8AC3E}">
        <p14:creationId xmlns:p14="http://schemas.microsoft.com/office/powerpoint/2010/main" val="3367984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38200" y="1440614"/>
            <a:ext cx="10712116" cy="47917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sz="2000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pt-BR" sz="3500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pt-BR" dirty="0">
              <a:solidFill>
                <a:srgbClr val="002060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660780" y="148807"/>
            <a:ext cx="9340516" cy="1082842"/>
          </a:xfrm>
        </p:spPr>
        <p:txBody>
          <a:bodyPr/>
          <a:lstStyle/>
          <a:p>
            <a:r>
              <a:rPr lang="pt-BR" dirty="0" smtClean="0">
                <a:solidFill>
                  <a:srgbClr val="002060"/>
                </a:solidFill>
              </a:rPr>
              <a:t>Participação de Receitas de Geração Própria no total de recursos - 2014</a:t>
            </a:r>
            <a:endParaRPr lang="pt-BR" sz="2500" dirty="0">
              <a:solidFill>
                <a:srgbClr val="002060"/>
              </a:solidFill>
            </a:endParaRPr>
          </a:p>
        </p:txBody>
      </p:sp>
      <p:pic>
        <p:nvPicPr>
          <p:cNvPr id="4" name="Gráfico 3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105526"/>
            <a:ext cx="10407315" cy="378426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aixaDeTexto 5"/>
          <p:cNvSpPr txBox="1"/>
          <p:nvPr/>
        </p:nvSpPr>
        <p:spPr>
          <a:xfrm>
            <a:off x="1143001" y="6127249"/>
            <a:ext cx="5245768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2060"/>
                </a:solidFill>
                <a:ea typeface="+mj-ea"/>
                <a:cs typeface="+mj-cs"/>
              </a:rPr>
              <a:t>Fonte</a:t>
            </a:r>
            <a:r>
              <a:rPr lang="pt-BR" dirty="0" smtClean="0">
                <a:solidFill>
                  <a:srgbClr val="002060"/>
                </a:solidFill>
                <a:ea typeface="+mj-ea"/>
                <a:cs typeface="+mj-cs"/>
              </a:rPr>
              <a:t>: TC 031.699/2016-2</a:t>
            </a:r>
            <a:endParaRPr lang="pt-BR" dirty="0">
              <a:solidFill>
                <a:srgbClr val="002060"/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5138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38200" y="3173162"/>
            <a:ext cx="10515600" cy="2806533"/>
          </a:xfrm>
        </p:spPr>
        <p:txBody>
          <a:bodyPr/>
          <a:lstStyle/>
          <a:p>
            <a:pPr marL="0" indent="0" algn="just">
              <a:buNone/>
            </a:pPr>
            <a:r>
              <a:rPr lang="pt-BR" sz="3200" b="1" dirty="0" smtClean="0">
                <a:solidFill>
                  <a:srgbClr val="002060"/>
                </a:solidFill>
              </a:rPr>
              <a:t>Constatou-se:</a:t>
            </a:r>
          </a:p>
          <a:p>
            <a:pPr algn="just"/>
            <a:r>
              <a:rPr lang="pt-BR" dirty="0" smtClean="0">
                <a:solidFill>
                  <a:srgbClr val="002060"/>
                </a:solidFill>
              </a:rPr>
              <a:t>elevada dependência de recursos federais; </a:t>
            </a:r>
          </a:p>
          <a:p>
            <a:pPr algn="just"/>
            <a:r>
              <a:rPr lang="pt-BR" dirty="0">
                <a:solidFill>
                  <a:srgbClr val="002060"/>
                </a:solidFill>
              </a:rPr>
              <a:t>baixa capacidade de geração de receitas</a:t>
            </a:r>
            <a:r>
              <a:rPr lang="pt-BR" dirty="0" smtClean="0">
                <a:solidFill>
                  <a:srgbClr val="002060"/>
                </a:solidFill>
              </a:rPr>
              <a:t>; </a:t>
            </a:r>
          </a:p>
          <a:p>
            <a:pPr algn="just"/>
            <a:r>
              <a:rPr lang="pt-BR" dirty="0">
                <a:solidFill>
                  <a:srgbClr val="002060"/>
                </a:solidFill>
              </a:rPr>
              <a:t>frágil situação orçamentária e fiscal; </a:t>
            </a:r>
            <a:r>
              <a:rPr lang="pt-BR" dirty="0" smtClean="0">
                <a:solidFill>
                  <a:srgbClr val="002060"/>
                </a:solidFill>
              </a:rPr>
              <a:t>e</a:t>
            </a:r>
          </a:p>
          <a:p>
            <a:pPr algn="just"/>
            <a:r>
              <a:rPr lang="pt-BR" dirty="0">
                <a:solidFill>
                  <a:srgbClr val="002060"/>
                </a:solidFill>
              </a:rPr>
              <a:t>os piores níveis de desenvolvimento humano no território nacional</a:t>
            </a:r>
            <a:r>
              <a:rPr lang="pt-BR" dirty="0" smtClean="0">
                <a:solidFill>
                  <a:srgbClr val="002060"/>
                </a:solidFill>
              </a:rPr>
              <a:t>.</a:t>
            </a:r>
            <a:endParaRPr lang="pt-BR" dirty="0">
              <a:solidFill>
                <a:srgbClr val="002060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838200" y="1888958"/>
            <a:ext cx="9829800" cy="926431"/>
          </a:xfrm>
        </p:spPr>
        <p:txBody>
          <a:bodyPr anchor="b" anchorCtr="0"/>
          <a:lstStyle/>
          <a:p>
            <a:r>
              <a:rPr lang="pt-BR" sz="3600" dirty="0" smtClean="0">
                <a:solidFill>
                  <a:schemeClr val="bg2">
                    <a:lumMod val="25000"/>
                  </a:schemeClr>
                </a:solidFill>
              </a:rPr>
              <a:t>Análise dos Recursos Destinados à Região Norte</a:t>
            </a:r>
            <a:endParaRPr lang="pt-BR" sz="36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Título 2"/>
          <p:cNvSpPr txBox="1">
            <a:spLocks/>
          </p:cNvSpPr>
          <p:nvPr/>
        </p:nvSpPr>
        <p:spPr>
          <a:xfrm>
            <a:off x="838200" y="120317"/>
            <a:ext cx="9912927" cy="1082842"/>
          </a:xfrm>
          <a:prstGeom prst="rect">
            <a:avLst/>
          </a:prstGeom>
        </p:spPr>
        <p:txBody>
          <a:bodyPr anchor="b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t-BR" dirty="0" err="1" smtClean="0">
                <a:solidFill>
                  <a:schemeClr val="bg2">
                    <a:lumMod val="25000"/>
                  </a:schemeClr>
                </a:solidFill>
              </a:rPr>
              <a:t>Fisc</a:t>
            </a:r>
            <a:r>
              <a:rPr lang="pt-BR" dirty="0" smtClean="0">
                <a:solidFill>
                  <a:schemeClr val="bg2">
                    <a:lumMod val="25000"/>
                  </a:schemeClr>
                </a:solidFill>
              </a:rPr>
              <a:t> Norte – Acórdão 2.388/2017-Plenário</a:t>
            </a:r>
            <a:br>
              <a:rPr lang="pt-BR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pt-BR" sz="2500" dirty="0" smtClean="0">
                <a:solidFill>
                  <a:schemeClr val="bg2">
                    <a:lumMod val="25000"/>
                  </a:schemeClr>
                </a:solidFill>
              </a:rPr>
              <a:t>Relator:  Ministro Marcos </a:t>
            </a:r>
            <a:r>
              <a:rPr lang="pt-BR" sz="2500" dirty="0" err="1" smtClean="0">
                <a:solidFill>
                  <a:schemeClr val="bg2">
                    <a:lumMod val="25000"/>
                  </a:schemeClr>
                </a:solidFill>
              </a:rPr>
              <a:t>Bemquerer</a:t>
            </a:r>
            <a:endParaRPr lang="pt-BR" sz="25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1540042" y="6233779"/>
            <a:ext cx="3922296" cy="53540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/>
              <a:t>Dependência dos estados</a:t>
            </a:r>
            <a:endParaRPr lang="pt-BR" sz="28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10668000" y="6611779"/>
            <a:ext cx="1612232" cy="24622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pt-BR" sz="1000" b="1" dirty="0">
                <a:solidFill>
                  <a:srgbClr val="002060"/>
                </a:solidFill>
                <a:ea typeface="+mj-ea"/>
                <a:cs typeface="+mj-cs"/>
              </a:rPr>
              <a:t>Fonte</a:t>
            </a:r>
            <a:r>
              <a:rPr lang="pt-BR" sz="1000" b="1" dirty="0" smtClean="0">
                <a:solidFill>
                  <a:srgbClr val="002060"/>
                </a:solidFill>
                <a:ea typeface="+mj-ea"/>
                <a:cs typeface="+mj-cs"/>
              </a:rPr>
              <a:t>: TC 011.432/2015-2</a:t>
            </a:r>
            <a:endParaRPr lang="pt-BR" sz="1000" b="1" dirty="0">
              <a:solidFill>
                <a:srgbClr val="002060"/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67455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38200" y="1989972"/>
            <a:ext cx="10967113" cy="3826043"/>
          </a:xfrm>
        </p:spPr>
        <p:txBody>
          <a:bodyPr>
            <a:noAutofit/>
          </a:bodyPr>
          <a:lstStyle/>
          <a:p>
            <a:pPr marL="0" indent="0" algn="just">
              <a:spcBef>
                <a:spcPts val="2400"/>
              </a:spcBef>
              <a:buNone/>
            </a:pPr>
            <a:endParaRPr lang="pt-BR" sz="1400" b="1" dirty="0" smtClean="0">
              <a:solidFill>
                <a:srgbClr val="C00000"/>
              </a:solidFill>
            </a:endParaRPr>
          </a:p>
          <a:p>
            <a:pPr marL="457200" indent="-457200">
              <a:spcBef>
                <a:spcPts val="2400"/>
              </a:spcBef>
              <a:buFont typeface="+mj-lt"/>
              <a:buAutoNum type="arabicPeriod"/>
            </a:pPr>
            <a:r>
              <a:rPr lang="pt-BR" b="1" dirty="0" smtClean="0">
                <a:solidFill>
                  <a:srgbClr val="C00000"/>
                </a:solidFill>
              </a:rPr>
              <a:t>Falhas na atuação</a:t>
            </a:r>
            <a:r>
              <a:rPr lang="pt-BR" dirty="0" smtClean="0">
                <a:solidFill>
                  <a:srgbClr val="C00000"/>
                </a:solidFill>
              </a:rPr>
              <a:t> dos governos federal e estaduais (atuação desconexa prejudica a eficácia da política de desenvolvimento regional)  </a:t>
            </a:r>
          </a:p>
          <a:p>
            <a:pPr marL="457200" indent="-457200">
              <a:spcBef>
                <a:spcPts val="2400"/>
              </a:spcBef>
              <a:buFont typeface="+mj-lt"/>
              <a:buAutoNum type="arabicPeriod"/>
            </a:pPr>
            <a:r>
              <a:rPr lang="pt-BR" b="1" dirty="0" smtClean="0">
                <a:solidFill>
                  <a:srgbClr val="C00000"/>
                </a:solidFill>
              </a:rPr>
              <a:t>Deficiência</a:t>
            </a:r>
            <a:r>
              <a:rPr lang="pt-BR" dirty="0" smtClean="0">
                <a:solidFill>
                  <a:srgbClr val="C00000"/>
                </a:solidFill>
              </a:rPr>
              <a:t> na </a:t>
            </a:r>
            <a:r>
              <a:rPr lang="pt-BR" b="1" dirty="0" smtClean="0">
                <a:solidFill>
                  <a:srgbClr val="C00000"/>
                </a:solidFill>
              </a:rPr>
              <a:t>atuação</a:t>
            </a:r>
            <a:r>
              <a:rPr lang="pt-BR" dirty="0" smtClean="0">
                <a:solidFill>
                  <a:srgbClr val="C00000"/>
                </a:solidFill>
              </a:rPr>
              <a:t> dos </a:t>
            </a:r>
            <a:r>
              <a:rPr lang="pt-BR" b="1" dirty="0" smtClean="0">
                <a:solidFill>
                  <a:srgbClr val="C00000"/>
                </a:solidFill>
              </a:rPr>
              <a:t>órgãos</a:t>
            </a:r>
            <a:r>
              <a:rPr lang="pt-BR" dirty="0" smtClean="0">
                <a:solidFill>
                  <a:srgbClr val="C00000"/>
                </a:solidFill>
              </a:rPr>
              <a:t> criados para o desenvolvimento da região</a:t>
            </a:r>
          </a:p>
          <a:p>
            <a:pPr marL="457200" indent="-457200">
              <a:spcBef>
                <a:spcPts val="2400"/>
              </a:spcBef>
              <a:buFont typeface="+mj-lt"/>
              <a:buAutoNum type="arabicPeriod"/>
            </a:pPr>
            <a:r>
              <a:rPr lang="pt-BR" b="1" dirty="0" smtClean="0">
                <a:solidFill>
                  <a:srgbClr val="C00000"/>
                </a:solidFill>
              </a:rPr>
              <a:t>Perda</a:t>
            </a:r>
            <a:r>
              <a:rPr lang="pt-BR" dirty="0" smtClean="0">
                <a:solidFill>
                  <a:srgbClr val="C00000"/>
                </a:solidFill>
              </a:rPr>
              <a:t> </a:t>
            </a:r>
            <a:r>
              <a:rPr lang="pt-BR" dirty="0">
                <a:solidFill>
                  <a:srgbClr val="C00000"/>
                </a:solidFill>
              </a:rPr>
              <a:t>da </a:t>
            </a:r>
            <a:r>
              <a:rPr lang="pt-BR" b="1" dirty="0">
                <a:solidFill>
                  <a:srgbClr val="C00000"/>
                </a:solidFill>
              </a:rPr>
              <a:t>biodiversidade</a:t>
            </a:r>
            <a:r>
              <a:rPr lang="pt-BR" dirty="0">
                <a:solidFill>
                  <a:srgbClr val="C00000"/>
                </a:solidFill>
              </a:rPr>
              <a:t> e </a:t>
            </a:r>
            <a:r>
              <a:rPr lang="pt-BR" dirty="0" smtClean="0">
                <a:solidFill>
                  <a:srgbClr val="C00000"/>
                </a:solidFill>
              </a:rPr>
              <a:t>risco de não atingimento da meta 15 dos ODS pelo </a:t>
            </a:r>
            <a:r>
              <a:rPr lang="pt-BR" dirty="0">
                <a:solidFill>
                  <a:srgbClr val="C00000"/>
                </a:solidFill>
              </a:rPr>
              <a:t>Brasil </a:t>
            </a:r>
            <a:r>
              <a:rPr lang="pt-BR" dirty="0" smtClean="0">
                <a:solidFill>
                  <a:srgbClr val="C00000"/>
                </a:solidFill>
              </a:rPr>
              <a:t>(proteger e restaurar ecossistemas até 2030)</a:t>
            </a:r>
          </a:p>
          <a:p>
            <a:pPr marL="457200" indent="-457200">
              <a:spcBef>
                <a:spcPts val="2400"/>
              </a:spcBef>
              <a:buFont typeface="+mj-lt"/>
              <a:buAutoNum type="arabicPeriod"/>
            </a:pPr>
            <a:r>
              <a:rPr lang="pt-BR" b="1" dirty="0" smtClean="0">
                <a:solidFill>
                  <a:srgbClr val="C00000"/>
                </a:solidFill>
              </a:rPr>
              <a:t>Prejuízo</a:t>
            </a:r>
            <a:r>
              <a:rPr lang="pt-BR" dirty="0" smtClean="0">
                <a:solidFill>
                  <a:srgbClr val="C00000"/>
                </a:solidFill>
              </a:rPr>
              <a:t> ao </a:t>
            </a:r>
            <a:r>
              <a:rPr lang="pt-BR" b="1" dirty="0" smtClean="0">
                <a:solidFill>
                  <a:srgbClr val="C00000"/>
                </a:solidFill>
              </a:rPr>
              <a:t>meio ambiente</a:t>
            </a:r>
            <a:r>
              <a:rPr lang="pt-BR" dirty="0" smtClean="0">
                <a:solidFill>
                  <a:srgbClr val="C00000"/>
                </a:solidFill>
              </a:rPr>
              <a:t> e à </a:t>
            </a:r>
            <a:r>
              <a:rPr lang="pt-BR" b="1" dirty="0" smtClean="0">
                <a:solidFill>
                  <a:srgbClr val="C00000"/>
                </a:solidFill>
              </a:rPr>
              <a:t>saúde da população</a:t>
            </a:r>
            <a:r>
              <a:rPr lang="pt-BR" dirty="0" smtClean="0">
                <a:solidFill>
                  <a:srgbClr val="C00000"/>
                </a:solidFill>
              </a:rPr>
              <a:t> em decorrência do saneamento básico inadequado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838200" y="1641087"/>
            <a:ext cx="9829800" cy="697770"/>
          </a:xfrm>
        </p:spPr>
        <p:txBody>
          <a:bodyPr anchor="b" anchorCtr="0"/>
          <a:lstStyle/>
          <a:p>
            <a:r>
              <a:rPr lang="pt-BR" sz="3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Problemas/riscos identificados</a:t>
            </a:r>
            <a:endParaRPr lang="pt-BR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Título 2"/>
          <p:cNvSpPr txBox="1">
            <a:spLocks/>
          </p:cNvSpPr>
          <p:nvPr/>
        </p:nvSpPr>
        <p:spPr>
          <a:xfrm>
            <a:off x="838200" y="120317"/>
            <a:ext cx="9912927" cy="1082842"/>
          </a:xfrm>
          <a:prstGeom prst="rect">
            <a:avLst/>
          </a:prstGeom>
        </p:spPr>
        <p:txBody>
          <a:bodyPr anchor="b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t-BR" dirty="0" err="1">
                <a:solidFill>
                  <a:srgbClr val="002060"/>
                </a:solidFill>
              </a:rPr>
              <a:t>Fisc</a:t>
            </a:r>
            <a:r>
              <a:rPr lang="pt-BR" dirty="0">
                <a:solidFill>
                  <a:srgbClr val="002060"/>
                </a:solidFill>
              </a:rPr>
              <a:t> Norte – Acórdão 2.388/2017-Plenário</a:t>
            </a:r>
            <a:br>
              <a:rPr lang="pt-BR" dirty="0">
                <a:solidFill>
                  <a:srgbClr val="002060"/>
                </a:solidFill>
              </a:rPr>
            </a:br>
            <a:r>
              <a:rPr lang="pt-BR" sz="2500" dirty="0">
                <a:solidFill>
                  <a:srgbClr val="002060"/>
                </a:solidFill>
              </a:rPr>
              <a:t>Relator:  Ministro Marcos </a:t>
            </a:r>
            <a:r>
              <a:rPr lang="pt-BR" sz="2500" dirty="0" err="1">
                <a:solidFill>
                  <a:srgbClr val="002060"/>
                </a:solidFill>
              </a:rPr>
              <a:t>Bemquerer</a:t>
            </a:r>
            <a:endParaRPr lang="pt-BR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501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uiExpand="1" build="p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714220" y="2514598"/>
            <a:ext cx="10775373" cy="3465289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1800"/>
              </a:spcBef>
              <a:buNone/>
            </a:pPr>
            <a:endParaRPr lang="pt-BR" sz="1600" b="1" dirty="0" smtClean="0">
              <a:solidFill>
                <a:srgbClr val="C00000"/>
              </a:solidFill>
            </a:endParaRPr>
          </a:p>
          <a:p>
            <a:pPr marL="514350" indent="-514350" algn="just">
              <a:spcBef>
                <a:spcPts val="1800"/>
              </a:spcBef>
              <a:buFont typeface="+mj-lt"/>
              <a:buAutoNum type="arabicPeriod" startAt="5"/>
            </a:pPr>
            <a:r>
              <a:rPr lang="pt-BR" sz="3000" b="1" dirty="0" smtClean="0">
                <a:solidFill>
                  <a:srgbClr val="C00000"/>
                </a:solidFill>
              </a:rPr>
              <a:t>dificuldade</a:t>
            </a:r>
            <a:r>
              <a:rPr lang="pt-BR" sz="3000" dirty="0" smtClean="0">
                <a:solidFill>
                  <a:srgbClr val="C00000"/>
                </a:solidFill>
              </a:rPr>
              <a:t> </a:t>
            </a:r>
            <a:r>
              <a:rPr lang="pt-BR" sz="3000" dirty="0">
                <a:solidFill>
                  <a:srgbClr val="C00000"/>
                </a:solidFill>
              </a:rPr>
              <a:t>de o </a:t>
            </a:r>
            <a:r>
              <a:rPr lang="pt-BR" sz="3000" b="1" dirty="0">
                <a:solidFill>
                  <a:srgbClr val="C00000"/>
                </a:solidFill>
              </a:rPr>
              <a:t>pequeno e o médio produtor </a:t>
            </a:r>
            <a:r>
              <a:rPr lang="pt-BR" sz="3000" dirty="0">
                <a:solidFill>
                  <a:srgbClr val="C00000"/>
                </a:solidFill>
              </a:rPr>
              <a:t>receberem </a:t>
            </a:r>
            <a:r>
              <a:rPr lang="pt-BR" sz="3000" b="1" dirty="0">
                <a:solidFill>
                  <a:srgbClr val="C00000"/>
                </a:solidFill>
              </a:rPr>
              <a:t>financiamento</a:t>
            </a:r>
            <a:r>
              <a:rPr lang="pt-BR" sz="3000" dirty="0">
                <a:solidFill>
                  <a:srgbClr val="C00000"/>
                </a:solidFill>
              </a:rPr>
              <a:t> dos fundos de investimentos </a:t>
            </a:r>
            <a:r>
              <a:rPr lang="pt-BR" sz="3000" dirty="0" smtClean="0">
                <a:solidFill>
                  <a:srgbClr val="C00000"/>
                </a:solidFill>
              </a:rPr>
              <a:t>regionais</a:t>
            </a:r>
            <a:endParaRPr lang="pt-BR" sz="3000" dirty="0">
              <a:solidFill>
                <a:srgbClr val="C00000"/>
              </a:solidFill>
            </a:endParaRPr>
          </a:p>
          <a:p>
            <a:pPr marL="514350" indent="-514350" algn="just">
              <a:spcBef>
                <a:spcPts val="1800"/>
              </a:spcBef>
              <a:buFont typeface="+mj-lt"/>
              <a:buAutoNum type="arabicPeriod" startAt="5"/>
            </a:pPr>
            <a:r>
              <a:rPr lang="pt-BR" sz="3000" b="1" dirty="0" smtClean="0">
                <a:solidFill>
                  <a:srgbClr val="C00000"/>
                </a:solidFill>
              </a:rPr>
              <a:t>dificuldade</a:t>
            </a:r>
            <a:r>
              <a:rPr lang="pt-BR" sz="3000" dirty="0" smtClean="0">
                <a:solidFill>
                  <a:srgbClr val="C00000"/>
                </a:solidFill>
              </a:rPr>
              <a:t> de </a:t>
            </a:r>
            <a:r>
              <a:rPr lang="pt-BR" sz="3000" b="1" dirty="0">
                <a:solidFill>
                  <a:srgbClr val="C00000"/>
                </a:solidFill>
              </a:rPr>
              <a:t>escoamento</a:t>
            </a:r>
            <a:r>
              <a:rPr lang="pt-BR" sz="3000" dirty="0">
                <a:solidFill>
                  <a:srgbClr val="C00000"/>
                </a:solidFill>
              </a:rPr>
              <a:t> </a:t>
            </a:r>
            <a:r>
              <a:rPr lang="pt-BR" sz="3000" dirty="0" smtClean="0">
                <a:solidFill>
                  <a:srgbClr val="C00000"/>
                </a:solidFill>
              </a:rPr>
              <a:t>da </a:t>
            </a:r>
            <a:r>
              <a:rPr lang="pt-BR" sz="3000" dirty="0">
                <a:solidFill>
                  <a:srgbClr val="C00000"/>
                </a:solidFill>
              </a:rPr>
              <a:t>produção e </a:t>
            </a:r>
            <a:r>
              <a:rPr lang="pt-BR" sz="3000" dirty="0" smtClean="0">
                <a:solidFill>
                  <a:srgbClr val="C00000"/>
                </a:solidFill>
              </a:rPr>
              <a:t>do </a:t>
            </a:r>
            <a:r>
              <a:rPr lang="pt-BR" sz="3000" dirty="0">
                <a:solidFill>
                  <a:srgbClr val="C00000"/>
                </a:solidFill>
              </a:rPr>
              <a:t>tráfego de pessoas </a:t>
            </a:r>
            <a:r>
              <a:rPr lang="pt-BR" sz="3000" dirty="0" smtClean="0">
                <a:solidFill>
                  <a:srgbClr val="C00000"/>
                </a:solidFill>
              </a:rPr>
              <a:t> </a:t>
            </a:r>
            <a:endParaRPr lang="pt-BR" sz="3000" dirty="0">
              <a:solidFill>
                <a:srgbClr val="C00000"/>
              </a:solidFill>
            </a:endParaRPr>
          </a:p>
          <a:p>
            <a:pPr marL="514350" indent="-514350" algn="just">
              <a:spcBef>
                <a:spcPts val="1800"/>
              </a:spcBef>
              <a:buFont typeface="+mj-lt"/>
              <a:buAutoNum type="arabicPeriod" startAt="5"/>
            </a:pPr>
            <a:r>
              <a:rPr lang="pt-BR" sz="3000" b="1" dirty="0">
                <a:solidFill>
                  <a:srgbClr val="C00000"/>
                </a:solidFill>
              </a:rPr>
              <a:t>falta</a:t>
            </a:r>
            <a:r>
              <a:rPr lang="pt-BR" sz="3000" dirty="0">
                <a:solidFill>
                  <a:srgbClr val="C00000"/>
                </a:solidFill>
              </a:rPr>
              <a:t> de </a:t>
            </a:r>
            <a:r>
              <a:rPr lang="pt-BR" sz="3000" b="1" dirty="0">
                <a:solidFill>
                  <a:srgbClr val="C00000"/>
                </a:solidFill>
              </a:rPr>
              <a:t>projetos tecnológicos estruturantes</a:t>
            </a:r>
            <a:r>
              <a:rPr lang="pt-BR" sz="3000" dirty="0">
                <a:solidFill>
                  <a:srgbClr val="C00000"/>
                </a:solidFill>
              </a:rPr>
              <a:t> com interesse de </a:t>
            </a:r>
            <a:r>
              <a:rPr lang="pt-BR" sz="3000" dirty="0" smtClean="0">
                <a:solidFill>
                  <a:srgbClr val="C00000"/>
                </a:solidFill>
              </a:rPr>
              <a:t>mercado</a:t>
            </a:r>
            <a:endParaRPr lang="pt-BR" sz="3000" dirty="0">
              <a:solidFill>
                <a:srgbClr val="C00000"/>
              </a:solidFill>
            </a:endParaRPr>
          </a:p>
          <a:p>
            <a:pPr marL="514350" indent="-514350" algn="just">
              <a:spcBef>
                <a:spcPts val="1800"/>
              </a:spcBef>
              <a:buFont typeface="+mj-lt"/>
              <a:buAutoNum type="arabicPeriod" startAt="5"/>
            </a:pPr>
            <a:r>
              <a:rPr lang="pt-BR" sz="3000" dirty="0">
                <a:solidFill>
                  <a:srgbClr val="C00000"/>
                </a:solidFill>
              </a:rPr>
              <a:t>aumento de </a:t>
            </a:r>
            <a:r>
              <a:rPr lang="pt-BR" sz="3000" b="1" dirty="0">
                <a:solidFill>
                  <a:srgbClr val="C00000"/>
                </a:solidFill>
              </a:rPr>
              <a:t>atividades </a:t>
            </a:r>
            <a:r>
              <a:rPr lang="pt-BR" sz="3000" b="1" dirty="0" smtClean="0">
                <a:solidFill>
                  <a:srgbClr val="C00000"/>
                </a:solidFill>
              </a:rPr>
              <a:t>ilegais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714220" y="1621041"/>
            <a:ext cx="9483436" cy="893557"/>
          </a:xfrm>
        </p:spPr>
        <p:txBody>
          <a:bodyPr anchor="b" anchorCtr="0"/>
          <a:lstStyle/>
          <a:p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Problemas identificados</a:t>
            </a: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Título 2"/>
          <p:cNvSpPr txBox="1">
            <a:spLocks/>
          </p:cNvSpPr>
          <p:nvPr/>
        </p:nvSpPr>
        <p:spPr>
          <a:xfrm>
            <a:off x="838200" y="120317"/>
            <a:ext cx="9912927" cy="1082842"/>
          </a:xfrm>
          <a:prstGeom prst="rect">
            <a:avLst/>
          </a:prstGeom>
        </p:spPr>
        <p:txBody>
          <a:bodyPr anchor="b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t-BR" dirty="0" err="1">
                <a:solidFill>
                  <a:srgbClr val="002060"/>
                </a:solidFill>
              </a:rPr>
              <a:t>Fisc</a:t>
            </a:r>
            <a:r>
              <a:rPr lang="pt-BR" dirty="0">
                <a:solidFill>
                  <a:srgbClr val="002060"/>
                </a:solidFill>
              </a:rPr>
              <a:t> Norte – Acórdão 2.388/2017-Plenário</a:t>
            </a:r>
            <a:br>
              <a:rPr lang="pt-BR" dirty="0">
                <a:solidFill>
                  <a:srgbClr val="002060"/>
                </a:solidFill>
              </a:rPr>
            </a:br>
            <a:r>
              <a:rPr lang="pt-BR" sz="2500" dirty="0">
                <a:solidFill>
                  <a:srgbClr val="002060"/>
                </a:solidFill>
              </a:rPr>
              <a:t>Relator:  Ministro Marcos </a:t>
            </a:r>
            <a:r>
              <a:rPr lang="pt-BR" sz="2500" dirty="0" err="1">
                <a:solidFill>
                  <a:srgbClr val="002060"/>
                </a:solidFill>
              </a:rPr>
              <a:t>Bemquerer</a:t>
            </a:r>
            <a:endParaRPr lang="pt-BR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154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534311" y="2033435"/>
            <a:ext cx="11040068" cy="386239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pt-BR" sz="1600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pt-BR" sz="3600" b="1" u="sng" dirty="0" smtClean="0">
                <a:solidFill>
                  <a:srgbClr val="002060"/>
                </a:solidFill>
              </a:rPr>
              <a:t>Objetivo</a:t>
            </a:r>
            <a:r>
              <a:rPr lang="pt-BR" sz="3600" b="1" dirty="0" smtClean="0">
                <a:solidFill>
                  <a:srgbClr val="002060"/>
                </a:solidFill>
              </a:rPr>
              <a:t> </a:t>
            </a:r>
            <a:endParaRPr lang="pt-BR" sz="3600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pt-BR" sz="1000" b="1" dirty="0">
              <a:solidFill>
                <a:srgbClr val="002060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pt-BR" sz="3200" b="1" dirty="0">
                <a:solidFill>
                  <a:srgbClr val="002060"/>
                </a:solidFill>
              </a:rPr>
              <a:t>V</a:t>
            </a:r>
            <a:r>
              <a:rPr lang="pt-BR" sz="3200" b="1" dirty="0" smtClean="0">
                <a:solidFill>
                  <a:srgbClr val="002060"/>
                </a:solidFill>
              </a:rPr>
              <a:t>erificar </a:t>
            </a:r>
            <a:r>
              <a:rPr lang="pt-BR" sz="3200" b="1" dirty="0">
                <a:solidFill>
                  <a:srgbClr val="002060"/>
                </a:solidFill>
              </a:rPr>
              <a:t>a ocorrência de possíveis irregularidades, bem como avaliar a atuação da </a:t>
            </a:r>
            <a:r>
              <a:rPr lang="pt-BR" sz="3200" b="1" dirty="0" smtClean="0">
                <a:solidFill>
                  <a:srgbClr val="002060"/>
                </a:solidFill>
              </a:rPr>
              <a:t>Suframa </a:t>
            </a:r>
            <a:r>
              <a:rPr lang="pt-BR" sz="3200" b="1" dirty="0">
                <a:solidFill>
                  <a:srgbClr val="002060"/>
                </a:solidFill>
              </a:rPr>
              <a:t>na detecção de fraudes </a:t>
            </a:r>
            <a:r>
              <a:rPr lang="pt-BR" sz="3200" b="1" dirty="0" smtClean="0">
                <a:solidFill>
                  <a:srgbClr val="002060"/>
                </a:solidFill>
              </a:rPr>
              <a:t>fiscais na concessão de incentivos tributários da Zona Franca de Manaus, áreas de livre comércio e Amazônia Ocidental.</a:t>
            </a:r>
            <a:endParaRPr lang="pt-BR" sz="3200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pt-BR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pt-BR" b="1" dirty="0">
              <a:solidFill>
                <a:srgbClr val="002060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534311" y="1"/>
            <a:ext cx="10065510" cy="1285450"/>
          </a:xfrm>
        </p:spPr>
        <p:txBody>
          <a:bodyPr anchor="b" anchorCtr="0"/>
          <a:lstStyle/>
          <a:p>
            <a:pPr>
              <a:lnSpc>
                <a:spcPct val="100000"/>
              </a:lnSpc>
            </a:pPr>
            <a:r>
              <a:rPr lang="pt-BR" dirty="0" smtClean="0">
                <a:solidFill>
                  <a:srgbClr val="002060"/>
                </a:solidFill>
              </a:rPr>
              <a:t>Auditoria de Conformidade Suframa</a:t>
            </a:r>
            <a:r>
              <a:rPr lang="pt-BR" sz="3600" dirty="0" smtClean="0">
                <a:solidFill>
                  <a:srgbClr val="002060"/>
                </a:solidFill>
              </a:rPr>
              <a:t/>
            </a:r>
            <a:br>
              <a:rPr lang="pt-BR" sz="3600" dirty="0" smtClean="0">
                <a:solidFill>
                  <a:srgbClr val="002060"/>
                </a:solidFill>
              </a:rPr>
            </a:br>
            <a:r>
              <a:rPr lang="pt-BR" sz="1000" dirty="0" smtClean="0">
                <a:solidFill>
                  <a:srgbClr val="002060"/>
                </a:solidFill>
              </a:rPr>
              <a:t> </a:t>
            </a:r>
            <a:r>
              <a:rPr lang="pt-BR" sz="3600" dirty="0" smtClean="0">
                <a:solidFill>
                  <a:srgbClr val="002060"/>
                </a:solidFill>
              </a:rPr>
              <a:t/>
            </a:r>
            <a:br>
              <a:rPr lang="pt-BR" sz="3600" dirty="0" smtClean="0">
                <a:solidFill>
                  <a:srgbClr val="002060"/>
                </a:solidFill>
              </a:rPr>
            </a:br>
            <a:r>
              <a:rPr lang="pt-BR" sz="2800" dirty="0" smtClean="0">
                <a:solidFill>
                  <a:srgbClr val="002060"/>
                </a:solidFill>
              </a:rPr>
              <a:t>Acórdão 1.107/2018-TCU-P, Relator Min. </a:t>
            </a:r>
            <a:r>
              <a:rPr lang="pt-BR" sz="2800" dirty="0">
                <a:solidFill>
                  <a:srgbClr val="002060"/>
                </a:solidFill>
              </a:rPr>
              <a:t>Raimundo Carreiro</a:t>
            </a:r>
            <a:r>
              <a:rPr lang="pt-BR" sz="2800" dirty="0" smtClean="0">
                <a:solidFill>
                  <a:srgbClr val="002060"/>
                </a:solidFill>
              </a:rPr>
              <a:t> </a:t>
            </a:r>
            <a:endParaRPr lang="pt-BR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479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Tema do Office">
  <a:themeElements>
    <a:clrScheme name="Escala de Cinz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/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8676</TotalTime>
  <Words>2056</Words>
  <Application>Microsoft Office PowerPoint</Application>
  <PresentationFormat>Widescreen</PresentationFormat>
  <Paragraphs>164</Paragraphs>
  <Slides>15</Slides>
  <Notes>15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8" baseType="lpstr">
      <vt:lpstr>Arial</vt:lpstr>
      <vt:lpstr>Calibri</vt:lpstr>
      <vt:lpstr>Tema do Office</vt:lpstr>
      <vt:lpstr>Desenvolvimento da Amazônia e Zona Franca de Manaus</vt:lpstr>
      <vt:lpstr>Zona Franca de Manaus e Áreas de Livre Comércio</vt:lpstr>
      <vt:lpstr>Fisc Norte – Acórdão 2.388/2017-Plenário Relator:  Ministro Marcos Bemquerer</vt:lpstr>
      <vt:lpstr>Fisc Norte – Acórdão 2.388/2017-Plenário Relator:  Ministro Marcos Bemquerer</vt:lpstr>
      <vt:lpstr>Participação de Receitas de Geração Própria no total de recursos - 2014</vt:lpstr>
      <vt:lpstr>Análise dos Recursos Destinados à Região Norte</vt:lpstr>
      <vt:lpstr>Problemas/riscos identificados</vt:lpstr>
      <vt:lpstr>Problemas identificados</vt:lpstr>
      <vt:lpstr>Auditoria de Conformidade Suframa   Acórdão 1.107/2018-TCU-P, Relator Min. Raimundo Carreiro </vt:lpstr>
      <vt:lpstr>Principais problemas identificados</vt:lpstr>
      <vt:lpstr>Apresentação do PowerPoint</vt:lpstr>
      <vt:lpstr>Apresentação do PowerPoint</vt:lpstr>
      <vt:lpstr>Investimento  em P&amp;D na Zona Franca de Manaus  Acórdão 2.970/2018-TCU-Plenário, Relator Min. Augusto Sherman</vt:lpstr>
      <vt:lpstr>Principais problemas identificados:</vt:lpstr>
      <vt:lpstr>Apresentação do PowerPoint</vt:lpstr>
    </vt:vector>
  </TitlesOfParts>
  <Company>TCU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Alexandre Franca de Araujo</dc:creator>
  <cp:lastModifiedBy>Andreia Rocha Bello de Oliveira</cp:lastModifiedBy>
  <cp:revision>152</cp:revision>
  <dcterms:created xsi:type="dcterms:W3CDTF">2017-08-17T18:26:50Z</dcterms:created>
  <dcterms:modified xsi:type="dcterms:W3CDTF">2019-07-03T13:19:29Z</dcterms:modified>
</cp:coreProperties>
</file>